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316A6A9-FEDE-4AD1-BC7C-0CDB301C4466}">
  <a:tblStyle styleId="{2316A6A9-FEDE-4AD1-BC7C-0CDB301C44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7e656d4c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7e656d4c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6aa99f8ee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6aa99f8ee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c778be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6c778be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7d9ed1106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7d9ed1106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6aa99f8ee_0_2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6aa99f8ee_0_2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7d9ed1106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7d9ed1106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6aa99f8ee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6aa99f8ee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6aa99f8ee_0_2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6aa99f8ee_0_2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onder.cdc.gov/mcd.html" TargetMode="External"/><Relationship Id="rId4" Type="http://schemas.openxmlformats.org/officeDocument/2006/relationships/hyperlink" Target="https://www.thetreatmentcenter.com/resources/drug-facts-by-state/arkansas/" TargetMode="External"/><Relationship Id="rId5" Type="http://schemas.openxmlformats.org/officeDocument/2006/relationships/hyperlink" Target="http://adaiclearinghouse.org/downloads/TIP-26-Substance-Abuse-Among-Older-Adults-67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51075" y="1078275"/>
            <a:ext cx="8520600" cy="142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</a:rPr>
              <a:t>Age Groups Affected by Drugs &amp; Alcohol in the Top 5 Death Rate States</a:t>
            </a:r>
            <a:endParaRPr sz="36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51075" y="3214850"/>
            <a:ext cx="8520600" cy="1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By </a:t>
            </a:r>
            <a:r>
              <a:rPr lang="en" sz="2400">
                <a:solidFill>
                  <a:srgbClr val="FFFFFF"/>
                </a:solidFill>
              </a:rPr>
              <a:t>Team R</a:t>
            </a:r>
            <a:r>
              <a:rPr lang="en" sz="2400">
                <a:solidFill>
                  <a:srgbClr val="FFFFFF"/>
                </a:solidFill>
              </a:rPr>
              <a:t>eaganomics</a:t>
            </a:r>
            <a:r>
              <a:rPr lang="en" sz="2400">
                <a:solidFill>
                  <a:srgbClr val="FFFFFF"/>
                </a:solidFill>
              </a:rPr>
              <a:t>: Zach Schwartz, Jenna Monchamp, Che-An (Andy) Lin, Lordia Larbi-Asare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69350" y="13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00"/>
                </a:solidFill>
              </a:rPr>
              <a:t>Background</a:t>
            </a:r>
            <a:endParaRPr b="1" sz="3000">
              <a:solidFill>
                <a:srgbClr val="FFFF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15250" y="935850"/>
            <a:ext cx="8774700" cy="32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</a:rPr>
              <a:t>L</a:t>
            </a:r>
            <a:r>
              <a:rPr lang="en" sz="2000">
                <a:solidFill>
                  <a:srgbClr val="FFFFFF"/>
                </a:solidFill>
              </a:rPr>
              <a:t>ate 1990’s saw pharmaceutical companies pushing the use of opioids as pain relievers.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</a:rPr>
              <a:t>Healthcare providers prescribed opioids to patients with the reassurance that the drugs were not addictive.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</a:rPr>
              <a:t>Drug and alcohol abuse is one of the leading cause of deaths in the United States.</a:t>
            </a:r>
            <a:endParaRPr sz="2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Definition of Terms &amp; Variables 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States - Top 5 States with drug and alcohol related deaths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Age Groups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Ages &lt;1 to 85+ </a:t>
            </a:r>
            <a:r>
              <a:rPr lang="en" sz="2000">
                <a:solidFill>
                  <a:srgbClr val="FFFFFF"/>
                </a:solidFill>
              </a:rPr>
              <a:t>separated</a:t>
            </a:r>
            <a:r>
              <a:rPr lang="en" sz="2000">
                <a:solidFill>
                  <a:srgbClr val="FFFFFF"/>
                </a:solidFill>
              </a:rPr>
              <a:t> into 10 year segments 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R-squared value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The value that measures how close the data are fitted to the regression line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Correlation value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The value that determines the relationship between X and Y. In this case, they are the number of deaths and causes of death in each age group.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14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Questions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06825"/>
            <a:ext cx="85206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What are the top 5 states with drug/ alcohol induced deaths?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What are the death rates for each age range?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How does each age range drug induced deaths compared to their alcohol induced deaths?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311700" y="2748175"/>
            <a:ext cx="75558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00"/>
                </a:solidFill>
              </a:rPr>
              <a:t>Hypothesis</a:t>
            </a:r>
            <a:endParaRPr sz="2800">
              <a:solidFill>
                <a:srgbClr val="FFFF00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417900" y="3518025"/>
            <a:ext cx="73434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As the age range increases, then so does the number of drug/ alcohol induced deaths.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00" y="966975"/>
            <a:ext cx="5484199" cy="39172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334200" y="113650"/>
            <a:ext cx="88098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00"/>
                </a:solidFill>
              </a:rPr>
              <a:t>Age Group’s Deaths Rate Caused by Drug Addiction/Overdose</a:t>
            </a:r>
            <a:endParaRPr sz="2400">
              <a:solidFill>
                <a:srgbClr val="FFFF00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5546875" y="909625"/>
            <a:ext cx="32559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Death count by age group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West Virginia and Pennsylvania show steady increase through higher age groups. 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Age range of 65-84 have highest death rates for the five states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75" y="978800"/>
            <a:ext cx="5337350" cy="381241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272875" y="146300"/>
            <a:ext cx="87834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00"/>
                </a:solidFill>
              </a:rPr>
              <a:t>Age Group’s </a:t>
            </a:r>
            <a:r>
              <a:rPr lang="en" sz="2800">
                <a:solidFill>
                  <a:srgbClr val="FFFF00"/>
                </a:solidFill>
              </a:rPr>
              <a:t>Death Rate caused by Alcohol Addiction</a:t>
            </a:r>
            <a:endParaRPr sz="2800">
              <a:solidFill>
                <a:srgbClr val="FFFF00"/>
              </a:solidFill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5610225" y="1175650"/>
            <a:ext cx="3230400" cy="3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Death counts by age group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Each graph shows a bell curve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Age range of 45-64 have </a:t>
            </a:r>
            <a:r>
              <a:rPr lang="en" sz="2000">
                <a:solidFill>
                  <a:srgbClr val="FFFFFF"/>
                </a:solidFill>
              </a:rPr>
              <a:t>highest</a:t>
            </a:r>
            <a:r>
              <a:rPr lang="en" sz="2000">
                <a:solidFill>
                  <a:srgbClr val="FFFFFF"/>
                </a:solidFill>
              </a:rPr>
              <a:t> death rate across the five states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133000" y="256600"/>
            <a:ext cx="86883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00"/>
                </a:solidFill>
              </a:rPr>
              <a:t>Key Values for the Regression Analysis</a:t>
            </a:r>
            <a:r>
              <a:rPr lang="en" sz="2400">
                <a:solidFill>
                  <a:srgbClr val="FFFF00"/>
                </a:solidFill>
              </a:rPr>
              <a:t> </a:t>
            </a:r>
            <a:r>
              <a:rPr lang="en">
                <a:solidFill>
                  <a:srgbClr val="FFFF00"/>
                </a:solidFill>
              </a:rPr>
              <a:t> </a:t>
            </a:r>
            <a:endParaRPr>
              <a:solidFill>
                <a:srgbClr val="FFFF00"/>
              </a:solidFill>
            </a:endParaRPr>
          </a:p>
        </p:txBody>
      </p:sp>
      <p:graphicFrame>
        <p:nvGraphicFramePr>
          <p:cNvPr id="95" name="Google Shape;95;p19"/>
          <p:cNvGraphicFramePr/>
          <p:nvPr/>
        </p:nvGraphicFramePr>
        <p:xfrm>
          <a:off x="611013" y="14185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{2316A6A9-FEDE-4AD1-BC7C-0CDB301C4466}</a:tableStyleId>
              </a:tblPr>
              <a:tblGrid>
                <a:gridCol w="2577425"/>
                <a:gridCol w="2577425"/>
                <a:gridCol w="2577425"/>
              </a:tblGrid>
              <a:tr h="593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Causes of Deaths / Key Values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Alcohol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Drug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R-Squared Values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0.1438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0.1525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Correlation Values: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0.0989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0.</a:t>
                      </a: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1985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-56675" y="8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Conclusion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216100" y="658375"/>
            <a:ext cx="8520600" cy="4195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The Top 5 States are Pennsylvania, Alabama, Arkansas, West Virginia, </a:t>
            </a:r>
            <a:r>
              <a:rPr lang="en" sz="2000">
                <a:solidFill>
                  <a:srgbClr val="FFFFFF"/>
                </a:solidFill>
              </a:rPr>
              <a:t>Mississippi</a:t>
            </a:r>
            <a:r>
              <a:rPr lang="en" sz="2000">
                <a:solidFill>
                  <a:srgbClr val="FFFFFF"/>
                </a:solidFill>
              </a:rPr>
              <a:t> with the highest death rates from drug/alcohol. 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Deaths from Drug overdose follows closely to our hypothesis, while death by alcohol follows a more normally distributed bell curve over the age ranges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We can conclude from the regression </a:t>
            </a:r>
            <a:r>
              <a:rPr lang="en" sz="2000">
                <a:solidFill>
                  <a:srgbClr val="FFFFFF"/>
                </a:solidFill>
              </a:rPr>
              <a:t>analysis</a:t>
            </a:r>
            <a:r>
              <a:rPr lang="en" sz="2000">
                <a:solidFill>
                  <a:srgbClr val="FFFFFF"/>
                </a:solidFill>
              </a:rPr>
              <a:t> that drugs have a slightly higher impact on the death rate than alcohol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Citations 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493575"/>
            <a:ext cx="8520600" cy="4205700"/>
          </a:xfrm>
          <a:prstGeom prst="rect">
            <a:avLst/>
          </a:prstGeom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Centers for Disease Control and Prevention. (2017). Multiple Causes of Death Data. </a:t>
            </a:r>
            <a:r>
              <a:rPr lang="en">
                <a:solidFill>
                  <a:srgbClr val="FFFFFF"/>
                </a:solidFill>
              </a:rPr>
              <a:t>Retrieved</a:t>
            </a:r>
            <a:r>
              <a:rPr lang="en">
                <a:solidFill>
                  <a:srgbClr val="FFFFFF"/>
                </a:solidFill>
              </a:rPr>
              <a:t>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https://wonder.cdc.gov/mcd.html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Centers for Disease Control and Prevention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Treatment Center . “ Arkansas drug and alcohol addiction epidemic” </a:t>
            </a:r>
            <a:r>
              <a:rPr lang="en" u="sng">
                <a:solidFill>
                  <a:srgbClr val="FFFFFF"/>
                </a:solidFill>
                <a:hlinkClick r:id="rId4"/>
              </a:rPr>
              <a:t>https://www.thetreatmentcenter.com/resources/drug-facts-by-state/arkansas/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Substance Abuse Among Older Adults: Treatment Improvement Protocol(TIP) Series 26. </a:t>
            </a:r>
            <a:r>
              <a:rPr lang="en" u="sng">
                <a:solidFill>
                  <a:srgbClr val="FFFFFF"/>
                </a:solidFill>
                <a:hlinkClick r:id="rId5"/>
              </a:rPr>
              <a:t>http://adaiclearinghouse.org/downloads/TIP-26-Substance-Abuse-Among-Older-Adults-67.pdf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