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991" r:id="rId2"/>
    <p:sldId id="995" r:id="rId3"/>
    <p:sldId id="997" r:id="rId4"/>
    <p:sldId id="996" r:id="rId5"/>
    <p:sldId id="992" r:id="rId6"/>
    <p:sldId id="994" r:id="rId7"/>
  </p:sldIdLst>
  <p:sldSz cx="12192000" cy="6858000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747678"/>
    <a:srgbClr val="FFFF66"/>
    <a:srgbClr val="003399"/>
    <a:srgbClr val="006666"/>
    <a:srgbClr val="CC0000"/>
    <a:srgbClr val="0066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2" autoAdjust="0"/>
    <p:restoredTop sz="94658" autoAdjust="0"/>
  </p:normalViewPr>
  <p:slideViewPr>
    <p:cSldViewPr>
      <p:cViewPr varScale="1">
        <p:scale>
          <a:sx n="120" d="100"/>
          <a:sy n="12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7675" y="715963"/>
            <a:ext cx="63563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102571DE-2705-4B67-9B01-B56B013DD2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"/>
          <a:stretch/>
        </p:blipFill>
        <p:spPr>
          <a:xfrm>
            <a:off x="-7890" y="3976"/>
            <a:ext cx="12199890" cy="6854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7155F-114B-4356-92EB-FB0AEAD4C2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703" y="5486400"/>
            <a:ext cx="1713584" cy="42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E6A04-6A33-40F8-A47B-D310AF34E8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703" y="6159139"/>
            <a:ext cx="1692802" cy="31550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035AD2F-883B-4B26-98D7-735F80E0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6287" cy="13620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62BA524-9261-495E-AD35-9CBA7C2E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4015582"/>
            <a:ext cx="8226287" cy="851710"/>
          </a:xfrm>
        </p:spPr>
        <p:txBody>
          <a:bodyPr>
            <a:normAutofit/>
          </a:bodyPr>
          <a:lstStyle>
            <a:lvl1pPr marL="18288" indent="0" algn="l">
              <a:spcBef>
                <a:spcPts val="10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9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267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right + cop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>
            <a:noAutofit/>
          </a:bodyPr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00800" y="0"/>
            <a:ext cx="5791200" cy="6355080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/>
            </a:lvl1pPr>
            <a:lvl2pPr marL="457200" indent="0">
              <a:buClr>
                <a:schemeClr val="tx1"/>
              </a:buClr>
              <a:buNone/>
              <a:defRPr/>
            </a:lvl2pPr>
            <a:lvl3pPr marL="914400" indent="0">
              <a:buClr>
                <a:schemeClr val="tx1"/>
              </a:buClr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996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right + copy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>
            <a:noAutofit/>
          </a:bodyPr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00800" y="0"/>
            <a:ext cx="5791200" cy="6355080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/>
            </a:lvl1pPr>
            <a:lvl2pPr marL="457200" indent="0">
              <a:buClr>
                <a:schemeClr val="tx1"/>
              </a:buClr>
              <a:buNone/>
              <a:defRPr/>
            </a:lvl2pPr>
            <a:lvl3pPr marL="914400" indent="0">
              <a:buClr>
                <a:schemeClr val="tx1"/>
              </a:buClr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285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left + cop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365125"/>
            <a:ext cx="5181600" cy="1325563"/>
          </a:xfrm>
        </p:spPr>
        <p:txBody>
          <a:bodyPr>
            <a:noAutofit/>
          </a:bodyPr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8400" y="1825625"/>
            <a:ext cx="5181600" cy="4351338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0" y="0"/>
            <a:ext cx="5791200" cy="6355080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/>
            </a:lvl1pPr>
            <a:lvl2pPr marL="457200" indent="0">
              <a:buClr>
                <a:schemeClr val="tx1"/>
              </a:buClr>
              <a:buNone/>
              <a:defRPr/>
            </a:lvl2pPr>
            <a:lvl3pPr marL="914400" indent="0">
              <a:buClr>
                <a:schemeClr val="tx1"/>
              </a:buClr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679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left + copy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365125"/>
            <a:ext cx="5181600" cy="1325563"/>
          </a:xfrm>
        </p:spPr>
        <p:txBody>
          <a:bodyPr>
            <a:noAutofit/>
          </a:bodyPr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8400" y="1825625"/>
            <a:ext cx="5181600" cy="4351338"/>
          </a:xfr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defRPr sz="2800"/>
            </a:lvl1pPr>
            <a:lvl2pPr marL="4572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0" y="0"/>
            <a:ext cx="5791200" cy="6355080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/>
            </a:lvl1pPr>
            <a:lvl2pPr marL="457200" indent="0">
              <a:buClr>
                <a:schemeClr val="tx1"/>
              </a:buClr>
              <a:buNone/>
              <a:defRPr/>
            </a:lvl2pPr>
            <a:lvl3pPr marL="914400" indent="0">
              <a:buClr>
                <a:schemeClr val="tx1"/>
              </a:buClr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1191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3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58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Bold Statement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19200"/>
            <a:ext cx="10515600" cy="4876800"/>
          </a:xfrm>
        </p:spPr>
        <p:txBody>
          <a:bodyPr>
            <a:noAutofit/>
          </a:bodyPr>
          <a:lstStyle>
            <a:lvl1pPr algn="ctr">
              <a:lnSpc>
                <a:spcPct val="70000"/>
              </a:lnSpc>
              <a:defRPr sz="1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BIG BOLD STATEMENT</a:t>
            </a:r>
          </a:p>
        </p:txBody>
      </p:sp>
    </p:spTree>
    <p:extLst>
      <p:ext uri="{BB962C8B-B14F-4D97-AF65-F5344CB8AC3E}">
        <p14:creationId xmlns:p14="http://schemas.microsoft.com/office/powerpoint/2010/main" val="1946870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984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860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102571DE-2705-4B67-9B01-B56B013DD2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"/>
          <a:stretch/>
        </p:blipFill>
        <p:spPr>
          <a:xfrm>
            <a:off x="-7890" y="3976"/>
            <a:ext cx="12199890" cy="6854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7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89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000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71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218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289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76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597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355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4041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625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 marL="914400" indent="0">
              <a:buClr>
                <a:schemeClr val="tx1"/>
              </a:buCl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9502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1851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1919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1919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1919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1919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1919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0063"/>
          </a:xfrm>
          <a:prstGeom prst="rect">
            <a:avLst/>
          </a:prstGeom>
          <a:solidFill>
            <a:srgbClr val="7476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322561" y="6484202"/>
            <a:ext cx="1963439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492875"/>
            <a:ext cx="136816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3" r:id="rId3"/>
    <p:sldLayoutId id="2147483679" r:id="rId4"/>
    <p:sldLayoutId id="2147483673" r:id="rId5"/>
    <p:sldLayoutId id="2147483662" r:id="rId6"/>
    <p:sldLayoutId id="2147483664" r:id="rId7"/>
    <p:sldLayoutId id="2147483680" r:id="rId8"/>
    <p:sldLayoutId id="2147483681" r:id="rId9"/>
    <p:sldLayoutId id="2147483665" r:id="rId10"/>
    <p:sldLayoutId id="2147483683" r:id="rId11"/>
    <p:sldLayoutId id="2147483682" r:id="rId12"/>
    <p:sldLayoutId id="2147483684" r:id="rId13"/>
    <p:sldLayoutId id="2147483685" r:id="rId14"/>
    <p:sldLayoutId id="2147483666" r:id="rId15"/>
    <p:sldLayoutId id="2147483674" r:id="rId16"/>
    <p:sldLayoutId id="2147483678" r:id="rId17"/>
    <p:sldLayoutId id="2147483668" r:id="rId18"/>
    <p:sldLayoutId id="2147483676" r:id="rId19"/>
    <p:sldLayoutId id="2147483669" r:id="rId20"/>
    <p:sldLayoutId id="2147483677" r:id="rId21"/>
    <p:sldLayoutId id="2147483667" r:id="rId22"/>
    <p:sldLayoutId id="2147483675" r:id="rId23"/>
  </p:sldLayoutIdLst>
  <p:txStyles>
    <p:titleStyle>
      <a:lvl1pPr algn="l" defTabSz="914400" rtl="0" eaLnBrk="1" latinLnBrk="0" hangingPunct="1">
        <a:lnSpc>
          <a:spcPct val="80000"/>
        </a:lnSpc>
        <a:spcBef>
          <a:spcPts val="1000"/>
        </a:spcBef>
        <a:buNone/>
        <a:defRPr sz="5400" b="1" kern="1200">
          <a:solidFill>
            <a:schemeClr val="tx2"/>
          </a:solidFill>
          <a:latin typeface="Teko SemiBold" panose="02000000000000000000" pitchFamily="2" charset="0"/>
          <a:ea typeface="+mj-ea"/>
          <a:cs typeface="Teko SemiBold" panose="02000000000000000000" pitchFamily="2" charset="0"/>
        </a:defRPr>
      </a:lvl1pPr>
    </p:titleStyle>
    <p:bodyStyle>
      <a:lvl1pPr marL="342900" marR="0" indent="-342900" algn="l" defTabSz="914400" rtl="0" eaLnBrk="1" fontAlgn="base" latinLnBrk="0" hangingPunct="1">
        <a:lnSpc>
          <a:spcPct val="95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Tx/>
        <a:buChar char="•"/>
        <a:tabLst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marR="0" indent="-285750" algn="l" defTabSz="914400" rtl="0" eaLnBrk="1" fontAlgn="base" latinLnBrk="0" hangingPunct="1">
        <a:lnSpc>
          <a:spcPct val="95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Tx/>
        <a:buChar char="•"/>
        <a:tabLst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marR="0" indent="-228600" algn="l" defTabSz="914400" rtl="0" eaLnBrk="1" fontAlgn="base" latinLnBrk="0" hangingPunct="1">
        <a:lnSpc>
          <a:spcPct val="95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Tx/>
        <a:buChar char="•"/>
        <a:tabLst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5F4581-5DE9-4060-B782-AD9FCE0E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603"/>
            <a:ext cx="11201399" cy="2518490"/>
          </a:xfrm>
        </p:spPr>
        <p:txBody>
          <a:bodyPr/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</a:rPr>
              <a:t>Cheap and FAIR:</a:t>
            </a:r>
            <a:br>
              <a:rPr lang="en-US" sz="2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</a:rPr>
              <a:t>Building a Serverless Research Data Repository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6DDC4F-F681-45F9-BFED-D570AF62B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677401" cy="251849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Andrea Zonca &amp; Rick Wagner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b="0" dirty="0">
                <a:solidFill>
                  <a:schemeClr val="bg1">
                    <a:lumMod val="85000"/>
                  </a:schemeClr>
                </a:solidFill>
              </a:rPr>
              <a:t>zonca@sdsc.edu &amp; rick@sdsc.edu</a:t>
            </a:r>
            <a:br>
              <a:rPr lang="en-US" sz="28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SDSC</a:t>
            </a:r>
          </a:p>
          <a:p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Gateways 2024, September 30, 2024, Online</a:t>
            </a:r>
          </a:p>
        </p:txBody>
      </p:sp>
      <p:sp>
        <p:nvSpPr>
          <p:cNvPr id="6" name="Title 18">
            <a:extLst>
              <a:ext uri="{FF2B5EF4-FFF2-40B4-BE49-F238E27FC236}">
                <a16:creationId xmlns:a16="http://schemas.microsoft.com/office/drawing/2014/main" id="{49B51FDC-691B-3285-70F4-4440E4E0ADFE}"/>
              </a:ext>
            </a:extLst>
          </p:cNvPr>
          <p:cNvSpPr txBox="1">
            <a:spLocks/>
          </p:cNvSpPr>
          <p:nvPr/>
        </p:nvSpPr>
        <p:spPr>
          <a:xfrm>
            <a:off x="228600" y="1871311"/>
            <a:ext cx="929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ts val="0"/>
              </a:spcBef>
              <a:buNone/>
              <a:defRPr sz="8800" b="1" kern="1200">
                <a:solidFill>
                  <a:schemeClr val="bg1"/>
                </a:solidFill>
                <a:latin typeface="Teko SemiBold" panose="02000000000000000000" pitchFamily="2" charset="0"/>
                <a:ea typeface="+mj-ea"/>
                <a:cs typeface="Teko SemiBold" panose="02000000000000000000" pitchFamily="2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000" b="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  <a:cs typeface="+mn-cs"/>
              </a:rPr>
              <a:t>Identifiers &amp; Landing Pages</a:t>
            </a:r>
          </a:p>
        </p:txBody>
      </p:sp>
    </p:spTree>
    <p:extLst>
      <p:ext uri="{BB962C8B-B14F-4D97-AF65-F5344CB8AC3E}">
        <p14:creationId xmlns:p14="http://schemas.microsoft.com/office/powerpoint/2010/main" val="242953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861B5-5FD6-018C-C11B-5A2758EF3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0341727-4707-0803-50D2-D1A1616E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12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Identifiers…</a:t>
            </a:r>
            <a:r>
              <a:rPr lang="en-US" i="1" dirty="0" err="1">
                <a:solidFill>
                  <a:schemeClr val="tx1">
                    <a:lumMod val="85000"/>
                  </a:schemeClr>
                </a:solidFill>
              </a:rPr>
              <a:t>hoo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 boy</a:t>
            </a:r>
          </a:p>
        </p:txBody>
      </p:sp>
      <p:sp>
        <p:nvSpPr>
          <p:cNvPr id="2" name="Content Placeholder 19">
            <a:extLst>
              <a:ext uri="{FF2B5EF4-FFF2-40B4-BE49-F238E27FC236}">
                <a16:creationId xmlns:a16="http://schemas.microsoft.com/office/drawing/2014/main" id="{BF710C60-75EF-CCB1-1D3A-560763A9A997}"/>
              </a:ext>
            </a:extLst>
          </p:cNvPr>
          <p:cNvSpPr txBox="1">
            <a:spLocks/>
          </p:cNvSpPr>
          <p:nvPr/>
        </p:nvSpPr>
        <p:spPr>
          <a:xfrm>
            <a:off x="186070" y="1295400"/>
            <a:ext cx="1177733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Identifiers can be a contentious topic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It’s all about namespaces and resolvers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Identifiers don’t need to be semantically meaningful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Datasets can have multiple identifiers</a:t>
            </a:r>
          </a:p>
          <a:p>
            <a:pPr marL="1257300" lvl="2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8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E.g., You can start with a local identifier and then add a DOI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URLs are challenging</a:t>
            </a:r>
          </a:p>
          <a:p>
            <a:pPr marL="1257300" lvl="2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8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Using a URL for an identifiers means the identifier “owns” a URL</a:t>
            </a:r>
          </a:p>
        </p:txBody>
      </p:sp>
    </p:spTree>
    <p:extLst>
      <p:ext uri="{BB962C8B-B14F-4D97-AF65-F5344CB8AC3E}">
        <p14:creationId xmlns:p14="http://schemas.microsoft.com/office/powerpoint/2010/main" val="109075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27338-72CE-7A1A-D039-92CEE0F8A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787FB5E-2608-210C-EB5C-43F7DA32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12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Identifiers: Some Reasonable Terms</a:t>
            </a:r>
            <a:endParaRPr lang="en-US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Content Placeholder 19">
            <a:extLst>
              <a:ext uri="{FF2B5EF4-FFF2-40B4-BE49-F238E27FC236}">
                <a16:creationId xmlns:a16="http://schemas.microsoft.com/office/drawing/2014/main" id="{1A55527F-3566-4386-952E-0C048B4D28FE}"/>
              </a:ext>
            </a:extLst>
          </p:cNvPr>
          <p:cNvSpPr txBox="1">
            <a:spLocks/>
          </p:cNvSpPr>
          <p:nvPr/>
        </p:nvSpPr>
        <p:spPr>
          <a:xfrm>
            <a:off x="186070" y="1295400"/>
            <a:ext cx="1177733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identifier</a:t>
            </a:r>
            <a:r>
              <a:rPr lang="en-US" sz="28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: a chain of characters used to refer to an entity</a:t>
            </a: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locally unique identifier</a:t>
            </a:r>
            <a:r>
              <a:rPr lang="en-US" sz="28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: an identifier which is unique to a given context but which may clash if moved out of this specific context</a:t>
            </a: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globally unique identifier</a:t>
            </a:r>
            <a:r>
              <a:rPr lang="en-US" sz="28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: an identifier which is produced such that the probability of the exact same string is extremely low (but not null), hence global—AKA a universally unique identifier (UUID)</a:t>
            </a: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persistent identifier</a:t>
            </a:r>
            <a:r>
              <a:rPr lang="en-US" sz="28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: an identifier which provides a long-lasting reference to a digital resource—needs a resolution service (e.g., DOI)</a:t>
            </a: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identifier resolution service</a:t>
            </a:r>
            <a:r>
              <a:rPr lang="en-US" sz="28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: software infrastructure that can return a URL (i.e., a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landing page</a:t>
            </a:r>
            <a:r>
              <a:rPr lang="en-US" sz="28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) for an identifier (e.g., </a:t>
            </a:r>
            <a:r>
              <a:rPr lang="en-US" sz="2800" i="0" dirty="0" err="1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DataCite</a:t>
            </a:r>
            <a:r>
              <a:rPr lang="en-US" sz="28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D8788-2E21-44C9-CCBA-75B4652E9855}"/>
              </a:ext>
            </a:extLst>
          </p:cNvPr>
          <p:cNvSpPr txBox="1"/>
          <p:nvPr/>
        </p:nvSpPr>
        <p:spPr>
          <a:xfrm>
            <a:off x="214423" y="5897526"/>
            <a:ext cx="1165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i="0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nih-cfde.github.io</a:t>
            </a:r>
            <a:r>
              <a:rPr lang="en-US" i="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/the-fair-cookbook/content/recipes/Identification/</a:t>
            </a:r>
            <a:r>
              <a:rPr lang="en-US" i="0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identifiers.html</a:t>
            </a:r>
            <a:endParaRPr lang="en-US" i="0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8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905CE-88B9-F226-A296-3348D7B24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17215CE-21D9-C92D-C4F0-CF768345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Landing Pages</a:t>
            </a:r>
          </a:p>
        </p:txBody>
      </p:sp>
      <p:sp>
        <p:nvSpPr>
          <p:cNvPr id="2" name="Content Placeholder 19">
            <a:extLst>
              <a:ext uri="{FF2B5EF4-FFF2-40B4-BE49-F238E27FC236}">
                <a16:creationId xmlns:a16="http://schemas.microsoft.com/office/drawing/2014/main" id="{664490DF-2248-2B70-45FD-681812202E44}"/>
              </a:ext>
            </a:extLst>
          </p:cNvPr>
          <p:cNvSpPr txBox="1">
            <a:spLocks/>
          </p:cNvSpPr>
          <p:nvPr/>
        </p:nvSpPr>
        <p:spPr>
          <a:xfrm>
            <a:off x="304800" y="1355688"/>
            <a:ext cx="11049000" cy="451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A </a:t>
            </a:r>
            <a:r>
              <a:rPr lang="en-US" sz="320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landing page</a:t>
            </a: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 is the web page that describes a dataset.</a:t>
            </a: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It provides the metadata about the dataset in</a:t>
            </a: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20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human</a:t>
            </a: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 &amp; </a:t>
            </a:r>
            <a:r>
              <a:rPr lang="en-US" sz="320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machine-readable</a:t>
            </a: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formats.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231B9C1-9804-C718-6908-0810F3D3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63" y="2708506"/>
            <a:ext cx="2566437" cy="3188760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C8969E3-DDD5-56C4-B0EE-8E8F3E5B9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" y="4391995"/>
            <a:ext cx="7772400" cy="171422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D1A2F86-7CB3-A6D4-84C7-6CC54F037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3260821"/>
            <a:ext cx="6036899" cy="23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1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35A87-8ED6-1571-B8FD-525C237F3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CAF7E20-35C7-CF8D-EC95-1AE98944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12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Two Metadata Standards to Know</a:t>
            </a:r>
          </a:p>
        </p:txBody>
      </p:sp>
      <p:sp>
        <p:nvSpPr>
          <p:cNvPr id="2" name="Content Placeholder 19">
            <a:extLst>
              <a:ext uri="{FF2B5EF4-FFF2-40B4-BE49-F238E27FC236}">
                <a16:creationId xmlns:a16="http://schemas.microsoft.com/office/drawing/2014/main" id="{DA7CBA89-F500-0D99-0D55-C788CB181400}"/>
              </a:ext>
            </a:extLst>
          </p:cNvPr>
          <p:cNvSpPr txBox="1">
            <a:spLocks/>
          </p:cNvSpPr>
          <p:nvPr/>
        </p:nvSpPr>
        <p:spPr>
          <a:xfrm>
            <a:off x="-23507" y="1218000"/>
            <a:ext cx="3048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i="0" dirty="0" err="1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DataCite</a:t>
            </a:r>
            <a:endParaRPr lang="en-US" sz="3200" i="0" dirty="0">
              <a:solidFill>
                <a:schemeClr val="accent2"/>
              </a:solidFill>
              <a:latin typeface="Source Sans Pro" panose="020B0503030403020204" pitchFamily="34" charset="77"/>
              <a:ea typeface="+mn-ea"/>
            </a:endParaRP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Used for DOIs</a:t>
            </a: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200" i="0" dirty="0">
              <a:solidFill>
                <a:schemeClr val="accent2"/>
              </a:solidFill>
              <a:latin typeface="Source Sans Pro" panose="020B0503030403020204" pitchFamily="34" charset="77"/>
              <a:ea typeface="+mn-ea"/>
            </a:endParaRP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200" i="0" dirty="0">
              <a:solidFill>
                <a:schemeClr val="accent2"/>
              </a:solidFill>
              <a:latin typeface="Source Sans Pro" panose="020B0503030403020204" pitchFamily="34" charset="77"/>
              <a:ea typeface="+mn-ea"/>
            </a:endParaRP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200" i="0" dirty="0">
              <a:solidFill>
                <a:schemeClr val="tx1">
                  <a:lumMod val="85000"/>
                </a:schemeClr>
              </a:solidFill>
              <a:latin typeface="Source Sans Pro" panose="020B0503030403020204" pitchFamily="34" charset="77"/>
              <a:ea typeface="+mn-ea"/>
            </a:endParaRPr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7BFB0973-EB68-5FEA-30D2-DF81824BA82A}"/>
              </a:ext>
            </a:extLst>
          </p:cNvPr>
          <p:cNvSpPr txBox="1">
            <a:spLocks/>
          </p:cNvSpPr>
          <p:nvPr/>
        </p:nvSpPr>
        <p:spPr>
          <a:xfrm>
            <a:off x="2543786" y="1218000"/>
            <a:ext cx="6019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200" i="0" dirty="0" err="1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Schema.org</a:t>
            </a:r>
            <a:endParaRPr lang="en-US" sz="3200" i="0" dirty="0">
              <a:solidFill>
                <a:schemeClr val="accent2"/>
              </a:solidFill>
              <a:latin typeface="Source Sans Pro" panose="020B0503030403020204" pitchFamily="34" charset="77"/>
              <a:ea typeface="+mn-ea"/>
            </a:endParaRP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Used for Google Dataset Search</a:t>
            </a: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200" i="0" dirty="0">
              <a:solidFill>
                <a:schemeClr val="accent2"/>
              </a:solidFill>
              <a:latin typeface="Source Sans Pro" panose="020B0503030403020204" pitchFamily="34" charset="77"/>
              <a:ea typeface="+mn-ea"/>
            </a:endParaRP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200" i="0" dirty="0">
              <a:solidFill>
                <a:schemeClr val="accent2"/>
              </a:solidFill>
              <a:latin typeface="Source Sans Pro" panose="020B0503030403020204" pitchFamily="34" charset="77"/>
              <a:ea typeface="+mn-ea"/>
            </a:endParaRP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200" i="0" dirty="0">
              <a:solidFill>
                <a:schemeClr val="tx1">
                  <a:lumMod val="85000"/>
                </a:schemeClr>
              </a:solidFill>
              <a:latin typeface="Source Sans Pro" panose="020B0503030403020204" pitchFamily="34" charset="77"/>
              <a:ea typeface="+mn-ea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9859F1-7195-F327-0C57-AEAA2EB27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58" y="1242685"/>
            <a:ext cx="3139316" cy="4764492"/>
          </a:xfrm>
          <a:prstGeom prst="rect">
            <a:avLst/>
          </a:prstGeom>
        </p:spPr>
      </p:pic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CB7078CA-295D-D485-127C-3341A1DB4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5" y="3147238"/>
            <a:ext cx="8411186" cy="2547126"/>
          </a:xfrm>
        </p:spPr>
        <p:txBody>
          <a:bodyPr>
            <a:normAutofit/>
          </a:bodyPr>
          <a:lstStyle/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Use clearest terms on your landing pages</a:t>
            </a:r>
            <a:b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</a:b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(human-readable)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Use </a:t>
            </a:r>
            <a:r>
              <a:rPr lang="en-US" sz="3200" dirty="0" err="1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Schema.org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 to generate JSON-LD embedded in your landing pages</a:t>
            </a:r>
            <a:b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</a:b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(machine-readable)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endParaRPr lang="en-US" sz="3200" dirty="0">
              <a:solidFill>
                <a:schemeClr val="tx1">
                  <a:lumMod val="85000"/>
                </a:schemeClr>
              </a:solidFill>
              <a:latin typeface="Source Sans Pro" panose="020B0503030403020204" pitchFamily="34" charset="77"/>
              <a:ea typeface="+mn-ea"/>
            </a:endParaRPr>
          </a:p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n-US" sz="3200" dirty="0">
              <a:solidFill>
                <a:schemeClr val="tx1">
                  <a:lumMod val="85000"/>
                </a:schemeClr>
              </a:solidFill>
              <a:latin typeface="Source Sans Pro" panose="020B0503030403020204" pitchFamily="34" charset="7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14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C8C14-6531-F23B-E762-525B69D4F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8DCC56C-8AE9-8B63-32D7-4DB40AC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8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Recommended Practices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422BCAB4-1A1F-4332-2CFD-26E5E4952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967" y="1343284"/>
            <a:ext cx="11277600" cy="4752716"/>
          </a:xfrm>
        </p:spPr>
        <p:txBody>
          <a:bodyPr>
            <a:normAutofit fontScale="92500" lnSpcReduction="10000"/>
          </a:bodyPr>
          <a:lstStyle/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Assign every dataset an identifier unique to your repository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Use this identifier in your metadata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Ensure that every dataset landing page</a:t>
            </a:r>
          </a:p>
          <a:p>
            <a:pPr marL="1257300" lvl="2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has the minimum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DataCite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 and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Schema.org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 fields</a:t>
            </a:r>
          </a:p>
          <a:p>
            <a:pPr marL="1257300" lvl="2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in both JSON-LD and human-readable formats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Landing pages are public even when the data is not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Use a Creative Commons or OSI license if possible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If you assign a DOI to your dataset, be diligent about maintaining the landing page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Landing pages need to stay even if the data is gone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endParaRPr lang="en-US" sz="3200" dirty="0">
              <a:solidFill>
                <a:schemeClr val="tx1">
                  <a:lumMod val="85000"/>
                </a:schemeClr>
              </a:solidFill>
              <a:latin typeface="Source Sans Pro" panose="020B0503030403020204" pitchFamily="34" charset="7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3511774"/>
      </p:ext>
    </p:extLst>
  </p:cSld>
  <p:clrMapOvr>
    <a:masterClrMapping/>
  </p:clrMapOvr>
</p:sld>
</file>

<file path=ppt/theme/theme1.xml><?xml version="1.0" encoding="utf-8"?>
<a:theme xmlns:a="http://schemas.openxmlformats.org/drawingml/2006/main" name="NPACI/SDSC (logo) template">
  <a:themeElements>
    <a:clrScheme name="UC San Diego">
      <a:dk1>
        <a:srgbClr val="182B49"/>
      </a:dk1>
      <a:lt1>
        <a:sysClr val="window" lastClr="FFFFFF"/>
      </a:lt1>
      <a:dk2>
        <a:srgbClr val="00629B"/>
      </a:dk2>
      <a:lt2>
        <a:srgbClr val="E7E6E6"/>
      </a:lt2>
      <a:accent1>
        <a:srgbClr val="00C6D7"/>
      </a:accent1>
      <a:accent2>
        <a:srgbClr val="FC8900"/>
      </a:accent2>
      <a:accent3>
        <a:srgbClr val="B6B1A9"/>
      </a:accent3>
      <a:accent4>
        <a:srgbClr val="FFCD00"/>
      </a:accent4>
      <a:accent5>
        <a:srgbClr val="D462AD"/>
      </a:accent5>
      <a:accent6>
        <a:srgbClr val="6E963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SC_16x9_2023.potx" id="{EB299D3A-8EE5-4ADE-962C-517B043E8923}" vid="{6BDCE992-F06E-4ED7-935F-1A23B5C3156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SDSC (logo) template</Template>
  <TotalTime>4795</TotalTime>
  <Pages>1</Pages>
  <Words>413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Helvetica</vt:lpstr>
      <vt:lpstr>Source Sans Pro</vt:lpstr>
      <vt:lpstr>Teko SemiBold</vt:lpstr>
      <vt:lpstr>Times</vt:lpstr>
      <vt:lpstr>NPACI/SDSC (logo) template</vt:lpstr>
      <vt:lpstr>Cheap and FAIR: Building a Serverless Research Data Repository</vt:lpstr>
      <vt:lpstr>Identifiers…hoo boy</vt:lpstr>
      <vt:lpstr>Identifiers: Some Reasonable Terms</vt:lpstr>
      <vt:lpstr>Landing Pages</vt:lpstr>
      <vt:lpstr>Two Metadata Standards to Know</vt:lpstr>
      <vt:lpstr>Recommended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Wagner, Rick</dc:creator>
  <cp:keywords/>
  <dc:description>The 2 blue colors should print out the same, even if they look different on screen.</dc:description>
  <cp:lastModifiedBy>Wagner, Rick</cp:lastModifiedBy>
  <cp:revision>69</cp:revision>
  <cp:lastPrinted>2001-01-12T19:39:24Z</cp:lastPrinted>
  <dcterms:created xsi:type="dcterms:W3CDTF">2024-07-20T22:37:29Z</dcterms:created>
  <dcterms:modified xsi:type="dcterms:W3CDTF">2024-09-30T06:16:04Z</dcterms:modified>
</cp:coreProperties>
</file>