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7"/>
  </p:notesMasterIdLst>
  <p:handoutMasterIdLst>
    <p:handoutMasterId r:id="rId18"/>
  </p:handoutMasterIdLst>
  <p:sldIdLst>
    <p:sldId id="982" r:id="rId2"/>
    <p:sldId id="975" r:id="rId3"/>
    <p:sldId id="999" r:id="rId4"/>
    <p:sldId id="1001" r:id="rId5"/>
    <p:sldId id="998" r:id="rId6"/>
    <p:sldId id="990" r:id="rId7"/>
    <p:sldId id="996" r:id="rId8"/>
    <p:sldId id="993" r:id="rId9"/>
    <p:sldId id="997" r:id="rId10"/>
    <p:sldId id="980" r:id="rId11"/>
    <p:sldId id="988" r:id="rId12"/>
    <p:sldId id="989" r:id="rId13"/>
    <p:sldId id="994" r:id="rId14"/>
    <p:sldId id="1002" r:id="rId15"/>
    <p:sldId id="1000" r:id="rId16"/>
  </p:sldIdLst>
  <p:sldSz cx="12192000" cy="6858000"/>
  <p:notesSz cx="7251700" cy="9537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5pPr>
    <a:lvl6pPr marL="2286000" algn="l" defTabSz="914400" rtl="0" eaLnBrk="1" latinLnBrk="0" hangingPunct="1">
      <a:defRPr sz="1600" i="1" kern="1200">
        <a:solidFill>
          <a:schemeClr val="tx1"/>
        </a:solidFill>
        <a:latin typeface="Helvetica" panose="020B0604020202020204" pitchFamily="34" charset="0"/>
        <a:ea typeface="+mn-ea"/>
        <a:cs typeface="+mn-cs"/>
      </a:defRPr>
    </a:lvl6pPr>
    <a:lvl7pPr marL="2743200" algn="l" defTabSz="914400" rtl="0" eaLnBrk="1" latinLnBrk="0" hangingPunct="1">
      <a:defRPr sz="1600" i="1" kern="1200">
        <a:solidFill>
          <a:schemeClr val="tx1"/>
        </a:solidFill>
        <a:latin typeface="Helvetica" panose="020B0604020202020204" pitchFamily="34" charset="0"/>
        <a:ea typeface="+mn-ea"/>
        <a:cs typeface="+mn-cs"/>
      </a:defRPr>
    </a:lvl7pPr>
    <a:lvl8pPr marL="3200400" algn="l" defTabSz="914400" rtl="0" eaLnBrk="1" latinLnBrk="0" hangingPunct="1">
      <a:defRPr sz="1600" i="1" kern="1200">
        <a:solidFill>
          <a:schemeClr val="tx1"/>
        </a:solidFill>
        <a:latin typeface="Helvetica" panose="020B0604020202020204" pitchFamily="34" charset="0"/>
        <a:ea typeface="+mn-ea"/>
        <a:cs typeface="+mn-cs"/>
      </a:defRPr>
    </a:lvl8pPr>
    <a:lvl9pPr marL="3657600" algn="l" defTabSz="914400" rtl="0" eaLnBrk="1" latinLnBrk="0" hangingPunct="1">
      <a:defRPr sz="1600" i="1"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747678"/>
    <a:srgbClr val="FFFF66"/>
    <a:srgbClr val="003399"/>
    <a:srgbClr val="006666"/>
    <a:srgbClr val="CC0000"/>
    <a:srgbClr val="0066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32" autoAdjust="0"/>
    <p:restoredTop sz="94658" autoAdjust="0"/>
  </p:normalViewPr>
  <p:slideViewPr>
    <p:cSldViewPr>
      <p:cViewPr varScale="1">
        <p:scale>
          <a:sx n="99" d="100"/>
          <a:sy n="99" d="100"/>
        </p:scale>
        <p:origin x="200" y="63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42" name="Rectangle 2"/>
          <p:cNvSpPr>
            <a:spLocks noGrp="1" noChangeArrowheads="1"/>
          </p:cNvSpPr>
          <p:nvPr>
            <p:ph type="hdr" sz="quarter"/>
          </p:nvPr>
        </p:nvSpPr>
        <p:spPr bwMode="auto">
          <a:xfrm>
            <a:off x="0" y="0"/>
            <a:ext cx="31734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t" anchorCtr="0" compatLnSpc="1">
            <a:prstTxWarp prst="textNoShape">
              <a:avLst/>
            </a:prstTxWarp>
          </a:bodyPr>
          <a:lstStyle>
            <a:lvl1pPr defTabSz="908050">
              <a:defRPr sz="1200" i="0"/>
            </a:lvl1pPr>
          </a:lstStyle>
          <a:p>
            <a:endParaRPr lang="en-US" altLang="en-US"/>
          </a:p>
        </p:txBody>
      </p:sp>
      <p:sp>
        <p:nvSpPr>
          <p:cNvPr id="1239043" name="Rectangle 3"/>
          <p:cNvSpPr>
            <a:spLocks noGrp="1" noChangeArrowheads="1"/>
          </p:cNvSpPr>
          <p:nvPr>
            <p:ph type="dt" sz="quarter" idx="1"/>
          </p:nvPr>
        </p:nvSpPr>
        <p:spPr bwMode="auto">
          <a:xfrm>
            <a:off x="4079875" y="0"/>
            <a:ext cx="31718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t" anchorCtr="0" compatLnSpc="1">
            <a:prstTxWarp prst="textNoShape">
              <a:avLst/>
            </a:prstTxWarp>
          </a:bodyPr>
          <a:lstStyle>
            <a:lvl1pPr algn="r" defTabSz="908050">
              <a:defRPr sz="1200" i="0"/>
            </a:lvl1pPr>
          </a:lstStyle>
          <a:p>
            <a:endParaRPr lang="en-US" altLang="en-US"/>
          </a:p>
        </p:txBody>
      </p:sp>
      <p:sp>
        <p:nvSpPr>
          <p:cNvPr id="1239044" name="Rectangle 4"/>
          <p:cNvSpPr>
            <a:spLocks noGrp="1" noChangeArrowheads="1"/>
          </p:cNvSpPr>
          <p:nvPr>
            <p:ph type="ftr" sz="quarter" idx="2"/>
          </p:nvPr>
        </p:nvSpPr>
        <p:spPr bwMode="auto">
          <a:xfrm>
            <a:off x="0" y="9083675"/>
            <a:ext cx="31734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b" anchorCtr="0" compatLnSpc="1">
            <a:prstTxWarp prst="textNoShape">
              <a:avLst/>
            </a:prstTxWarp>
          </a:bodyPr>
          <a:lstStyle>
            <a:lvl1pPr defTabSz="908050">
              <a:defRPr sz="1200" i="0"/>
            </a:lvl1pPr>
          </a:lstStyle>
          <a:p>
            <a:endParaRPr lang="en-US" altLang="en-US"/>
          </a:p>
        </p:txBody>
      </p:sp>
      <p:sp>
        <p:nvSpPr>
          <p:cNvPr id="1239045" name="Rectangle 5"/>
          <p:cNvSpPr>
            <a:spLocks noGrp="1" noChangeArrowheads="1"/>
          </p:cNvSpPr>
          <p:nvPr>
            <p:ph type="sldNum" sz="quarter" idx="3"/>
          </p:nvPr>
        </p:nvSpPr>
        <p:spPr bwMode="auto">
          <a:xfrm>
            <a:off x="4079875" y="9083675"/>
            <a:ext cx="31718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b" anchorCtr="0" compatLnSpc="1">
            <a:prstTxWarp prst="textNoShape">
              <a:avLst/>
            </a:prstTxWarp>
          </a:bodyPr>
          <a:lstStyle>
            <a:lvl1pPr algn="r" defTabSz="908050">
              <a:defRPr sz="1200" i="0"/>
            </a:lvl1pPr>
          </a:lstStyle>
          <a:p>
            <a:fld id="{DFC6D6C9-5814-4948-A00D-F098AA97370A}" type="slidenum">
              <a:rPr lang="en-US" altLang="en-US"/>
              <a:pPr/>
              <a:t>‹#›</a:t>
            </a:fld>
            <a:endParaRPr lang="en-US" altLang="en-US"/>
          </a:p>
        </p:txBody>
      </p:sp>
    </p:spTree>
    <p:extLst>
      <p:ext uri="{BB962C8B-B14F-4D97-AF65-F5344CB8AC3E}">
        <p14:creationId xmlns:p14="http://schemas.microsoft.com/office/powerpoint/2010/main" val="3354237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66788" y="4529138"/>
            <a:ext cx="5318125"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20" tIns="46478" rIns="94620" bIns="4647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p:cNvSpPr>
            <a:spLocks noGrp="1" noRot="1" noChangeAspect="1" noChangeArrowheads="1" noTextEdit="1"/>
          </p:cNvSpPr>
          <p:nvPr>
            <p:ph type="sldImg" idx="2"/>
          </p:nvPr>
        </p:nvSpPr>
        <p:spPr bwMode="auto">
          <a:xfrm>
            <a:off x="447675" y="715963"/>
            <a:ext cx="6356350" cy="357663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18465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792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BE9-4522-2D9D-45AA-F4C4094446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67FD40-BE8D-CE5C-3B2E-73BB36FD49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10531B-9B3B-D312-902E-7BE42E285BA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7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4C4DB-7898-E7B7-E68F-D41B635BED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101FE-E11F-6CB5-9EBB-798D65519D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05C45A-658D-90B7-8E6C-1821D9B09FA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90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6AF0B-0E2E-2F93-BD40-1AB28B5D7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DA9057-9496-8E35-25D3-F7F938B728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352109-118C-4CDC-9DCB-007B1051CB7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lumMod val="85000"/>
                  </a:schemeClr>
                </a:solidFill>
                <a:latin typeface="Source Sans Pro" panose="020B0503030403020204" pitchFamily="34" charset="77"/>
                <a:ea typeface="+mn-ea"/>
              </a:rPr>
              <a:t>CMB-S4 is an international collaboration of over 500 scientists de- </a:t>
            </a:r>
            <a:r>
              <a:rPr lang="en-US" sz="1200" dirty="0" err="1">
                <a:solidFill>
                  <a:schemeClr val="tx1">
                    <a:lumMod val="85000"/>
                  </a:schemeClr>
                </a:solidFill>
                <a:latin typeface="Source Sans Pro" panose="020B0503030403020204" pitchFamily="34" charset="77"/>
                <a:ea typeface="+mn-ea"/>
              </a:rPr>
              <a:t>veloping</a:t>
            </a:r>
            <a:r>
              <a:rPr lang="en-US" sz="1200" dirty="0">
                <a:solidFill>
                  <a:schemeClr val="tx1">
                    <a:lumMod val="85000"/>
                  </a:schemeClr>
                </a:solidFill>
                <a:latin typeface="Source Sans Pro" panose="020B0503030403020204" pitchFamily="34" charset="77"/>
                <a:ea typeface="+mn-ea"/>
              </a:rPr>
              <a:t> data pipelines to support future telescopes at the South Pole and Chile. During this development phase and during future op- </a:t>
            </a:r>
            <a:r>
              <a:rPr lang="en-US" sz="1200" dirty="0" err="1">
                <a:solidFill>
                  <a:schemeClr val="tx1">
                    <a:lumMod val="85000"/>
                  </a:schemeClr>
                </a:solidFill>
                <a:latin typeface="Source Sans Pro" panose="020B0503030403020204" pitchFamily="34" charset="77"/>
                <a:ea typeface="+mn-ea"/>
              </a:rPr>
              <a:t>erations</a:t>
            </a:r>
            <a:r>
              <a:rPr lang="en-US" sz="1200" dirty="0">
                <a:solidFill>
                  <a:schemeClr val="tx1">
                    <a:lumMod val="85000"/>
                  </a:schemeClr>
                </a:solidFill>
                <a:latin typeface="Source Sans Pro" panose="020B0503030403020204" pitchFamily="34" charset="77"/>
                <a:ea typeface="+mn-ea"/>
              </a:rPr>
              <a:t>, datasets go through several phases of distribution within the Collaboration followed by potential publication to the wider As- </a:t>
            </a:r>
            <a:r>
              <a:rPr lang="en-US" sz="1200" dirty="0" err="1">
                <a:solidFill>
                  <a:schemeClr val="tx1">
                    <a:lumMod val="85000"/>
                  </a:schemeClr>
                </a:solidFill>
                <a:latin typeface="Source Sans Pro" panose="020B0503030403020204" pitchFamily="34" charset="77"/>
                <a:ea typeface="+mn-ea"/>
              </a:rPr>
              <a:t>trophysics</a:t>
            </a:r>
            <a:r>
              <a:rPr lang="en-US" sz="1200" dirty="0">
                <a:solidFill>
                  <a:schemeClr val="tx1">
                    <a:lumMod val="85000"/>
                  </a:schemeClr>
                </a:solidFill>
                <a:latin typeface="Source Sans Pro" panose="020B0503030403020204" pitchFamily="34" charset="77"/>
                <a:ea typeface="+mn-ea"/>
              </a:rPr>
              <a:t> scientific community. </a:t>
            </a:r>
          </a:p>
          <a:p>
            <a:endParaRPr lang="en-US" dirty="0"/>
          </a:p>
        </p:txBody>
      </p:sp>
    </p:spTree>
    <p:extLst>
      <p:ext uri="{BB962C8B-B14F-4D97-AF65-F5344CB8AC3E}">
        <p14:creationId xmlns:p14="http://schemas.microsoft.com/office/powerpoint/2010/main" val="29091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nLibertineT"/>
              </a:rPr>
              <a:t>There are two common solutions for this: self-hosted repository frameworks like Dataverse, </a:t>
            </a:r>
            <a:r>
              <a:rPr lang="en-US" sz="1800" dirty="0" err="1">
                <a:effectLst/>
                <a:latin typeface="LinLibertineT"/>
              </a:rPr>
              <a:t>DSpace</a:t>
            </a:r>
            <a:r>
              <a:rPr lang="en-US" sz="1800" dirty="0">
                <a:effectLst/>
                <a:latin typeface="LinLibertineT"/>
              </a:rPr>
              <a:t>, or </a:t>
            </a:r>
            <a:r>
              <a:rPr lang="en-US" sz="1800" dirty="0" err="1">
                <a:effectLst/>
                <a:latin typeface="LinLibertineT"/>
              </a:rPr>
              <a:t>iRODS</a:t>
            </a:r>
            <a:r>
              <a:rPr lang="en-US" sz="1800" dirty="0">
                <a:effectLst/>
                <a:latin typeface="LinLibertineT"/>
              </a:rPr>
              <a:t>; or public or shared repositories such as </a:t>
            </a:r>
            <a:r>
              <a:rPr lang="en-US" sz="1800" dirty="0" err="1">
                <a:effectLst/>
                <a:latin typeface="LinLibertineT"/>
              </a:rPr>
              <a:t>Zenodo</a:t>
            </a:r>
            <a:r>
              <a:rPr lang="en-US" sz="1800" dirty="0">
                <a:effectLst/>
                <a:latin typeface="LinLibertineT"/>
              </a:rPr>
              <a:t>, </a:t>
            </a:r>
            <a:r>
              <a:rPr lang="en-US" sz="1800" dirty="0" err="1">
                <a:effectLst/>
                <a:latin typeface="LinLibertineT"/>
              </a:rPr>
              <a:t>figshare</a:t>
            </a:r>
            <a:r>
              <a:rPr lang="en-US" sz="1800" dirty="0">
                <a:effectLst/>
                <a:latin typeface="LinLibertineT"/>
              </a:rPr>
              <a:t>, or Dryad. The self-hosted frameworks have the advantage of be- </a:t>
            </a:r>
            <a:r>
              <a:rPr lang="en-US" sz="1800" dirty="0" err="1">
                <a:effectLst/>
                <a:latin typeface="LinLibertineT"/>
              </a:rPr>
              <a:t>ing</a:t>
            </a:r>
            <a:r>
              <a:rPr lang="en-US" sz="1800" dirty="0">
                <a:effectLst/>
                <a:latin typeface="LinLibertineT"/>
              </a:rPr>
              <a:t> highly extensible and customizable. Their drawbacks include a significant effort to deploy, configure, and operate, which make them more appropriate as an institutional solution. The public or shared repositories are free or available to researchers at supporting institutions and have wide adoption. However, they offer limited extensibility and may not support managed access or restricted data [13]. </a:t>
            </a:r>
            <a:endParaRPr lang="en-US" dirty="0"/>
          </a:p>
          <a:p>
            <a:endParaRPr lang="en-US" dirty="0"/>
          </a:p>
        </p:txBody>
      </p:sp>
    </p:spTree>
    <p:extLst>
      <p:ext uri="{BB962C8B-B14F-4D97-AF65-F5344CB8AC3E}">
        <p14:creationId xmlns:p14="http://schemas.microsoft.com/office/powerpoint/2010/main" val="77881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you’ll build today</a:t>
            </a:r>
          </a:p>
        </p:txBody>
      </p:sp>
    </p:spTree>
    <p:extLst>
      <p:ext uri="{BB962C8B-B14F-4D97-AF65-F5344CB8AC3E}">
        <p14:creationId xmlns:p14="http://schemas.microsoft.com/office/powerpoint/2010/main" val="120086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30EFA-0A68-72C1-8E4B-C38ADAFC77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A95680-CE24-3936-052B-235CA50DB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41A4CA-A786-BE5E-4B27-7022F259950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0719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102571DE-2705-4B67-9B01-B56B013DD20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22"/>
          <a:stretch/>
        </p:blipFill>
        <p:spPr>
          <a:xfrm>
            <a:off x="-7890" y="3976"/>
            <a:ext cx="12199890" cy="6854024"/>
          </a:xfrm>
          <a:prstGeom prst="rect">
            <a:avLst/>
          </a:prstGeom>
        </p:spPr>
      </p:pic>
      <p:pic>
        <p:nvPicPr>
          <p:cNvPr id="7" name="Picture 6">
            <a:extLst>
              <a:ext uri="{FF2B5EF4-FFF2-40B4-BE49-F238E27FC236}">
                <a16:creationId xmlns:a16="http://schemas.microsoft.com/office/drawing/2014/main" id="{DF17155F-114B-4356-92EB-FB0AEAD4C2A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14703" y="5486400"/>
            <a:ext cx="1713584" cy="424411"/>
          </a:xfrm>
          <a:prstGeom prst="rect">
            <a:avLst/>
          </a:prstGeom>
        </p:spPr>
      </p:pic>
      <p:pic>
        <p:nvPicPr>
          <p:cNvPr id="8" name="Picture 7">
            <a:extLst>
              <a:ext uri="{FF2B5EF4-FFF2-40B4-BE49-F238E27FC236}">
                <a16:creationId xmlns:a16="http://schemas.microsoft.com/office/drawing/2014/main" id="{7DFE6A04-6A33-40F8-A47B-D310AF34E87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14703" y="6159139"/>
            <a:ext cx="1692802" cy="315507"/>
          </a:xfrm>
          <a:prstGeom prst="rect">
            <a:avLst/>
          </a:prstGeom>
        </p:spPr>
      </p:pic>
      <p:sp>
        <p:nvSpPr>
          <p:cNvPr id="12" name="Title 11">
            <a:extLst>
              <a:ext uri="{FF2B5EF4-FFF2-40B4-BE49-F238E27FC236}">
                <a16:creationId xmlns:a16="http://schemas.microsoft.com/office/drawing/2014/main" id="{D035AD2F-883B-4B26-98D7-735F80E022A0}"/>
              </a:ext>
            </a:extLst>
          </p:cNvPr>
          <p:cNvSpPr>
            <a:spLocks noGrp="1"/>
          </p:cNvSpPr>
          <p:nvPr>
            <p:ph type="title"/>
          </p:nvPr>
        </p:nvSpPr>
        <p:spPr>
          <a:xfrm>
            <a:off x="609600" y="2286000"/>
            <a:ext cx="8226287" cy="1362092"/>
          </a:xfrm>
        </p:spPr>
        <p:txBody>
          <a:bodyPr>
            <a:noAutofit/>
          </a:bodyPr>
          <a:lstStyle>
            <a:lvl1pPr>
              <a:lnSpc>
                <a:spcPct val="70000"/>
              </a:lnSpc>
              <a:spcBef>
                <a:spcPts val="0"/>
              </a:spcBef>
              <a:defRPr sz="8800">
                <a:solidFill>
                  <a:schemeClr val="bg1"/>
                </a:solidFill>
              </a:defRPr>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B62BA524-9261-495E-AD35-9CBA7C2EACC5}"/>
              </a:ext>
            </a:extLst>
          </p:cNvPr>
          <p:cNvSpPr>
            <a:spLocks noGrp="1"/>
          </p:cNvSpPr>
          <p:nvPr>
            <p:ph type="subTitle" idx="1"/>
          </p:nvPr>
        </p:nvSpPr>
        <p:spPr>
          <a:xfrm>
            <a:off x="609599" y="4015582"/>
            <a:ext cx="8226287" cy="851710"/>
          </a:xfrm>
        </p:spPr>
        <p:txBody>
          <a:bodyPr>
            <a:normAutofit/>
          </a:bodyPr>
          <a:lstStyle>
            <a:lvl1pPr marL="18288" indent="0" algn="l">
              <a:spcBef>
                <a:spcPts val="100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1359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267406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Image right + cop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640080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247996844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Image right + copy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640080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35228559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mage left + cop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484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484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276679586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mage left + copy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484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48400" y="1825625"/>
            <a:ext cx="5181600" cy="4351338"/>
          </a:xfrm>
        </p:spPr>
        <p:txBody>
          <a:bodyPr/>
          <a:lstStyle>
            <a:lvl1pPr marL="228600" indent="-228600">
              <a:lnSpc>
                <a:spcPct val="90000"/>
              </a:lnSpc>
              <a:spcBef>
                <a:spcPts val="1000"/>
              </a:spcBef>
              <a:buClr>
                <a:schemeClr val="tx1"/>
              </a:buClr>
              <a:defRPr sz="2800"/>
            </a:lvl1pPr>
            <a:lvl2pPr marL="457200">
              <a:lnSpc>
                <a:spcPct val="90000"/>
              </a:lnSpc>
              <a:spcBef>
                <a:spcPts val="1000"/>
              </a:spcBef>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27119148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417003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43275819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Big Bold Statement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219200"/>
            <a:ext cx="10515600" cy="4876800"/>
          </a:xfrm>
        </p:spPr>
        <p:txBody>
          <a:bodyPr>
            <a:noAutofit/>
          </a:bodyPr>
          <a:lstStyle>
            <a:lvl1pPr algn="ctr">
              <a:lnSpc>
                <a:spcPct val="70000"/>
              </a:lnSpc>
              <a:defRPr sz="18000">
                <a:solidFill>
                  <a:schemeClr val="tx2"/>
                </a:solidFill>
              </a:defRPr>
            </a:lvl1pPr>
          </a:lstStyle>
          <a:p>
            <a:r>
              <a:rPr lang="en-US" dirty="0"/>
              <a:t>BIG BOLD STATEMENT</a:t>
            </a:r>
          </a:p>
        </p:txBody>
      </p:sp>
    </p:spTree>
    <p:extLst>
      <p:ext uri="{BB962C8B-B14F-4D97-AF65-F5344CB8AC3E}">
        <p14:creationId xmlns:p14="http://schemas.microsoft.com/office/powerpoint/2010/main" val="194687045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91984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buClr>
                <a:schemeClr val="tx1"/>
              </a:buClr>
              <a:defRPr sz="2800"/>
            </a:lvl1pPr>
            <a:lvl2pPr>
              <a:buClr>
                <a:schemeClr val="tx1"/>
              </a:buClr>
              <a:defRPr sz="2400"/>
            </a:lvl2pPr>
            <a:lvl3pPr>
              <a:buClr>
                <a:schemeClr val="tx1"/>
              </a:buCl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9986010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102571DE-2705-4B67-9B01-B56B013DD20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22"/>
          <a:stretch/>
        </p:blipFill>
        <p:spPr>
          <a:xfrm>
            <a:off x="-7890" y="3976"/>
            <a:ext cx="12199890" cy="6854024"/>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lnSpc>
                <a:spcPct val="70000"/>
              </a:lnSpc>
              <a:defRPr sz="8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32389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25000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9571709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218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 Revers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28992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3476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275979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3554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defRPr>
                <a:solidFill>
                  <a:schemeClr val="tx1"/>
                </a:solidFill>
              </a:defRPr>
            </a:lvl4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4041654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vl1pPr>
            <a:lvl2pPr>
              <a:defRPr/>
            </a:lvl2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6172200" y="1825625"/>
            <a:ext cx="5181600" cy="4351338"/>
          </a:xfrm>
        </p:spPr>
        <p:txBody>
          <a:bodyPr/>
          <a:lstStyle>
            <a:lvl1pPr>
              <a:defRPr/>
            </a:lvl1pPr>
            <a:lvl2pP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4625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6172200" y="1825625"/>
            <a:ext cx="5181600" cy="4351338"/>
          </a:xfrm>
        </p:spPr>
        <p:txBody>
          <a:bodyPr/>
          <a:lstStyle>
            <a:lvl1pPr>
              <a:buClr>
                <a:schemeClr val="tx1"/>
              </a:buClr>
              <a:defRPr/>
            </a:lvl1pPr>
            <a:lvl2pPr>
              <a:buClr>
                <a:schemeClr val="tx1"/>
              </a:buClr>
              <a:defRPr/>
            </a:lvl2pPr>
            <a:lvl3pPr marL="914400" indent="0">
              <a:buClr>
                <a:schemeClr val="tx1"/>
              </a:buClr>
              <a:buNone/>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9502576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185119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Click to edit Master text styles</a:t>
            </a:r>
          </a:p>
          <a:p>
            <a:pPr marL="342900" marR="0" lvl="1"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Second level</a:t>
            </a:r>
          </a:p>
          <a:p>
            <a:pPr marL="342900" marR="0" lvl="2"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Third level</a:t>
            </a:r>
          </a:p>
          <a:p>
            <a:pPr marL="342900" marR="0" lvl="3"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Fourth level</a:t>
            </a:r>
          </a:p>
          <a:p>
            <a:pPr marL="342900" marR="0" lvl="4"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Fifth level</a:t>
            </a:r>
            <a:endParaRPr kumimoji="0" lang="en-US" sz="2000" b="0" i="0" u="none" strike="noStrike" kern="1200" cap="none" spc="0" normalizeH="0" baseline="0" noProof="0" dirty="0">
              <a:ln>
                <a:noFill/>
              </a:ln>
              <a:solidFill>
                <a:srgbClr val="000000"/>
              </a:solidFill>
              <a:effectLst/>
              <a:uLnTx/>
              <a:uFillTx/>
              <a:latin typeface="Times" panose="02020603050405020304" pitchFamily="18" charset="0"/>
              <a:ea typeface="+mn-ea"/>
              <a:cs typeface="+mn-cs"/>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9/29/24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p:cNvSpPr/>
          <p:nvPr userDrawn="1"/>
        </p:nvSpPr>
        <p:spPr>
          <a:xfrm>
            <a:off x="0" y="6356350"/>
            <a:ext cx="12192000" cy="500063"/>
          </a:xfrm>
          <a:prstGeom prst="rect">
            <a:avLst/>
          </a:prstGeom>
          <a:solidFill>
            <a:srgbClr val="7476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8" name="Picture 7"/>
          <p:cNvPicPr>
            <a:picLocks noChangeAspect="1"/>
          </p:cNvPicPr>
          <p:nvPr userDrawn="1"/>
        </p:nvPicPr>
        <p:blipFill rotWithShape="1">
          <a:blip r:embed="rId25" cstate="print">
            <a:extLst>
              <a:ext uri="{28A0092B-C50C-407E-A947-70E740481C1C}">
                <a14:useLocalDpi xmlns:a14="http://schemas.microsoft.com/office/drawing/2010/main" val="0"/>
              </a:ext>
            </a:extLst>
          </a:blip>
          <a:srcRect l="823" t="4632" r="833" b="7972"/>
          <a:stretch/>
        </p:blipFill>
        <p:spPr>
          <a:xfrm>
            <a:off x="322561" y="6484202"/>
            <a:ext cx="1963439" cy="228600"/>
          </a:xfrm>
          <a:prstGeom prst="rect">
            <a:avLst/>
          </a:prstGeom>
        </p:spPr>
      </p:pic>
      <p:pic>
        <p:nvPicPr>
          <p:cNvPr id="9" name="Picture 8"/>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0515600" y="6492875"/>
            <a:ext cx="1368169" cy="274320"/>
          </a:xfrm>
          <a:prstGeom prst="rect">
            <a:avLst/>
          </a:prstGeom>
        </p:spPr>
      </p:pic>
    </p:spTree>
    <p:extLst>
      <p:ext uri="{BB962C8B-B14F-4D97-AF65-F5344CB8AC3E}">
        <p14:creationId xmlns:p14="http://schemas.microsoft.com/office/powerpoint/2010/main" val="2369615982"/>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3" r:id="rId3"/>
    <p:sldLayoutId id="2147483679" r:id="rId4"/>
    <p:sldLayoutId id="2147483673" r:id="rId5"/>
    <p:sldLayoutId id="2147483662" r:id="rId6"/>
    <p:sldLayoutId id="2147483664" r:id="rId7"/>
    <p:sldLayoutId id="2147483680" r:id="rId8"/>
    <p:sldLayoutId id="2147483681" r:id="rId9"/>
    <p:sldLayoutId id="2147483665" r:id="rId10"/>
    <p:sldLayoutId id="2147483683" r:id="rId11"/>
    <p:sldLayoutId id="2147483682" r:id="rId12"/>
    <p:sldLayoutId id="2147483684" r:id="rId13"/>
    <p:sldLayoutId id="2147483685" r:id="rId14"/>
    <p:sldLayoutId id="2147483666" r:id="rId15"/>
    <p:sldLayoutId id="2147483674" r:id="rId16"/>
    <p:sldLayoutId id="2147483678" r:id="rId17"/>
    <p:sldLayoutId id="2147483668" r:id="rId18"/>
    <p:sldLayoutId id="2147483676" r:id="rId19"/>
    <p:sldLayoutId id="2147483669" r:id="rId20"/>
    <p:sldLayoutId id="2147483677" r:id="rId21"/>
    <p:sldLayoutId id="2147483667" r:id="rId22"/>
    <p:sldLayoutId id="2147483675" r:id="rId23"/>
  </p:sldLayoutIdLst>
  <p:txStyles>
    <p:titleStyle>
      <a:lvl1pPr algn="l" defTabSz="914400" rtl="0" eaLnBrk="1" latinLnBrk="0" hangingPunct="1">
        <a:lnSpc>
          <a:spcPct val="80000"/>
        </a:lnSpc>
        <a:spcBef>
          <a:spcPts val="1000"/>
        </a:spcBef>
        <a:buNone/>
        <a:defRPr sz="5400" b="1" kern="1200">
          <a:solidFill>
            <a:schemeClr val="tx2"/>
          </a:solidFill>
          <a:latin typeface="Teko SemiBold" panose="02000000000000000000" pitchFamily="2" charset="0"/>
          <a:ea typeface="+mj-ea"/>
          <a:cs typeface="Teko SemiBold" panose="02000000000000000000" pitchFamily="2" charset="0"/>
        </a:defRPr>
      </a:lvl1pPr>
    </p:titleStyle>
    <p:bodyStyle>
      <a:lvl1pPr marL="342900" marR="0" indent="-342900" algn="l" defTabSz="914400" rtl="0" eaLnBrk="1" fontAlgn="base" latinLnBrk="0" hangingPunct="1">
        <a:lnSpc>
          <a:spcPct val="95000"/>
        </a:lnSpc>
        <a:spcBef>
          <a:spcPct val="20000"/>
        </a:spcBef>
        <a:spcAft>
          <a:spcPct val="0"/>
        </a:spcAft>
        <a:buClr>
          <a:srgbClr val="000000"/>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rgbClr val="000000"/>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rgbClr val="000000"/>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svg"/><Relationship Id="rId26" Type="http://schemas.openxmlformats.org/officeDocument/2006/relationships/image" Target="../media/image52.sv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notesSlide" Target="../notesSlides/notesSlide6.xml"/><Relationship Id="rId16" Type="http://schemas.openxmlformats.org/officeDocument/2006/relationships/image" Target="../media/image42.svg"/><Relationship Id="rId20" Type="http://schemas.openxmlformats.org/officeDocument/2006/relationships/image" Target="../media/image46.png"/><Relationship Id="rId29" Type="http://schemas.openxmlformats.org/officeDocument/2006/relationships/image" Target="../media/image55.png"/><Relationship Id="rId1" Type="http://schemas.openxmlformats.org/officeDocument/2006/relationships/slideLayout" Target="../slideLayouts/slideLayout5.xml"/><Relationship Id="rId6" Type="http://schemas.openxmlformats.org/officeDocument/2006/relationships/image" Target="../media/image32.svg"/><Relationship Id="rId11" Type="http://schemas.openxmlformats.org/officeDocument/2006/relationships/image" Target="../media/image37.png"/><Relationship Id="rId24" Type="http://schemas.openxmlformats.org/officeDocument/2006/relationships/image" Target="../media/image50.svg"/><Relationship Id="rId32" Type="http://schemas.openxmlformats.org/officeDocument/2006/relationships/image" Target="../media/image58.sv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54.svg"/><Relationship Id="rId10" Type="http://schemas.openxmlformats.org/officeDocument/2006/relationships/image" Target="../media/image36.svg"/><Relationship Id="rId19" Type="http://schemas.openxmlformats.org/officeDocument/2006/relationships/image" Target="../media/image45.png"/><Relationship Id="rId31" Type="http://schemas.openxmlformats.org/officeDocument/2006/relationships/image" Target="../media/image57.pn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 Id="rId22" Type="http://schemas.openxmlformats.org/officeDocument/2006/relationships/image" Target="../media/image48.svg"/><Relationship Id="rId27" Type="http://schemas.openxmlformats.org/officeDocument/2006/relationships/image" Target="../media/image53.png"/><Relationship Id="rId30" Type="http://schemas.openxmlformats.org/officeDocument/2006/relationships/image" Target="../media/image5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5F4581-5DE9-4060-B782-AD9FCE0E7439}"/>
              </a:ext>
            </a:extLst>
          </p:cNvPr>
          <p:cNvSpPr>
            <a:spLocks noGrp="1"/>
          </p:cNvSpPr>
          <p:nvPr>
            <p:ph type="title"/>
          </p:nvPr>
        </p:nvSpPr>
        <p:spPr>
          <a:xfrm>
            <a:off x="228600" y="377110"/>
            <a:ext cx="11201399" cy="2518490"/>
          </a:xfrm>
        </p:spPr>
        <p:txBody>
          <a:bodyPr/>
          <a:lstStyle/>
          <a:p>
            <a:r>
              <a:rPr lang="en-US" sz="8000" dirty="0">
                <a:solidFill>
                  <a:schemeClr val="bg1">
                    <a:lumMod val="85000"/>
                  </a:schemeClr>
                </a:solidFill>
              </a:rPr>
              <a:t>Cheap and FAIR:</a:t>
            </a:r>
            <a:br>
              <a:rPr lang="en-US" sz="2400" dirty="0">
                <a:solidFill>
                  <a:schemeClr val="bg1">
                    <a:lumMod val="85000"/>
                  </a:schemeClr>
                </a:solidFill>
              </a:rPr>
            </a:br>
            <a:r>
              <a:rPr lang="en-US" sz="4400" dirty="0">
                <a:solidFill>
                  <a:schemeClr val="bg1">
                    <a:lumMod val="85000"/>
                  </a:schemeClr>
                </a:solidFill>
              </a:rPr>
              <a:t>Building a Serverless Research Data Repository</a:t>
            </a:r>
          </a:p>
        </p:txBody>
      </p:sp>
      <p:sp>
        <p:nvSpPr>
          <p:cNvPr id="5" name="Subtitle 4">
            <a:extLst>
              <a:ext uri="{FF2B5EF4-FFF2-40B4-BE49-F238E27FC236}">
                <a16:creationId xmlns:a16="http://schemas.microsoft.com/office/drawing/2014/main" id="{336DDC4F-F681-45F9-BFED-D570AF62B8EF}"/>
              </a:ext>
            </a:extLst>
          </p:cNvPr>
          <p:cNvSpPr>
            <a:spLocks noGrp="1"/>
          </p:cNvSpPr>
          <p:nvPr>
            <p:ph type="subTitle" idx="1"/>
          </p:nvPr>
        </p:nvSpPr>
        <p:spPr>
          <a:xfrm>
            <a:off x="228601" y="3200400"/>
            <a:ext cx="9677401" cy="2832798"/>
          </a:xfrm>
        </p:spPr>
        <p:txBody>
          <a:bodyPr>
            <a:noAutofit/>
          </a:bodyPr>
          <a:lstStyle/>
          <a:p>
            <a:r>
              <a:rPr lang="en-US" sz="2800" dirty="0">
                <a:solidFill>
                  <a:schemeClr val="bg1">
                    <a:lumMod val="85000"/>
                  </a:schemeClr>
                </a:solidFill>
              </a:rPr>
              <a:t>Andrea Zonca &amp; Rick Wagner</a:t>
            </a:r>
            <a:br>
              <a:rPr lang="en-US" sz="2800" dirty="0">
                <a:solidFill>
                  <a:schemeClr val="bg1">
                    <a:lumMod val="85000"/>
                  </a:schemeClr>
                </a:solidFill>
              </a:rPr>
            </a:br>
            <a:r>
              <a:rPr lang="en-US" sz="2800" dirty="0">
                <a:solidFill>
                  <a:schemeClr val="bg1">
                    <a:lumMod val="85000"/>
                  </a:schemeClr>
                </a:solidFill>
              </a:rPr>
              <a:t>SDSC</a:t>
            </a:r>
          </a:p>
          <a:p>
            <a:br>
              <a:rPr lang="en-US" sz="2800" dirty="0">
                <a:solidFill>
                  <a:schemeClr val="bg1">
                    <a:lumMod val="85000"/>
                  </a:schemeClr>
                </a:solidFill>
              </a:rPr>
            </a:br>
            <a:r>
              <a:rPr lang="en-US" sz="2800" dirty="0">
                <a:solidFill>
                  <a:schemeClr val="bg1">
                    <a:lumMod val="85000"/>
                  </a:schemeClr>
                </a:solidFill>
              </a:rPr>
              <a:t>Gateways 2024, September 30, 2024, Online</a:t>
            </a:r>
          </a:p>
        </p:txBody>
      </p:sp>
    </p:spTree>
    <p:extLst>
      <p:ext uri="{BB962C8B-B14F-4D97-AF65-F5344CB8AC3E}">
        <p14:creationId xmlns:p14="http://schemas.microsoft.com/office/powerpoint/2010/main" val="293523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loud 48">
            <a:extLst>
              <a:ext uri="{FF2B5EF4-FFF2-40B4-BE49-F238E27FC236}">
                <a16:creationId xmlns:a16="http://schemas.microsoft.com/office/drawing/2014/main" id="{D219D971-D68B-3858-F86D-B71ECE2C04F8}"/>
              </a:ext>
            </a:extLst>
          </p:cNvPr>
          <p:cNvSpPr/>
          <p:nvPr/>
        </p:nvSpPr>
        <p:spPr>
          <a:xfrm rot="20355488">
            <a:off x="4299405" y="2862351"/>
            <a:ext cx="3811872" cy="2430157"/>
          </a:xfrm>
          <a:prstGeom prst="cloud">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an 49">
            <a:extLst>
              <a:ext uri="{FF2B5EF4-FFF2-40B4-BE49-F238E27FC236}">
                <a16:creationId xmlns:a16="http://schemas.microsoft.com/office/drawing/2014/main" id="{4CB5D244-8CF8-1E2D-EB7D-114EC709BB09}"/>
              </a:ext>
            </a:extLst>
          </p:cNvPr>
          <p:cNvSpPr/>
          <p:nvPr/>
        </p:nvSpPr>
        <p:spPr>
          <a:xfrm>
            <a:off x="7918646" y="3847513"/>
            <a:ext cx="1391478" cy="1578730"/>
          </a:xfrm>
          <a:prstGeom prst="can">
            <a:avLst>
              <a:gd name="adj" fmla="val 20642"/>
            </a:avLst>
          </a:prstGeom>
          <a:no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loud 50">
            <a:extLst>
              <a:ext uri="{FF2B5EF4-FFF2-40B4-BE49-F238E27FC236}">
                <a16:creationId xmlns:a16="http://schemas.microsoft.com/office/drawing/2014/main" id="{C4B957E6-AABF-F8D1-F3D2-2EF08DCBE105}"/>
              </a:ext>
            </a:extLst>
          </p:cNvPr>
          <p:cNvSpPr/>
          <p:nvPr/>
        </p:nvSpPr>
        <p:spPr>
          <a:xfrm rot="245609">
            <a:off x="3220736" y="204382"/>
            <a:ext cx="5811945" cy="2397609"/>
          </a:xfrm>
          <a:prstGeom prst="cloud">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loud 51">
            <a:extLst>
              <a:ext uri="{FF2B5EF4-FFF2-40B4-BE49-F238E27FC236}">
                <a16:creationId xmlns:a16="http://schemas.microsoft.com/office/drawing/2014/main" id="{1EC83DE1-E64C-B2FA-E821-1AC21DE70F79}"/>
              </a:ext>
            </a:extLst>
          </p:cNvPr>
          <p:cNvSpPr/>
          <p:nvPr/>
        </p:nvSpPr>
        <p:spPr>
          <a:xfrm>
            <a:off x="3693610" y="2706333"/>
            <a:ext cx="3949935" cy="3250956"/>
          </a:xfrm>
          <a:prstGeom prst="cloud">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a:extLst>
              <a:ext uri="{FF2B5EF4-FFF2-40B4-BE49-F238E27FC236}">
                <a16:creationId xmlns:a16="http://schemas.microsoft.com/office/drawing/2014/main" id="{CDAD8AEC-3AF2-5503-949A-713CCAF8D1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44244" y="2748087"/>
            <a:ext cx="1181100" cy="1181100"/>
          </a:xfrm>
          <a:prstGeom prst="rect">
            <a:avLst/>
          </a:prstGeom>
        </p:spPr>
      </p:pic>
      <p:pic>
        <p:nvPicPr>
          <p:cNvPr id="54" name="Graphic 53">
            <a:extLst>
              <a:ext uri="{FF2B5EF4-FFF2-40B4-BE49-F238E27FC236}">
                <a16:creationId xmlns:a16="http://schemas.microsoft.com/office/drawing/2014/main" id="{99E9F572-6907-B094-7A21-0E4D8B55DC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5909" y="798534"/>
            <a:ext cx="1181100" cy="1181100"/>
          </a:xfrm>
          <a:prstGeom prst="rect">
            <a:avLst/>
          </a:prstGeom>
        </p:spPr>
      </p:pic>
      <p:grpSp>
        <p:nvGrpSpPr>
          <p:cNvPr id="55" name="Group 54">
            <a:extLst>
              <a:ext uri="{FF2B5EF4-FFF2-40B4-BE49-F238E27FC236}">
                <a16:creationId xmlns:a16="http://schemas.microsoft.com/office/drawing/2014/main" id="{08A7B6B8-60BB-E7A0-DB39-0978B7318E16}"/>
              </a:ext>
            </a:extLst>
          </p:cNvPr>
          <p:cNvGrpSpPr/>
          <p:nvPr/>
        </p:nvGrpSpPr>
        <p:grpSpPr>
          <a:xfrm>
            <a:off x="4033391" y="3846973"/>
            <a:ext cx="1085533" cy="1242537"/>
            <a:chOff x="7009543" y="4430612"/>
            <a:chExt cx="1085533" cy="1242537"/>
          </a:xfrm>
          <a:solidFill>
            <a:schemeClr val="tx2">
              <a:lumMod val="75000"/>
            </a:schemeClr>
          </a:solidFill>
        </p:grpSpPr>
        <p:pic>
          <p:nvPicPr>
            <p:cNvPr id="56" name="Graphic 55">
              <a:extLst>
                <a:ext uri="{FF2B5EF4-FFF2-40B4-BE49-F238E27FC236}">
                  <a16:creationId xmlns:a16="http://schemas.microsoft.com/office/drawing/2014/main" id="{A1F6695C-9B0F-694C-E90B-A383AEFF85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09543" y="4587616"/>
              <a:ext cx="1085533" cy="1085533"/>
            </a:xfrm>
            <a:prstGeom prst="rect">
              <a:avLst/>
            </a:prstGeom>
          </p:spPr>
        </p:pic>
        <p:pic>
          <p:nvPicPr>
            <p:cNvPr id="57" name="Graphic 56" descr="Lock with solid fill">
              <a:extLst>
                <a:ext uri="{FF2B5EF4-FFF2-40B4-BE49-F238E27FC236}">
                  <a16:creationId xmlns:a16="http://schemas.microsoft.com/office/drawing/2014/main" id="{49DB6360-EFBE-8B33-AD46-D5B89D09771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84473" y="4430612"/>
              <a:ext cx="533775" cy="533775"/>
            </a:xfrm>
            <a:prstGeom prst="rect">
              <a:avLst/>
            </a:prstGeom>
          </p:spPr>
        </p:pic>
      </p:grpSp>
      <p:pic>
        <p:nvPicPr>
          <p:cNvPr id="58" name="Graphic 57">
            <a:extLst>
              <a:ext uri="{FF2B5EF4-FFF2-40B4-BE49-F238E27FC236}">
                <a16:creationId xmlns:a16="http://schemas.microsoft.com/office/drawing/2014/main" id="{19FAEB2F-81BF-193C-A290-5D7921F5BC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92324" y="2061950"/>
            <a:ext cx="1534511" cy="1534511"/>
          </a:xfrm>
          <a:prstGeom prst="rect">
            <a:avLst/>
          </a:prstGeom>
        </p:spPr>
      </p:pic>
      <p:pic>
        <p:nvPicPr>
          <p:cNvPr id="59" name="Graphic 58">
            <a:extLst>
              <a:ext uri="{FF2B5EF4-FFF2-40B4-BE49-F238E27FC236}">
                <a16:creationId xmlns:a16="http://schemas.microsoft.com/office/drawing/2014/main" id="{F39518DE-29DA-6765-6FF9-CA2934DAFDC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17595" y="899019"/>
            <a:ext cx="1008302" cy="1008302"/>
          </a:xfrm>
          <a:prstGeom prst="rect">
            <a:avLst/>
          </a:prstGeom>
        </p:spPr>
      </p:pic>
      <p:sp>
        <p:nvSpPr>
          <p:cNvPr id="60" name="TextBox 59">
            <a:extLst>
              <a:ext uri="{FF2B5EF4-FFF2-40B4-BE49-F238E27FC236}">
                <a16:creationId xmlns:a16="http://schemas.microsoft.com/office/drawing/2014/main" id="{147351CD-64D0-0D9E-1309-9D6056144F0D}"/>
              </a:ext>
            </a:extLst>
          </p:cNvPr>
          <p:cNvSpPr txBox="1"/>
          <p:nvPr/>
        </p:nvSpPr>
        <p:spPr>
          <a:xfrm>
            <a:off x="3871476" y="4989509"/>
            <a:ext cx="1409360"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permissions</a:t>
            </a:r>
          </a:p>
        </p:txBody>
      </p:sp>
      <p:sp>
        <p:nvSpPr>
          <p:cNvPr id="61" name="TextBox 60">
            <a:extLst>
              <a:ext uri="{FF2B5EF4-FFF2-40B4-BE49-F238E27FC236}">
                <a16:creationId xmlns:a16="http://schemas.microsoft.com/office/drawing/2014/main" id="{B9FD151D-BFF8-23DE-89F7-A4D3844B0EFF}"/>
              </a:ext>
            </a:extLst>
          </p:cNvPr>
          <p:cNvSpPr txBox="1"/>
          <p:nvPr/>
        </p:nvSpPr>
        <p:spPr>
          <a:xfrm>
            <a:off x="5503987" y="3668387"/>
            <a:ext cx="867610"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groups</a:t>
            </a:r>
          </a:p>
        </p:txBody>
      </p:sp>
      <p:sp>
        <p:nvSpPr>
          <p:cNvPr id="62" name="TextBox 61">
            <a:extLst>
              <a:ext uri="{FF2B5EF4-FFF2-40B4-BE49-F238E27FC236}">
                <a16:creationId xmlns:a16="http://schemas.microsoft.com/office/drawing/2014/main" id="{C83FCB85-C43D-297A-FE72-F231CF297887}"/>
              </a:ext>
            </a:extLst>
          </p:cNvPr>
          <p:cNvSpPr txBox="1"/>
          <p:nvPr/>
        </p:nvSpPr>
        <p:spPr>
          <a:xfrm>
            <a:off x="6991188" y="1886008"/>
            <a:ext cx="1236492"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markdown</a:t>
            </a:r>
          </a:p>
        </p:txBody>
      </p:sp>
      <p:sp>
        <p:nvSpPr>
          <p:cNvPr id="63" name="TextBox 62">
            <a:extLst>
              <a:ext uri="{FF2B5EF4-FFF2-40B4-BE49-F238E27FC236}">
                <a16:creationId xmlns:a16="http://schemas.microsoft.com/office/drawing/2014/main" id="{9D05080F-8487-E832-24F7-EB20A396DF36}"/>
              </a:ext>
            </a:extLst>
          </p:cNvPr>
          <p:cNvSpPr txBox="1"/>
          <p:nvPr/>
        </p:nvSpPr>
        <p:spPr>
          <a:xfrm>
            <a:off x="10767424" y="3437690"/>
            <a:ext cx="984308"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data</a:t>
            </a:r>
            <a:br>
              <a:rPr lang="en-US" sz="1800" i="0" dirty="0">
                <a:solidFill>
                  <a:schemeClr val="tx2">
                    <a:lumMod val="75000"/>
                  </a:schemeClr>
                </a:solidFill>
                <a:latin typeface="Aptos" panose="020B0004020202020204" pitchFamily="34" charset="0"/>
              </a:rPr>
            </a:br>
            <a:r>
              <a:rPr lang="en-US" sz="1800" i="0" dirty="0">
                <a:solidFill>
                  <a:schemeClr val="tx2">
                    <a:lumMod val="75000"/>
                  </a:schemeClr>
                </a:solidFill>
                <a:latin typeface="Aptos" panose="020B0004020202020204" pitchFamily="34" charset="0"/>
              </a:rPr>
              <a:t>steward</a:t>
            </a:r>
          </a:p>
        </p:txBody>
      </p:sp>
      <p:sp>
        <p:nvSpPr>
          <p:cNvPr id="64" name="TextBox 63">
            <a:extLst>
              <a:ext uri="{FF2B5EF4-FFF2-40B4-BE49-F238E27FC236}">
                <a16:creationId xmlns:a16="http://schemas.microsoft.com/office/drawing/2014/main" id="{BC08D31D-F889-F216-5BC5-A54B1E12CFA2}"/>
              </a:ext>
            </a:extLst>
          </p:cNvPr>
          <p:cNvSpPr txBox="1"/>
          <p:nvPr/>
        </p:nvSpPr>
        <p:spPr>
          <a:xfrm>
            <a:off x="4157764" y="1843812"/>
            <a:ext cx="922560"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catalog</a:t>
            </a:r>
          </a:p>
        </p:txBody>
      </p:sp>
      <p:pic>
        <p:nvPicPr>
          <p:cNvPr id="65" name="Graphic 64">
            <a:extLst>
              <a:ext uri="{FF2B5EF4-FFF2-40B4-BE49-F238E27FC236}">
                <a16:creationId xmlns:a16="http://schemas.microsoft.com/office/drawing/2014/main" id="{3AB2AD43-9E4E-39D8-0A2F-C8D394A49C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448881" y="3728709"/>
            <a:ext cx="1704647" cy="1704647"/>
          </a:xfrm>
          <a:prstGeom prst="rect">
            <a:avLst/>
          </a:prstGeom>
        </p:spPr>
      </p:pic>
      <p:cxnSp>
        <p:nvCxnSpPr>
          <p:cNvPr id="66" name="Straight Connector 65">
            <a:extLst>
              <a:ext uri="{FF2B5EF4-FFF2-40B4-BE49-F238E27FC236}">
                <a16:creationId xmlns:a16="http://schemas.microsoft.com/office/drawing/2014/main" id="{1EA3B2C5-4C15-949D-1CA5-D6ADD65DDF76}"/>
              </a:ext>
            </a:extLst>
          </p:cNvPr>
          <p:cNvCxnSpPr>
            <a:cxnSpLocks/>
          </p:cNvCxnSpPr>
          <p:nvPr/>
        </p:nvCxnSpPr>
        <p:spPr>
          <a:xfrm flipH="1">
            <a:off x="7028464" y="4671032"/>
            <a:ext cx="890183" cy="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244D0A6-57FE-EF0C-8853-3BEC24A2929A}"/>
              </a:ext>
            </a:extLst>
          </p:cNvPr>
          <p:cNvSpPr txBox="1"/>
          <p:nvPr/>
        </p:nvSpPr>
        <p:spPr>
          <a:xfrm>
            <a:off x="5727894" y="4432161"/>
            <a:ext cx="1178528"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collection</a:t>
            </a:r>
          </a:p>
        </p:txBody>
      </p:sp>
      <p:pic>
        <p:nvPicPr>
          <p:cNvPr id="69" name="Graphic 68">
            <a:extLst>
              <a:ext uri="{FF2B5EF4-FFF2-40B4-BE49-F238E27FC236}">
                <a16:creationId xmlns:a16="http://schemas.microsoft.com/office/drawing/2014/main" id="{4CD381FE-A8FB-0E7D-C23E-1ED05BF372C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23507" y="4146000"/>
            <a:ext cx="981756" cy="981756"/>
          </a:xfrm>
          <a:prstGeom prst="rect">
            <a:avLst/>
          </a:prstGeom>
        </p:spPr>
      </p:pic>
      <p:sp>
        <p:nvSpPr>
          <p:cNvPr id="70" name="TextBox 69">
            <a:extLst>
              <a:ext uri="{FF2B5EF4-FFF2-40B4-BE49-F238E27FC236}">
                <a16:creationId xmlns:a16="http://schemas.microsoft.com/office/drawing/2014/main" id="{5EDF0997-536C-E4CD-7AA9-49E3C2274AEC}"/>
              </a:ext>
            </a:extLst>
          </p:cNvPr>
          <p:cNvSpPr txBox="1"/>
          <p:nvPr/>
        </p:nvSpPr>
        <p:spPr>
          <a:xfrm>
            <a:off x="8087157" y="4996016"/>
            <a:ext cx="1054456"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datasets</a:t>
            </a:r>
          </a:p>
        </p:txBody>
      </p:sp>
      <p:sp>
        <p:nvSpPr>
          <p:cNvPr id="71" name="TextBox 70">
            <a:extLst>
              <a:ext uri="{FF2B5EF4-FFF2-40B4-BE49-F238E27FC236}">
                <a16:creationId xmlns:a16="http://schemas.microsoft.com/office/drawing/2014/main" id="{258717A5-4A73-691D-0B64-2F37282780EE}"/>
              </a:ext>
            </a:extLst>
          </p:cNvPr>
          <p:cNvSpPr txBox="1"/>
          <p:nvPr/>
        </p:nvSpPr>
        <p:spPr>
          <a:xfrm>
            <a:off x="5703634" y="1599561"/>
            <a:ext cx="113473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site</a:t>
            </a:r>
          </a:p>
          <a:p>
            <a:pPr algn="ctr">
              <a:lnSpc>
                <a:spcPts val="1600"/>
              </a:lnSpc>
            </a:pPr>
            <a:r>
              <a:rPr lang="en-US" sz="1800" i="0" dirty="0">
                <a:solidFill>
                  <a:schemeClr val="tx2">
                    <a:lumMod val="75000"/>
                  </a:schemeClr>
                </a:solidFill>
                <a:latin typeface="Aptos" panose="020B0004020202020204" pitchFamily="34" charset="0"/>
              </a:rPr>
              <a:t>generator</a:t>
            </a:r>
          </a:p>
        </p:txBody>
      </p:sp>
      <p:sp>
        <p:nvSpPr>
          <p:cNvPr id="72" name="TextBox 71">
            <a:extLst>
              <a:ext uri="{FF2B5EF4-FFF2-40B4-BE49-F238E27FC236}">
                <a16:creationId xmlns:a16="http://schemas.microsoft.com/office/drawing/2014/main" id="{E76556F0-C7C8-9C73-A7C6-87F6024AACE9}"/>
              </a:ext>
            </a:extLst>
          </p:cNvPr>
          <p:cNvSpPr txBox="1"/>
          <p:nvPr/>
        </p:nvSpPr>
        <p:spPr>
          <a:xfrm>
            <a:off x="1652380" y="1813881"/>
            <a:ext cx="1135824"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data</a:t>
            </a:r>
          </a:p>
          <a:p>
            <a:pPr algn="ctr">
              <a:lnSpc>
                <a:spcPts val="1600"/>
              </a:lnSpc>
            </a:pPr>
            <a:r>
              <a:rPr lang="en-US" sz="1800" i="0" dirty="0">
                <a:solidFill>
                  <a:schemeClr val="tx2">
                    <a:lumMod val="75000"/>
                  </a:schemeClr>
                </a:solidFill>
                <a:latin typeface="Aptos" panose="020B0004020202020204" pitchFamily="34" charset="0"/>
              </a:rPr>
              <a:t>discovery</a:t>
            </a:r>
          </a:p>
        </p:txBody>
      </p:sp>
      <p:sp>
        <p:nvSpPr>
          <p:cNvPr id="73" name="TextBox 72">
            <a:extLst>
              <a:ext uri="{FF2B5EF4-FFF2-40B4-BE49-F238E27FC236}">
                <a16:creationId xmlns:a16="http://schemas.microsoft.com/office/drawing/2014/main" id="{648A5C4A-FC05-CBF6-8884-BA84020D5C83}"/>
              </a:ext>
            </a:extLst>
          </p:cNvPr>
          <p:cNvSpPr txBox="1"/>
          <p:nvPr/>
        </p:nvSpPr>
        <p:spPr>
          <a:xfrm>
            <a:off x="2042862" y="3596039"/>
            <a:ext cx="93006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data</a:t>
            </a:r>
          </a:p>
          <a:p>
            <a:pPr algn="ctr">
              <a:lnSpc>
                <a:spcPts val="1600"/>
              </a:lnSpc>
            </a:pPr>
            <a:r>
              <a:rPr lang="en-US" sz="1800" i="0" dirty="0">
                <a:solidFill>
                  <a:schemeClr val="tx2">
                    <a:lumMod val="75000"/>
                  </a:schemeClr>
                </a:solidFill>
                <a:latin typeface="Aptos" panose="020B0004020202020204" pitchFamily="34" charset="0"/>
              </a:rPr>
              <a:t>access</a:t>
            </a:r>
          </a:p>
        </p:txBody>
      </p:sp>
      <p:cxnSp>
        <p:nvCxnSpPr>
          <p:cNvPr id="74" name="Straight Connector 73">
            <a:extLst>
              <a:ext uri="{FF2B5EF4-FFF2-40B4-BE49-F238E27FC236}">
                <a16:creationId xmlns:a16="http://schemas.microsoft.com/office/drawing/2014/main" id="{05C25D43-C9F5-8AEA-C996-8BB70C7B50B7}"/>
              </a:ext>
            </a:extLst>
          </p:cNvPr>
          <p:cNvCxnSpPr>
            <a:cxnSpLocks/>
          </p:cNvCxnSpPr>
          <p:nvPr/>
        </p:nvCxnSpPr>
        <p:spPr>
          <a:xfrm flipH="1">
            <a:off x="1789344" y="1363483"/>
            <a:ext cx="2094641" cy="1684108"/>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74E6037C-D814-7F96-5D1A-7CCB9ACAC831}"/>
              </a:ext>
            </a:extLst>
          </p:cNvPr>
          <p:cNvCxnSpPr>
            <a:cxnSpLocks/>
          </p:cNvCxnSpPr>
          <p:nvPr/>
        </p:nvCxnSpPr>
        <p:spPr>
          <a:xfrm flipH="1" flipV="1">
            <a:off x="1789344" y="3034630"/>
            <a:ext cx="2484595" cy="137193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3D641764-AB62-FF20-547B-1A9033E1F5B2}"/>
              </a:ext>
            </a:extLst>
          </p:cNvPr>
          <p:cNvCxnSpPr>
            <a:cxnSpLocks/>
          </p:cNvCxnSpPr>
          <p:nvPr/>
        </p:nvCxnSpPr>
        <p:spPr>
          <a:xfrm flipH="1">
            <a:off x="5457339" y="1321442"/>
            <a:ext cx="569824" cy="0"/>
          </a:xfrm>
          <a:prstGeom prst="straightConnector1">
            <a:avLst/>
          </a:prstGeom>
          <a:ln w="38100">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4357F687-97EB-C9D2-87DC-1929BA49678E}"/>
              </a:ext>
            </a:extLst>
          </p:cNvPr>
          <p:cNvCxnSpPr>
            <a:cxnSpLocks/>
          </p:cNvCxnSpPr>
          <p:nvPr/>
        </p:nvCxnSpPr>
        <p:spPr>
          <a:xfrm flipH="1">
            <a:off x="6547422" y="1321442"/>
            <a:ext cx="668848" cy="0"/>
          </a:xfrm>
          <a:prstGeom prst="straightConnector1">
            <a:avLst/>
          </a:prstGeom>
          <a:ln w="38100">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8" name="Arc 77">
            <a:extLst>
              <a:ext uri="{FF2B5EF4-FFF2-40B4-BE49-F238E27FC236}">
                <a16:creationId xmlns:a16="http://schemas.microsoft.com/office/drawing/2014/main" id="{BA44ECD0-E68D-5F78-2B50-E31C5AE7AD8A}"/>
              </a:ext>
            </a:extLst>
          </p:cNvPr>
          <p:cNvSpPr/>
          <p:nvPr/>
        </p:nvSpPr>
        <p:spPr>
          <a:xfrm rot="16200000">
            <a:off x="4769664" y="3459376"/>
            <a:ext cx="914400" cy="914400"/>
          </a:xfrm>
          <a:prstGeom prst="arc">
            <a:avLst/>
          </a:prstGeom>
          <a:noFill/>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1F03C4-F2D3-FD22-11F6-13CFA19AC89C}"/>
              </a:ext>
            </a:extLst>
          </p:cNvPr>
          <p:cNvCxnSpPr>
            <a:cxnSpLocks/>
          </p:cNvCxnSpPr>
          <p:nvPr/>
        </p:nvCxnSpPr>
        <p:spPr>
          <a:xfrm flipH="1">
            <a:off x="5211046" y="3459376"/>
            <a:ext cx="237835" cy="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155540DD-FBC0-536E-1ECF-25EE0A19E39E}"/>
              </a:ext>
            </a:extLst>
          </p:cNvPr>
          <p:cNvCxnSpPr>
            <a:cxnSpLocks/>
          </p:cNvCxnSpPr>
          <p:nvPr/>
        </p:nvCxnSpPr>
        <p:spPr>
          <a:xfrm flipH="1">
            <a:off x="4864293" y="4585691"/>
            <a:ext cx="725475" cy="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pic>
        <p:nvPicPr>
          <p:cNvPr id="81" name="Picture 80" descr="A blue and black logo&#10;&#10;Description automatically generated">
            <a:extLst>
              <a:ext uri="{FF2B5EF4-FFF2-40B4-BE49-F238E27FC236}">
                <a16:creationId xmlns:a16="http://schemas.microsoft.com/office/drawing/2014/main" id="{E37DEAEA-0B8B-012C-E4EC-AFC120E42C0B}"/>
              </a:ext>
            </a:extLst>
          </p:cNvPr>
          <p:cNvPicPr>
            <a:picLocks noChangeAspect="1"/>
          </p:cNvPicPr>
          <p:nvPr/>
        </p:nvPicPr>
        <p:blipFill>
          <a:blip r:embed="rId19"/>
          <a:stretch>
            <a:fillRect/>
          </a:stretch>
        </p:blipFill>
        <p:spPr>
          <a:xfrm>
            <a:off x="6771502" y="2895790"/>
            <a:ext cx="1000480" cy="1012920"/>
          </a:xfrm>
          <a:prstGeom prst="rect">
            <a:avLst/>
          </a:prstGeom>
        </p:spPr>
      </p:pic>
      <p:pic>
        <p:nvPicPr>
          <p:cNvPr id="82" name="Picture 81" descr="A black text on a black background&#10;&#10;Description automatically generated">
            <a:extLst>
              <a:ext uri="{FF2B5EF4-FFF2-40B4-BE49-F238E27FC236}">
                <a16:creationId xmlns:a16="http://schemas.microsoft.com/office/drawing/2014/main" id="{56C41C87-F759-491A-48EE-841E4E8BA6B0}"/>
              </a:ext>
            </a:extLst>
          </p:cNvPr>
          <p:cNvPicPr>
            <a:picLocks noChangeAspect="1"/>
          </p:cNvPicPr>
          <p:nvPr/>
        </p:nvPicPr>
        <p:blipFill>
          <a:blip r:embed="rId20"/>
          <a:stretch>
            <a:fillRect/>
          </a:stretch>
        </p:blipFill>
        <p:spPr>
          <a:xfrm>
            <a:off x="7152286" y="443486"/>
            <a:ext cx="928191" cy="380558"/>
          </a:xfrm>
          <a:prstGeom prst="rect">
            <a:avLst/>
          </a:prstGeom>
        </p:spPr>
      </p:pic>
      <p:pic>
        <p:nvPicPr>
          <p:cNvPr id="83" name="Picture 82" descr="A black cat in a circle&#10;&#10;Description automatically generated">
            <a:extLst>
              <a:ext uri="{FF2B5EF4-FFF2-40B4-BE49-F238E27FC236}">
                <a16:creationId xmlns:a16="http://schemas.microsoft.com/office/drawing/2014/main" id="{B7A2A341-D1B0-CF94-D173-C961383B0E9C}"/>
              </a:ext>
            </a:extLst>
          </p:cNvPr>
          <p:cNvPicPr>
            <a:picLocks noChangeAspect="1"/>
          </p:cNvPicPr>
          <p:nvPr/>
        </p:nvPicPr>
        <p:blipFill>
          <a:blip r:embed="rId21"/>
          <a:stretch>
            <a:fillRect/>
          </a:stretch>
        </p:blipFill>
        <p:spPr>
          <a:xfrm>
            <a:off x="6684977" y="400112"/>
            <a:ext cx="467309" cy="467309"/>
          </a:xfrm>
          <a:prstGeom prst="rect">
            <a:avLst/>
          </a:prstGeom>
        </p:spPr>
      </p:pic>
      <p:pic>
        <p:nvPicPr>
          <p:cNvPr id="84" name="Graphic 83">
            <a:extLst>
              <a:ext uri="{FF2B5EF4-FFF2-40B4-BE49-F238E27FC236}">
                <a16:creationId xmlns:a16="http://schemas.microsoft.com/office/drawing/2014/main" id="{875B5CDD-5E8A-E1A8-1591-414915614930}"/>
              </a:ext>
            </a:extLst>
          </p:cNvPr>
          <p:cNvPicPr>
            <a:picLocks noChangeAspect="1"/>
          </p:cNvPicPr>
          <p:nvPr/>
        </p:nvPicPr>
        <p:blipFill>
          <a:blip r:embed="rId11">
            <a:extLst>
              <a:ext uri="{96DAC541-7B7A-43D3-8B79-37D633B846F1}">
                <asvg:svgBlip xmlns:asvg="http://schemas.microsoft.com/office/drawing/2016/SVG/main" r:embed="rId22"/>
              </a:ext>
            </a:extLst>
          </a:blip>
          <a:stretch>
            <a:fillRect/>
          </a:stretch>
        </p:blipFill>
        <p:spPr>
          <a:xfrm>
            <a:off x="306560" y="1980832"/>
            <a:ext cx="1534511" cy="1534511"/>
          </a:xfrm>
          <a:prstGeom prst="rect">
            <a:avLst/>
          </a:prstGeom>
        </p:spPr>
      </p:pic>
      <p:sp>
        <p:nvSpPr>
          <p:cNvPr id="85" name="TextBox 84">
            <a:extLst>
              <a:ext uri="{FF2B5EF4-FFF2-40B4-BE49-F238E27FC236}">
                <a16:creationId xmlns:a16="http://schemas.microsoft.com/office/drawing/2014/main" id="{8F17EAA6-7E5F-A038-EBEE-2C38665ED1DE}"/>
              </a:ext>
            </a:extLst>
          </p:cNvPr>
          <p:cNvSpPr txBox="1"/>
          <p:nvPr/>
        </p:nvSpPr>
        <p:spPr>
          <a:xfrm>
            <a:off x="444415" y="3356572"/>
            <a:ext cx="1258806" cy="310150"/>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researcher</a:t>
            </a:r>
          </a:p>
        </p:txBody>
      </p:sp>
      <p:sp>
        <p:nvSpPr>
          <p:cNvPr id="86" name="Right Brace 85">
            <a:extLst>
              <a:ext uri="{FF2B5EF4-FFF2-40B4-BE49-F238E27FC236}">
                <a16:creationId xmlns:a16="http://schemas.microsoft.com/office/drawing/2014/main" id="{89712B20-83C2-2AAC-FD68-E757E18DF28B}"/>
              </a:ext>
            </a:extLst>
          </p:cNvPr>
          <p:cNvSpPr/>
          <p:nvPr/>
        </p:nvSpPr>
        <p:spPr>
          <a:xfrm>
            <a:off x="9335959" y="438792"/>
            <a:ext cx="885708" cy="5191676"/>
          </a:xfrm>
          <a:prstGeom prst="rightBrace">
            <a:avLst>
              <a:gd name="adj1" fmla="val 8333"/>
              <a:gd name="adj2" fmla="val 45197"/>
            </a:avLst>
          </a:prstGeom>
          <a:noFill/>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87" name="Graphic 86">
            <a:extLst>
              <a:ext uri="{FF2B5EF4-FFF2-40B4-BE49-F238E27FC236}">
                <a16:creationId xmlns:a16="http://schemas.microsoft.com/office/drawing/2014/main" id="{E719DDCA-529D-4F79-29B5-47089E5524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908355" y="2409155"/>
            <a:ext cx="1181100" cy="1181100"/>
          </a:xfrm>
          <a:prstGeom prst="rect">
            <a:avLst/>
          </a:prstGeom>
        </p:spPr>
      </p:pic>
      <p:pic>
        <p:nvPicPr>
          <p:cNvPr id="88" name="Graphic 87">
            <a:extLst>
              <a:ext uri="{FF2B5EF4-FFF2-40B4-BE49-F238E27FC236}">
                <a16:creationId xmlns:a16="http://schemas.microsoft.com/office/drawing/2014/main" id="{1BB1D5A5-28E1-42EB-E564-AAB9ACEBBAF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43998" y="4096137"/>
            <a:ext cx="1181100" cy="1181100"/>
          </a:xfrm>
          <a:prstGeom prst="rect">
            <a:avLst/>
          </a:prstGeom>
        </p:spPr>
      </p:pic>
      <p:pic>
        <p:nvPicPr>
          <p:cNvPr id="89" name="Graphic 88">
            <a:extLst>
              <a:ext uri="{FF2B5EF4-FFF2-40B4-BE49-F238E27FC236}">
                <a16:creationId xmlns:a16="http://schemas.microsoft.com/office/drawing/2014/main" id="{436A2FB0-65B8-F8ED-9DE7-0826FE11A36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686509" y="333975"/>
            <a:ext cx="1968632" cy="1968632"/>
          </a:xfrm>
          <a:prstGeom prst="rect">
            <a:avLst/>
          </a:prstGeom>
        </p:spPr>
      </p:pic>
      <p:pic>
        <p:nvPicPr>
          <p:cNvPr id="90" name="Graphic 89">
            <a:extLst>
              <a:ext uri="{FF2B5EF4-FFF2-40B4-BE49-F238E27FC236}">
                <a16:creationId xmlns:a16="http://schemas.microsoft.com/office/drawing/2014/main" id="{0E8A8FDC-5518-42D7-88A0-5180C9C5BF3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153603" y="3741038"/>
            <a:ext cx="1181100" cy="1181100"/>
          </a:xfrm>
          <a:prstGeom prst="rect">
            <a:avLst/>
          </a:prstGeom>
        </p:spPr>
      </p:pic>
      <p:sp>
        <p:nvSpPr>
          <p:cNvPr id="91" name="TextBox 90">
            <a:extLst>
              <a:ext uri="{FF2B5EF4-FFF2-40B4-BE49-F238E27FC236}">
                <a16:creationId xmlns:a16="http://schemas.microsoft.com/office/drawing/2014/main" id="{27AF1155-8A08-05E3-008B-EB7BE578D48B}"/>
              </a:ext>
            </a:extLst>
          </p:cNvPr>
          <p:cNvSpPr txBox="1"/>
          <p:nvPr/>
        </p:nvSpPr>
        <p:spPr>
          <a:xfrm>
            <a:off x="2578515" y="5097735"/>
            <a:ext cx="704039" cy="310150"/>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https</a:t>
            </a:r>
          </a:p>
        </p:txBody>
      </p:sp>
      <p:sp>
        <p:nvSpPr>
          <p:cNvPr id="92" name="TextBox 91">
            <a:extLst>
              <a:ext uri="{FF2B5EF4-FFF2-40B4-BE49-F238E27FC236}">
                <a16:creationId xmlns:a16="http://schemas.microsoft.com/office/drawing/2014/main" id="{946D8ED8-790E-D2C8-F458-EE95F1FE149B}"/>
              </a:ext>
            </a:extLst>
          </p:cNvPr>
          <p:cNvSpPr txBox="1"/>
          <p:nvPr/>
        </p:nvSpPr>
        <p:spPr>
          <a:xfrm>
            <a:off x="1241451" y="4898245"/>
            <a:ext cx="100540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globus</a:t>
            </a:r>
            <a:br>
              <a:rPr lang="en-US" sz="1800" i="0" dirty="0">
                <a:solidFill>
                  <a:schemeClr val="tx2">
                    <a:lumMod val="75000"/>
                  </a:schemeClr>
                </a:solidFill>
                <a:latin typeface="Aptos" panose="020B0004020202020204" pitchFamily="34" charset="0"/>
              </a:rPr>
            </a:br>
            <a:r>
              <a:rPr lang="en-US" sz="1800" i="0" dirty="0">
                <a:solidFill>
                  <a:schemeClr val="tx2">
                    <a:lumMod val="75000"/>
                  </a:schemeClr>
                </a:solidFill>
                <a:latin typeface="Aptos" panose="020B0004020202020204" pitchFamily="34" charset="0"/>
              </a:rPr>
              <a:t>connect</a:t>
            </a:r>
          </a:p>
        </p:txBody>
      </p:sp>
      <p:pic>
        <p:nvPicPr>
          <p:cNvPr id="93" name="Graphic 92">
            <a:extLst>
              <a:ext uri="{FF2B5EF4-FFF2-40B4-BE49-F238E27FC236}">
                <a16:creationId xmlns:a16="http://schemas.microsoft.com/office/drawing/2014/main" id="{2184C8D0-88FD-25C1-FEDD-0EEB1BB2E4CE}"/>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701812" y="946666"/>
            <a:ext cx="1036962" cy="1036962"/>
          </a:xfrm>
          <a:prstGeom prst="rect">
            <a:avLst/>
          </a:prstGeom>
        </p:spPr>
      </p:pic>
      <p:sp>
        <p:nvSpPr>
          <p:cNvPr id="3" name="Rounded Rectangular Callout 2">
            <a:extLst>
              <a:ext uri="{FF2B5EF4-FFF2-40B4-BE49-F238E27FC236}">
                <a16:creationId xmlns:a16="http://schemas.microsoft.com/office/drawing/2014/main" id="{5F74CB05-6D01-73CB-E53B-E32E30EFACAB}"/>
              </a:ext>
            </a:extLst>
          </p:cNvPr>
          <p:cNvSpPr/>
          <p:nvPr/>
        </p:nvSpPr>
        <p:spPr>
          <a:xfrm>
            <a:off x="10170348" y="1147391"/>
            <a:ext cx="1838213" cy="638586"/>
          </a:xfrm>
          <a:prstGeom prst="wedgeRoundRectCallout">
            <a:avLst>
              <a:gd name="adj1" fmla="val 13497"/>
              <a:gd name="adj2" fmla="val 123262"/>
              <a:gd name="adj3" fmla="val 16667"/>
            </a:avLst>
          </a:prstGeom>
          <a:solidFill>
            <a:schemeClr val="tx2">
              <a:lumMod val="75000"/>
            </a:schemeClr>
          </a:solidFill>
          <a:ln w="17831"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i="0" dirty="0">
                <a:solidFill>
                  <a:schemeClr val="accent2"/>
                </a:solidFill>
                <a:latin typeface="Source Sans Pro" panose="020B0503030403020204" pitchFamily="34" charset="77"/>
              </a:rPr>
              <a:t>This is you!</a:t>
            </a:r>
          </a:p>
        </p:txBody>
      </p:sp>
    </p:spTree>
    <p:extLst>
      <p:ext uri="{BB962C8B-B14F-4D97-AF65-F5344CB8AC3E}">
        <p14:creationId xmlns:p14="http://schemas.microsoft.com/office/powerpoint/2010/main" val="296536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p:txBody>
          <a:bodyPr/>
          <a:lstStyle/>
          <a:p>
            <a:r>
              <a:rPr lang="en-US" dirty="0">
                <a:solidFill>
                  <a:schemeClr val="tx1">
                    <a:lumMod val="85000"/>
                  </a:schemeClr>
                </a:solidFill>
              </a:rPr>
              <a:t>Defining “Cheap”</a:t>
            </a:r>
          </a:p>
        </p:txBody>
      </p:sp>
      <p:sp>
        <p:nvSpPr>
          <p:cNvPr id="20" name="Content Placeholder 19">
            <a:extLst>
              <a:ext uri="{FF2B5EF4-FFF2-40B4-BE49-F238E27FC236}">
                <a16:creationId xmlns:a16="http://schemas.microsoft.com/office/drawing/2014/main" id="{C9754ED4-7E15-46F6-B65E-CD5D11B32EB1}"/>
              </a:ext>
            </a:extLst>
          </p:cNvPr>
          <p:cNvSpPr>
            <a:spLocks noGrp="1"/>
          </p:cNvSpPr>
          <p:nvPr>
            <p:ph sz="half" idx="1"/>
          </p:nvPr>
        </p:nvSpPr>
        <p:spPr>
          <a:xfrm>
            <a:off x="914400" y="1667497"/>
            <a:ext cx="9144000" cy="4504703"/>
          </a:xfrm>
        </p:spPr>
        <p:txBody>
          <a:bodyPr>
            <a:normAutofit/>
          </a:bodyPr>
          <a:lstStyle/>
          <a:p>
            <a:pPr marL="400050" lvl="1" indent="0" defTabSz="914264" fontAlgn="auto">
              <a:lnSpc>
                <a:spcPct val="90000"/>
              </a:lnSpc>
              <a:spcBef>
                <a:spcPts val="1000"/>
              </a:spcBef>
              <a:spcAft>
                <a:spcPts val="0"/>
              </a:spcAft>
              <a:buClrTx/>
              <a:buSzTx/>
              <a:buNone/>
            </a:pPr>
            <a:r>
              <a:rPr lang="en-US" sz="4000" dirty="0">
                <a:solidFill>
                  <a:schemeClr val="tx1">
                    <a:lumMod val="85000"/>
                  </a:schemeClr>
                </a:solidFill>
                <a:latin typeface="Source Sans Pro" panose="020B0503030403020204" pitchFamily="34" charset="77"/>
                <a:ea typeface="+mn-ea"/>
              </a:rPr>
              <a:t>Minimizing project costs</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”Serverless”--no systems maintenance </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Catalog hosted on GitHub pages for free</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Dataset storage allocated or cost scale by usage</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Globus Guest Collection covered by institutional subscription</a:t>
            </a:r>
          </a:p>
          <a:p>
            <a:pPr marL="1085850" lvl="2" defTabSz="914264" fontAlgn="auto">
              <a:lnSpc>
                <a:spcPct val="90000"/>
              </a:lnSpc>
              <a:spcBef>
                <a:spcPts val="1000"/>
              </a:spcBef>
              <a:spcAft>
                <a:spcPts val="0"/>
              </a:spcAft>
              <a:buClrTx/>
              <a:buSzTx/>
            </a:pPr>
            <a:r>
              <a:rPr lang="en-US" sz="2400" dirty="0">
                <a:solidFill>
                  <a:schemeClr val="tx1">
                    <a:lumMod val="85000"/>
                  </a:schemeClr>
                </a:solidFill>
                <a:latin typeface="Source Sans Pro" panose="020B0503030403020204" pitchFamily="34" charset="77"/>
                <a:ea typeface="+mn-ea"/>
              </a:rPr>
              <a:t>Over 200 institutional subscribers</a:t>
            </a:r>
          </a:p>
          <a:p>
            <a:pPr marL="1085850" lvl="2" defTabSz="914264" fontAlgn="auto">
              <a:lnSpc>
                <a:spcPct val="90000"/>
              </a:lnSpc>
              <a:spcBef>
                <a:spcPts val="1000"/>
              </a:spcBef>
              <a:spcAft>
                <a:spcPts val="0"/>
              </a:spcAft>
              <a:buClrTx/>
              <a:buSzTx/>
            </a:pPr>
            <a:r>
              <a:rPr lang="en-US" sz="2400" dirty="0">
                <a:solidFill>
                  <a:schemeClr val="tx1">
                    <a:lumMod val="85000"/>
                  </a:schemeClr>
                </a:solidFill>
                <a:latin typeface="Source Sans Pro" panose="020B0503030403020204" pitchFamily="34" charset="77"/>
                <a:ea typeface="+mn-ea"/>
              </a:rPr>
              <a:t>70% of R1 universities</a:t>
            </a:r>
          </a:p>
          <a:p>
            <a:pPr marL="685800" lvl="1" defTabSz="914264" fontAlgn="auto">
              <a:lnSpc>
                <a:spcPct val="90000"/>
              </a:lnSpc>
              <a:spcBef>
                <a:spcPts val="1000"/>
              </a:spcBef>
              <a:spcAft>
                <a:spcPts val="0"/>
              </a:spcAft>
              <a:buClrTx/>
              <a:buSzTx/>
            </a:pPr>
            <a:r>
              <a:rPr lang="en-US" sz="2800" dirty="0">
                <a:solidFill>
                  <a:schemeClr val="tx1">
                    <a:lumMod val="85000"/>
                  </a:schemeClr>
                </a:solidFill>
                <a:latin typeface="Source Sans Pro" panose="020B0503030403020204" pitchFamily="34" charset="77"/>
                <a:ea typeface="+mn-ea"/>
              </a:rPr>
              <a:t>Model can be applied to other systems beyond Globus</a:t>
            </a:r>
          </a:p>
        </p:txBody>
      </p:sp>
    </p:spTree>
    <p:extLst>
      <p:ext uri="{BB962C8B-B14F-4D97-AF65-F5344CB8AC3E}">
        <p14:creationId xmlns:p14="http://schemas.microsoft.com/office/powerpoint/2010/main" val="7165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p:txBody>
          <a:bodyPr/>
          <a:lstStyle/>
          <a:p>
            <a:r>
              <a:rPr lang="en-US" dirty="0">
                <a:solidFill>
                  <a:schemeClr val="tx1">
                    <a:lumMod val="85000"/>
                  </a:schemeClr>
                </a:solidFill>
              </a:rPr>
              <a:t>Being FAIR</a:t>
            </a:r>
          </a:p>
        </p:txBody>
      </p:sp>
      <p:sp>
        <p:nvSpPr>
          <p:cNvPr id="12" name="Content Placeholder 19">
            <a:extLst>
              <a:ext uri="{FF2B5EF4-FFF2-40B4-BE49-F238E27FC236}">
                <a16:creationId xmlns:a16="http://schemas.microsoft.com/office/drawing/2014/main" id="{0C2D5465-BA70-DA2E-92DD-703D25039679}"/>
              </a:ext>
            </a:extLst>
          </p:cNvPr>
          <p:cNvSpPr>
            <a:spLocks noGrp="1"/>
          </p:cNvSpPr>
          <p:nvPr>
            <p:ph sz="half" idx="1"/>
          </p:nvPr>
        </p:nvSpPr>
        <p:spPr>
          <a:xfrm>
            <a:off x="609600" y="1710785"/>
            <a:ext cx="5181600" cy="1565815"/>
          </a:xfrm>
        </p:spPr>
        <p:txBody>
          <a:bodyPr>
            <a:normAutofit fontScale="92500" lnSpcReduction="10000"/>
          </a:bodyPr>
          <a:lstStyle/>
          <a:p>
            <a:pPr marL="400050" lvl="1" indent="0" defTabSz="914264" fontAlgn="auto">
              <a:lnSpc>
                <a:spcPct val="90000"/>
              </a:lnSpc>
              <a:spcBef>
                <a:spcPts val="1000"/>
              </a:spcBef>
              <a:spcAft>
                <a:spcPts val="0"/>
              </a:spcAft>
              <a:buClrTx/>
              <a:buSzTx/>
              <a:buNone/>
            </a:pPr>
            <a:r>
              <a:rPr lang="en-US" sz="3600" dirty="0">
                <a:solidFill>
                  <a:schemeClr val="tx1">
                    <a:lumMod val="85000"/>
                  </a:schemeClr>
                </a:solidFill>
                <a:latin typeface="Source Sans Pro" panose="020B0503030403020204" pitchFamily="34" charset="77"/>
                <a:ea typeface="+mn-ea"/>
              </a:rPr>
              <a:t>Findable</a:t>
            </a:r>
          </a:p>
          <a:p>
            <a:pPr marL="685800" lvl="1" defTabSz="914264" fontAlgn="auto">
              <a:lnSpc>
                <a:spcPct val="90000"/>
              </a:lnSpc>
              <a:spcBef>
                <a:spcPts val="1000"/>
              </a:spcBef>
              <a:spcAft>
                <a:spcPts val="0"/>
              </a:spcAft>
              <a:buClrTx/>
              <a:buSzTx/>
            </a:pPr>
            <a:r>
              <a:rPr lang="en-US" sz="1800" dirty="0">
                <a:solidFill>
                  <a:schemeClr val="tx1">
                    <a:lumMod val="85000"/>
                  </a:schemeClr>
                </a:solidFill>
                <a:latin typeface="Source Sans Pro" panose="020B0503030403020204" pitchFamily="34" charset="77"/>
                <a:ea typeface="+mn-ea"/>
              </a:rPr>
              <a:t>Human &amp; machine-readable metadata</a:t>
            </a:r>
          </a:p>
          <a:p>
            <a:pPr marL="685800" lvl="1" defTabSz="914264" fontAlgn="auto">
              <a:lnSpc>
                <a:spcPct val="90000"/>
              </a:lnSpc>
              <a:spcBef>
                <a:spcPts val="1000"/>
              </a:spcBef>
              <a:spcAft>
                <a:spcPts val="0"/>
              </a:spcAft>
              <a:buClrTx/>
              <a:buSzTx/>
            </a:pPr>
            <a:r>
              <a:rPr lang="en-US" sz="1800" dirty="0">
                <a:solidFill>
                  <a:schemeClr val="tx1">
                    <a:lumMod val="85000"/>
                  </a:schemeClr>
                </a:solidFill>
                <a:latin typeface="Source Sans Pro" panose="020B0503030403020204" pitchFamily="34" charset="77"/>
                <a:ea typeface="+mn-ea"/>
              </a:rPr>
              <a:t>Datasets listed in catalog</a:t>
            </a:r>
          </a:p>
          <a:p>
            <a:pPr marL="685800" lvl="1" defTabSz="914264" fontAlgn="auto">
              <a:lnSpc>
                <a:spcPct val="90000"/>
              </a:lnSpc>
              <a:spcBef>
                <a:spcPts val="1000"/>
              </a:spcBef>
              <a:spcAft>
                <a:spcPts val="0"/>
              </a:spcAft>
              <a:buClrTx/>
              <a:buSzTx/>
            </a:pPr>
            <a:r>
              <a:rPr lang="en-US" sz="1800" dirty="0">
                <a:solidFill>
                  <a:schemeClr val="tx1">
                    <a:lumMod val="85000"/>
                  </a:schemeClr>
                </a:solidFill>
                <a:latin typeface="Source Sans Pro" panose="020B0503030403020204" pitchFamily="34" charset="77"/>
                <a:ea typeface="+mn-ea"/>
              </a:rPr>
              <a:t>Unique dataset identifiers</a:t>
            </a:r>
          </a:p>
        </p:txBody>
      </p:sp>
      <p:sp>
        <p:nvSpPr>
          <p:cNvPr id="13" name="Content Placeholder 19">
            <a:extLst>
              <a:ext uri="{FF2B5EF4-FFF2-40B4-BE49-F238E27FC236}">
                <a16:creationId xmlns:a16="http://schemas.microsoft.com/office/drawing/2014/main" id="{4759BD1E-4B5B-0751-2BD7-5EEEDA9BB08D}"/>
              </a:ext>
            </a:extLst>
          </p:cNvPr>
          <p:cNvSpPr txBox="1">
            <a:spLocks/>
          </p:cNvSpPr>
          <p:nvPr/>
        </p:nvSpPr>
        <p:spPr>
          <a:xfrm>
            <a:off x="609600" y="3951558"/>
            <a:ext cx="5181600" cy="1908175"/>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defTabSz="914264" fontAlgn="auto">
              <a:lnSpc>
                <a:spcPct val="90000"/>
              </a:lnSpc>
              <a:spcBef>
                <a:spcPts val="1000"/>
              </a:spcBef>
              <a:spcAft>
                <a:spcPts val="0"/>
              </a:spcAft>
              <a:buClrTx/>
              <a:buSzTx/>
              <a:buFontTx/>
              <a:buNone/>
            </a:pPr>
            <a:r>
              <a:rPr lang="en-US" sz="3600" i="0" dirty="0">
                <a:solidFill>
                  <a:schemeClr val="tx1">
                    <a:lumMod val="85000"/>
                  </a:schemeClr>
                </a:solidFill>
                <a:latin typeface="Source Sans Pro" panose="020B0503030403020204" pitchFamily="34" charset="77"/>
                <a:ea typeface="+mn-ea"/>
              </a:rPr>
              <a:t>Accessible</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Data &amp; landing pages via HTTPS</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Access control using OAuth/OIDC</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Persistent landing pages</a:t>
            </a:r>
          </a:p>
        </p:txBody>
      </p:sp>
      <p:sp>
        <p:nvSpPr>
          <p:cNvPr id="16" name="Content Placeholder 19">
            <a:extLst>
              <a:ext uri="{FF2B5EF4-FFF2-40B4-BE49-F238E27FC236}">
                <a16:creationId xmlns:a16="http://schemas.microsoft.com/office/drawing/2014/main" id="{2D2E89B1-C498-0E67-FEB8-CE39F4857030}"/>
              </a:ext>
            </a:extLst>
          </p:cNvPr>
          <p:cNvSpPr txBox="1">
            <a:spLocks/>
          </p:cNvSpPr>
          <p:nvPr/>
        </p:nvSpPr>
        <p:spPr>
          <a:xfrm>
            <a:off x="5638800" y="1690688"/>
            <a:ext cx="5181600" cy="1698118"/>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defTabSz="914264" fontAlgn="auto">
              <a:lnSpc>
                <a:spcPct val="90000"/>
              </a:lnSpc>
              <a:spcBef>
                <a:spcPts val="1000"/>
              </a:spcBef>
              <a:spcAft>
                <a:spcPts val="0"/>
              </a:spcAft>
              <a:buClrTx/>
              <a:buSzTx/>
              <a:buFontTx/>
              <a:buNone/>
            </a:pPr>
            <a:r>
              <a:rPr lang="en-US" sz="3600" i="0" dirty="0">
                <a:solidFill>
                  <a:schemeClr val="tx1">
                    <a:lumMod val="85000"/>
                  </a:schemeClr>
                </a:solidFill>
                <a:latin typeface="Source Sans Pro" panose="020B0503030403020204" pitchFamily="34" charset="77"/>
                <a:ea typeface="+mn-ea"/>
              </a:rPr>
              <a:t>Interoperable</a:t>
            </a:r>
          </a:p>
          <a:p>
            <a:pPr marL="685800"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Metadata based on Schema.org &amp; DataCite</a:t>
            </a:r>
          </a:p>
          <a:p>
            <a:pPr marL="685800"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Metadata in JSON-LD</a:t>
            </a:r>
          </a:p>
        </p:txBody>
      </p:sp>
      <p:sp>
        <p:nvSpPr>
          <p:cNvPr id="17" name="Content Placeholder 19">
            <a:extLst>
              <a:ext uri="{FF2B5EF4-FFF2-40B4-BE49-F238E27FC236}">
                <a16:creationId xmlns:a16="http://schemas.microsoft.com/office/drawing/2014/main" id="{018A98B6-76A8-8BFF-A5AB-1030B48833F4}"/>
              </a:ext>
            </a:extLst>
          </p:cNvPr>
          <p:cNvSpPr txBox="1">
            <a:spLocks/>
          </p:cNvSpPr>
          <p:nvPr/>
        </p:nvSpPr>
        <p:spPr>
          <a:xfrm>
            <a:off x="5638800" y="3931461"/>
            <a:ext cx="5181600" cy="1565815"/>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defTabSz="914264" fontAlgn="auto">
              <a:lnSpc>
                <a:spcPct val="90000"/>
              </a:lnSpc>
              <a:spcBef>
                <a:spcPts val="1000"/>
              </a:spcBef>
              <a:spcAft>
                <a:spcPts val="0"/>
              </a:spcAft>
              <a:buClrTx/>
              <a:buSzTx/>
              <a:buFontTx/>
              <a:buNone/>
            </a:pPr>
            <a:r>
              <a:rPr lang="en-US" sz="3600" i="0" dirty="0">
                <a:solidFill>
                  <a:schemeClr val="tx1">
                    <a:lumMod val="85000"/>
                  </a:schemeClr>
                </a:solidFill>
                <a:latin typeface="Source Sans Pro" panose="020B0503030403020204" pitchFamily="34" charset="77"/>
                <a:ea typeface="+mn-ea"/>
              </a:rPr>
              <a:t>Reusable</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Data files in widely-used formats</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Usage guidelines defined</a:t>
            </a:r>
          </a:p>
        </p:txBody>
      </p:sp>
    </p:spTree>
    <p:extLst>
      <p:ext uri="{BB962C8B-B14F-4D97-AF65-F5344CB8AC3E}">
        <p14:creationId xmlns:p14="http://schemas.microsoft.com/office/powerpoint/2010/main" val="284698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533400" y="365125"/>
            <a:ext cx="10820400" cy="1325563"/>
          </a:xfrm>
        </p:spPr>
        <p:txBody>
          <a:bodyPr>
            <a:normAutofit/>
          </a:bodyPr>
          <a:lstStyle/>
          <a:p>
            <a:r>
              <a:rPr lang="en-US" dirty="0">
                <a:solidFill>
                  <a:schemeClr val="tx1">
                    <a:lumMod val="85000"/>
                  </a:schemeClr>
                </a:solidFill>
              </a:rPr>
              <a:t>From Repository to Interactive Portal</a:t>
            </a:r>
          </a:p>
        </p:txBody>
      </p:sp>
      <p:sp>
        <p:nvSpPr>
          <p:cNvPr id="20" name="Content Placeholder 19">
            <a:extLst>
              <a:ext uri="{FF2B5EF4-FFF2-40B4-BE49-F238E27FC236}">
                <a16:creationId xmlns:a16="http://schemas.microsoft.com/office/drawing/2014/main" id="{C9754ED4-7E15-46F6-B65E-CD5D11B32EB1}"/>
              </a:ext>
            </a:extLst>
          </p:cNvPr>
          <p:cNvSpPr>
            <a:spLocks noGrp="1"/>
          </p:cNvSpPr>
          <p:nvPr>
            <p:ph sz="half" idx="1"/>
          </p:nvPr>
        </p:nvSpPr>
        <p:spPr>
          <a:xfrm>
            <a:off x="103367" y="1690688"/>
            <a:ext cx="4821803" cy="2136775"/>
          </a:xfrm>
        </p:spPr>
        <p:txBody>
          <a:bodyPr>
            <a:normAutofit/>
          </a:bodyPr>
          <a:lstStyle/>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HTTPS enables in-browser data access</a:t>
            </a:r>
          </a:p>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Interactive: plot, subset, analyze, etc.</a:t>
            </a:r>
          </a:p>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Both public and restricted data</a:t>
            </a:r>
          </a:p>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Can also call APIs to drive workflows</a:t>
            </a:r>
          </a:p>
        </p:txBody>
      </p:sp>
      <p:pic>
        <p:nvPicPr>
          <p:cNvPr id="2050" name="Picture 2">
            <a:extLst>
              <a:ext uri="{FF2B5EF4-FFF2-40B4-BE49-F238E27FC236}">
                <a16:creationId xmlns:a16="http://schemas.microsoft.com/office/drawing/2014/main" id="{E6E19F54-646A-4F12-9BA1-0ACDE180C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752" y="1461784"/>
            <a:ext cx="6661848" cy="399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2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DAE93-7C01-884E-99F6-798C043076DA}"/>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C9AEA1B3-ECA2-EB96-7FEE-2A71A99945F2}"/>
              </a:ext>
            </a:extLst>
          </p:cNvPr>
          <p:cNvSpPr>
            <a:spLocks noGrp="1"/>
          </p:cNvSpPr>
          <p:nvPr>
            <p:ph type="title"/>
          </p:nvPr>
        </p:nvSpPr>
        <p:spPr>
          <a:xfrm>
            <a:off x="152400" y="0"/>
            <a:ext cx="10515600" cy="1325563"/>
          </a:xfrm>
        </p:spPr>
        <p:txBody>
          <a:bodyPr/>
          <a:lstStyle/>
          <a:p>
            <a:r>
              <a:rPr lang="en-US" dirty="0">
                <a:solidFill>
                  <a:schemeClr val="tx1">
                    <a:lumMod val="85000"/>
                  </a:schemeClr>
                </a:solidFill>
              </a:rPr>
              <a:t>Did you Complete the Setup Steps?</a:t>
            </a:r>
          </a:p>
        </p:txBody>
      </p:sp>
      <p:pic>
        <p:nvPicPr>
          <p:cNvPr id="5" name="Picture 4" descr="A screenshot of a login page&#10;&#10;Description automatically generated">
            <a:extLst>
              <a:ext uri="{FF2B5EF4-FFF2-40B4-BE49-F238E27FC236}">
                <a16:creationId xmlns:a16="http://schemas.microsoft.com/office/drawing/2014/main" id="{81C19424-84E7-E0D6-740E-3FCF3DB35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338" y="3147092"/>
            <a:ext cx="4252862" cy="2745363"/>
          </a:xfrm>
          <a:prstGeom prst="rect">
            <a:avLst/>
          </a:prstGeom>
          <a:ln w="28575">
            <a:solidFill>
              <a:srgbClr val="FFC000"/>
            </a:solidFill>
          </a:ln>
        </p:spPr>
      </p:pic>
      <p:pic>
        <p:nvPicPr>
          <p:cNvPr id="7" name="Picture 6" descr="A screenshot of a computer&#10;&#10;Description automatically generated">
            <a:extLst>
              <a:ext uri="{FF2B5EF4-FFF2-40B4-BE49-F238E27FC236}">
                <a16:creationId xmlns:a16="http://schemas.microsoft.com/office/drawing/2014/main" id="{E7A9AD15-DDA2-A698-14A2-89FE7E220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3187045"/>
            <a:ext cx="4252862" cy="2665456"/>
          </a:xfrm>
          <a:prstGeom prst="rect">
            <a:avLst/>
          </a:prstGeom>
          <a:ln w="28575">
            <a:solidFill>
              <a:srgbClr val="FFC000"/>
            </a:solidFill>
          </a:ln>
        </p:spPr>
      </p:pic>
      <p:pic>
        <p:nvPicPr>
          <p:cNvPr id="3" name="Graphic 2" descr="Badge Tick1 with solid fill">
            <a:extLst>
              <a:ext uri="{FF2B5EF4-FFF2-40B4-BE49-F238E27FC236}">
                <a16:creationId xmlns:a16="http://schemas.microsoft.com/office/drawing/2014/main" id="{45DA1779-B81E-B011-621D-6D34828952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19108" y="1041549"/>
            <a:ext cx="1523999" cy="1523999"/>
          </a:xfrm>
          <a:prstGeom prst="rect">
            <a:avLst/>
          </a:prstGeom>
        </p:spPr>
      </p:pic>
      <p:pic>
        <p:nvPicPr>
          <p:cNvPr id="6" name="Graphic 5" descr="Badge Cross with solid fill">
            <a:extLst>
              <a:ext uri="{FF2B5EF4-FFF2-40B4-BE49-F238E27FC236}">
                <a16:creationId xmlns:a16="http://schemas.microsoft.com/office/drawing/2014/main" id="{EEC30F41-DD43-A660-FBF9-5E9FF225B7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24600" y="1041548"/>
            <a:ext cx="1523999" cy="1523999"/>
          </a:xfrm>
          <a:prstGeom prst="rect">
            <a:avLst/>
          </a:prstGeom>
        </p:spPr>
      </p:pic>
      <p:sp>
        <p:nvSpPr>
          <p:cNvPr id="8" name="TextBox 7">
            <a:extLst>
              <a:ext uri="{FF2B5EF4-FFF2-40B4-BE49-F238E27FC236}">
                <a16:creationId xmlns:a16="http://schemas.microsoft.com/office/drawing/2014/main" id="{51BD95A0-EC05-1ACC-A5F1-097E1AA360AE}"/>
              </a:ext>
            </a:extLst>
          </p:cNvPr>
          <p:cNvSpPr txBox="1"/>
          <p:nvPr/>
        </p:nvSpPr>
        <p:spPr>
          <a:xfrm>
            <a:off x="3200400" y="2034380"/>
            <a:ext cx="932615" cy="461665"/>
          </a:xfrm>
          <a:prstGeom prst="rect">
            <a:avLst/>
          </a:prstGeom>
          <a:noFill/>
        </p:spPr>
        <p:txBody>
          <a:bodyPr wrap="square" rtlCol="0">
            <a:spAutoFit/>
          </a:bodyPr>
          <a:lstStyle/>
          <a:p>
            <a:r>
              <a:rPr lang="en-US" sz="2400" b="1" dirty="0">
                <a:solidFill>
                  <a:schemeClr val="tx1">
                    <a:lumMod val="85000"/>
                  </a:schemeClr>
                </a:solidFill>
              </a:rPr>
              <a:t>Yes</a:t>
            </a:r>
          </a:p>
        </p:txBody>
      </p:sp>
      <p:sp>
        <p:nvSpPr>
          <p:cNvPr id="10" name="TextBox 9">
            <a:extLst>
              <a:ext uri="{FF2B5EF4-FFF2-40B4-BE49-F238E27FC236}">
                <a16:creationId xmlns:a16="http://schemas.microsoft.com/office/drawing/2014/main" id="{F2BBEFD1-0CC9-1898-F753-2DE826807526}"/>
              </a:ext>
            </a:extLst>
          </p:cNvPr>
          <p:cNvSpPr txBox="1"/>
          <p:nvPr/>
        </p:nvSpPr>
        <p:spPr>
          <a:xfrm>
            <a:off x="7620000" y="2060642"/>
            <a:ext cx="932615" cy="461665"/>
          </a:xfrm>
          <a:prstGeom prst="rect">
            <a:avLst/>
          </a:prstGeom>
          <a:noFill/>
        </p:spPr>
        <p:txBody>
          <a:bodyPr wrap="square" rtlCol="0">
            <a:spAutoFit/>
          </a:bodyPr>
          <a:lstStyle/>
          <a:p>
            <a:r>
              <a:rPr lang="en-US" sz="2400" b="1" dirty="0">
                <a:solidFill>
                  <a:schemeClr val="tx1">
                    <a:lumMod val="85000"/>
                  </a:schemeClr>
                </a:solidFill>
              </a:rPr>
              <a:t>No</a:t>
            </a:r>
          </a:p>
        </p:txBody>
      </p:sp>
    </p:spTree>
    <p:extLst>
      <p:ext uri="{BB962C8B-B14F-4D97-AF65-F5344CB8AC3E}">
        <p14:creationId xmlns:p14="http://schemas.microsoft.com/office/powerpoint/2010/main" val="337912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2AC-7558-E3F5-BEA9-7B71C977C9EA}"/>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39FFD6D9-2245-FB38-E34F-95A5DBFBFFA0}"/>
              </a:ext>
            </a:extLst>
          </p:cNvPr>
          <p:cNvSpPr>
            <a:spLocks noGrp="1"/>
          </p:cNvSpPr>
          <p:nvPr>
            <p:ph type="title"/>
          </p:nvPr>
        </p:nvSpPr>
        <p:spPr>
          <a:xfrm>
            <a:off x="533400" y="0"/>
            <a:ext cx="10515600" cy="1325563"/>
          </a:xfrm>
        </p:spPr>
        <p:txBody>
          <a:bodyPr/>
          <a:lstStyle/>
          <a:p>
            <a:r>
              <a:rPr lang="en-US" dirty="0">
                <a:solidFill>
                  <a:schemeClr val="tx1">
                    <a:lumMod val="85000"/>
                  </a:schemeClr>
                </a:solidFill>
              </a:rPr>
              <a:t>Let’s Get Started!</a:t>
            </a:r>
          </a:p>
        </p:txBody>
      </p:sp>
      <p:sp>
        <p:nvSpPr>
          <p:cNvPr id="12" name="Content Placeholder 19">
            <a:extLst>
              <a:ext uri="{FF2B5EF4-FFF2-40B4-BE49-F238E27FC236}">
                <a16:creationId xmlns:a16="http://schemas.microsoft.com/office/drawing/2014/main" id="{A92C9767-AF15-C1F7-839D-6A1AE00F8685}"/>
              </a:ext>
            </a:extLst>
          </p:cNvPr>
          <p:cNvSpPr>
            <a:spLocks noGrp="1"/>
          </p:cNvSpPr>
          <p:nvPr>
            <p:ph sz="half" idx="1"/>
          </p:nvPr>
        </p:nvSpPr>
        <p:spPr>
          <a:xfrm>
            <a:off x="533400" y="1249256"/>
            <a:ext cx="10515600" cy="1142670"/>
          </a:xfrm>
        </p:spPr>
        <p:txBody>
          <a:bodyPr>
            <a:normAutofit/>
          </a:bodyPr>
          <a:lstStyle/>
          <a:p>
            <a:pPr marL="857250" lvl="1" indent="-457200" defTabSz="914264" fontAlgn="auto">
              <a:lnSpc>
                <a:spcPct val="90000"/>
              </a:lnSpc>
              <a:spcBef>
                <a:spcPts val="1000"/>
              </a:spcBef>
              <a:spcAft>
                <a:spcPts val="0"/>
              </a:spcAft>
              <a:buClrTx/>
              <a:buSzTx/>
            </a:pPr>
            <a:r>
              <a:rPr lang="en-US" sz="3200" dirty="0">
                <a:solidFill>
                  <a:schemeClr val="tx1">
                    <a:lumMod val="85000"/>
                  </a:schemeClr>
                </a:solidFill>
                <a:latin typeface="Source Sans Pro" panose="020B0503030403020204" pitchFamily="34" charset="77"/>
                <a:ea typeface="+mn-ea"/>
              </a:rPr>
              <a:t>Link to the JupyterHub instance below</a:t>
            </a:r>
          </a:p>
          <a:p>
            <a:pPr marL="857250" lvl="1" indent="-457200" defTabSz="914264" fontAlgn="auto">
              <a:lnSpc>
                <a:spcPct val="90000"/>
              </a:lnSpc>
              <a:spcBef>
                <a:spcPts val="1000"/>
              </a:spcBef>
              <a:spcAft>
                <a:spcPts val="0"/>
              </a:spcAft>
              <a:buClrTx/>
              <a:buSzTx/>
            </a:pPr>
            <a:r>
              <a:rPr lang="en-US" sz="3200" dirty="0">
                <a:solidFill>
                  <a:schemeClr val="tx1">
                    <a:lumMod val="85000"/>
                  </a:schemeClr>
                </a:solidFill>
                <a:latin typeface="Source Sans Pro" panose="020B0503030403020204" pitchFamily="34" charset="77"/>
                <a:ea typeface="+mn-ea"/>
              </a:rPr>
              <a:t>Will clone the tutorial repository into your environment</a:t>
            </a:r>
          </a:p>
        </p:txBody>
      </p:sp>
      <p:sp>
        <p:nvSpPr>
          <p:cNvPr id="2" name="TextBox 1">
            <a:extLst>
              <a:ext uri="{FF2B5EF4-FFF2-40B4-BE49-F238E27FC236}">
                <a16:creationId xmlns:a16="http://schemas.microsoft.com/office/drawing/2014/main" id="{88A16324-FBDB-78D4-6639-F2D265C6212F}"/>
              </a:ext>
            </a:extLst>
          </p:cNvPr>
          <p:cNvSpPr txBox="1"/>
          <p:nvPr/>
        </p:nvSpPr>
        <p:spPr>
          <a:xfrm>
            <a:off x="-35417" y="2986521"/>
            <a:ext cx="11811000" cy="1015663"/>
          </a:xfrm>
          <a:prstGeom prst="rect">
            <a:avLst/>
          </a:prstGeom>
          <a:noFill/>
        </p:spPr>
        <p:txBody>
          <a:bodyPr wrap="square" rtlCol="0">
            <a:spAutoFit/>
          </a:bodyPr>
          <a:lstStyle/>
          <a:p>
            <a:pPr algn="ctr"/>
            <a:r>
              <a:rPr lang="en-US" sz="6000" b="1" i="0" dirty="0">
                <a:solidFill>
                  <a:schemeClr val="tx1">
                    <a:lumMod val="85000"/>
                  </a:schemeClr>
                </a:solidFill>
                <a:latin typeface="Courier New" panose="02070309020205020404" pitchFamily="49" charset="0"/>
                <a:cs typeface="Courier New" panose="02070309020205020404" pitchFamily="49" charset="0"/>
              </a:rPr>
              <a:t>https://</a:t>
            </a:r>
            <a:r>
              <a:rPr lang="en-US" sz="6000" b="1" i="0" dirty="0" err="1">
                <a:solidFill>
                  <a:schemeClr val="tx1">
                    <a:lumMod val="85000"/>
                  </a:schemeClr>
                </a:solidFill>
                <a:latin typeface="Courier New" panose="02070309020205020404" pitchFamily="49" charset="0"/>
                <a:cs typeface="Courier New" panose="02070309020205020404" pitchFamily="49" charset="0"/>
              </a:rPr>
              <a:t>bit.ly</a:t>
            </a:r>
            <a:r>
              <a:rPr lang="en-US" sz="6000" b="1" i="0" dirty="0">
                <a:solidFill>
                  <a:schemeClr val="tx1">
                    <a:lumMod val="85000"/>
                  </a:schemeClr>
                </a:solidFill>
                <a:latin typeface="Courier New" panose="02070309020205020404" pitchFamily="49" charset="0"/>
                <a:cs typeface="Courier New" panose="02070309020205020404" pitchFamily="49" charset="0"/>
              </a:rPr>
              <a:t>/srdr24</a:t>
            </a:r>
          </a:p>
        </p:txBody>
      </p:sp>
      <p:sp>
        <p:nvSpPr>
          <p:cNvPr id="3" name="TextBox 2">
            <a:extLst>
              <a:ext uri="{FF2B5EF4-FFF2-40B4-BE49-F238E27FC236}">
                <a16:creationId xmlns:a16="http://schemas.microsoft.com/office/drawing/2014/main" id="{57D90E68-BBEA-B8AA-5C74-EEEFD406624C}"/>
              </a:ext>
            </a:extLst>
          </p:cNvPr>
          <p:cNvSpPr txBox="1"/>
          <p:nvPr/>
        </p:nvSpPr>
        <p:spPr>
          <a:xfrm>
            <a:off x="497983" y="2628682"/>
            <a:ext cx="3452285" cy="461665"/>
          </a:xfrm>
          <a:prstGeom prst="rect">
            <a:avLst/>
          </a:prstGeom>
          <a:noFill/>
        </p:spPr>
        <p:txBody>
          <a:bodyPr wrap="square" rtlCol="0">
            <a:spAutoFit/>
          </a:bodyPr>
          <a:lstStyle/>
          <a:p>
            <a:pPr algn="ctr"/>
            <a:r>
              <a:rPr lang="en-US" sz="2400" b="1" i="0" dirty="0">
                <a:solidFill>
                  <a:schemeClr val="accent2"/>
                </a:solidFill>
                <a:latin typeface="Courier New" panose="02070309020205020404" pitchFamily="49" charset="0"/>
                <a:cs typeface="Courier New" panose="02070309020205020404" pitchFamily="49" charset="0"/>
              </a:rPr>
              <a:t>Look in chat</a:t>
            </a:r>
          </a:p>
        </p:txBody>
      </p:sp>
      <p:pic>
        <p:nvPicPr>
          <p:cNvPr id="4" name="Graphic 3" descr="Badge Tick1 with solid fill">
            <a:extLst>
              <a:ext uri="{FF2B5EF4-FFF2-40B4-BE49-F238E27FC236}">
                <a16:creationId xmlns:a16="http://schemas.microsoft.com/office/drawing/2014/main" id="{E2F95369-11F5-E795-37DA-CAADA55FF7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6984" y="4994814"/>
            <a:ext cx="1227860" cy="1227860"/>
          </a:xfrm>
          <a:prstGeom prst="rect">
            <a:avLst/>
          </a:prstGeom>
        </p:spPr>
      </p:pic>
      <p:sp>
        <p:nvSpPr>
          <p:cNvPr id="6" name="TextBox 5">
            <a:extLst>
              <a:ext uri="{FF2B5EF4-FFF2-40B4-BE49-F238E27FC236}">
                <a16:creationId xmlns:a16="http://schemas.microsoft.com/office/drawing/2014/main" id="{EF79568B-37A3-E935-B4DA-35A340543C65}"/>
              </a:ext>
            </a:extLst>
          </p:cNvPr>
          <p:cNvSpPr txBox="1"/>
          <p:nvPr/>
        </p:nvSpPr>
        <p:spPr>
          <a:xfrm>
            <a:off x="990600" y="4512150"/>
            <a:ext cx="5257800" cy="461665"/>
          </a:xfrm>
          <a:prstGeom prst="rect">
            <a:avLst/>
          </a:prstGeom>
          <a:noFill/>
        </p:spPr>
        <p:txBody>
          <a:bodyPr wrap="square" rtlCol="0">
            <a:spAutoFit/>
          </a:bodyPr>
          <a:lstStyle/>
          <a:p>
            <a:r>
              <a:rPr lang="en-US" sz="2400" b="1" dirty="0">
                <a:solidFill>
                  <a:schemeClr val="tx1">
                    <a:lumMod val="85000"/>
                  </a:schemeClr>
                </a:solidFill>
              </a:rPr>
              <a:t>Hit the yes when you’re logged in</a:t>
            </a:r>
          </a:p>
        </p:txBody>
      </p:sp>
      <p:pic>
        <p:nvPicPr>
          <p:cNvPr id="8" name="Graphic 7" descr="Badge Cross with solid fill">
            <a:extLst>
              <a:ext uri="{FF2B5EF4-FFF2-40B4-BE49-F238E27FC236}">
                <a16:creationId xmlns:a16="http://schemas.microsoft.com/office/drawing/2014/main" id="{89462F1D-DEAD-2FF6-C9CB-B1D3445BA2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71085" y="4499964"/>
            <a:ext cx="1227861" cy="1227861"/>
          </a:xfrm>
          <a:prstGeom prst="rect">
            <a:avLst/>
          </a:prstGeom>
        </p:spPr>
      </p:pic>
      <p:sp>
        <p:nvSpPr>
          <p:cNvPr id="9" name="TextBox 8">
            <a:extLst>
              <a:ext uri="{FF2B5EF4-FFF2-40B4-BE49-F238E27FC236}">
                <a16:creationId xmlns:a16="http://schemas.microsoft.com/office/drawing/2014/main" id="{480AB3F0-AB94-0C6D-8142-96FB6DB024A2}"/>
              </a:ext>
            </a:extLst>
          </p:cNvPr>
          <p:cNvSpPr txBox="1"/>
          <p:nvPr/>
        </p:nvSpPr>
        <p:spPr>
          <a:xfrm>
            <a:off x="6216203" y="5711443"/>
            <a:ext cx="5908183" cy="461665"/>
          </a:xfrm>
          <a:prstGeom prst="rect">
            <a:avLst/>
          </a:prstGeom>
          <a:noFill/>
        </p:spPr>
        <p:txBody>
          <a:bodyPr wrap="square" rtlCol="0">
            <a:spAutoFit/>
          </a:bodyPr>
          <a:lstStyle/>
          <a:p>
            <a:r>
              <a:rPr lang="en-US" sz="2400" b="1" dirty="0">
                <a:solidFill>
                  <a:schemeClr val="tx1">
                    <a:lumMod val="85000"/>
                  </a:schemeClr>
                </a:solidFill>
              </a:rPr>
              <a:t>Send the no if something goes wrong</a:t>
            </a:r>
          </a:p>
        </p:txBody>
      </p:sp>
    </p:spTree>
    <p:extLst>
      <p:ext uri="{BB962C8B-B14F-4D97-AF65-F5344CB8AC3E}">
        <p14:creationId xmlns:p14="http://schemas.microsoft.com/office/powerpoint/2010/main" val="229371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304800" y="228600"/>
            <a:ext cx="2895600" cy="1325563"/>
          </a:xfrm>
        </p:spPr>
        <p:txBody>
          <a:bodyPr/>
          <a:lstStyle/>
          <a:p>
            <a:r>
              <a:rPr lang="en-US" dirty="0">
                <a:solidFill>
                  <a:schemeClr val="tx1">
                    <a:lumMod val="85000"/>
                  </a:schemeClr>
                </a:solidFill>
              </a:rPr>
              <a:t>Outline</a:t>
            </a:r>
          </a:p>
        </p:txBody>
      </p:sp>
      <p:sp>
        <p:nvSpPr>
          <p:cNvPr id="4" name="Content Placeholder 19">
            <a:extLst>
              <a:ext uri="{FF2B5EF4-FFF2-40B4-BE49-F238E27FC236}">
                <a16:creationId xmlns:a16="http://schemas.microsoft.com/office/drawing/2014/main" id="{A142A64A-B0D0-EFBA-3772-5023126FF484}"/>
              </a:ext>
            </a:extLst>
          </p:cNvPr>
          <p:cNvSpPr txBox="1">
            <a:spLocks/>
          </p:cNvSpPr>
          <p:nvPr/>
        </p:nvSpPr>
        <p:spPr>
          <a:xfrm>
            <a:off x="3429000" y="304800"/>
            <a:ext cx="8229600" cy="60198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Introduction &amp; </a:t>
            </a:r>
            <a:r>
              <a:rPr lang="en-US" sz="2400" i="0" dirty="0">
                <a:solidFill>
                  <a:schemeClr val="accent2"/>
                </a:solidFill>
                <a:latin typeface="Source Sans Pro" panose="020B0503030403020204" pitchFamily="34" charset="77"/>
                <a:ea typeface="+mn-ea"/>
              </a:rPr>
              <a:t>Setup</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1: GitHub Pages &amp; JupyterHub</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What is FAIR Data?</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2: Working with Globus Collections</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Identifiers and Landing Pages</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3: Creating a Data Repository Catalog</a:t>
            </a:r>
          </a:p>
          <a:p>
            <a:pPr defTabSz="914264" fontAlgn="auto">
              <a:lnSpc>
                <a:spcPct val="90000"/>
              </a:lnSpc>
              <a:spcBef>
                <a:spcPts val="1000"/>
              </a:spcBef>
              <a:spcAft>
                <a:spcPts val="0"/>
              </a:spcAft>
              <a:buClrTx/>
              <a:buSzTx/>
            </a:pPr>
            <a:r>
              <a:rPr lang="en-US" sz="2400" i="0" dirty="0">
                <a:solidFill>
                  <a:srgbClr val="008080"/>
                </a:solidFill>
                <a:latin typeface="Source Sans Pro" panose="020B0503030403020204" pitchFamily="34" charset="77"/>
                <a:ea typeface="+mn-ea"/>
              </a:rPr>
              <a:t>15 Minute Break</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4: Validating the Catalog &amp; Programmatic Data Access</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5: Enhancing the Catalog</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Making the SRDR Interactive</a:t>
            </a:r>
          </a:p>
          <a:p>
            <a:pPr lvl="1" defTabSz="914264" fontAlgn="auto">
              <a:lnSpc>
                <a:spcPct val="90000"/>
              </a:lnSpc>
              <a:spcBef>
                <a:spcPts val="1000"/>
              </a:spcBef>
              <a:spcAft>
                <a:spcPts val="0"/>
              </a:spcAft>
              <a:buClrTx/>
              <a:buSzTx/>
            </a:pPr>
            <a:r>
              <a:rPr lang="en-US" sz="2000" i="0" dirty="0">
                <a:solidFill>
                  <a:schemeClr val="accent2"/>
                </a:solidFill>
                <a:latin typeface="Source Sans Pro" panose="020B0503030403020204" pitchFamily="34" charset="77"/>
                <a:ea typeface="+mn-ea"/>
              </a:rPr>
              <a:t>NB 6: Public Data</a:t>
            </a:r>
          </a:p>
          <a:p>
            <a:pPr lvl="1" defTabSz="914264" fontAlgn="auto">
              <a:lnSpc>
                <a:spcPct val="90000"/>
              </a:lnSpc>
              <a:spcBef>
                <a:spcPts val="1000"/>
              </a:spcBef>
              <a:spcAft>
                <a:spcPts val="0"/>
              </a:spcAft>
              <a:buClrTx/>
              <a:buSzTx/>
            </a:pPr>
            <a:r>
              <a:rPr lang="en-US" sz="2000" i="0" dirty="0">
                <a:solidFill>
                  <a:schemeClr val="accent2"/>
                </a:solidFill>
                <a:latin typeface="Source Sans Pro" panose="020B0503030403020204" pitchFamily="34" charset="77"/>
                <a:ea typeface="+mn-ea"/>
              </a:rPr>
              <a:t>NB 7: Restricted Data</a:t>
            </a:r>
          </a:p>
        </p:txBody>
      </p:sp>
      <p:sp>
        <p:nvSpPr>
          <p:cNvPr id="5" name="Content Placeholder 19">
            <a:extLst>
              <a:ext uri="{FF2B5EF4-FFF2-40B4-BE49-F238E27FC236}">
                <a16:creationId xmlns:a16="http://schemas.microsoft.com/office/drawing/2014/main" id="{3827BF0D-60A7-CEF4-B5BB-4D52F582A438}"/>
              </a:ext>
            </a:extLst>
          </p:cNvPr>
          <p:cNvSpPr txBox="1">
            <a:spLocks/>
          </p:cNvSpPr>
          <p:nvPr/>
        </p:nvSpPr>
        <p:spPr>
          <a:xfrm>
            <a:off x="535010" y="2438400"/>
            <a:ext cx="2435180" cy="15240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None/>
            </a:pPr>
            <a:r>
              <a:rPr lang="en-US" sz="2400" i="0" dirty="0">
                <a:solidFill>
                  <a:schemeClr val="tx1">
                    <a:lumMod val="85000"/>
                  </a:schemeClr>
                </a:solidFill>
                <a:latin typeface="Source Sans Pro" panose="020B0503030403020204" pitchFamily="34" charset="77"/>
                <a:ea typeface="+mn-ea"/>
              </a:rPr>
              <a:t>Presentation</a:t>
            </a:r>
          </a:p>
          <a:p>
            <a:pPr marL="0" indent="0" defTabSz="914264" fontAlgn="auto">
              <a:lnSpc>
                <a:spcPct val="90000"/>
              </a:lnSpc>
              <a:spcBef>
                <a:spcPts val="1000"/>
              </a:spcBef>
              <a:spcAft>
                <a:spcPts val="0"/>
              </a:spcAft>
              <a:buClrTx/>
              <a:buSzTx/>
              <a:buNone/>
            </a:pPr>
            <a:r>
              <a:rPr lang="en-US" sz="2400" i="0" dirty="0">
                <a:solidFill>
                  <a:schemeClr val="accent2"/>
                </a:solidFill>
                <a:latin typeface="Source Sans Pro" panose="020B0503030403020204" pitchFamily="34" charset="77"/>
                <a:ea typeface="+mn-ea"/>
              </a:rPr>
              <a:t>Hands-on</a:t>
            </a:r>
          </a:p>
          <a:p>
            <a:pPr marL="0" indent="0" defTabSz="914264" fontAlgn="auto">
              <a:lnSpc>
                <a:spcPct val="90000"/>
              </a:lnSpc>
              <a:spcBef>
                <a:spcPts val="1000"/>
              </a:spcBef>
              <a:spcAft>
                <a:spcPts val="0"/>
              </a:spcAft>
              <a:buClrTx/>
              <a:buSzTx/>
              <a:buNone/>
            </a:pPr>
            <a:r>
              <a:rPr lang="en-US" sz="2400" i="0" dirty="0">
                <a:solidFill>
                  <a:srgbClr val="008080"/>
                </a:solidFill>
                <a:latin typeface="Source Sans Pro" panose="020B0503030403020204" pitchFamily="34" charset="77"/>
                <a:ea typeface="+mn-ea"/>
              </a:rPr>
              <a:t>Break</a:t>
            </a:r>
            <a:endParaRPr lang="en-US" sz="2400" i="0" dirty="0">
              <a:solidFill>
                <a:schemeClr val="accent2"/>
              </a:solidFill>
              <a:latin typeface="Source Sans Pro" panose="020B0503030403020204" pitchFamily="34" charset="77"/>
              <a:ea typeface="+mn-ea"/>
            </a:endParaRPr>
          </a:p>
        </p:txBody>
      </p:sp>
    </p:spTree>
    <p:extLst>
      <p:ext uri="{BB962C8B-B14F-4D97-AF65-F5344CB8AC3E}">
        <p14:creationId xmlns:p14="http://schemas.microsoft.com/office/powerpoint/2010/main" val="353815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317E4-BE2C-63CA-6067-D6804E15A82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54E7A4AC-5326-83B8-7FD8-1A227481E141}"/>
              </a:ext>
            </a:extLst>
          </p:cNvPr>
          <p:cNvSpPr>
            <a:spLocks noGrp="1"/>
          </p:cNvSpPr>
          <p:nvPr>
            <p:ph type="title"/>
          </p:nvPr>
        </p:nvSpPr>
        <p:spPr>
          <a:xfrm>
            <a:off x="152400" y="0"/>
            <a:ext cx="10515600" cy="1325563"/>
          </a:xfrm>
        </p:spPr>
        <p:txBody>
          <a:bodyPr/>
          <a:lstStyle/>
          <a:p>
            <a:r>
              <a:rPr lang="en-US" dirty="0">
                <a:solidFill>
                  <a:schemeClr val="tx1">
                    <a:lumMod val="85000"/>
                  </a:schemeClr>
                </a:solidFill>
              </a:rPr>
              <a:t>Initial Technical Requirements</a:t>
            </a:r>
          </a:p>
        </p:txBody>
      </p:sp>
      <p:sp>
        <p:nvSpPr>
          <p:cNvPr id="4" name="Content Placeholder 19">
            <a:extLst>
              <a:ext uri="{FF2B5EF4-FFF2-40B4-BE49-F238E27FC236}">
                <a16:creationId xmlns:a16="http://schemas.microsoft.com/office/drawing/2014/main" id="{BA807FA9-CAAB-DE16-043D-770A970398FC}"/>
              </a:ext>
            </a:extLst>
          </p:cNvPr>
          <p:cNvSpPr txBox="1">
            <a:spLocks/>
          </p:cNvSpPr>
          <p:nvPr/>
        </p:nvSpPr>
        <p:spPr>
          <a:xfrm>
            <a:off x="180498" y="1088571"/>
            <a:ext cx="10639902" cy="5083629"/>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Internet connection</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If you’re listening to this, you probably have one</a:t>
            </a:r>
          </a:p>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Web browser</a:t>
            </a:r>
          </a:p>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For communication, use whatever suits you</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Chat</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Raise hand, voice, etc.</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Rick &amp; Andrea will alternate helping attendees</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Turn your camera on if you’re comfortable</a:t>
            </a:r>
          </a:p>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As we proceed, we’ll ask if you’ve completed a step.</a:t>
            </a:r>
            <a:br>
              <a:rPr lang="en-US" i="0" dirty="0">
                <a:solidFill>
                  <a:schemeClr val="tx1">
                    <a:lumMod val="85000"/>
                  </a:schemeClr>
                </a:solidFill>
                <a:latin typeface="Source Sans Pro" panose="020B0503030403020204" pitchFamily="34" charset="77"/>
                <a:ea typeface="+mn-ea"/>
              </a:rPr>
            </a:br>
            <a:r>
              <a:rPr lang="en-US" i="0" dirty="0">
                <a:solidFill>
                  <a:schemeClr val="tx1">
                    <a:lumMod val="85000"/>
                  </a:schemeClr>
                </a:solidFill>
                <a:latin typeface="Source Sans Pro" panose="020B0503030403020204" pitchFamily="34" charset="77"/>
                <a:ea typeface="+mn-ea"/>
              </a:rPr>
              <a:t>Please use the yes and no reactions in Zoom.</a:t>
            </a:r>
          </a:p>
        </p:txBody>
      </p:sp>
      <p:pic>
        <p:nvPicPr>
          <p:cNvPr id="11" name="Graphic 10" descr="Badge Tick1 with solid fill">
            <a:extLst>
              <a:ext uri="{FF2B5EF4-FFF2-40B4-BE49-F238E27FC236}">
                <a16:creationId xmlns:a16="http://schemas.microsoft.com/office/drawing/2014/main" id="{478E45CB-EBBF-D1C1-044C-4D410C2B17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3201" y="5712549"/>
            <a:ext cx="685800" cy="685800"/>
          </a:xfrm>
          <a:prstGeom prst="rect">
            <a:avLst/>
          </a:prstGeom>
        </p:spPr>
      </p:pic>
      <p:pic>
        <p:nvPicPr>
          <p:cNvPr id="13" name="Graphic 12" descr="Badge Cross with solid fill">
            <a:extLst>
              <a:ext uri="{FF2B5EF4-FFF2-40B4-BE49-F238E27FC236}">
                <a16:creationId xmlns:a16="http://schemas.microsoft.com/office/drawing/2014/main" id="{0432D3A2-E94D-A59F-D37A-C9528CB4F9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6200" y="5712549"/>
            <a:ext cx="685800" cy="685800"/>
          </a:xfrm>
          <a:prstGeom prst="rect">
            <a:avLst/>
          </a:prstGeom>
        </p:spPr>
      </p:pic>
    </p:spTree>
    <p:extLst>
      <p:ext uri="{BB962C8B-B14F-4D97-AF65-F5344CB8AC3E}">
        <p14:creationId xmlns:p14="http://schemas.microsoft.com/office/powerpoint/2010/main" val="36512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BB7E9-7D7C-2023-A111-26809181A1A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98E09196-9B0F-A69B-3563-F9414DD61078}"/>
              </a:ext>
            </a:extLst>
          </p:cNvPr>
          <p:cNvSpPr>
            <a:spLocks noGrp="1"/>
          </p:cNvSpPr>
          <p:nvPr>
            <p:ph type="title"/>
          </p:nvPr>
        </p:nvSpPr>
        <p:spPr>
          <a:xfrm>
            <a:off x="152400" y="0"/>
            <a:ext cx="10515600" cy="1325563"/>
          </a:xfrm>
        </p:spPr>
        <p:txBody>
          <a:bodyPr/>
          <a:lstStyle/>
          <a:p>
            <a:r>
              <a:rPr lang="en-US" dirty="0">
                <a:solidFill>
                  <a:schemeClr val="tx1">
                    <a:lumMod val="85000"/>
                  </a:schemeClr>
                </a:solidFill>
              </a:rPr>
              <a:t>Setup Steps</a:t>
            </a:r>
          </a:p>
        </p:txBody>
      </p:sp>
      <p:sp>
        <p:nvSpPr>
          <p:cNvPr id="4" name="Content Placeholder 19">
            <a:extLst>
              <a:ext uri="{FF2B5EF4-FFF2-40B4-BE49-F238E27FC236}">
                <a16:creationId xmlns:a16="http://schemas.microsoft.com/office/drawing/2014/main" id="{C5EC5B05-C125-2A3C-4548-BFA90A1FE019}"/>
              </a:ext>
            </a:extLst>
          </p:cNvPr>
          <p:cNvSpPr txBox="1">
            <a:spLocks/>
          </p:cNvSpPr>
          <p:nvPr/>
        </p:nvSpPr>
        <p:spPr>
          <a:xfrm>
            <a:off x="159898" y="1514841"/>
            <a:ext cx="4774019" cy="2366789"/>
          </a:xfrm>
          <a:prstGeom prst="rect">
            <a:avLst/>
          </a:prstGeom>
        </p:spPr>
        <p:txBody>
          <a:bodyPr vert="horz" lIns="91440" tIns="45720" rIns="91440" bIns="45720" rtlCol="0">
            <a:normAutofit fontScale="92500" lnSpcReduction="10000"/>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Link to setup steps below</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Join GitHub if needed</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Globus:</a:t>
            </a:r>
          </a:p>
          <a:p>
            <a:pPr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Join with GitHub</a:t>
            </a:r>
          </a:p>
          <a:p>
            <a:pPr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Or Link GitHub identity</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Join Group to access resources</a:t>
            </a:r>
          </a:p>
        </p:txBody>
      </p:sp>
      <p:sp>
        <p:nvSpPr>
          <p:cNvPr id="9" name="TextBox 8">
            <a:extLst>
              <a:ext uri="{FF2B5EF4-FFF2-40B4-BE49-F238E27FC236}">
                <a16:creationId xmlns:a16="http://schemas.microsoft.com/office/drawing/2014/main" id="{D6F981FB-0884-6A2E-DCE1-0B8D78FA8700}"/>
              </a:ext>
            </a:extLst>
          </p:cNvPr>
          <p:cNvSpPr txBox="1"/>
          <p:nvPr/>
        </p:nvSpPr>
        <p:spPr>
          <a:xfrm>
            <a:off x="-228600" y="5158439"/>
            <a:ext cx="11811000" cy="461665"/>
          </a:xfrm>
          <a:prstGeom prst="rect">
            <a:avLst/>
          </a:prstGeom>
          <a:noFill/>
        </p:spPr>
        <p:txBody>
          <a:bodyPr wrap="square" rtlCol="0">
            <a:spAutoFit/>
          </a:bodyPr>
          <a:lstStyle/>
          <a:p>
            <a:pPr algn="ctr"/>
            <a:r>
              <a:rPr lang="en-US" sz="2400" b="1" i="0" dirty="0">
                <a:solidFill>
                  <a:schemeClr val="tx1">
                    <a:lumMod val="85000"/>
                  </a:schemeClr>
                </a:solidFill>
                <a:latin typeface="Courier New" panose="02070309020205020404" pitchFamily="49" charset="0"/>
                <a:cs typeface="Courier New" panose="02070309020205020404" pitchFamily="49" charset="0"/>
              </a:rPr>
              <a:t>https://</a:t>
            </a:r>
            <a:r>
              <a:rPr lang="en-US" sz="2400" b="1" i="0" dirty="0" err="1">
                <a:solidFill>
                  <a:schemeClr val="tx1">
                    <a:lumMod val="85000"/>
                  </a:schemeClr>
                </a:solidFill>
                <a:latin typeface="Courier New" panose="02070309020205020404" pitchFamily="49" charset="0"/>
                <a:cs typeface="Courier New" panose="02070309020205020404" pitchFamily="49" charset="0"/>
              </a:rPr>
              <a:t>github.com</a:t>
            </a:r>
            <a:r>
              <a:rPr lang="en-US" sz="2400" b="1" i="0" dirty="0">
                <a:solidFill>
                  <a:schemeClr val="tx1">
                    <a:lumMod val="85000"/>
                  </a:schemeClr>
                </a:solidFill>
                <a:latin typeface="Courier New" panose="02070309020205020404" pitchFamily="49" charset="0"/>
                <a:cs typeface="Courier New" panose="02070309020205020404" pitchFamily="49" charset="0"/>
              </a:rPr>
              <a:t>/</a:t>
            </a:r>
            <a:r>
              <a:rPr lang="en-US" sz="2400" b="1" i="0" dirty="0" err="1">
                <a:solidFill>
                  <a:schemeClr val="tx1">
                    <a:lumMod val="85000"/>
                  </a:schemeClr>
                </a:solidFill>
                <a:latin typeface="Courier New" panose="02070309020205020404" pitchFamily="49" charset="0"/>
                <a:cs typeface="Courier New" panose="02070309020205020404" pitchFamily="49" charset="0"/>
              </a:rPr>
              <a:t>cheapandfair</a:t>
            </a:r>
            <a:r>
              <a:rPr lang="en-US" sz="2400" b="1" i="0" dirty="0">
                <a:solidFill>
                  <a:schemeClr val="tx1">
                    <a:lumMod val="85000"/>
                  </a:schemeClr>
                </a:solidFill>
                <a:latin typeface="Courier New" panose="02070309020205020404" pitchFamily="49" charset="0"/>
                <a:cs typeface="Courier New" panose="02070309020205020404" pitchFamily="49" charset="0"/>
              </a:rPr>
              <a:t>/cheapandfair-gateways-2024</a:t>
            </a:r>
          </a:p>
        </p:txBody>
      </p:sp>
      <p:sp>
        <p:nvSpPr>
          <p:cNvPr id="2" name="TextBox 1">
            <a:extLst>
              <a:ext uri="{FF2B5EF4-FFF2-40B4-BE49-F238E27FC236}">
                <a16:creationId xmlns:a16="http://schemas.microsoft.com/office/drawing/2014/main" id="{25E6398F-EF70-0B55-15E6-9E3E6DA5E622}"/>
              </a:ext>
            </a:extLst>
          </p:cNvPr>
          <p:cNvSpPr txBox="1"/>
          <p:nvPr/>
        </p:nvSpPr>
        <p:spPr>
          <a:xfrm>
            <a:off x="-304800" y="4696774"/>
            <a:ext cx="3452285" cy="461665"/>
          </a:xfrm>
          <a:prstGeom prst="rect">
            <a:avLst/>
          </a:prstGeom>
          <a:noFill/>
        </p:spPr>
        <p:txBody>
          <a:bodyPr wrap="square" rtlCol="0">
            <a:spAutoFit/>
          </a:bodyPr>
          <a:lstStyle/>
          <a:p>
            <a:pPr algn="ctr"/>
            <a:r>
              <a:rPr lang="en-US" sz="2400" b="1" i="0" dirty="0">
                <a:solidFill>
                  <a:schemeClr val="accent2"/>
                </a:solidFill>
                <a:latin typeface="Courier New" panose="02070309020205020404" pitchFamily="49" charset="0"/>
                <a:cs typeface="Courier New" panose="02070309020205020404" pitchFamily="49" charset="0"/>
              </a:rPr>
              <a:t>Look in chat</a:t>
            </a:r>
          </a:p>
        </p:txBody>
      </p:sp>
      <p:pic>
        <p:nvPicPr>
          <p:cNvPr id="5" name="Picture 4" descr="A screenshot of a login page&#10;&#10;Description automatically generated">
            <a:extLst>
              <a:ext uri="{FF2B5EF4-FFF2-40B4-BE49-F238E27FC236}">
                <a16:creationId xmlns:a16="http://schemas.microsoft.com/office/drawing/2014/main" id="{4E92BBF8-0D9F-CDAB-5375-94F5A2D5F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385" y="303498"/>
            <a:ext cx="4252862" cy="2745363"/>
          </a:xfrm>
          <a:prstGeom prst="rect">
            <a:avLst/>
          </a:prstGeom>
          <a:ln w="28575">
            <a:solidFill>
              <a:srgbClr val="FFC000"/>
            </a:solidFill>
          </a:ln>
        </p:spPr>
      </p:pic>
      <p:pic>
        <p:nvPicPr>
          <p:cNvPr id="7" name="Picture 6" descr="A screenshot of a computer&#10;&#10;Description automatically generated">
            <a:extLst>
              <a:ext uri="{FF2B5EF4-FFF2-40B4-BE49-F238E27FC236}">
                <a16:creationId xmlns:a16="http://schemas.microsoft.com/office/drawing/2014/main" id="{807ABFCB-5215-29A0-177E-23FFEE24D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185" y="2286000"/>
            <a:ext cx="4252862" cy="2665456"/>
          </a:xfrm>
          <a:prstGeom prst="rect">
            <a:avLst/>
          </a:prstGeom>
          <a:ln w="28575">
            <a:solidFill>
              <a:srgbClr val="FFC000"/>
            </a:solidFill>
          </a:ln>
        </p:spPr>
      </p:pic>
    </p:spTree>
    <p:extLst>
      <p:ext uri="{BB962C8B-B14F-4D97-AF65-F5344CB8AC3E}">
        <p14:creationId xmlns:p14="http://schemas.microsoft.com/office/powerpoint/2010/main" val="153454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4D8D2-3BEF-C0D7-FEA8-1071606726A2}"/>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6F7B9923-EA49-7B9B-5542-ADA257DE4B52}"/>
              </a:ext>
            </a:extLst>
          </p:cNvPr>
          <p:cNvSpPr>
            <a:spLocks noGrp="1"/>
          </p:cNvSpPr>
          <p:nvPr>
            <p:ph type="title"/>
          </p:nvPr>
        </p:nvSpPr>
        <p:spPr>
          <a:xfrm>
            <a:off x="381000" y="122237"/>
            <a:ext cx="10515600" cy="1325563"/>
          </a:xfrm>
        </p:spPr>
        <p:txBody>
          <a:bodyPr>
            <a:normAutofit fontScale="90000"/>
          </a:bodyPr>
          <a:lstStyle/>
          <a:p>
            <a:r>
              <a:rPr lang="en-US" dirty="0">
                <a:solidFill>
                  <a:schemeClr val="tx1">
                    <a:lumMod val="85000"/>
                  </a:schemeClr>
                </a:solidFill>
              </a:rPr>
              <a:t>Motivation: CMB S4 Data Repository</a:t>
            </a:r>
          </a:p>
        </p:txBody>
      </p:sp>
      <p:sp>
        <p:nvSpPr>
          <p:cNvPr id="4" name="Content Placeholder 19">
            <a:extLst>
              <a:ext uri="{FF2B5EF4-FFF2-40B4-BE49-F238E27FC236}">
                <a16:creationId xmlns:a16="http://schemas.microsoft.com/office/drawing/2014/main" id="{5D9A131E-0A9E-2329-A39E-F80A4BCFBCFB}"/>
              </a:ext>
            </a:extLst>
          </p:cNvPr>
          <p:cNvSpPr txBox="1">
            <a:spLocks/>
          </p:cNvSpPr>
          <p:nvPr/>
        </p:nvSpPr>
        <p:spPr>
          <a:xfrm>
            <a:off x="381000" y="1703250"/>
            <a:ext cx="4724400" cy="210675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Public &amp; restricted data</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Ease of access</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Large (TBs) and small (MBs) datasets</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Future curation &amp; publication</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Minimal operational overhead</a:t>
            </a:r>
          </a:p>
        </p:txBody>
      </p:sp>
      <p:pic>
        <p:nvPicPr>
          <p:cNvPr id="8" name="Picture 7" descr="A screenshot of a computer&#10;&#10;Description automatically generated">
            <a:extLst>
              <a:ext uri="{FF2B5EF4-FFF2-40B4-BE49-F238E27FC236}">
                <a16:creationId xmlns:a16="http://schemas.microsoft.com/office/drawing/2014/main" id="{ECE8192F-AE67-6153-4F69-72F609682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600200"/>
            <a:ext cx="6445992" cy="4590327"/>
          </a:xfrm>
          <a:prstGeom prst="rect">
            <a:avLst/>
          </a:prstGeom>
        </p:spPr>
      </p:pic>
      <p:sp>
        <p:nvSpPr>
          <p:cNvPr id="9" name="TextBox 8">
            <a:extLst>
              <a:ext uri="{FF2B5EF4-FFF2-40B4-BE49-F238E27FC236}">
                <a16:creationId xmlns:a16="http://schemas.microsoft.com/office/drawing/2014/main" id="{E5FCE390-C62C-0C0A-832E-7B53502FBF5F}"/>
              </a:ext>
            </a:extLst>
          </p:cNvPr>
          <p:cNvSpPr txBox="1"/>
          <p:nvPr/>
        </p:nvSpPr>
        <p:spPr>
          <a:xfrm>
            <a:off x="228600" y="3962400"/>
            <a:ext cx="4595285" cy="461665"/>
          </a:xfrm>
          <a:prstGeom prst="rect">
            <a:avLst/>
          </a:prstGeom>
          <a:noFill/>
        </p:spPr>
        <p:txBody>
          <a:bodyPr wrap="square" rtlCol="0">
            <a:spAutoFit/>
          </a:bodyPr>
          <a:lstStyle/>
          <a:p>
            <a:pPr algn="ctr"/>
            <a:r>
              <a:rPr lang="en-US" sz="2400" b="1" i="0" dirty="0">
                <a:solidFill>
                  <a:schemeClr val="tx1">
                    <a:lumMod val="85000"/>
                  </a:schemeClr>
                </a:solidFill>
                <a:latin typeface="Courier New" panose="02070309020205020404" pitchFamily="49" charset="0"/>
                <a:cs typeface="Courier New" panose="02070309020205020404" pitchFamily="49" charset="0"/>
              </a:rPr>
              <a:t>https://data.cmb-s4.org</a:t>
            </a:r>
          </a:p>
        </p:txBody>
      </p:sp>
    </p:spTree>
    <p:extLst>
      <p:ext uri="{BB962C8B-B14F-4D97-AF65-F5344CB8AC3E}">
        <p14:creationId xmlns:p14="http://schemas.microsoft.com/office/powerpoint/2010/main" val="134554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p24">
            <a:extLst>
              <a:ext uri="{FF2B5EF4-FFF2-40B4-BE49-F238E27FC236}">
                <a16:creationId xmlns:a16="http://schemas.microsoft.com/office/drawing/2014/main" id="{24EE0CF6-C035-0CE4-B50E-C2457FB8B62D}"/>
              </a:ext>
            </a:extLst>
          </p:cNvPr>
          <p:cNvSpPr/>
          <p:nvPr/>
        </p:nvSpPr>
        <p:spPr>
          <a:xfrm>
            <a:off x="7023942" y="2616246"/>
            <a:ext cx="3825600" cy="8154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98;p24">
            <a:extLst>
              <a:ext uri="{FF2B5EF4-FFF2-40B4-BE49-F238E27FC236}">
                <a16:creationId xmlns:a16="http://schemas.microsoft.com/office/drawing/2014/main" id="{C1AF3831-366E-CFDA-CE0F-1D29DEC17D58}"/>
              </a:ext>
            </a:extLst>
          </p:cNvPr>
          <p:cNvPicPr preferRelativeResize="0"/>
          <p:nvPr/>
        </p:nvPicPr>
        <p:blipFill>
          <a:blip r:embed="rId3">
            <a:alphaModFix/>
          </a:blip>
          <a:stretch>
            <a:fillRect/>
          </a:stretch>
        </p:blipFill>
        <p:spPr>
          <a:xfrm>
            <a:off x="7125566" y="2678702"/>
            <a:ext cx="3622421" cy="690524"/>
          </a:xfrm>
          <a:prstGeom prst="rect">
            <a:avLst/>
          </a:prstGeom>
          <a:noFill/>
          <a:ln>
            <a:noFill/>
          </a:ln>
        </p:spPr>
      </p:pic>
      <p:sp>
        <p:nvSpPr>
          <p:cNvPr id="9" name="Google Shape;99;p24">
            <a:extLst>
              <a:ext uri="{FF2B5EF4-FFF2-40B4-BE49-F238E27FC236}">
                <a16:creationId xmlns:a16="http://schemas.microsoft.com/office/drawing/2014/main" id="{969E5CEA-787A-D0F9-C407-37D9E153085D}"/>
              </a:ext>
            </a:extLst>
          </p:cNvPr>
          <p:cNvSpPr txBox="1">
            <a:spLocks noGrp="1"/>
          </p:cNvSpPr>
          <p:nvPr>
            <p:ph type="title"/>
          </p:nvPr>
        </p:nvSpPr>
        <p:spPr>
          <a:xfrm>
            <a:off x="152400" y="279272"/>
            <a:ext cx="11430000" cy="857400"/>
          </a:xfrm>
          <a:prstGeom prst="rect">
            <a:avLst/>
          </a:prstGeom>
        </p:spPr>
        <p:txBody>
          <a:bodyPr vert="horz" lIns="91440" tIns="45720" rIns="91440" bIns="45720" rtlCol="0" anchor="ctr">
            <a:normAutofit/>
          </a:bodyPr>
          <a:lstStyle/>
          <a:p>
            <a:r>
              <a:rPr lang="en" dirty="0">
                <a:solidFill>
                  <a:schemeClr val="tx1">
                    <a:lumMod val="85000"/>
                  </a:schemeClr>
                </a:solidFill>
              </a:rPr>
              <a:t>A “Missing Middle” (a little hyperbolic)</a:t>
            </a:r>
            <a:endParaRPr dirty="0">
              <a:solidFill>
                <a:schemeClr val="tx1">
                  <a:lumMod val="85000"/>
                </a:schemeClr>
              </a:solidFill>
            </a:endParaRPr>
          </a:p>
        </p:txBody>
      </p:sp>
      <p:pic>
        <p:nvPicPr>
          <p:cNvPr id="10" name="Google Shape;100;p24">
            <a:extLst>
              <a:ext uri="{FF2B5EF4-FFF2-40B4-BE49-F238E27FC236}">
                <a16:creationId xmlns:a16="http://schemas.microsoft.com/office/drawing/2014/main" id="{28E47F5F-E82C-5354-E146-FA726F1C4573}"/>
              </a:ext>
            </a:extLst>
          </p:cNvPr>
          <p:cNvPicPr preferRelativeResize="0"/>
          <p:nvPr/>
        </p:nvPicPr>
        <p:blipFill>
          <a:blip r:embed="rId4">
            <a:alphaModFix/>
          </a:blip>
          <a:stretch>
            <a:fillRect/>
          </a:stretch>
        </p:blipFill>
        <p:spPr>
          <a:xfrm>
            <a:off x="276953" y="1313399"/>
            <a:ext cx="2638873" cy="1008043"/>
          </a:xfrm>
          <a:prstGeom prst="rect">
            <a:avLst/>
          </a:prstGeom>
          <a:noFill/>
          <a:ln>
            <a:noFill/>
          </a:ln>
        </p:spPr>
      </p:pic>
      <p:pic>
        <p:nvPicPr>
          <p:cNvPr id="11" name="Google Shape;101;p24">
            <a:extLst>
              <a:ext uri="{FF2B5EF4-FFF2-40B4-BE49-F238E27FC236}">
                <a16:creationId xmlns:a16="http://schemas.microsoft.com/office/drawing/2014/main" id="{DC29DDEC-AD8B-CA3A-6CC7-6D2D8D266C80}"/>
              </a:ext>
            </a:extLst>
          </p:cNvPr>
          <p:cNvPicPr preferRelativeResize="0"/>
          <p:nvPr/>
        </p:nvPicPr>
        <p:blipFill>
          <a:blip r:embed="rId5">
            <a:alphaModFix/>
          </a:blip>
          <a:stretch>
            <a:fillRect/>
          </a:stretch>
        </p:blipFill>
        <p:spPr>
          <a:xfrm>
            <a:off x="1828800" y="2498170"/>
            <a:ext cx="2638872" cy="674382"/>
          </a:xfrm>
          <a:prstGeom prst="rect">
            <a:avLst/>
          </a:prstGeom>
          <a:noFill/>
          <a:ln>
            <a:noFill/>
          </a:ln>
        </p:spPr>
      </p:pic>
      <p:pic>
        <p:nvPicPr>
          <p:cNvPr id="12" name="Google Shape;102;p24">
            <a:extLst>
              <a:ext uri="{FF2B5EF4-FFF2-40B4-BE49-F238E27FC236}">
                <a16:creationId xmlns:a16="http://schemas.microsoft.com/office/drawing/2014/main" id="{968C18F0-B1A7-0465-A149-5C672B41F25D}"/>
              </a:ext>
            </a:extLst>
          </p:cNvPr>
          <p:cNvPicPr preferRelativeResize="0"/>
          <p:nvPr/>
        </p:nvPicPr>
        <p:blipFill>
          <a:blip r:embed="rId6">
            <a:alphaModFix/>
          </a:blip>
          <a:stretch>
            <a:fillRect/>
          </a:stretch>
        </p:blipFill>
        <p:spPr>
          <a:xfrm>
            <a:off x="8911379" y="1327710"/>
            <a:ext cx="2143534" cy="857400"/>
          </a:xfrm>
          <a:prstGeom prst="rect">
            <a:avLst/>
          </a:prstGeom>
          <a:noFill/>
          <a:ln>
            <a:noFill/>
          </a:ln>
        </p:spPr>
      </p:pic>
      <p:sp>
        <p:nvSpPr>
          <p:cNvPr id="13" name="Google Shape;103;p24">
            <a:extLst>
              <a:ext uri="{FF2B5EF4-FFF2-40B4-BE49-F238E27FC236}">
                <a16:creationId xmlns:a16="http://schemas.microsoft.com/office/drawing/2014/main" id="{20B6646F-92DC-602A-650D-30BA313C5A11}"/>
              </a:ext>
            </a:extLst>
          </p:cNvPr>
          <p:cNvSpPr txBox="1"/>
          <p:nvPr/>
        </p:nvSpPr>
        <p:spPr>
          <a:xfrm>
            <a:off x="264268" y="3757012"/>
            <a:ext cx="5334000" cy="1729792"/>
          </a:xfrm>
          <a:prstGeom prst="rect">
            <a:avLst/>
          </a:prstGeom>
          <a:noFill/>
          <a:ln w="19050" cap="flat" cmpd="sng">
            <a:solidFill>
              <a:srgbClr val="B7B7B7"/>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2400"/>
              <a:buFont typeface="Arial"/>
              <a:buNone/>
            </a:pPr>
            <a:r>
              <a:rPr lang="en" sz="2400" i="0" dirty="0">
                <a:solidFill>
                  <a:schemeClr val="accent6"/>
                </a:solidFill>
              </a:rPr>
              <a:t>Self-hosted &amp; “on prem”</a:t>
            </a:r>
            <a:endParaRPr i="0" dirty="0"/>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Lot of features &amp; extensible</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Requires significant operational support</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Institutional scale solutions</a:t>
            </a:r>
            <a:endParaRPr sz="2100" i="0" dirty="0">
              <a:solidFill>
                <a:srgbClr val="D9D9D9"/>
              </a:solidFill>
            </a:endParaRPr>
          </a:p>
        </p:txBody>
      </p:sp>
      <p:sp>
        <p:nvSpPr>
          <p:cNvPr id="14" name="Google Shape;104;p24">
            <a:extLst>
              <a:ext uri="{FF2B5EF4-FFF2-40B4-BE49-F238E27FC236}">
                <a16:creationId xmlns:a16="http://schemas.microsoft.com/office/drawing/2014/main" id="{3D2A21FF-6C24-E387-5D76-11A9099743E9}"/>
              </a:ext>
            </a:extLst>
          </p:cNvPr>
          <p:cNvSpPr txBox="1"/>
          <p:nvPr/>
        </p:nvSpPr>
        <p:spPr>
          <a:xfrm>
            <a:off x="5943600" y="3767645"/>
            <a:ext cx="5791200" cy="1729792"/>
          </a:xfrm>
          <a:prstGeom prst="rect">
            <a:avLst/>
          </a:prstGeom>
          <a:noFill/>
          <a:ln w="19050" cap="flat" cmpd="sng">
            <a:solidFill>
              <a:srgbClr val="B7B7B7"/>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2400"/>
              <a:buFont typeface="Arial"/>
              <a:buNone/>
            </a:pPr>
            <a:r>
              <a:rPr lang="en" sz="2400" i="0" dirty="0">
                <a:solidFill>
                  <a:schemeClr val="accent6"/>
                </a:solidFill>
              </a:rPr>
              <a:t>Public or shared repositories</a:t>
            </a:r>
            <a:endParaRPr i="0" dirty="0"/>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Zero management, free/“pre-paid”</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Fixed features (e.g., metadata schema)</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Largely open data solutions</a:t>
            </a:r>
            <a:endParaRPr sz="2100" i="0" dirty="0">
              <a:solidFill>
                <a:srgbClr val="D9D9D9"/>
              </a:solidFill>
            </a:endParaRPr>
          </a:p>
        </p:txBody>
      </p:sp>
      <p:sp>
        <p:nvSpPr>
          <p:cNvPr id="15" name="Google Shape;105;p24">
            <a:extLst>
              <a:ext uri="{FF2B5EF4-FFF2-40B4-BE49-F238E27FC236}">
                <a16:creationId xmlns:a16="http://schemas.microsoft.com/office/drawing/2014/main" id="{94D07BA8-3B80-82DF-198E-CE981B0FC38F}"/>
              </a:ext>
            </a:extLst>
          </p:cNvPr>
          <p:cNvSpPr txBox="1"/>
          <p:nvPr/>
        </p:nvSpPr>
        <p:spPr>
          <a:xfrm>
            <a:off x="3876099" y="1196885"/>
            <a:ext cx="3116700" cy="915600"/>
          </a:xfrm>
          <a:prstGeom prst="rect">
            <a:avLst/>
          </a:prstGeom>
          <a:solidFill>
            <a:schemeClr val="tx1">
              <a:lumMod val="65000"/>
            </a:schemeClr>
          </a:solidFill>
          <a:ln>
            <a:noFill/>
          </a:ln>
        </p:spPr>
        <p:txBody>
          <a:bodyPr spcFirstLastPara="1" wrap="square" lIns="91425" tIns="45700" rIns="91425" bIns="45700" anchor="t" anchorCtr="0">
            <a:normAutofit fontScale="92500" lnSpcReduction="20000"/>
          </a:bodyPr>
          <a:lstStyle/>
          <a:p>
            <a:pPr marL="0" marR="0" lvl="0" indent="0" algn="l" rtl="0">
              <a:lnSpc>
                <a:spcPct val="100000"/>
              </a:lnSpc>
              <a:spcBef>
                <a:spcPts val="420"/>
              </a:spcBef>
              <a:spcAft>
                <a:spcPts val="0"/>
              </a:spcAft>
              <a:buNone/>
            </a:pPr>
            <a:r>
              <a:rPr lang="en" sz="2100" dirty="0">
                <a:solidFill>
                  <a:schemeClr val="dk2"/>
                </a:solidFill>
              </a:rPr>
              <a:t>Researcher projects currently have two data repository options</a:t>
            </a:r>
            <a:endParaRPr sz="2100" dirty="0">
              <a:solidFill>
                <a:schemeClr val="dk2"/>
              </a:solidFill>
            </a:endParaRPr>
          </a:p>
        </p:txBody>
      </p:sp>
      <p:sp>
        <p:nvSpPr>
          <p:cNvPr id="16" name="TextBox 15">
            <a:extLst>
              <a:ext uri="{FF2B5EF4-FFF2-40B4-BE49-F238E27FC236}">
                <a16:creationId xmlns:a16="http://schemas.microsoft.com/office/drawing/2014/main" id="{A33A427A-86E2-B473-A655-1BE9ECFCC88E}"/>
              </a:ext>
            </a:extLst>
          </p:cNvPr>
          <p:cNvSpPr txBox="1"/>
          <p:nvPr/>
        </p:nvSpPr>
        <p:spPr>
          <a:xfrm>
            <a:off x="255654" y="5728703"/>
            <a:ext cx="4876800" cy="338554"/>
          </a:xfrm>
          <a:prstGeom prst="rect">
            <a:avLst/>
          </a:prstGeom>
          <a:noFill/>
        </p:spPr>
        <p:txBody>
          <a:bodyPr wrap="square" rtlCol="0">
            <a:spAutoFit/>
          </a:bodyPr>
          <a:lstStyle/>
          <a:p>
            <a:r>
              <a:rPr lang="en-US" dirty="0"/>
              <a:t>Generalist Repository Comparison Chart</a:t>
            </a:r>
          </a:p>
        </p:txBody>
      </p:sp>
      <p:sp>
        <p:nvSpPr>
          <p:cNvPr id="17" name="TextBox 16">
            <a:extLst>
              <a:ext uri="{FF2B5EF4-FFF2-40B4-BE49-F238E27FC236}">
                <a16:creationId xmlns:a16="http://schemas.microsoft.com/office/drawing/2014/main" id="{4BF325C0-D98D-E09A-061E-00F8FDC5304B}"/>
              </a:ext>
            </a:extLst>
          </p:cNvPr>
          <p:cNvSpPr txBox="1"/>
          <p:nvPr/>
        </p:nvSpPr>
        <p:spPr>
          <a:xfrm>
            <a:off x="4343400" y="5728703"/>
            <a:ext cx="4876800" cy="338554"/>
          </a:xfrm>
          <a:prstGeom prst="rect">
            <a:avLst/>
          </a:prstGeom>
          <a:noFill/>
        </p:spPr>
        <p:txBody>
          <a:bodyPr wrap="square" rtlCol="0">
            <a:spAutoFit/>
          </a:bodyPr>
          <a:lstStyle/>
          <a:p>
            <a:r>
              <a:rPr lang="en-US" b="1" i="0" dirty="0">
                <a:solidFill>
                  <a:schemeClr val="tx1">
                    <a:lumMod val="85000"/>
                  </a:schemeClr>
                </a:solidFill>
                <a:latin typeface="Courier New" panose="02070309020205020404" pitchFamily="49" charset="0"/>
                <a:cs typeface="Courier New" panose="02070309020205020404" pitchFamily="49" charset="0"/>
              </a:rPr>
              <a:t>https://</a:t>
            </a:r>
            <a:r>
              <a:rPr lang="en-US" b="1" i="0" dirty="0" err="1">
                <a:solidFill>
                  <a:schemeClr val="tx1">
                    <a:lumMod val="85000"/>
                  </a:schemeClr>
                </a:solidFill>
                <a:latin typeface="Courier New" panose="02070309020205020404" pitchFamily="49" charset="0"/>
                <a:cs typeface="Courier New" panose="02070309020205020404" pitchFamily="49" charset="0"/>
              </a:rPr>
              <a:t>doi.org</a:t>
            </a:r>
            <a:r>
              <a:rPr lang="en-US" b="1" i="0" dirty="0">
                <a:solidFill>
                  <a:schemeClr val="tx1">
                    <a:lumMod val="85000"/>
                  </a:schemeClr>
                </a:solidFill>
                <a:latin typeface="Courier New" panose="02070309020205020404" pitchFamily="49" charset="0"/>
                <a:cs typeface="Courier New" panose="02070309020205020404" pitchFamily="49" charset="0"/>
              </a:rPr>
              <a:t>/10.5281/zenodo.7946938</a:t>
            </a:r>
          </a:p>
        </p:txBody>
      </p:sp>
    </p:spTree>
    <p:extLst>
      <p:ext uri="{BB962C8B-B14F-4D97-AF65-F5344CB8AC3E}">
        <p14:creationId xmlns:p14="http://schemas.microsoft.com/office/powerpoint/2010/main" val="274144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p:txBody>
          <a:bodyPr/>
          <a:lstStyle/>
          <a:p>
            <a:r>
              <a:rPr lang="en-US" dirty="0">
                <a:solidFill>
                  <a:schemeClr val="tx1">
                    <a:lumMod val="85000"/>
                  </a:schemeClr>
                </a:solidFill>
              </a:rPr>
              <a:t>A Data Repository Is…</a:t>
            </a:r>
          </a:p>
        </p:txBody>
      </p:sp>
      <p:sp>
        <p:nvSpPr>
          <p:cNvPr id="2" name="Content Placeholder 19">
            <a:extLst>
              <a:ext uri="{FF2B5EF4-FFF2-40B4-BE49-F238E27FC236}">
                <a16:creationId xmlns:a16="http://schemas.microsoft.com/office/drawing/2014/main" id="{0E7ED2F9-3633-1B45-F9A1-C12C2F093F3F}"/>
              </a:ext>
            </a:extLst>
          </p:cNvPr>
          <p:cNvSpPr txBox="1">
            <a:spLocks/>
          </p:cNvSpPr>
          <p:nvPr/>
        </p:nvSpPr>
        <p:spPr>
          <a:xfrm>
            <a:off x="6194103" y="3771849"/>
            <a:ext cx="3182149" cy="715893"/>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managed by one or</a:t>
            </a:r>
            <a:br>
              <a:rPr lang="en-US" i="0" dirty="0">
                <a:solidFill>
                  <a:schemeClr val="tx1">
                    <a:lumMod val="85000"/>
                  </a:schemeClr>
                </a:solidFill>
                <a:latin typeface="Source Sans Pro" panose="020B0503030403020204" pitchFamily="34" charset="77"/>
                <a:ea typeface="+mn-ea"/>
              </a:rPr>
            </a:br>
            <a:r>
              <a:rPr lang="en-US" i="0" dirty="0">
                <a:solidFill>
                  <a:schemeClr val="tx1">
                    <a:lumMod val="85000"/>
                  </a:schemeClr>
                </a:solidFill>
                <a:latin typeface="Source Sans Pro" panose="020B0503030403020204" pitchFamily="34" charset="77"/>
                <a:ea typeface="+mn-ea"/>
              </a:rPr>
              <a:t>more </a:t>
            </a:r>
            <a:r>
              <a:rPr lang="en-US" i="0" dirty="0">
                <a:solidFill>
                  <a:schemeClr val="accent2"/>
                </a:solidFill>
                <a:latin typeface="Source Sans Pro" panose="020B0503030403020204" pitchFamily="34" charset="77"/>
                <a:ea typeface="+mn-ea"/>
              </a:rPr>
              <a:t>policies</a:t>
            </a:r>
          </a:p>
        </p:txBody>
      </p:sp>
      <p:sp>
        <p:nvSpPr>
          <p:cNvPr id="3" name="Content Placeholder 19">
            <a:extLst>
              <a:ext uri="{FF2B5EF4-FFF2-40B4-BE49-F238E27FC236}">
                <a16:creationId xmlns:a16="http://schemas.microsoft.com/office/drawing/2014/main" id="{855F6958-1EF1-EBBF-EDB5-1D87E19A9F28}"/>
              </a:ext>
            </a:extLst>
          </p:cNvPr>
          <p:cNvSpPr txBox="1">
            <a:spLocks/>
          </p:cNvSpPr>
          <p:nvPr/>
        </p:nvSpPr>
        <p:spPr>
          <a:xfrm>
            <a:off x="3352800" y="5151480"/>
            <a:ext cx="6934200" cy="9475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A data repository’s </a:t>
            </a:r>
            <a:r>
              <a:rPr lang="en-US" dirty="0">
                <a:solidFill>
                  <a:schemeClr val="accent2"/>
                </a:solidFill>
                <a:latin typeface="Source Sans Pro" panose="020B0503030403020204" pitchFamily="34" charset="77"/>
                <a:ea typeface="+mn-ea"/>
              </a:rPr>
              <a:t>quality</a:t>
            </a:r>
            <a:r>
              <a:rPr lang="en-US" i="0" dirty="0">
                <a:solidFill>
                  <a:schemeClr val="tx1">
                    <a:lumMod val="85000"/>
                  </a:schemeClr>
                </a:solidFill>
                <a:latin typeface="Source Sans Pro" panose="020B0503030403020204" pitchFamily="34" charset="77"/>
                <a:ea typeface="+mn-ea"/>
              </a:rPr>
              <a:t> is based its policies and how well they are implemented.</a:t>
            </a:r>
          </a:p>
        </p:txBody>
      </p:sp>
      <p:pic>
        <p:nvPicPr>
          <p:cNvPr id="6" name="Graphic 5">
            <a:extLst>
              <a:ext uri="{FF2B5EF4-FFF2-40B4-BE49-F238E27FC236}">
                <a16:creationId xmlns:a16="http://schemas.microsoft.com/office/drawing/2014/main" id="{58C45501-BAA6-3874-1144-52F8CA826C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4201" y="1966023"/>
            <a:ext cx="981756" cy="972976"/>
          </a:xfrm>
          <a:prstGeom prst="rect">
            <a:avLst/>
          </a:prstGeom>
        </p:spPr>
      </p:pic>
      <p:pic>
        <p:nvPicPr>
          <p:cNvPr id="8" name="Graphic 7">
            <a:extLst>
              <a:ext uri="{FF2B5EF4-FFF2-40B4-BE49-F238E27FC236}">
                <a16:creationId xmlns:a16="http://schemas.microsoft.com/office/drawing/2014/main" id="{FD66BBC7-7EF9-7C39-67AF-B5C1B0F25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24942" y="3159139"/>
            <a:ext cx="1380758" cy="1380758"/>
          </a:xfrm>
          <a:prstGeom prst="rect">
            <a:avLst/>
          </a:prstGeom>
        </p:spPr>
      </p:pic>
      <p:pic>
        <p:nvPicPr>
          <p:cNvPr id="11" name="Graphic 10">
            <a:extLst>
              <a:ext uri="{FF2B5EF4-FFF2-40B4-BE49-F238E27FC236}">
                <a16:creationId xmlns:a16="http://schemas.microsoft.com/office/drawing/2014/main" id="{EFA1B5FE-5CAA-ECDF-8D60-6DC2885812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40742" y="1772317"/>
            <a:ext cx="1523647" cy="1523647"/>
          </a:xfrm>
          <a:prstGeom prst="rect">
            <a:avLst/>
          </a:prstGeom>
        </p:spPr>
      </p:pic>
      <p:pic>
        <p:nvPicPr>
          <p:cNvPr id="13" name="Graphic 12">
            <a:extLst>
              <a:ext uri="{FF2B5EF4-FFF2-40B4-BE49-F238E27FC236}">
                <a16:creationId xmlns:a16="http://schemas.microsoft.com/office/drawing/2014/main" id="{8E1AD968-9218-6472-528A-36BB8355CE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34833" y="3627833"/>
            <a:ext cx="993789" cy="993789"/>
          </a:xfrm>
          <a:prstGeom prst="rect">
            <a:avLst/>
          </a:prstGeom>
        </p:spPr>
      </p:pic>
      <p:sp>
        <p:nvSpPr>
          <p:cNvPr id="17" name="Content Placeholder 19">
            <a:extLst>
              <a:ext uri="{FF2B5EF4-FFF2-40B4-BE49-F238E27FC236}">
                <a16:creationId xmlns:a16="http://schemas.microsoft.com/office/drawing/2014/main" id="{F3784E17-8FAE-61F4-5293-BD855BF616B7}"/>
              </a:ext>
            </a:extLst>
          </p:cNvPr>
          <p:cNvSpPr txBox="1">
            <a:spLocks/>
          </p:cNvSpPr>
          <p:nvPr/>
        </p:nvSpPr>
        <p:spPr>
          <a:xfrm>
            <a:off x="2187710" y="2007353"/>
            <a:ext cx="1922797" cy="9475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a set of </a:t>
            </a:r>
            <a:r>
              <a:rPr lang="en-US" i="0" dirty="0">
                <a:solidFill>
                  <a:schemeClr val="accent2"/>
                </a:solidFill>
                <a:latin typeface="Source Sans Pro" panose="020B0503030403020204" pitchFamily="34" charset="77"/>
                <a:ea typeface="+mn-ea"/>
              </a:rPr>
              <a:t>datasets</a:t>
            </a:r>
          </a:p>
        </p:txBody>
      </p:sp>
      <p:sp>
        <p:nvSpPr>
          <p:cNvPr id="18" name="Content Placeholder 19">
            <a:extLst>
              <a:ext uri="{FF2B5EF4-FFF2-40B4-BE49-F238E27FC236}">
                <a16:creationId xmlns:a16="http://schemas.microsoft.com/office/drawing/2014/main" id="{056399DD-ADC4-7FA1-964A-5258FA79D39C}"/>
              </a:ext>
            </a:extLst>
          </p:cNvPr>
          <p:cNvSpPr txBox="1">
            <a:spLocks/>
          </p:cNvSpPr>
          <p:nvPr/>
        </p:nvSpPr>
        <p:spPr>
          <a:xfrm>
            <a:off x="1" y="3214334"/>
            <a:ext cx="4091042" cy="1325563"/>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organized in and accessible from a </a:t>
            </a:r>
            <a:r>
              <a:rPr lang="en-US" i="0" dirty="0">
                <a:solidFill>
                  <a:schemeClr val="accent2"/>
                </a:solidFill>
                <a:latin typeface="Source Sans Pro" panose="020B0503030403020204" pitchFamily="34" charset="77"/>
                <a:ea typeface="+mn-ea"/>
              </a:rPr>
              <a:t>collection</a:t>
            </a:r>
          </a:p>
        </p:txBody>
      </p:sp>
      <p:sp>
        <p:nvSpPr>
          <p:cNvPr id="21" name="Content Placeholder 19">
            <a:extLst>
              <a:ext uri="{FF2B5EF4-FFF2-40B4-BE49-F238E27FC236}">
                <a16:creationId xmlns:a16="http://schemas.microsoft.com/office/drawing/2014/main" id="{8880EB1B-658D-7D5C-7777-67A8BB6913A4}"/>
              </a:ext>
            </a:extLst>
          </p:cNvPr>
          <p:cNvSpPr txBox="1">
            <a:spLocks/>
          </p:cNvSpPr>
          <p:nvPr/>
        </p:nvSpPr>
        <p:spPr>
          <a:xfrm>
            <a:off x="5619652" y="1944324"/>
            <a:ext cx="3647300" cy="715893"/>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described by and discoverable</a:t>
            </a:r>
            <a:br>
              <a:rPr lang="en-US" i="0" dirty="0">
                <a:solidFill>
                  <a:schemeClr val="tx1">
                    <a:lumMod val="85000"/>
                  </a:schemeClr>
                </a:solidFill>
                <a:latin typeface="Source Sans Pro" panose="020B0503030403020204" pitchFamily="34" charset="77"/>
                <a:ea typeface="+mn-ea"/>
              </a:rPr>
            </a:br>
            <a:r>
              <a:rPr lang="en-US" i="0" dirty="0">
                <a:solidFill>
                  <a:schemeClr val="tx1">
                    <a:lumMod val="85000"/>
                  </a:schemeClr>
                </a:solidFill>
                <a:latin typeface="Source Sans Pro" panose="020B0503030403020204" pitchFamily="34" charset="77"/>
                <a:ea typeface="+mn-ea"/>
              </a:rPr>
              <a:t>in a </a:t>
            </a:r>
            <a:r>
              <a:rPr lang="en-US" i="0" dirty="0">
                <a:solidFill>
                  <a:schemeClr val="accent2"/>
                </a:solidFill>
                <a:latin typeface="Source Sans Pro" panose="020B0503030403020204" pitchFamily="34" charset="77"/>
                <a:ea typeface="+mn-ea"/>
              </a:rPr>
              <a:t>catalog</a:t>
            </a:r>
          </a:p>
        </p:txBody>
      </p:sp>
      <p:sp>
        <p:nvSpPr>
          <p:cNvPr id="22" name="TextBox 21">
            <a:extLst>
              <a:ext uri="{FF2B5EF4-FFF2-40B4-BE49-F238E27FC236}">
                <a16:creationId xmlns:a16="http://schemas.microsoft.com/office/drawing/2014/main" id="{AADEF4C5-777B-F1FC-EDB7-73F2C576FB99}"/>
              </a:ext>
            </a:extLst>
          </p:cNvPr>
          <p:cNvSpPr txBox="1"/>
          <p:nvPr/>
        </p:nvSpPr>
        <p:spPr>
          <a:xfrm>
            <a:off x="1447800" y="5394397"/>
            <a:ext cx="2286000" cy="461665"/>
          </a:xfrm>
          <a:prstGeom prst="rect">
            <a:avLst/>
          </a:prstGeom>
          <a:noFill/>
        </p:spPr>
        <p:txBody>
          <a:bodyPr wrap="square" rtlCol="0">
            <a:spAutoFit/>
          </a:bodyPr>
          <a:lstStyle/>
          <a:p>
            <a:r>
              <a:rPr lang="en-US" sz="2400" b="1" dirty="0">
                <a:solidFill>
                  <a:schemeClr val="tx1">
                    <a:lumMod val="85000"/>
                  </a:schemeClr>
                </a:solidFill>
              </a:rPr>
              <a:t>Premise:</a:t>
            </a:r>
          </a:p>
        </p:txBody>
      </p:sp>
    </p:spTree>
    <p:extLst>
      <p:ext uri="{BB962C8B-B14F-4D97-AF65-F5344CB8AC3E}">
        <p14:creationId xmlns:p14="http://schemas.microsoft.com/office/powerpoint/2010/main" val="124959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838200" y="6219"/>
            <a:ext cx="10515600" cy="1325563"/>
          </a:xfrm>
        </p:spPr>
        <p:txBody>
          <a:bodyPr/>
          <a:lstStyle/>
          <a:p>
            <a:r>
              <a:rPr lang="en-US" dirty="0">
                <a:solidFill>
                  <a:schemeClr val="tx1">
                    <a:lumMod val="85000"/>
                  </a:schemeClr>
                </a:solidFill>
              </a:rPr>
              <a:t>SRDR* Components </a:t>
            </a:r>
          </a:p>
        </p:txBody>
      </p:sp>
      <p:sp>
        <p:nvSpPr>
          <p:cNvPr id="3" name="Content Placeholder 19">
            <a:extLst>
              <a:ext uri="{FF2B5EF4-FFF2-40B4-BE49-F238E27FC236}">
                <a16:creationId xmlns:a16="http://schemas.microsoft.com/office/drawing/2014/main" id="{855F6958-1EF1-EBBF-EDB5-1D87E19A9F28}"/>
              </a:ext>
            </a:extLst>
          </p:cNvPr>
          <p:cNvSpPr txBox="1">
            <a:spLocks/>
          </p:cNvSpPr>
          <p:nvPr/>
        </p:nvSpPr>
        <p:spPr>
          <a:xfrm>
            <a:off x="460025" y="5904414"/>
            <a:ext cx="6248400" cy="395206"/>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sz="1600" i="0" dirty="0">
                <a:solidFill>
                  <a:schemeClr val="tx1">
                    <a:lumMod val="85000"/>
                  </a:schemeClr>
                </a:solidFill>
                <a:latin typeface="Source Sans Pro" panose="020B0503030403020204" pitchFamily="34" charset="77"/>
                <a:ea typeface="+mn-ea"/>
              </a:rPr>
              <a:t>*SRDR: Serverless Research Data Repository</a:t>
            </a:r>
          </a:p>
        </p:txBody>
      </p:sp>
      <p:pic>
        <p:nvPicPr>
          <p:cNvPr id="6" name="Graphic 5">
            <a:extLst>
              <a:ext uri="{FF2B5EF4-FFF2-40B4-BE49-F238E27FC236}">
                <a16:creationId xmlns:a16="http://schemas.microsoft.com/office/drawing/2014/main" id="{58C45501-BAA6-3874-1144-52F8CA826C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210" y="1975340"/>
            <a:ext cx="981756" cy="981756"/>
          </a:xfrm>
          <a:prstGeom prst="rect">
            <a:avLst/>
          </a:prstGeom>
        </p:spPr>
      </p:pic>
      <p:pic>
        <p:nvPicPr>
          <p:cNvPr id="8" name="Graphic 7">
            <a:extLst>
              <a:ext uri="{FF2B5EF4-FFF2-40B4-BE49-F238E27FC236}">
                <a16:creationId xmlns:a16="http://schemas.microsoft.com/office/drawing/2014/main" id="{FD66BBC7-7EF9-7C39-67AF-B5C1B0F25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9884" y="3735977"/>
            <a:ext cx="1380758" cy="1380758"/>
          </a:xfrm>
          <a:prstGeom prst="rect">
            <a:avLst/>
          </a:prstGeom>
        </p:spPr>
      </p:pic>
      <p:sp>
        <p:nvSpPr>
          <p:cNvPr id="17" name="Content Placeholder 19">
            <a:extLst>
              <a:ext uri="{FF2B5EF4-FFF2-40B4-BE49-F238E27FC236}">
                <a16:creationId xmlns:a16="http://schemas.microsoft.com/office/drawing/2014/main" id="{F3784E17-8FAE-61F4-5293-BD855BF616B7}"/>
              </a:ext>
            </a:extLst>
          </p:cNvPr>
          <p:cNvSpPr txBox="1">
            <a:spLocks/>
          </p:cNvSpPr>
          <p:nvPr/>
        </p:nvSpPr>
        <p:spPr>
          <a:xfrm>
            <a:off x="1721783" y="2135655"/>
            <a:ext cx="4986641" cy="1078679"/>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Datasets:</a:t>
            </a:r>
            <a:r>
              <a:rPr lang="en-US" i="0" dirty="0">
                <a:solidFill>
                  <a:schemeClr val="tx1">
                    <a:lumMod val="85000"/>
                  </a:schemeClr>
                </a:solidFill>
                <a:latin typeface="Source Sans Pro" panose="020B0503030403020204" pitchFamily="34" charset="77"/>
                <a:ea typeface="+mn-ea"/>
              </a:rPr>
              <a:t> One or more files in a</a:t>
            </a:r>
            <a:br>
              <a:rPr lang="en-US" i="0" dirty="0">
                <a:solidFill>
                  <a:schemeClr val="tx1">
                    <a:lumMod val="85000"/>
                  </a:schemeClr>
                </a:solidFill>
                <a:latin typeface="Source Sans Pro" panose="020B0503030403020204" pitchFamily="34" charset="77"/>
                <a:ea typeface="+mn-ea"/>
              </a:rPr>
            </a:br>
            <a:r>
              <a:rPr lang="en-US" i="0" dirty="0">
                <a:solidFill>
                  <a:schemeClr val="accent2"/>
                </a:solidFill>
                <a:latin typeface="Source Sans Pro" panose="020B0503030403020204" pitchFamily="34" charset="77"/>
                <a:ea typeface="+mn-ea"/>
              </a:rPr>
              <a:t>single folder and its subfolders</a:t>
            </a:r>
            <a:r>
              <a:rPr lang="en-US" i="0" dirty="0">
                <a:solidFill>
                  <a:schemeClr val="tx1">
                    <a:lumMod val="85000"/>
                  </a:schemeClr>
                </a:solidFill>
                <a:latin typeface="Source Sans Pro" panose="020B0503030403020204" pitchFamily="34" charset="77"/>
                <a:ea typeface="+mn-ea"/>
              </a:rPr>
              <a:t>.</a:t>
            </a:r>
          </a:p>
        </p:txBody>
      </p:sp>
      <p:sp>
        <p:nvSpPr>
          <p:cNvPr id="18" name="Content Placeholder 19">
            <a:extLst>
              <a:ext uri="{FF2B5EF4-FFF2-40B4-BE49-F238E27FC236}">
                <a16:creationId xmlns:a16="http://schemas.microsoft.com/office/drawing/2014/main" id="{056399DD-ADC4-7FA1-964A-5258FA79D39C}"/>
              </a:ext>
            </a:extLst>
          </p:cNvPr>
          <p:cNvSpPr txBox="1">
            <a:spLocks/>
          </p:cNvSpPr>
          <p:nvPr/>
        </p:nvSpPr>
        <p:spPr>
          <a:xfrm>
            <a:off x="1721784" y="3741219"/>
            <a:ext cx="4986640" cy="1731782"/>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Collection:</a:t>
            </a:r>
            <a:r>
              <a:rPr lang="en-US" i="0" dirty="0">
                <a:solidFill>
                  <a:schemeClr val="tx1">
                    <a:lumMod val="85000"/>
                  </a:schemeClr>
                </a:solidFill>
                <a:latin typeface="Source Sans Pro" panose="020B0503030403020204" pitchFamily="34" charset="77"/>
                <a:ea typeface="+mn-ea"/>
              </a:rPr>
              <a:t> Datasets organized in Globus Guest Collection</a:t>
            </a:r>
          </a:p>
          <a:p>
            <a:pPr marL="0" indent="0"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Provides HTTPS URLs and per-datasets access control.</a:t>
            </a:r>
          </a:p>
        </p:txBody>
      </p:sp>
      <p:sp>
        <p:nvSpPr>
          <p:cNvPr id="23" name="Content Placeholder 19">
            <a:extLst>
              <a:ext uri="{FF2B5EF4-FFF2-40B4-BE49-F238E27FC236}">
                <a16:creationId xmlns:a16="http://schemas.microsoft.com/office/drawing/2014/main" id="{C1035076-3891-6E6B-3693-59F4A7F1536F}"/>
              </a:ext>
            </a:extLst>
          </p:cNvPr>
          <p:cNvSpPr txBox="1">
            <a:spLocks/>
          </p:cNvSpPr>
          <p:nvPr/>
        </p:nvSpPr>
        <p:spPr>
          <a:xfrm>
            <a:off x="3429000" y="5430664"/>
            <a:ext cx="6248400" cy="9475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endParaRPr lang="en-US" sz="2400" i="0" dirty="0">
              <a:solidFill>
                <a:schemeClr val="tx1">
                  <a:lumMod val="85000"/>
                </a:schemeClr>
              </a:solidFill>
              <a:latin typeface="Source Sans Pro" panose="020B0503030403020204" pitchFamily="34" charset="77"/>
              <a:ea typeface="+mn-ea"/>
            </a:endParaRPr>
          </a:p>
        </p:txBody>
      </p:sp>
      <p:sp>
        <p:nvSpPr>
          <p:cNvPr id="24" name="TextBox 23">
            <a:extLst>
              <a:ext uri="{FF2B5EF4-FFF2-40B4-BE49-F238E27FC236}">
                <a16:creationId xmlns:a16="http://schemas.microsoft.com/office/drawing/2014/main" id="{F4B33888-806E-CBD1-EFD2-6D3020055B8F}"/>
              </a:ext>
            </a:extLst>
          </p:cNvPr>
          <p:cNvSpPr txBox="1"/>
          <p:nvPr/>
        </p:nvSpPr>
        <p:spPr>
          <a:xfrm>
            <a:off x="7296940" y="1311737"/>
            <a:ext cx="3581400" cy="2062103"/>
          </a:xfrm>
          <a:prstGeom prst="rect">
            <a:avLst/>
          </a:prstGeom>
          <a:solidFill>
            <a:schemeClr val="tx2">
              <a:lumMod val="10000"/>
            </a:schemeClr>
          </a:solidFill>
          <a:ln w="19050">
            <a:solidFill>
              <a:schemeClr val="tx1">
                <a:lumMod val="85000"/>
              </a:schemeClr>
            </a:solidFill>
          </a:ln>
        </p:spPr>
        <p:txBody>
          <a:bodyPr wrap="square" rtlCol="0" anchor="ctr">
            <a:spAutoFit/>
          </a:bodyPr>
          <a:lstStyle/>
          <a:p>
            <a:r>
              <a:rPr lang="en-US" i="0" dirty="0">
                <a:solidFill>
                  <a:srgbClr val="00B050"/>
                </a:solidFill>
                <a:latin typeface="Courier New" panose="02070309020205020404" pitchFamily="49" charset="0"/>
                <a:cs typeface="Courier New" panose="02070309020205020404" pitchFamily="49" charset="0"/>
              </a:rPr>
              <a:t>datasetA/</a:t>
            </a:r>
          </a:p>
          <a:p>
            <a:r>
              <a:rPr lang="en-US" i="0" dirty="0">
                <a:solidFill>
                  <a:srgbClr val="00B050"/>
                </a:solidFill>
                <a:latin typeface="Courier New" panose="02070309020205020404" pitchFamily="49" charset="0"/>
                <a:cs typeface="Courier New" panose="02070309020205020404" pitchFamily="49" charset="0"/>
              </a:rPr>
              <a:t>	file1.csv</a:t>
            </a:r>
          </a:p>
          <a:p>
            <a:r>
              <a:rPr lang="en-US" i="0" dirty="0">
                <a:solidFill>
                  <a:srgbClr val="00B050"/>
                </a:solidFill>
                <a:latin typeface="Courier New" panose="02070309020205020404" pitchFamily="49" charset="0"/>
                <a:cs typeface="Courier New" panose="02070309020205020404" pitchFamily="49" charset="0"/>
              </a:rPr>
              <a:t>	file2.png</a:t>
            </a:r>
          </a:p>
          <a:p>
            <a:r>
              <a:rPr lang="en-US" i="0" dirty="0">
                <a:solidFill>
                  <a:srgbClr val="00B050"/>
                </a:solidFill>
                <a:latin typeface="Courier New" panose="02070309020205020404" pitchFamily="49" charset="0"/>
                <a:cs typeface="Courier New" panose="02070309020205020404" pitchFamily="49" charset="0"/>
              </a:rPr>
              <a:t>	manifest.json</a:t>
            </a:r>
          </a:p>
          <a:p>
            <a:r>
              <a:rPr lang="en-US" i="0" dirty="0">
                <a:solidFill>
                  <a:srgbClr val="00B050"/>
                </a:solidFill>
                <a:latin typeface="Courier New" panose="02070309020205020404" pitchFamily="49" charset="0"/>
                <a:cs typeface="Courier New" panose="02070309020205020404" pitchFamily="49" charset="0"/>
              </a:rPr>
              <a:t>	metadata.json</a:t>
            </a:r>
          </a:p>
          <a:p>
            <a:r>
              <a:rPr lang="en-US" i="0" dirty="0">
                <a:solidFill>
                  <a:srgbClr val="00B050"/>
                </a:solidFill>
                <a:latin typeface="Courier New" panose="02070309020205020404" pitchFamily="49" charset="0"/>
                <a:cs typeface="Courier New" panose="02070309020205020404" pitchFamily="49" charset="0"/>
              </a:rPr>
              <a:t>	folderB/</a:t>
            </a:r>
          </a:p>
          <a:p>
            <a:r>
              <a:rPr lang="en-US" i="0" dirty="0">
                <a:solidFill>
                  <a:srgbClr val="00B050"/>
                </a:solidFill>
                <a:latin typeface="Courier New" panose="02070309020205020404" pitchFamily="49" charset="0"/>
                <a:cs typeface="Courier New" panose="02070309020205020404" pitchFamily="49" charset="0"/>
              </a:rPr>
              <a:t>		file3.fits</a:t>
            </a:r>
          </a:p>
          <a:p>
            <a:r>
              <a:rPr lang="en-US" i="0" dirty="0">
                <a:solidFill>
                  <a:srgbClr val="00B050"/>
                </a:solidFill>
                <a:latin typeface="Courier New" panose="02070309020205020404" pitchFamily="49" charset="0"/>
                <a:cs typeface="Courier New" panose="02070309020205020404" pitchFamily="49" charset="0"/>
              </a:rPr>
              <a:t>		file4.dat</a:t>
            </a:r>
          </a:p>
        </p:txBody>
      </p:sp>
      <p:sp>
        <p:nvSpPr>
          <p:cNvPr id="25" name="TextBox 24">
            <a:extLst>
              <a:ext uri="{FF2B5EF4-FFF2-40B4-BE49-F238E27FC236}">
                <a16:creationId xmlns:a16="http://schemas.microsoft.com/office/drawing/2014/main" id="{BBE2AE7A-75D9-F96C-CDDE-206E22D16949}"/>
              </a:ext>
            </a:extLst>
          </p:cNvPr>
          <p:cNvSpPr txBox="1"/>
          <p:nvPr/>
        </p:nvSpPr>
        <p:spPr>
          <a:xfrm>
            <a:off x="7296940" y="3822918"/>
            <a:ext cx="3581400" cy="1815882"/>
          </a:xfrm>
          <a:prstGeom prst="rect">
            <a:avLst/>
          </a:prstGeom>
          <a:solidFill>
            <a:schemeClr val="tx2">
              <a:lumMod val="10000"/>
            </a:schemeClr>
          </a:solidFill>
          <a:ln w="19050">
            <a:solidFill>
              <a:schemeClr val="tx1">
                <a:lumMod val="85000"/>
              </a:schemeClr>
            </a:solidFill>
          </a:ln>
        </p:spPr>
        <p:txBody>
          <a:bodyPr wrap="square" rtlCol="0" anchor="ctr">
            <a:spAutoFit/>
          </a:bodyPr>
          <a:lstStyle/>
          <a:p>
            <a:r>
              <a:rPr lang="en-US" i="0" dirty="0">
                <a:solidFill>
                  <a:srgbClr val="00B050"/>
                </a:solidFill>
                <a:latin typeface="Courier New" panose="02070309020205020404" pitchFamily="49" charset="0"/>
                <a:cs typeface="Courier New" panose="02070309020205020404" pitchFamily="49" charset="0"/>
              </a:rPr>
              <a:t>collection/</a:t>
            </a:r>
          </a:p>
          <a:p>
            <a:r>
              <a:rPr lang="en-US" i="0" dirty="0">
                <a:solidFill>
                  <a:srgbClr val="00B050"/>
                </a:solidFill>
                <a:latin typeface="Courier New" panose="02070309020205020404" pitchFamily="49" charset="0"/>
                <a:cs typeface="Courier New" panose="02070309020205020404" pitchFamily="49" charset="0"/>
              </a:rPr>
              <a:t>	datarelease1/</a:t>
            </a:r>
          </a:p>
          <a:p>
            <a:r>
              <a:rPr lang="en-US" i="0" dirty="0">
                <a:solidFill>
                  <a:srgbClr val="00B050"/>
                </a:solidFill>
                <a:latin typeface="Courier New" panose="02070309020205020404" pitchFamily="49" charset="0"/>
                <a:cs typeface="Courier New" panose="02070309020205020404" pitchFamily="49" charset="0"/>
              </a:rPr>
              <a:t>		datasetA/</a:t>
            </a:r>
          </a:p>
          <a:p>
            <a:r>
              <a:rPr lang="en-US" i="0" dirty="0">
                <a:solidFill>
                  <a:srgbClr val="00B050"/>
                </a:solidFill>
                <a:latin typeface="Courier New" panose="02070309020205020404" pitchFamily="49" charset="0"/>
                <a:cs typeface="Courier New" panose="02070309020205020404" pitchFamily="49" charset="0"/>
              </a:rPr>
              <a:t>		datasetB/	datarelease2/</a:t>
            </a:r>
          </a:p>
          <a:p>
            <a:r>
              <a:rPr lang="en-US" i="0" dirty="0">
                <a:solidFill>
                  <a:srgbClr val="00B050"/>
                </a:solidFill>
                <a:latin typeface="Courier New" panose="02070309020205020404" pitchFamily="49" charset="0"/>
                <a:cs typeface="Courier New" panose="02070309020205020404" pitchFamily="49" charset="0"/>
              </a:rPr>
              <a:t>		datasetC/</a:t>
            </a:r>
          </a:p>
          <a:p>
            <a:r>
              <a:rPr lang="en-US" i="0" dirty="0">
                <a:solidFill>
                  <a:srgbClr val="00B050"/>
                </a:solidFill>
                <a:latin typeface="Courier New" panose="02070309020205020404" pitchFamily="49" charset="0"/>
                <a:cs typeface="Courier New" panose="02070309020205020404" pitchFamily="49" charset="0"/>
              </a:rPr>
              <a:t>		datasetD/</a:t>
            </a:r>
          </a:p>
        </p:txBody>
      </p:sp>
    </p:spTree>
    <p:extLst>
      <p:ext uri="{BB962C8B-B14F-4D97-AF65-F5344CB8AC3E}">
        <p14:creationId xmlns:p14="http://schemas.microsoft.com/office/powerpoint/2010/main" val="325060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838200" y="-7843"/>
            <a:ext cx="10515600" cy="1325563"/>
          </a:xfrm>
        </p:spPr>
        <p:txBody>
          <a:bodyPr/>
          <a:lstStyle/>
          <a:p>
            <a:r>
              <a:rPr lang="en-US" dirty="0">
                <a:solidFill>
                  <a:schemeClr val="tx1">
                    <a:lumMod val="85000"/>
                  </a:schemeClr>
                </a:solidFill>
              </a:rPr>
              <a:t>SRDR Components </a:t>
            </a:r>
          </a:p>
        </p:txBody>
      </p:sp>
      <p:sp>
        <p:nvSpPr>
          <p:cNvPr id="17" name="Content Placeholder 19">
            <a:extLst>
              <a:ext uri="{FF2B5EF4-FFF2-40B4-BE49-F238E27FC236}">
                <a16:creationId xmlns:a16="http://schemas.microsoft.com/office/drawing/2014/main" id="{F3784E17-8FAE-61F4-5293-BD855BF616B7}"/>
              </a:ext>
            </a:extLst>
          </p:cNvPr>
          <p:cNvSpPr txBox="1">
            <a:spLocks/>
          </p:cNvSpPr>
          <p:nvPr/>
        </p:nvSpPr>
        <p:spPr>
          <a:xfrm>
            <a:off x="1951879" y="1535647"/>
            <a:ext cx="4040983" cy="1523647"/>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Catalog:</a:t>
            </a:r>
            <a:r>
              <a:rPr lang="en-US" i="0" dirty="0">
                <a:solidFill>
                  <a:schemeClr val="tx1">
                    <a:lumMod val="85000"/>
                  </a:schemeClr>
                </a:solidFill>
                <a:latin typeface="Source Sans Pro" panose="020B0503030403020204" pitchFamily="34" charset="77"/>
                <a:ea typeface="+mn-ea"/>
              </a:rPr>
              <a:t> GitHub Pages site with </a:t>
            </a:r>
            <a:r>
              <a:rPr lang="en-US" i="0" dirty="0">
                <a:solidFill>
                  <a:schemeClr val="accent2"/>
                </a:solidFill>
                <a:latin typeface="Source Sans Pro" panose="020B0503030403020204" pitchFamily="34" charset="77"/>
                <a:ea typeface="+mn-ea"/>
              </a:rPr>
              <a:t>dataset landing pages</a:t>
            </a:r>
            <a:r>
              <a:rPr lang="en-US" i="0" dirty="0">
                <a:solidFill>
                  <a:schemeClr val="tx1">
                    <a:lumMod val="85000"/>
                  </a:schemeClr>
                </a:solidFill>
                <a:latin typeface="Source Sans Pro" panose="020B0503030403020204" pitchFamily="34" charset="77"/>
                <a:ea typeface="+mn-ea"/>
              </a:rPr>
              <a:t> and lists of all datasets</a:t>
            </a:r>
          </a:p>
        </p:txBody>
      </p:sp>
      <p:sp>
        <p:nvSpPr>
          <p:cNvPr id="18" name="Content Placeholder 19">
            <a:extLst>
              <a:ext uri="{FF2B5EF4-FFF2-40B4-BE49-F238E27FC236}">
                <a16:creationId xmlns:a16="http://schemas.microsoft.com/office/drawing/2014/main" id="{056399DD-ADC4-7FA1-964A-5258FA79D39C}"/>
              </a:ext>
            </a:extLst>
          </p:cNvPr>
          <p:cNvSpPr txBox="1">
            <a:spLocks/>
          </p:cNvSpPr>
          <p:nvPr/>
        </p:nvSpPr>
        <p:spPr>
          <a:xfrm>
            <a:off x="7847027" y="1339094"/>
            <a:ext cx="3581400" cy="9475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Policies:</a:t>
            </a:r>
            <a:r>
              <a:rPr lang="en-US" i="0" dirty="0">
                <a:solidFill>
                  <a:schemeClr val="tx1">
                    <a:lumMod val="85000"/>
                  </a:schemeClr>
                </a:solidFill>
                <a:latin typeface="Source Sans Pro" panose="020B0503030403020204" pitchFamily="34" charset="77"/>
                <a:ea typeface="+mn-ea"/>
              </a:rPr>
              <a:t> permissions, retention, metadata standards</a:t>
            </a:r>
          </a:p>
        </p:txBody>
      </p:sp>
      <p:sp>
        <p:nvSpPr>
          <p:cNvPr id="23" name="Content Placeholder 19">
            <a:extLst>
              <a:ext uri="{FF2B5EF4-FFF2-40B4-BE49-F238E27FC236}">
                <a16:creationId xmlns:a16="http://schemas.microsoft.com/office/drawing/2014/main" id="{C1035076-3891-6E6B-3693-59F4A7F1536F}"/>
              </a:ext>
            </a:extLst>
          </p:cNvPr>
          <p:cNvSpPr txBox="1">
            <a:spLocks/>
          </p:cNvSpPr>
          <p:nvPr/>
        </p:nvSpPr>
        <p:spPr>
          <a:xfrm>
            <a:off x="3429000" y="5430664"/>
            <a:ext cx="6248400" cy="9475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endParaRPr lang="en-US" sz="2400" i="0" dirty="0">
              <a:solidFill>
                <a:schemeClr val="tx1">
                  <a:lumMod val="85000"/>
                </a:schemeClr>
              </a:solidFill>
              <a:latin typeface="Source Sans Pro" panose="020B0503030403020204" pitchFamily="34" charset="77"/>
              <a:ea typeface="+mn-ea"/>
            </a:endParaRPr>
          </a:p>
        </p:txBody>
      </p:sp>
      <p:pic>
        <p:nvPicPr>
          <p:cNvPr id="2" name="Graphic 1">
            <a:extLst>
              <a:ext uri="{FF2B5EF4-FFF2-40B4-BE49-F238E27FC236}">
                <a16:creationId xmlns:a16="http://schemas.microsoft.com/office/drawing/2014/main" id="{39919E8C-9E5C-C33A-5D5D-84DB6D612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858" y="1425489"/>
            <a:ext cx="1523647" cy="1523647"/>
          </a:xfrm>
          <a:prstGeom prst="rect">
            <a:avLst/>
          </a:prstGeom>
        </p:spPr>
      </p:pic>
      <p:pic>
        <p:nvPicPr>
          <p:cNvPr id="4" name="Graphic 3">
            <a:extLst>
              <a:ext uri="{FF2B5EF4-FFF2-40B4-BE49-F238E27FC236}">
                <a16:creationId xmlns:a16="http://schemas.microsoft.com/office/drawing/2014/main" id="{6E463007-9F10-597B-D0AC-684ABBC5D1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78611" y="1381201"/>
            <a:ext cx="993789" cy="99378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E2B66A1-DEA5-3453-0F29-A6F3321738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778" y="3413562"/>
            <a:ext cx="3733800" cy="275682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F48EC59A-23A7-927E-89BE-BC7956AC2A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5466" y="3292557"/>
            <a:ext cx="3561051" cy="2907606"/>
          </a:xfrm>
          <a:prstGeom prst="rect">
            <a:avLst/>
          </a:prstGeom>
        </p:spPr>
      </p:pic>
      <p:pic>
        <p:nvPicPr>
          <p:cNvPr id="13" name="Graphic 12">
            <a:extLst>
              <a:ext uri="{FF2B5EF4-FFF2-40B4-BE49-F238E27FC236}">
                <a16:creationId xmlns:a16="http://schemas.microsoft.com/office/drawing/2014/main" id="{F0297496-FCE3-0E40-D3FA-93A4DCA16B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66173" y="3996861"/>
            <a:ext cx="1008302" cy="1008302"/>
          </a:xfrm>
          <a:prstGeom prst="rect">
            <a:avLst/>
          </a:prstGeom>
        </p:spPr>
      </p:pic>
      <p:sp>
        <p:nvSpPr>
          <p:cNvPr id="14" name="TextBox 13">
            <a:extLst>
              <a:ext uri="{FF2B5EF4-FFF2-40B4-BE49-F238E27FC236}">
                <a16:creationId xmlns:a16="http://schemas.microsoft.com/office/drawing/2014/main" id="{C9ADC90C-C4F0-D332-DC40-29A93388957E}"/>
              </a:ext>
            </a:extLst>
          </p:cNvPr>
          <p:cNvSpPr txBox="1"/>
          <p:nvPr/>
        </p:nvSpPr>
        <p:spPr>
          <a:xfrm>
            <a:off x="5252212" y="4697403"/>
            <a:ext cx="113473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site</a:t>
            </a:r>
          </a:p>
          <a:p>
            <a:pPr algn="ctr">
              <a:lnSpc>
                <a:spcPts val="1600"/>
              </a:lnSpc>
            </a:pPr>
            <a:r>
              <a:rPr lang="en-US" sz="1800" i="0" dirty="0">
                <a:solidFill>
                  <a:schemeClr val="tx2">
                    <a:lumMod val="75000"/>
                  </a:schemeClr>
                </a:solidFill>
                <a:latin typeface="Aptos" panose="020B0004020202020204" pitchFamily="34" charset="0"/>
              </a:rPr>
              <a:t>generator</a:t>
            </a:r>
          </a:p>
        </p:txBody>
      </p:sp>
      <p:cxnSp>
        <p:nvCxnSpPr>
          <p:cNvPr id="15" name="Straight Arrow Connector 14">
            <a:extLst>
              <a:ext uri="{FF2B5EF4-FFF2-40B4-BE49-F238E27FC236}">
                <a16:creationId xmlns:a16="http://schemas.microsoft.com/office/drawing/2014/main" id="{4673C211-3D30-2C3B-1EB0-78A7A2AE8D10}"/>
              </a:ext>
            </a:extLst>
          </p:cNvPr>
          <p:cNvCxnSpPr>
            <a:cxnSpLocks/>
          </p:cNvCxnSpPr>
          <p:nvPr/>
        </p:nvCxnSpPr>
        <p:spPr>
          <a:xfrm flipH="1">
            <a:off x="5005917" y="4419284"/>
            <a:ext cx="569824" cy="0"/>
          </a:xfrm>
          <a:prstGeom prst="straightConnector1">
            <a:avLst/>
          </a:prstGeom>
          <a:ln w="38100">
            <a:solidFill>
              <a:schemeClr val="tx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B86ED82-E43E-0503-437C-BDFDF97C553F}"/>
              </a:ext>
            </a:extLst>
          </p:cNvPr>
          <p:cNvCxnSpPr>
            <a:cxnSpLocks/>
          </p:cNvCxnSpPr>
          <p:nvPr/>
        </p:nvCxnSpPr>
        <p:spPr>
          <a:xfrm flipH="1">
            <a:off x="6096000" y="4419284"/>
            <a:ext cx="668848" cy="0"/>
          </a:xfrm>
          <a:prstGeom prst="straightConnector1">
            <a:avLst/>
          </a:prstGeom>
          <a:ln w="38100">
            <a:solidFill>
              <a:schemeClr val="tx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516025"/>
      </p:ext>
    </p:extLst>
  </p:cSld>
  <p:clrMapOvr>
    <a:masterClrMapping/>
  </p:clrMapOvr>
</p:sld>
</file>

<file path=ppt/theme/theme1.xml><?xml version="1.0" encoding="utf-8"?>
<a:theme xmlns:a="http://schemas.openxmlformats.org/drawingml/2006/main" name="NPACI/SDSC (logo) template">
  <a:themeElements>
    <a:clrScheme name="UC San Diego">
      <a:dk1>
        <a:srgbClr val="182B49"/>
      </a:dk1>
      <a:lt1>
        <a:sysClr val="window" lastClr="FFFFFF"/>
      </a:lt1>
      <a:dk2>
        <a:srgbClr val="00629B"/>
      </a:dk2>
      <a:lt2>
        <a:srgbClr val="E7E6E6"/>
      </a:lt2>
      <a:accent1>
        <a:srgbClr val="00C6D7"/>
      </a:accent1>
      <a:accent2>
        <a:srgbClr val="FC8900"/>
      </a:accent2>
      <a:accent3>
        <a:srgbClr val="B6B1A9"/>
      </a:accent3>
      <a:accent4>
        <a:srgbClr val="FFCD00"/>
      </a:accent4>
      <a:accent5>
        <a:srgbClr val="D462AD"/>
      </a:accent5>
      <a:accent6>
        <a:srgbClr val="6E963B"/>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DSC_16x9_2023.potx" id="{EB299D3A-8EE5-4ADE-962C-517B043E8923}" vid="{6BDCE992-F06E-4ED7-935F-1A23B5C3156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SDSC (logo) template</Template>
  <TotalTime>4422</TotalTime>
  <Pages>1</Pages>
  <Words>869</Words>
  <Application>Microsoft Macintosh PowerPoint</Application>
  <PresentationFormat>Widescreen</PresentationFormat>
  <Paragraphs>147</Paragraphs>
  <Slides>15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Arial</vt:lpstr>
      <vt:lpstr>Calibri</vt:lpstr>
      <vt:lpstr>Courier New</vt:lpstr>
      <vt:lpstr>Helvetica</vt:lpstr>
      <vt:lpstr>LinLibertineT</vt:lpstr>
      <vt:lpstr>Source Sans Pro</vt:lpstr>
      <vt:lpstr>Teko SemiBold</vt:lpstr>
      <vt:lpstr>Times</vt:lpstr>
      <vt:lpstr>NPACI/SDSC (logo) template</vt:lpstr>
      <vt:lpstr>Cheap and FAIR: Building a Serverless Research Data Repository</vt:lpstr>
      <vt:lpstr>Outline</vt:lpstr>
      <vt:lpstr>Initial Technical Requirements</vt:lpstr>
      <vt:lpstr>Setup Steps</vt:lpstr>
      <vt:lpstr>Motivation: CMB S4 Data Repository</vt:lpstr>
      <vt:lpstr>A “Missing Middle” (a little hyperbolic)</vt:lpstr>
      <vt:lpstr>A Data Repository Is…</vt:lpstr>
      <vt:lpstr>SRDR* Components </vt:lpstr>
      <vt:lpstr>SRDR Components </vt:lpstr>
      <vt:lpstr>PowerPoint Presentation</vt:lpstr>
      <vt:lpstr>Defining “Cheap”</vt:lpstr>
      <vt:lpstr>Being FAIR</vt:lpstr>
      <vt:lpstr>From Repository to Interactive Portal</vt:lpstr>
      <vt:lpstr>Did you Complete the Setup Steps?</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Wagner, Rick</dc:creator>
  <cp:keywords/>
  <dc:description>The 2 blue colors should print out the same, even if they look different on screen.</dc:description>
  <cp:lastModifiedBy>Wagner, Rick</cp:lastModifiedBy>
  <cp:revision>51</cp:revision>
  <cp:lastPrinted>2001-01-12T19:39:24Z</cp:lastPrinted>
  <dcterms:created xsi:type="dcterms:W3CDTF">2024-07-20T22:37:29Z</dcterms:created>
  <dcterms:modified xsi:type="dcterms:W3CDTF">2024-09-30T00:02:23Z</dcterms:modified>
</cp:coreProperties>
</file>