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991" r:id="rId2"/>
    <p:sldId id="989" r:id="rId3"/>
    <p:sldId id="992" r:id="rId4"/>
    <p:sldId id="994" r:id="rId5"/>
    <p:sldId id="995" r:id="rId6"/>
    <p:sldId id="996" r:id="rId7"/>
    <p:sldId id="993" r:id="rId8"/>
  </p:sldIdLst>
  <p:sldSz cx="12192000" cy="6858000"/>
  <p:notesSz cx="7251700" cy="9537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747678"/>
    <a:srgbClr val="FFFF66"/>
    <a:srgbClr val="003399"/>
    <a:srgbClr val="006666"/>
    <a:srgbClr val="CC0000"/>
    <a:srgbClr val="0066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2" autoAdjust="0"/>
    <p:restoredTop sz="94658" autoAdjust="0"/>
  </p:normalViewPr>
  <p:slideViewPr>
    <p:cSldViewPr>
      <p:cViewPr varScale="1">
        <p:scale>
          <a:sx n="120" d="100"/>
          <a:sy n="12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9875" y="0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83675"/>
            <a:ext cx="317341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defTabSz="908050">
              <a:defRPr sz="1200" i="0"/>
            </a:lvl1pPr>
          </a:lstStyle>
          <a:p>
            <a:endParaRPr lang="en-US" altLang="en-US"/>
          </a:p>
        </p:txBody>
      </p:sp>
      <p:sp>
        <p:nvSpPr>
          <p:cNvPr id="1239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9875" y="9083675"/>
            <a:ext cx="317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745" tIns="45373" rIns="90745" bIns="45373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i="0"/>
            </a:lvl1pPr>
          </a:lstStyle>
          <a:p>
            <a:fld id="{DFC6D6C9-5814-4948-A00D-F098AA973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37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29138"/>
            <a:ext cx="5318125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20" tIns="46478" rIns="94620" bIns="464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47675" y="715963"/>
            <a:ext cx="6356350" cy="3576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4184656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102571DE-2705-4B67-9B01-B56B013DD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"/>
          <a:stretch/>
        </p:blipFill>
        <p:spPr>
          <a:xfrm>
            <a:off x="-7890" y="3976"/>
            <a:ext cx="12199890" cy="6854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7155F-114B-4356-92EB-FB0AEAD4C2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703" y="5486400"/>
            <a:ext cx="1713584" cy="424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E6A04-6A33-40F8-A47B-D310AF34E8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703" y="6159139"/>
            <a:ext cx="1692802" cy="31550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035AD2F-883B-4B26-98D7-735F80E0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6287" cy="1362092"/>
          </a:xfrm>
        </p:spPr>
        <p:txBody>
          <a:bodyPr>
            <a:noAutofit/>
          </a:bodyPr>
          <a:lstStyle>
            <a:lvl1pPr>
              <a:lnSpc>
                <a:spcPct val="70000"/>
              </a:lnSpc>
              <a:spcBef>
                <a:spcPts val="0"/>
              </a:spcBef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62BA524-9261-495E-AD35-9CBA7C2E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4015582"/>
            <a:ext cx="8226287" cy="851710"/>
          </a:xfrm>
        </p:spPr>
        <p:txBody>
          <a:bodyPr>
            <a:normAutofit/>
          </a:bodyPr>
          <a:lstStyle>
            <a:lvl1pPr marL="18288" indent="0" algn="l">
              <a:spcBef>
                <a:spcPts val="100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59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2674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right + co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080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7996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right + cop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0080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22855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left + cop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679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mage left + cop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0" y="365125"/>
            <a:ext cx="5181600" cy="1325563"/>
          </a:xfrm>
        </p:spPr>
        <p:txBody>
          <a:bodyPr>
            <a:noAutofit/>
          </a:bodyPr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8400" y="1825625"/>
            <a:ext cx="5181600" cy="4351338"/>
          </a:xfr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defRPr sz="2800"/>
            </a:lvl1pPr>
            <a:lvl2pPr marL="457200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0" y="0"/>
            <a:ext cx="5791200" cy="6355080"/>
          </a:xfrm>
        </p:spPr>
        <p:txBody>
          <a:bodyPr/>
          <a:lstStyle>
            <a:lvl1pPr marL="0" indent="0">
              <a:buClr>
                <a:schemeClr val="tx1"/>
              </a:buClr>
              <a:buNone/>
              <a:defRPr/>
            </a:lvl1pPr>
            <a:lvl2pPr marL="457200" indent="0">
              <a:buClr>
                <a:schemeClr val="tx1"/>
              </a:buClr>
              <a:buNone/>
              <a:defRPr/>
            </a:lvl2pPr>
            <a:lvl3pPr marL="914400" indent="0">
              <a:buClr>
                <a:schemeClr val="tx1"/>
              </a:buClr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11914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3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8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ig Bold Statem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219200"/>
            <a:ext cx="10515600" cy="4876800"/>
          </a:xfr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sz="1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BIG BOLD STATEMENT</a:t>
            </a:r>
          </a:p>
        </p:txBody>
      </p:sp>
    </p:spTree>
    <p:extLst>
      <p:ext uri="{BB962C8B-B14F-4D97-AF65-F5344CB8AC3E}">
        <p14:creationId xmlns:p14="http://schemas.microsoft.com/office/powerpoint/2010/main" val="1946870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984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/>
            </a:lvl1pPr>
            <a:lvl2pPr>
              <a:buClr>
                <a:schemeClr val="tx1"/>
              </a:buClr>
              <a:defRPr sz="2400"/>
            </a:lvl2pPr>
            <a:lvl3pPr>
              <a:buClr>
                <a:schemeClr val="tx1"/>
              </a:buCl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9860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102571DE-2705-4B67-9B01-B56B013DD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"/>
          <a:stretch/>
        </p:blipFill>
        <p:spPr>
          <a:xfrm>
            <a:off x="-7890" y="3976"/>
            <a:ext cx="12199890" cy="68540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70000"/>
              </a:lnSpc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89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0007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5717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218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289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47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7597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355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4041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4625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Rever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 marL="914400" indent="0">
              <a:buClr>
                <a:schemeClr val="tx1"/>
              </a:buCl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9502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1851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342900" marR="0" lvl="2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342900" marR="0" lvl="3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342900" marR="0" lvl="4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19191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0063"/>
          </a:xfrm>
          <a:prstGeom prst="rect">
            <a:avLst/>
          </a:prstGeom>
          <a:solidFill>
            <a:srgbClr val="7476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4632" r="833" b="7972"/>
          <a:stretch/>
        </p:blipFill>
        <p:spPr>
          <a:xfrm>
            <a:off x="322561" y="6484202"/>
            <a:ext cx="1963439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6492875"/>
            <a:ext cx="1368169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3" r:id="rId3"/>
    <p:sldLayoutId id="2147483679" r:id="rId4"/>
    <p:sldLayoutId id="2147483673" r:id="rId5"/>
    <p:sldLayoutId id="2147483662" r:id="rId6"/>
    <p:sldLayoutId id="2147483664" r:id="rId7"/>
    <p:sldLayoutId id="2147483680" r:id="rId8"/>
    <p:sldLayoutId id="2147483681" r:id="rId9"/>
    <p:sldLayoutId id="2147483665" r:id="rId10"/>
    <p:sldLayoutId id="2147483683" r:id="rId11"/>
    <p:sldLayoutId id="2147483682" r:id="rId12"/>
    <p:sldLayoutId id="2147483684" r:id="rId13"/>
    <p:sldLayoutId id="2147483685" r:id="rId14"/>
    <p:sldLayoutId id="2147483666" r:id="rId15"/>
    <p:sldLayoutId id="2147483674" r:id="rId16"/>
    <p:sldLayoutId id="2147483678" r:id="rId17"/>
    <p:sldLayoutId id="2147483668" r:id="rId18"/>
    <p:sldLayoutId id="2147483676" r:id="rId19"/>
    <p:sldLayoutId id="2147483669" r:id="rId20"/>
    <p:sldLayoutId id="2147483677" r:id="rId21"/>
    <p:sldLayoutId id="2147483667" r:id="rId22"/>
    <p:sldLayoutId id="2147483675" r:id="rId23"/>
  </p:sldLayoutIdLst>
  <p:txStyles>
    <p:titleStyle>
      <a:lvl1pPr algn="l" defTabSz="914400" rtl="0" eaLnBrk="1" latinLnBrk="0" hangingPunct="1">
        <a:lnSpc>
          <a:spcPct val="80000"/>
        </a:lnSpc>
        <a:spcBef>
          <a:spcPts val="1000"/>
        </a:spcBef>
        <a:buNone/>
        <a:defRPr sz="5400" b="1" kern="1200">
          <a:solidFill>
            <a:schemeClr val="tx2"/>
          </a:solidFill>
          <a:latin typeface="Teko SemiBold" panose="02000000000000000000" pitchFamily="2" charset="0"/>
          <a:ea typeface="+mj-ea"/>
          <a:cs typeface="Teko SemiBold" panose="02000000000000000000" pitchFamily="2" charset="0"/>
        </a:defRPr>
      </a:lvl1pPr>
    </p:titleStyle>
    <p:bodyStyle>
      <a:lvl1pPr marL="342900" marR="0" indent="-34290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marR="0" indent="-28575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marR="0" indent="-228600" algn="l" defTabSz="914400" rtl="0" eaLnBrk="1" fontAlgn="base" latinLnBrk="0" hangingPunct="1">
        <a:lnSpc>
          <a:spcPct val="95000"/>
        </a:lnSpc>
        <a:spcBef>
          <a:spcPct val="20000"/>
        </a:spcBef>
        <a:spcAft>
          <a:spcPct val="0"/>
        </a:spcAft>
        <a:buClr>
          <a:srgbClr val="000000"/>
        </a:buClr>
        <a:buSzPct val="100000"/>
        <a:buFontTx/>
        <a:buChar char="•"/>
        <a:tabLst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5F4581-5DE9-4060-B782-AD9FCE0E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603"/>
            <a:ext cx="11201399" cy="2518490"/>
          </a:xfrm>
        </p:spPr>
        <p:txBody>
          <a:bodyPr/>
          <a:lstStyle/>
          <a:p>
            <a:r>
              <a:rPr lang="en-US" sz="8000" dirty="0">
                <a:solidFill>
                  <a:schemeClr val="bg1">
                    <a:lumMod val="85000"/>
                  </a:schemeClr>
                </a:solidFill>
              </a:rPr>
              <a:t>Cheap and FAIR:</a:t>
            </a:r>
            <a:br>
              <a:rPr lang="en-US" sz="24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4400" dirty="0">
                <a:solidFill>
                  <a:schemeClr val="bg1">
                    <a:lumMod val="85000"/>
                  </a:schemeClr>
                </a:solidFill>
              </a:rPr>
              <a:t>Building a Serverless Research Data Repository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6DDC4F-F681-45F9-BFED-D570AF62B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677401" cy="251849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Andrea Zonca &amp; Rick Wagner</a:t>
            </a:r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b="0" dirty="0">
                <a:solidFill>
                  <a:schemeClr val="bg1">
                    <a:lumMod val="85000"/>
                  </a:schemeClr>
                </a:solidFill>
              </a:rPr>
              <a:t>zonca@sdsc.edu &amp; rick@sdsc.edu</a:t>
            </a:r>
            <a:br>
              <a:rPr lang="en-US" sz="28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SDSC</a:t>
            </a:r>
          </a:p>
          <a:p>
            <a:br>
              <a:rPr lang="en-US" sz="28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Gateways 2024, September 30, 2024, Online</a:t>
            </a:r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49B51FDC-691B-3285-70F4-4440E4E0ADFE}"/>
              </a:ext>
            </a:extLst>
          </p:cNvPr>
          <p:cNvSpPr txBox="1">
            <a:spLocks/>
          </p:cNvSpPr>
          <p:nvPr/>
        </p:nvSpPr>
        <p:spPr>
          <a:xfrm>
            <a:off x="228600" y="1871311"/>
            <a:ext cx="8001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70000"/>
              </a:lnSpc>
              <a:spcBef>
                <a:spcPts val="0"/>
              </a:spcBef>
              <a:buNone/>
              <a:defRPr sz="8800" b="1" kern="1200">
                <a:solidFill>
                  <a:schemeClr val="bg1"/>
                </a:solidFill>
                <a:latin typeface="Teko SemiBold" panose="02000000000000000000" pitchFamily="2" charset="0"/>
                <a:ea typeface="+mj-ea"/>
                <a:cs typeface="Teko SemiBold" panose="02000000000000000000" pitchFamily="2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6000" b="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  <a:cs typeface="+mn-cs"/>
              </a:rPr>
              <a:t>What is FAIR Data?</a:t>
            </a:r>
          </a:p>
        </p:txBody>
      </p:sp>
    </p:spTree>
    <p:extLst>
      <p:ext uri="{BB962C8B-B14F-4D97-AF65-F5344CB8AC3E}">
        <p14:creationId xmlns:p14="http://schemas.microsoft.com/office/powerpoint/2010/main" val="39415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6742A7E-B811-4254-87BE-2729077C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4" y="-1063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The FAIR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194D-BDDD-44B2-0630-EA041536F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496" y="1123766"/>
            <a:ext cx="11483008" cy="1489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15 guidelines to promote the </a:t>
            </a:r>
            <a:r>
              <a:rPr lang="en-US" dirty="0">
                <a:solidFill>
                  <a:schemeClr val="accent2"/>
                </a:solidFill>
              </a:rPr>
              <a:t>Findability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Accessibility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Interoperability</a:t>
            </a:r>
            <a:r>
              <a:rPr lang="en-US" dirty="0"/>
              <a:t>, and </a:t>
            </a:r>
            <a:r>
              <a:rPr lang="en-US" dirty="0">
                <a:solidFill>
                  <a:schemeClr val="accent2"/>
                </a:solidFill>
              </a:rPr>
              <a:t>Reuse</a:t>
            </a:r>
            <a:r>
              <a:rPr lang="en-US" dirty="0"/>
              <a:t> (FAIR) of research datasets.</a:t>
            </a:r>
          </a:p>
          <a:p>
            <a:pPr marL="0" indent="0">
              <a:buNone/>
            </a:pPr>
            <a:r>
              <a:rPr lang="en-US" dirty="0"/>
              <a:t>The principles are labeled as F1 or A1.2 to refer to a particular guideline.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261A7-E1FA-A02C-1401-7F96D9EEB669}"/>
              </a:ext>
            </a:extLst>
          </p:cNvPr>
          <p:cNvSpPr txBox="1"/>
          <p:nvPr/>
        </p:nvSpPr>
        <p:spPr>
          <a:xfrm>
            <a:off x="1333500" y="5372268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doi.org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/10.1038/sdata.2016.18</a:t>
            </a:r>
          </a:p>
        </p:txBody>
      </p:sp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78A0BE1C-DA93-2AD9-9BD4-327AB45EA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13635"/>
            <a:ext cx="6248400" cy="2682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23BD09-BCEE-77C7-4CF7-88F6A9C1B419}"/>
              </a:ext>
            </a:extLst>
          </p:cNvPr>
          <p:cNvSpPr txBox="1"/>
          <p:nvPr/>
        </p:nvSpPr>
        <p:spPr>
          <a:xfrm>
            <a:off x="533400" y="5833933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i="0" dirty="0" err="1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www.go-fair.org</a:t>
            </a:r>
            <a:r>
              <a:rPr lang="en-US" sz="2400" i="0" dirty="0">
                <a:solidFill>
                  <a:schemeClr val="tx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/fair-principles/</a:t>
            </a:r>
          </a:p>
        </p:txBody>
      </p:sp>
    </p:spTree>
    <p:extLst>
      <p:ext uri="{BB962C8B-B14F-4D97-AF65-F5344CB8AC3E}">
        <p14:creationId xmlns:p14="http://schemas.microsoft.com/office/powerpoint/2010/main" val="284698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0900-3D57-ADC7-DC06-45CEF7453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8D5D1B8-1038-4C8A-6DB3-77655503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Findable</a:t>
            </a:r>
          </a:p>
        </p:txBody>
      </p:sp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EB298DA8-37D5-34DC-EE18-EF88D0D59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6" y="1825625"/>
            <a:ext cx="1029902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37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D5512-41A6-D8A4-396F-14BCFC94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78AE4A7-1DDE-3A82-B07E-5D329119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Accessible</a:t>
            </a: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E3F59180-1863-C3EC-CAB6-7E71811CF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595"/>
            <a:ext cx="10515600" cy="4311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42DE-F037-ACBB-DAE4-9F3FD629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3DFAFB1-DE4E-6501-6A51-35A5AA32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Interoperable</a:t>
            </a:r>
          </a:p>
        </p:txBody>
      </p:sp>
      <p:pic>
        <p:nvPicPr>
          <p:cNvPr id="4" name="Picture 3" descr="A close-up of a white paper&#10;&#10;Description automatically generated">
            <a:extLst>
              <a:ext uri="{FF2B5EF4-FFF2-40B4-BE49-F238E27FC236}">
                <a16:creationId xmlns:a16="http://schemas.microsoft.com/office/drawing/2014/main" id="{20546F5B-EB76-C521-7248-5ED7877D8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2510"/>
            <a:ext cx="10515600" cy="34175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98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69467-416D-4097-433F-37AB235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145295D-41C9-4E69-C3F9-6E615E00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Reusable</a:t>
            </a:r>
          </a:p>
        </p:txBody>
      </p:sp>
      <p:pic>
        <p:nvPicPr>
          <p:cNvPr id="4" name="Picture 3" descr="A screenshot of a white text&#10;&#10;Description automatically generated">
            <a:extLst>
              <a:ext uri="{FF2B5EF4-FFF2-40B4-BE49-F238E27FC236}">
                <a16:creationId xmlns:a16="http://schemas.microsoft.com/office/drawing/2014/main" id="{563034BA-3097-3630-45A0-AC887624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8175"/>
            <a:ext cx="10515600" cy="42062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320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F702C-F6CB-5F36-3BD7-4BFA8209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AAB37E6-3F9C-3800-73F3-57DA6A54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3" y="-886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How is the SRDR FAIR?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14A70C5-08B0-7655-24D5-2101DD38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274284"/>
            <a:ext cx="5181600" cy="2020641"/>
          </a:xfrm>
        </p:spPr>
        <p:txBody>
          <a:bodyPr>
            <a:normAutofit/>
          </a:bodyPr>
          <a:lstStyle/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400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Findable</a:t>
            </a:r>
          </a:p>
          <a:p>
            <a:pPr marL="685800" lvl="1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Human &amp; machine-readable metadata</a:t>
            </a:r>
          </a:p>
          <a:p>
            <a:pPr marL="685800" lvl="1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Datasets listed in catalog</a:t>
            </a:r>
          </a:p>
          <a:p>
            <a:pPr marL="685800" lvl="1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Unique dataset identifiers</a:t>
            </a:r>
          </a:p>
        </p:txBody>
      </p:sp>
      <p:sp>
        <p:nvSpPr>
          <p:cNvPr id="13" name="Content Placeholder 19">
            <a:extLst>
              <a:ext uri="{FF2B5EF4-FFF2-40B4-BE49-F238E27FC236}">
                <a16:creationId xmlns:a16="http://schemas.microsoft.com/office/drawing/2014/main" id="{57BBA927-A2D5-E707-F7BA-164968D703E2}"/>
              </a:ext>
            </a:extLst>
          </p:cNvPr>
          <p:cNvSpPr txBox="1">
            <a:spLocks/>
          </p:cNvSpPr>
          <p:nvPr/>
        </p:nvSpPr>
        <p:spPr>
          <a:xfrm>
            <a:off x="304800" y="3532347"/>
            <a:ext cx="5181600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Accessible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 &amp; landing pages via HTTPS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Access control using OAuth/OIDC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Persistent landing pages</a:t>
            </a:r>
          </a:p>
        </p:txBody>
      </p:sp>
      <p:sp>
        <p:nvSpPr>
          <p:cNvPr id="16" name="Content Placeholder 19">
            <a:extLst>
              <a:ext uri="{FF2B5EF4-FFF2-40B4-BE49-F238E27FC236}">
                <a16:creationId xmlns:a16="http://schemas.microsoft.com/office/drawing/2014/main" id="{74CF2537-E9EB-3581-7227-D896D01D259A}"/>
              </a:ext>
            </a:extLst>
          </p:cNvPr>
          <p:cNvSpPr txBox="1">
            <a:spLocks/>
          </p:cNvSpPr>
          <p:nvPr/>
        </p:nvSpPr>
        <p:spPr>
          <a:xfrm>
            <a:off x="5638800" y="1325713"/>
            <a:ext cx="6122504" cy="169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Interoperable</a:t>
            </a:r>
          </a:p>
          <a:p>
            <a:pPr marL="685800" lvl="1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Metadata based on Schema.org &amp; DataCite</a:t>
            </a:r>
          </a:p>
          <a:p>
            <a:pPr marL="685800" lvl="1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Metadata in JSON-LD</a:t>
            </a:r>
          </a:p>
        </p:txBody>
      </p:sp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B55B00D1-E326-1F68-6250-A8963A0DBFEF}"/>
              </a:ext>
            </a:extLst>
          </p:cNvPr>
          <p:cNvSpPr txBox="1">
            <a:spLocks/>
          </p:cNvSpPr>
          <p:nvPr/>
        </p:nvSpPr>
        <p:spPr>
          <a:xfrm>
            <a:off x="5638800" y="3568391"/>
            <a:ext cx="5181600" cy="156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Tx/>
              <a:buChar char="•"/>
              <a:tabLst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i="0" dirty="0">
                <a:solidFill>
                  <a:schemeClr val="accent2"/>
                </a:solidFill>
                <a:latin typeface="Source Sans Pro" panose="020B0503030403020204" pitchFamily="34" charset="77"/>
                <a:ea typeface="+mn-ea"/>
              </a:rPr>
              <a:t>Reusable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Data files in widely-used formats</a:t>
            </a:r>
          </a:p>
          <a:p>
            <a:pPr marL="857250" lvl="1" indent="-457200" defTabSz="914264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</a:pPr>
            <a:r>
              <a:rPr lang="en-US" sz="2000" i="0" dirty="0">
                <a:solidFill>
                  <a:schemeClr val="tx1">
                    <a:lumMod val="85000"/>
                  </a:schemeClr>
                </a:solidFill>
                <a:latin typeface="Source Sans Pro" panose="020B0503030403020204" pitchFamily="34" charset="77"/>
                <a:ea typeface="+mn-ea"/>
              </a:rPr>
              <a:t>Usage guidelines defined</a:t>
            </a:r>
          </a:p>
        </p:txBody>
      </p:sp>
    </p:spTree>
    <p:extLst>
      <p:ext uri="{BB962C8B-B14F-4D97-AF65-F5344CB8AC3E}">
        <p14:creationId xmlns:p14="http://schemas.microsoft.com/office/powerpoint/2010/main" val="276181772"/>
      </p:ext>
    </p:extLst>
  </p:cSld>
  <p:clrMapOvr>
    <a:masterClrMapping/>
  </p:clrMapOvr>
</p:sld>
</file>

<file path=ppt/theme/theme1.xml><?xml version="1.0" encoding="utf-8"?>
<a:theme xmlns:a="http://schemas.openxmlformats.org/drawingml/2006/main" name="NPACI/SDSC (logo) template">
  <a:themeElements>
    <a:clrScheme name="UC San Diego">
      <a:dk1>
        <a:srgbClr val="182B49"/>
      </a:dk1>
      <a:lt1>
        <a:sysClr val="window" lastClr="FFFFFF"/>
      </a:lt1>
      <a:dk2>
        <a:srgbClr val="00629B"/>
      </a:dk2>
      <a:lt2>
        <a:srgbClr val="E7E6E6"/>
      </a:lt2>
      <a:accent1>
        <a:srgbClr val="00C6D7"/>
      </a:accent1>
      <a:accent2>
        <a:srgbClr val="FC8900"/>
      </a:accent2>
      <a:accent3>
        <a:srgbClr val="B6B1A9"/>
      </a:accent3>
      <a:accent4>
        <a:srgbClr val="FFCD00"/>
      </a:accent4>
      <a:accent5>
        <a:srgbClr val="D462AD"/>
      </a:accent5>
      <a:accent6>
        <a:srgbClr val="6E963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DSC_16x9_2023.potx" id="{EB299D3A-8EE5-4ADE-962C-517B043E8923}" vid="{6BDCE992-F06E-4ED7-935F-1A23B5C3156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SDSC (logo) template</Template>
  <TotalTime>4733</TotalTime>
  <Pages>1</Pages>
  <Words>163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Source Sans Pro</vt:lpstr>
      <vt:lpstr>Teko SemiBold</vt:lpstr>
      <vt:lpstr>Times</vt:lpstr>
      <vt:lpstr>NPACI/SDSC (logo) template</vt:lpstr>
      <vt:lpstr>Cheap and FAIR: Building a Serverless Research Data Repository</vt:lpstr>
      <vt:lpstr>The FAIR Principles</vt:lpstr>
      <vt:lpstr>Findable</vt:lpstr>
      <vt:lpstr>Accessible</vt:lpstr>
      <vt:lpstr>Interoperable</vt:lpstr>
      <vt:lpstr>Reusable</vt:lpstr>
      <vt:lpstr>How is the SRDR FAIR?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Wagner, Rick</dc:creator>
  <cp:keywords/>
  <dc:description>The 2 blue colors should print out the same, even if they look different on screen.</dc:description>
  <cp:lastModifiedBy>Wagner, Rick</cp:lastModifiedBy>
  <cp:revision>51</cp:revision>
  <cp:lastPrinted>2001-01-12T19:39:24Z</cp:lastPrinted>
  <dcterms:created xsi:type="dcterms:W3CDTF">2024-07-20T22:37:29Z</dcterms:created>
  <dcterms:modified xsi:type="dcterms:W3CDTF">2024-09-30T05:19:30Z</dcterms:modified>
</cp:coreProperties>
</file>