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979560"/>
            <a:ext cx="10972080" cy="1567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32000" y="1584000"/>
            <a:ext cx="10219680" cy="2254320"/>
          </a:xfrm>
          <a:prstGeom prst="rect">
            <a:avLst/>
          </a:prstGeom>
          <a:noFill/>
          <a:ln>
            <a:noFill/>
          </a:ln>
        </p:spPr>
        <p:style>
          <a:lnRef idx="0"/>
          <a:fillRef idx="0"/>
          <a:effectRef idx="0"/>
          <a:fontRef idx="minor"/>
        </p:style>
        <p:txBody>
          <a:bodyPr lIns="90000" rIns="90000" tIns="45000" bIns="45000" anchor="ctr"/>
          <a:p>
            <a:pPr algn="r">
              <a:lnSpc>
                <a:spcPct val="80000"/>
              </a:lnSpc>
            </a:pPr>
            <a:r>
              <a:rPr b="0" lang="en-IN" sz="6000" spc="197" strike="noStrike" cap="all">
                <a:solidFill>
                  <a:srgbClr val="0d0d0d"/>
                </a:solidFill>
                <a:latin typeface="Tw Cen MT Condensed"/>
              </a:rPr>
              <a:t>Multihreading in c</a:t>
            </a:r>
            <a:endParaRPr b="0" lang="en-IN" sz="6000" spc="-1" strike="noStrike">
              <a:latin typeface="Arial"/>
            </a:endParaRPr>
          </a:p>
        </p:txBody>
      </p:sp>
      <p:sp>
        <p:nvSpPr>
          <p:cNvPr id="77" name="CustomShape 2"/>
          <p:cNvSpPr/>
          <p:nvPr/>
        </p:nvSpPr>
        <p:spPr>
          <a:xfrm>
            <a:off x="8585280" y="1512000"/>
            <a:ext cx="3199680" cy="146232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440360" y="1521000"/>
            <a:ext cx="8927280" cy="3086640"/>
          </a:xfrm>
          <a:prstGeom prst="rect">
            <a:avLst/>
          </a:prstGeom>
          <a:noFill/>
          <a:ln>
            <a:noFill/>
          </a:ln>
        </p:spPr>
        <p:style>
          <a:lnRef idx="0"/>
          <a:fillRef idx="0"/>
          <a:effectRef idx="0"/>
          <a:fontRef idx="minor"/>
        </p:style>
        <p:txBody>
          <a:bodyPr lIns="45720" rIns="45720" tIns="45000" bIns="45000"/>
          <a:p>
            <a:pPr>
              <a:lnSpc>
                <a:spcPct val="90000"/>
              </a:lnSpc>
              <a:spcBef>
                <a:spcPts val="1199"/>
              </a:spcBef>
              <a:spcAft>
                <a:spcPts val="201"/>
              </a:spcAft>
            </a:pPr>
            <a:r>
              <a:rPr b="0" lang="en-IN" sz="3000" spc="94" strike="noStrike" cap="all">
                <a:solidFill>
                  <a:srgbClr val="0d0d0d"/>
                </a:solidFill>
                <a:latin typeface="Tw Cen MT Condensed"/>
              </a:rPr>
              <a:t>-Ppt by</a:t>
            </a:r>
            <a:endParaRPr b="0" lang="en-IN" sz="3000" spc="-1" strike="noStrike">
              <a:latin typeface="Arial"/>
            </a:endParaRPr>
          </a:p>
        </p:txBody>
      </p:sp>
      <p:sp>
        <p:nvSpPr>
          <p:cNvPr id="97" name="CustomShape 2"/>
          <p:cNvSpPr/>
          <p:nvPr/>
        </p:nvSpPr>
        <p:spPr>
          <a:xfrm>
            <a:off x="2016000" y="2304000"/>
            <a:ext cx="7199640" cy="3815640"/>
          </a:xfrm>
          <a:prstGeom prst="rect">
            <a:avLst/>
          </a:prstGeom>
          <a:noFill/>
          <a:ln>
            <a:noFill/>
          </a:ln>
        </p:spPr>
        <p:style>
          <a:lnRef idx="0"/>
          <a:fillRef idx="0"/>
          <a:effectRef idx="0"/>
          <a:fontRef idx="minor"/>
        </p:style>
        <p:txBody>
          <a:bodyPr lIns="90000" rIns="90000" tIns="45000" bIns="45000"/>
          <a:p>
            <a:pPr>
              <a:lnSpc>
                <a:spcPct val="100000"/>
              </a:lnSpc>
              <a:spcBef>
                <a:spcPts val="601"/>
              </a:spcBef>
            </a:pPr>
            <a:r>
              <a:rPr b="0" lang="en-IN" sz="2400" spc="-1" strike="noStrike">
                <a:solidFill>
                  <a:srgbClr val="000000"/>
                </a:solidFill>
                <a:latin typeface="Century Schoolbook"/>
              </a:rPr>
              <a:t>Name: Abhishek Jadhavar</a:t>
            </a:r>
            <a:endParaRPr b="0" lang="en-IN" sz="2400" spc="-1" strike="noStrike">
              <a:latin typeface="Arial"/>
            </a:endParaRPr>
          </a:p>
          <a:p>
            <a:pPr>
              <a:lnSpc>
                <a:spcPct val="100000"/>
              </a:lnSpc>
              <a:spcBef>
                <a:spcPts val="601"/>
              </a:spcBef>
            </a:pPr>
            <a:r>
              <a:rPr b="0" lang="en-IN" sz="2400" spc="-1" strike="noStrike">
                <a:solidFill>
                  <a:srgbClr val="000000"/>
                </a:solidFill>
                <a:latin typeface="Century Schoolbook"/>
              </a:rPr>
              <a:t>MIS: 111708025</a:t>
            </a:r>
            <a:endParaRPr b="0" lang="en-IN" sz="2400" spc="-1" strike="noStrike">
              <a:latin typeface="Arial"/>
            </a:endParaRPr>
          </a:p>
          <a:p>
            <a:pPr>
              <a:lnSpc>
                <a:spcPct val="100000"/>
              </a:lnSpc>
              <a:spcBef>
                <a:spcPts val="601"/>
              </a:spcBef>
            </a:pPr>
            <a:r>
              <a:rPr b="0" lang="en-IN" sz="2400" spc="-1" strike="noStrike">
                <a:solidFill>
                  <a:srgbClr val="000000"/>
                </a:solidFill>
                <a:latin typeface="Century Schoolbook"/>
              </a:rPr>
              <a:t>Batch: TYIT-WST1</a:t>
            </a:r>
            <a:endParaRPr b="0" lang="en-IN"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80000"/>
              </a:lnSpc>
            </a:pPr>
            <a:r>
              <a:rPr b="0" lang="en-IN" sz="5000" spc="94" strike="noStrike" cap="all">
                <a:solidFill>
                  <a:srgbClr val="0d0d0d"/>
                </a:solidFill>
                <a:latin typeface="Tw Cen MT Condensed"/>
              </a:rPr>
              <a:t>Introduction</a:t>
            </a:r>
            <a:endParaRPr b="0" lang="en-IN" sz="5000" spc="-1" strike="noStrike">
              <a:latin typeface="Arial"/>
            </a:endParaRPr>
          </a:p>
        </p:txBody>
      </p:sp>
      <p:sp>
        <p:nvSpPr>
          <p:cNvPr id="79" name="CustomShape 2"/>
          <p:cNvSpPr/>
          <p:nvPr/>
        </p:nvSpPr>
        <p:spPr>
          <a:xfrm>
            <a:off x="1024200" y="2286000"/>
            <a:ext cx="9719280" cy="4022640"/>
          </a:xfrm>
          <a:prstGeom prst="rect">
            <a:avLst/>
          </a:prstGeom>
          <a:noFill/>
          <a:ln>
            <a:noFill/>
          </a:ln>
        </p:spPr>
        <p:style>
          <a:lnRef idx="0"/>
          <a:fillRef idx="0"/>
          <a:effectRef idx="0"/>
          <a:fontRef idx="minor"/>
        </p:style>
        <p:txBody>
          <a:bodyPr lIns="45720" rIns="45720" tIns="45000" bIns="45000">
            <a:normAutofit/>
          </a:bodyPr>
          <a:p>
            <a:pPr>
              <a:lnSpc>
                <a:spcPct val="90000"/>
              </a:lnSpc>
              <a:spcBef>
                <a:spcPts val="1199"/>
              </a:spcBef>
              <a:spcAft>
                <a:spcPts val="201"/>
              </a:spcAft>
            </a:pPr>
            <a:r>
              <a:rPr b="0" lang="en-IN" sz="2200" spc="-1" strike="noStrike">
                <a:solidFill>
                  <a:srgbClr val="000000"/>
                </a:solidFill>
                <a:latin typeface="Tw Cen MT"/>
              </a:rPr>
              <a:t>• </a:t>
            </a:r>
            <a:r>
              <a:rPr b="0" lang="en-IN" sz="2200" spc="-1" strike="noStrike">
                <a:solidFill>
                  <a:srgbClr val="000000"/>
                </a:solidFill>
                <a:latin typeface="Tw Cen MT"/>
              </a:rPr>
              <a:t>Multithreading is a conceptual programming paradigm where a program (process) is divided into two or more subprograms (process), which can be implemented at the same time in parallel. </a:t>
            </a:r>
            <a:endParaRPr b="0" lang="en-IN" sz="2200" spc="-1" strike="noStrike">
              <a:latin typeface="Arial"/>
            </a:endParaRPr>
          </a:p>
          <a:p>
            <a:pPr>
              <a:lnSpc>
                <a:spcPct val="90000"/>
              </a:lnSpc>
              <a:spcBef>
                <a:spcPts val="1199"/>
              </a:spcBef>
              <a:spcAft>
                <a:spcPts val="201"/>
              </a:spcAft>
            </a:pPr>
            <a:r>
              <a:rPr b="0" lang="en-IN" sz="2200" spc="-1" strike="noStrike">
                <a:solidFill>
                  <a:srgbClr val="000000"/>
                </a:solidFill>
                <a:latin typeface="Tw Cen MT"/>
              </a:rPr>
              <a:t>• </a:t>
            </a:r>
            <a:r>
              <a:rPr b="0" lang="en-IN" sz="2200" spc="-1" strike="noStrike">
                <a:solidFill>
                  <a:srgbClr val="000000"/>
                </a:solidFill>
                <a:latin typeface="Tw Cen MT"/>
              </a:rPr>
              <a:t>For example, one subprogram can display an animation on the screen while another may build the next animation to be displayed. </a:t>
            </a:r>
            <a:endParaRPr b="0" lang="en-IN" sz="2200" spc="-1" strike="noStrike">
              <a:latin typeface="Arial"/>
            </a:endParaRPr>
          </a:p>
          <a:p>
            <a:pPr>
              <a:lnSpc>
                <a:spcPct val="90000"/>
              </a:lnSpc>
              <a:spcBef>
                <a:spcPts val="1199"/>
              </a:spcBef>
              <a:spcAft>
                <a:spcPts val="201"/>
              </a:spcAft>
            </a:pPr>
            <a:r>
              <a:rPr b="0" lang="en-IN" sz="2200" spc="-1" strike="noStrike">
                <a:solidFill>
                  <a:srgbClr val="000000"/>
                </a:solidFill>
                <a:latin typeface="Tw Cen MT"/>
              </a:rPr>
              <a:t>• </a:t>
            </a:r>
            <a:r>
              <a:rPr b="0" lang="en-IN" sz="2200" spc="-1" strike="noStrike">
                <a:solidFill>
                  <a:srgbClr val="000000"/>
                </a:solidFill>
                <a:latin typeface="Tw Cen MT"/>
              </a:rPr>
              <a:t>A program that contains multiple flow of control is known as multithreaded program. </a:t>
            </a:r>
            <a:endParaRPr b="0" lang="en-IN" sz="2200" spc="-1" strike="noStrike">
              <a:latin typeface="Arial"/>
            </a:endParaRPr>
          </a:p>
          <a:p>
            <a:pPr>
              <a:lnSpc>
                <a:spcPct val="90000"/>
              </a:lnSpc>
              <a:spcBef>
                <a:spcPts val="1199"/>
              </a:spcBef>
              <a:spcAft>
                <a:spcPts val="201"/>
              </a:spcAft>
            </a:pPr>
            <a:r>
              <a:rPr b="0" lang="en-IN" sz="2200" spc="-1" strike="noStrike">
                <a:solidFill>
                  <a:srgbClr val="000000"/>
                </a:solidFill>
                <a:latin typeface="Tw Cen MT"/>
              </a:rPr>
              <a:t>• ‘</a:t>
            </a:r>
            <a:r>
              <a:rPr b="0" lang="en-IN" sz="2200" spc="-1" strike="noStrike">
                <a:solidFill>
                  <a:srgbClr val="000000"/>
                </a:solidFill>
                <a:latin typeface="Tw Cen MT"/>
              </a:rPr>
              <a:t>threads running in parallel’ does not really mean that they actually run at the same time.</a:t>
            </a:r>
            <a:endParaRPr b="0" lang="en-IN"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936360" y="72000"/>
            <a:ext cx="9719280" cy="1499040"/>
          </a:xfrm>
          <a:prstGeom prst="rect">
            <a:avLst/>
          </a:prstGeom>
          <a:noFill/>
          <a:ln>
            <a:noFill/>
          </a:ln>
        </p:spPr>
        <p:style>
          <a:lnRef idx="0"/>
          <a:fillRef idx="0"/>
          <a:effectRef idx="0"/>
          <a:fontRef idx="minor"/>
        </p:style>
        <p:txBody>
          <a:bodyPr lIns="90000" rIns="90000" tIns="45000" bIns="45000" anchor="ctr"/>
          <a:p>
            <a:pPr>
              <a:lnSpc>
                <a:spcPct val="80000"/>
              </a:lnSpc>
            </a:pPr>
            <a:r>
              <a:rPr b="0" lang="en-IN" sz="5000" spc="94" strike="noStrike" cap="all">
                <a:solidFill>
                  <a:srgbClr val="0d0d0d"/>
                </a:solidFill>
                <a:latin typeface="Tw Cen MT Condensed"/>
              </a:rPr>
              <a:t>Motivation</a:t>
            </a:r>
            <a:endParaRPr b="0" lang="en-IN" sz="5000" spc="-1" strike="noStrike">
              <a:latin typeface="Arial"/>
            </a:endParaRPr>
          </a:p>
        </p:txBody>
      </p:sp>
      <p:sp>
        <p:nvSpPr>
          <p:cNvPr id="81" name="CustomShape 2"/>
          <p:cNvSpPr/>
          <p:nvPr/>
        </p:nvSpPr>
        <p:spPr>
          <a:xfrm>
            <a:off x="864360" y="1521000"/>
            <a:ext cx="9719280" cy="4022640"/>
          </a:xfrm>
          <a:prstGeom prst="rect">
            <a:avLst/>
          </a:prstGeom>
          <a:noFill/>
          <a:ln>
            <a:noFill/>
          </a:ln>
        </p:spPr>
        <p:style>
          <a:lnRef idx="0"/>
          <a:fillRef idx="0"/>
          <a:effectRef idx="0"/>
          <a:fontRef idx="minor"/>
        </p:style>
        <p:txBody>
          <a:bodyPr lIns="45720" rIns="45720" tIns="45000" bIns="45000"/>
          <a:p>
            <a:pPr>
              <a:lnSpc>
                <a:spcPct val="90000"/>
              </a:lnSpc>
              <a:spcBef>
                <a:spcPts val="1199"/>
              </a:spcBef>
              <a:spcAft>
                <a:spcPts val="201"/>
              </a:spcAft>
            </a:pPr>
            <a:r>
              <a:rPr b="1" lang="en-IN" sz="1500" spc="-1" strike="noStrike">
                <a:solidFill>
                  <a:srgbClr val="000000"/>
                </a:solidFill>
                <a:latin typeface="Tw Cen MT"/>
              </a:rPr>
              <a:t>Improving Application Responsiveness:</a:t>
            </a:r>
            <a:endParaRPr b="0" lang="en-IN" sz="1500" spc="-1" strike="noStrike">
              <a:latin typeface="Arial"/>
            </a:endParaRPr>
          </a:p>
          <a:p>
            <a:pPr>
              <a:lnSpc>
                <a:spcPct val="90000"/>
              </a:lnSpc>
              <a:spcBef>
                <a:spcPts val="1199"/>
              </a:spcBef>
              <a:spcAft>
                <a:spcPts val="201"/>
              </a:spcAft>
            </a:pPr>
            <a:r>
              <a:rPr b="0" lang="en-IN" sz="1500" spc="-1" strike="noStrike">
                <a:solidFill>
                  <a:srgbClr val="000000"/>
                </a:solidFill>
                <a:latin typeface="Tw Cen MT"/>
              </a:rPr>
              <a:t>Any program in which many activities are not dependent upon each other can be redesigned so that each activity is defined as a thread. For example, the user of a multithreaded GUI does not have to wait for one activity to complete before starting another.</a:t>
            </a:r>
            <a:endParaRPr b="0" lang="en-IN" sz="1500" spc="-1" strike="noStrike">
              <a:latin typeface="Arial"/>
            </a:endParaRPr>
          </a:p>
          <a:p>
            <a:pPr>
              <a:lnSpc>
                <a:spcPct val="90000"/>
              </a:lnSpc>
              <a:spcBef>
                <a:spcPts val="1199"/>
              </a:spcBef>
              <a:spcAft>
                <a:spcPts val="201"/>
              </a:spcAft>
            </a:pPr>
            <a:r>
              <a:rPr b="1" lang="en-IN" sz="1500" spc="-1" strike="noStrike">
                <a:solidFill>
                  <a:srgbClr val="000000"/>
                </a:solidFill>
                <a:latin typeface="Tw Cen MT"/>
              </a:rPr>
              <a:t>Using Multiprocessors Efficiently:</a:t>
            </a:r>
            <a:endParaRPr b="0" lang="en-IN" sz="1500" spc="-1" strike="noStrike">
              <a:latin typeface="Arial"/>
            </a:endParaRPr>
          </a:p>
          <a:p>
            <a:pPr>
              <a:lnSpc>
                <a:spcPct val="90000"/>
              </a:lnSpc>
              <a:spcBef>
                <a:spcPts val="1199"/>
              </a:spcBef>
              <a:spcAft>
                <a:spcPts val="201"/>
              </a:spcAft>
            </a:pPr>
            <a:r>
              <a:rPr b="0" lang="en-IN" sz="1500" spc="-1" strike="noStrike">
                <a:solidFill>
                  <a:srgbClr val="000000"/>
                </a:solidFill>
                <a:latin typeface="Tw Cen MT"/>
              </a:rPr>
              <a:t>Typically, applications that express concurrency requirements with threads need not take into account the number of available processors. The performance of the application improves transparently with additional processors. Numerical algorithms and applications with a high degree of parallelism, such as matrix multiplications, can run much faster when implemented with threads on a multiprocessor.</a:t>
            </a:r>
            <a:endParaRPr b="0" lang="en-IN" sz="1500" spc="-1" strike="noStrike">
              <a:latin typeface="Arial"/>
            </a:endParaRPr>
          </a:p>
          <a:p>
            <a:pPr>
              <a:lnSpc>
                <a:spcPct val="90000"/>
              </a:lnSpc>
              <a:spcBef>
                <a:spcPts val="1199"/>
              </a:spcBef>
              <a:spcAft>
                <a:spcPts val="201"/>
              </a:spcAft>
            </a:pPr>
            <a:r>
              <a:rPr b="1" lang="en-IN" sz="1500" spc="-1" strike="noStrike">
                <a:solidFill>
                  <a:srgbClr val="000000"/>
                </a:solidFill>
                <a:latin typeface="Tw Cen MT"/>
              </a:rPr>
              <a:t>Improving Program Structure:</a:t>
            </a:r>
            <a:endParaRPr b="0" lang="en-IN" sz="1500" spc="-1" strike="noStrike">
              <a:latin typeface="Arial"/>
            </a:endParaRPr>
          </a:p>
          <a:p>
            <a:pPr>
              <a:lnSpc>
                <a:spcPct val="90000"/>
              </a:lnSpc>
              <a:spcBef>
                <a:spcPts val="1199"/>
              </a:spcBef>
              <a:spcAft>
                <a:spcPts val="201"/>
              </a:spcAft>
            </a:pPr>
            <a:r>
              <a:rPr b="0" lang="en-IN" sz="1500" spc="-1" strike="noStrike">
                <a:solidFill>
                  <a:srgbClr val="000000"/>
                </a:solidFill>
                <a:latin typeface="Tw Cen MT"/>
              </a:rPr>
              <a:t>Many programs are more efficiently structured as multiple independent or semi- independent units of execution instead of as a single, monolithic thread. Multithreaded programs can be more adaptive to variations in user demands than single-threaded programs.</a:t>
            </a:r>
            <a:endParaRPr b="0" lang="en-IN" sz="15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80000"/>
              </a:lnSpc>
            </a:pPr>
            <a:r>
              <a:rPr b="0" lang="en-IN" sz="5000" spc="94" strike="noStrike" cap="all">
                <a:solidFill>
                  <a:srgbClr val="0d0d0d"/>
                </a:solidFill>
                <a:latin typeface="Tw Cen MT Condensed"/>
              </a:rPr>
              <a:t>Project Goal</a:t>
            </a:r>
            <a:endParaRPr b="0" lang="en-IN" sz="5000" spc="-1" strike="noStrike">
              <a:latin typeface="Arial"/>
            </a:endParaRPr>
          </a:p>
        </p:txBody>
      </p:sp>
      <p:sp>
        <p:nvSpPr>
          <p:cNvPr id="83" name="CustomShape 2"/>
          <p:cNvSpPr/>
          <p:nvPr/>
        </p:nvSpPr>
        <p:spPr>
          <a:xfrm>
            <a:off x="1024200" y="2286000"/>
            <a:ext cx="9719280" cy="4022640"/>
          </a:xfrm>
          <a:prstGeom prst="rect">
            <a:avLst/>
          </a:prstGeom>
          <a:noFill/>
          <a:ln>
            <a:noFill/>
          </a:ln>
        </p:spPr>
        <p:style>
          <a:lnRef idx="0"/>
          <a:fillRef idx="0"/>
          <a:effectRef idx="0"/>
          <a:fontRef idx="minor"/>
        </p:style>
        <p:txBody>
          <a:bodyPr lIns="45720" rIns="45720" tIns="45000" bIns="45000"/>
          <a:p>
            <a:pPr>
              <a:lnSpc>
                <a:spcPct val="90000"/>
              </a:lnSpc>
              <a:spcBef>
                <a:spcPts val="1199"/>
              </a:spcBef>
              <a:spcAft>
                <a:spcPts val="201"/>
              </a:spcAft>
            </a:pPr>
            <a:r>
              <a:rPr b="0" lang="en-IN" sz="2500" spc="-1" strike="noStrike">
                <a:solidFill>
                  <a:srgbClr val="000000"/>
                </a:solidFill>
                <a:latin typeface="Tw Cen MT"/>
              </a:rPr>
              <a:t>•</a:t>
            </a:r>
            <a:r>
              <a:rPr b="0" lang="en-IN" sz="2500" spc="-1" strike="noStrike">
                <a:solidFill>
                  <a:srgbClr val="000000"/>
                </a:solidFill>
                <a:latin typeface="Tw Cen MT"/>
              </a:rPr>
              <a:t>Understand the multithreading in C with use of test programmes.</a:t>
            </a:r>
            <a:endParaRPr b="0" lang="en-IN" sz="2500" spc="-1" strike="noStrike">
              <a:latin typeface="Arial"/>
            </a:endParaRPr>
          </a:p>
          <a:p>
            <a:pPr>
              <a:lnSpc>
                <a:spcPct val="90000"/>
              </a:lnSpc>
              <a:spcBef>
                <a:spcPts val="1199"/>
              </a:spcBef>
              <a:spcAft>
                <a:spcPts val="201"/>
              </a:spcAft>
            </a:pPr>
            <a:endParaRPr b="0" lang="en-IN" sz="2500" spc="-1" strike="noStrike">
              <a:latin typeface="Arial"/>
            </a:endParaRPr>
          </a:p>
          <a:p>
            <a:pPr>
              <a:lnSpc>
                <a:spcPct val="90000"/>
              </a:lnSpc>
              <a:spcBef>
                <a:spcPts val="1199"/>
              </a:spcBef>
              <a:spcAft>
                <a:spcPts val="201"/>
              </a:spcAft>
            </a:pPr>
            <a:r>
              <a:rPr b="0" lang="en-IN" sz="2500" spc="-1" strike="noStrike">
                <a:solidFill>
                  <a:srgbClr val="000000"/>
                </a:solidFill>
                <a:latin typeface="Tw Cen MT"/>
              </a:rPr>
              <a:t>•</a:t>
            </a:r>
            <a:r>
              <a:rPr b="0" lang="en-IN" sz="2500" spc="-1" strike="noStrike">
                <a:solidFill>
                  <a:srgbClr val="000000"/>
                </a:solidFill>
                <a:latin typeface="Tw Cen MT"/>
              </a:rPr>
              <a:t>Understand how to write a multithreaded code: To run multiple codes/functions simultaneously using threading</a:t>
            </a:r>
            <a:endParaRPr b="0" lang="en-IN" sz="2500" spc="-1" strike="noStrike">
              <a:latin typeface="Arial"/>
            </a:endParaRPr>
          </a:p>
          <a:p>
            <a:pPr>
              <a:lnSpc>
                <a:spcPct val="90000"/>
              </a:lnSpc>
              <a:spcBef>
                <a:spcPts val="1199"/>
              </a:spcBef>
              <a:spcAft>
                <a:spcPts val="201"/>
              </a:spcAft>
            </a:pPr>
            <a:endParaRPr b="0" lang="en-IN" sz="2500" spc="-1" strike="noStrike">
              <a:latin typeface="Arial"/>
            </a:endParaRPr>
          </a:p>
          <a:p>
            <a:pPr>
              <a:lnSpc>
                <a:spcPct val="90000"/>
              </a:lnSpc>
              <a:spcBef>
                <a:spcPts val="1199"/>
              </a:spcBef>
              <a:spcAft>
                <a:spcPts val="201"/>
              </a:spcAft>
            </a:pPr>
            <a:r>
              <a:rPr b="0" lang="en-IN" sz="2500" spc="-1" strike="noStrike">
                <a:solidFill>
                  <a:srgbClr val="000000"/>
                </a:solidFill>
                <a:latin typeface="Tw Cen MT"/>
              </a:rPr>
              <a:t>•</a:t>
            </a:r>
            <a:r>
              <a:rPr b="0" lang="en-IN" sz="2500" spc="-1" strike="noStrike">
                <a:solidFill>
                  <a:srgbClr val="000000"/>
                </a:solidFill>
                <a:latin typeface="Tw Cen MT"/>
              </a:rPr>
              <a:t>Run single threaded and multithreaded code in C-language</a:t>
            </a:r>
            <a:endParaRPr b="0" lang="en-IN" sz="2500" spc="-1" strike="noStrike">
              <a:latin typeface="Arial"/>
            </a:endParaRPr>
          </a:p>
          <a:p>
            <a:pPr>
              <a:lnSpc>
                <a:spcPct val="90000"/>
              </a:lnSpc>
              <a:spcBef>
                <a:spcPts val="1199"/>
              </a:spcBef>
              <a:spcAft>
                <a:spcPts val="201"/>
              </a:spcAft>
            </a:pPr>
            <a:endParaRPr b="0" lang="en-IN" sz="25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80000"/>
              </a:lnSpc>
            </a:pPr>
            <a:r>
              <a:rPr b="0" lang="en-IN" sz="5000" spc="94" strike="noStrike" cap="all">
                <a:solidFill>
                  <a:srgbClr val="0d0d0d"/>
                </a:solidFill>
                <a:latin typeface="Tw Cen MT Condensed"/>
              </a:rPr>
              <a:t>Design Architecture</a:t>
            </a:r>
            <a:endParaRPr b="0" lang="en-IN" sz="5000" spc="-1" strike="noStrike">
              <a:latin typeface="Arial"/>
            </a:endParaRPr>
          </a:p>
        </p:txBody>
      </p:sp>
      <p:sp>
        <p:nvSpPr>
          <p:cNvPr id="85" name="CustomShape 2"/>
          <p:cNvSpPr/>
          <p:nvPr/>
        </p:nvSpPr>
        <p:spPr>
          <a:xfrm>
            <a:off x="1024200" y="2286000"/>
            <a:ext cx="9719280" cy="4022640"/>
          </a:xfrm>
          <a:prstGeom prst="rect">
            <a:avLst/>
          </a:prstGeom>
          <a:noFill/>
          <a:ln>
            <a:noFill/>
          </a:ln>
        </p:spPr>
        <p:style>
          <a:lnRef idx="0"/>
          <a:fillRef idx="0"/>
          <a:effectRef idx="0"/>
          <a:fontRef idx="minor"/>
        </p:style>
      </p:sp>
      <p:pic>
        <p:nvPicPr>
          <p:cNvPr id="86" name="" descr=""/>
          <p:cNvPicPr/>
          <p:nvPr/>
        </p:nvPicPr>
        <p:blipFill>
          <a:blip r:embed="rId1"/>
          <a:stretch/>
        </p:blipFill>
        <p:spPr>
          <a:xfrm>
            <a:off x="1584000" y="2016000"/>
            <a:ext cx="7737840" cy="43538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024200" y="585360"/>
            <a:ext cx="9719280" cy="1499040"/>
          </a:xfrm>
          <a:prstGeom prst="rect">
            <a:avLst/>
          </a:prstGeom>
          <a:noFill/>
          <a:ln>
            <a:noFill/>
          </a:ln>
        </p:spPr>
        <p:style>
          <a:lnRef idx="0"/>
          <a:fillRef idx="0"/>
          <a:effectRef idx="0"/>
          <a:fontRef idx="minor"/>
        </p:style>
      </p:sp>
      <p:pic>
        <p:nvPicPr>
          <p:cNvPr id="88" name="" descr=""/>
          <p:cNvPicPr/>
          <p:nvPr/>
        </p:nvPicPr>
        <p:blipFill>
          <a:blip r:embed="rId1"/>
          <a:stretch/>
        </p:blipFill>
        <p:spPr>
          <a:xfrm>
            <a:off x="3744000" y="0"/>
            <a:ext cx="8443440" cy="6830640"/>
          </a:xfrm>
          <a:prstGeom prst="rect">
            <a:avLst/>
          </a:prstGeom>
          <a:ln>
            <a:noFill/>
          </a:ln>
        </p:spPr>
      </p:pic>
      <p:sp>
        <p:nvSpPr>
          <p:cNvPr id="89" name="CustomShape 2"/>
          <p:cNvSpPr/>
          <p:nvPr/>
        </p:nvSpPr>
        <p:spPr>
          <a:xfrm>
            <a:off x="288000" y="766440"/>
            <a:ext cx="3383640" cy="520920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latin typeface="Arial"/>
              </a:rPr>
              <a:t> </a:t>
            </a:r>
            <a:r>
              <a:rPr b="1" lang="en-IN" sz="2800" spc="-1" strike="noStrike">
                <a:latin typeface="Arial"/>
              </a:rPr>
              <a:t>THREAD LIFE CYCLE</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500" spc="-1" strike="noStrike">
                <a:latin typeface="Arial"/>
              </a:rPr>
              <a:t>• </a:t>
            </a:r>
            <a:r>
              <a:rPr b="0" lang="en-IN" sz="2500" spc="-1" strike="noStrike">
                <a:latin typeface="Arial"/>
              </a:rPr>
              <a:t>During the life time of a thread, there are 5 states it can enter.</a:t>
            </a:r>
            <a:endParaRPr b="0" lang="en-IN" sz="2500" spc="-1" strike="noStrike">
              <a:latin typeface="Arial"/>
            </a:endParaRPr>
          </a:p>
          <a:p>
            <a:pPr>
              <a:lnSpc>
                <a:spcPct val="100000"/>
              </a:lnSpc>
            </a:pPr>
            <a:r>
              <a:rPr b="0" lang="en-IN" sz="2500" spc="-1" strike="noStrike">
                <a:latin typeface="Arial"/>
              </a:rPr>
              <a:t>They include:</a:t>
            </a:r>
            <a:endParaRPr b="0" lang="en-IN" sz="2500" spc="-1" strike="noStrike">
              <a:latin typeface="Arial"/>
            </a:endParaRPr>
          </a:p>
          <a:p>
            <a:pPr>
              <a:lnSpc>
                <a:spcPct val="100000"/>
              </a:lnSpc>
            </a:pPr>
            <a:endParaRPr b="0" lang="en-IN" sz="2500" spc="-1" strike="noStrike">
              <a:latin typeface="Arial"/>
            </a:endParaRPr>
          </a:p>
          <a:p>
            <a:pPr>
              <a:lnSpc>
                <a:spcPct val="100000"/>
              </a:lnSpc>
            </a:pPr>
            <a:r>
              <a:rPr b="0" lang="en-IN" sz="2500" spc="-1" strike="noStrike">
                <a:latin typeface="Arial"/>
              </a:rPr>
              <a:t>• </a:t>
            </a:r>
            <a:r>
              <a:rPr b="0" lang="en-IN" sz="2500" spc="-1" strike="noStrike">
                <a:latin typeface="Arial"/>
              </a:rPr>
              <a:t>1. Newborn state</a:t>
            </a:r>
            <a:endParaRPr b="0" lang="en-IN" sz="2500" spc="-1" strike="noStrike">
              <a:latin typeface="Arial"/>
            </a:endParaRPr>
          </a:p>
          <a:p>
            <a:pPr>
              <a:lnSpc>
                <a:spcPct val="100000"/>
              </a:lnSpc>
            </a:pPr>
            <a:r>
              <a:rPr b="0" lang="en-IN" sz="2500" spc="-1" strike="noStrike">
                <a:latin typeface="Arial"/>
              </a:rPr>
              <a:t>• </a:t>
            </a:r>
            <a:r>
              <a:rPr b="0" lang="en-IN" sz="2500" spc="-1" strike="noStrike">
                <a:latin typeface="Arial"/>
              </a:rPr>
              <a:t>2. Runnable State</a:t>
            </a:r>
            <a:endParaRPr b="0" lang="en-IN" sz="2500" spc="-1" strike="noStrike">
              <a:latin typeface="Arial"/>
            </a:endParaRPr>
          </a:p>
          <a:p>
            <a:pPr>
              <a:lnSpc>
                <a:spcPct val="100000"/>
              </a:lnSpc>
            </a:pPr>
            <a:r>
              <a:rPr b="0" lang="en-IN" sz="2500" spc="-1" strike="noStrike">
                <a:latin typeface="Arial"/>
              </a:rPr>
              <a:t>• </a:t>
            </a:r>
            <a:r>
              <a:rPr b="0" lang="en-IN" sz="2500" spc="-1" strike="noStrike">
                <a:latin typeface="Arial"/>
              </a:rPr>
              <a:t>3. Running State </a:t>
            </a:r>
            <a:endParaRPr b="0" lang="en-IN" sz="2500" spc="-1" strike="noStrike">
              <a:latin typeface="Arial"/>
            </a:endParaRPr>
          </a:p>
          <a:p>
            <a:pPr>
              <a:lnSpc>
                <a:spcPct val="100000"/>
              </a:lnSpc>
            </a:pPr>
            <a:r>
              <a:rPr b="0" lang="en-IN" sz="2500" spc="-1" strike="noStrike">
                <a:latin typeface="Arial"/>
              </a:rPr>
              <a:t>• </a:t>
            </a:r>
            <a:r>
              <a:rPr b="0" lang="en-IN" sz="2500" spc="-1" strike="noStrike">
                <a:latin typeface="Arial"/>
              </a:rPr>
              <a:t>4.Blocked State </a:t>
            </a:r>
            <a:endParaRPr b="0" lang="en-IN" sz="2500" spc="-1" strike="noStrike">
              <a:latin typeface="Arial"/>
            </a:endParaRPr>
          </a:p>
          <a:p>
            <a:pPr>
              <a:lnSpc>
                <a:spcPct val="100000"/>
              </a:lnSpc>
            </a:pPr>
            <a:r>
              <a:rPr b="0" lang="en-IN" sz="2500" spc="-1" strike="noStrike">
                <a:latin typeface="Arial"/>
              </a:rPr>
              <a:t>• </a:t>
            </a:r>
            <a:r>
              <a:rPr b="0" lang="en-IN" sz="2500" spc="-1" strike="noStrike">
                <a:latin typeface="Arial"/>
              </a:rPr>
              <a:t>5. Dead State</a:t>
            </a:r>
            <a:endParaRPr b="0" lang="en-IN" sz="25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80000"/>
              </a:lnSpc>
            </a:pPr>
            <a:r>
              <a:rPr b="0" lang="en-IN" sz="5000" spc="94" strike="noStrike" cap="all">
                <a:solidFill>
                  <a:srgbClr val="0d0d0d"/>
                </a:solidFill>
                <a:latin typeface="Tw Cen MT Condensed"/>
              </a:rPr>
              <a:t>Design architecture CNTD</a:t>
            </a:r>
            <a:endParaRPr b="0" lang="en-IN" sz="5000" spc="-1" strike="noStrike">
              <a:latin typeface="Arial"/>
            </a:endParaRPr>
          </a:p>
        </p:txBody>
      </p:sp>
      <p:sp>
        <p:nvSpPr>
          <p:cNvPr id="91" name="CustomShape 2"/>
          <p:cNvSpPr/>
          <p:nvPr/>
        </p:nvSpPr>
        <p:spPr>
          <a:xfrm>
            <a:off x="864360" y="1809000"/>
            <a:ext cx="9719280" cy="4022640"/>
          </a:xfrm>
          <a:prstGeom prst="rect">
            <a:avLst/>
          </a:prstGeom>
          <a:noFill/>
          <a:ln>
            <a:noFill/>
          </a:ln>
        </p:spPr>
        <p:style>
          <a:lnRef idx="0"/>
          <a:fillRef idx="0"/>
          <a:effectRef idx="0"/>
          <a:fontRef idx="minor"/>
        </p:style>
        <p:txBody>
          <a:bodyPr lIns="45720" rIns="45720" tIns="45000" bIns="45000">
            <a:normAutofit/>
          </a:bodyPr>
          <a:p>
            <a:pPr marL="432000" indent="-323640">
              <a:lnSpc>
                <a:spcPct val="100000"/>
              </a:lnSpc>
              <a:spcBef>
                <a:spcPts val="1709"/>
              </a:spcBef>
              <a:buClr>
                <a:srgbClr val="ffffff"/>
              </a:buClr>
              <a:buSzPct val="45000"/>
              <a:buFont typeface="Wingdings" charset="2"/>
              <a:buChar char=""/>
            </a:pPr>
            <a:endParaRPr b="0" lang="en-IN" sz="1800" spc="-1" strike="noStrike">
              <a:latin typeface="Arial"/>
            </a:endParaRPr>
          </a:p>
          <a:p>
            <a:pPr marL="432000" indent="-323640">
              <a:lnSpc>
                <a:spcPct val="100000"/>
              </a:lnSpc>
              <a:spcBef>
                <a:spcPts val="1709"/>
              </a:spcBef>
              <a:buClr>
                <a:srgbClr val="ffffff"/>
              </a:buClr>
              <a:buSzPct val="45000"/>
              <a:buFont typeface="Wingdings" charset="2"/>
              <a:buChar char=""/>
            </a:pPr>
            <a:r>
              <a:rPr b="1" lang="en-IN" sz="3870" spc="-1" strike="noStrike">
                <a:solidFill>
                  <a:srgbClr val="111111"/>
                </a:solidFill>
                <a:latin typeface="Arial"/>
              </a:rPr>
              <a:t>1.Newborn State:</a:t>
            </a:r>
            <a:endParaRPr b="0" lang="en-IN" sz="3870" spc="-1" strike="noStrike">
              <a:latin typeface="Arial"/>
            </a:endParaRPr>
          </a:p>
          <a:p>
            <a:pPr marL="432000" indent="-323640">
              <a:lnSpc>
                <a:spcPct val="100000"/>
              </a:lnSpc>
              <a:spcBef>
                <a:spcPts val="1709"/>
              </a:spcBef>
              <a:buClr>
                <a:srgbClr val="ffffff"/>
              </a:buClr>
              <a:buSzPct val="45000"/>
              <a:buFont typeface="Wingdings" charset="2"/>
              <a:buChar char=""/>
            </a:pPr>
            <a:r>
              <a:rPr b="0" lang="en-IN" sz="3870" spc="-1" strike="noStrike">
                <a:solidFill>
                  <a:srgbClr val="111111"/>
                </a:solidFill>
                <a:latin typeface="Arial"/>
              </a:rPr>
              <a:t>When we create a thread object, the thread is born and is said to be in newborn state. The thread is not yet scheduled for running. At this state, we can do only one of the following with it: Schedule it for running using start() method. Kill it using stop() method If scheduled, it moves to the runnable state. If we attempt to use any other method at this stage, an exception will be thrown. </a:t>
            </a:r>
            <a:endParaRPr b="0" lang="en-IN" sz="3870" spc="-1" strike="noStrike">
              <a:latin typeface="Arial"/>
            </a:endParaRPr>
          </a:p>
          <a:p>
            <a:pPr marL="432000" indent="-323640">
              <a:lnSpc>
                <a:spcPct val="100000"/>
              </a:lnSpc>
              <a:spcBef>
                <a:spcPts val="1709"/>
              </a:spcBef>
              <a:buClr>
                <a:srgbClr val="ffffff"/>
              </a:buClr>
              <a:buSzPct val="45000"/>
              <a:buFont typeface="Wingdings" charset="2"/>
              <a:buChar char=""/>
            </a:pPr>
            <a:r>
              <a:rPr b="1" lang="en-IN" sz="3870" spc="-1" strike="noStrike">
                <a:solidFill>
                  <a:srgbClr val="111111"/>
                </a:solidFill>
                <a:latin typeface="Arial"/>
              </a:rPr>
              <a:t>2. Runnable state (start()):</a:t>
            </a:r>
            <a:endParaRPr b="0" lang="en-IN" sz="3870" spc="-1" strike="noStrike">
              <a:latin typeface="Arial"/>
            </a:endParaRPr>
          </a:p>
          <a:p>
            <a:pPr marL="432000" indent="-323640">
              <a:lnSpc>
                <a:spcPct val="100000"/>
              </a:lnSpc>
              <a:spcBef>
                <a:spcPts val="1709"/>
              </a:spcBef>
              <a:buClr>
                <a:srgbClr val="ffffff"/>
              </a:buClr>
              <a:buSzPct val="45000"/>
              <a:buFont typeface="Wingdings" charset="2"/>
              <a:buChar char=""/>
            </a:pPr>
            <a:r>
              <a:rPr b="0" lang="en-IN" sz="3870" spc="-1" strike="noStrike">
                <a:solidFill>
                  <a:srgbClr val="111111"/>
                </a:solidFill>
                <a:latin typeface="Arial"/>
              </a:rPr>
              <a:t>The runnable state means that the thread is ready for execution and is waiting for the availability of the processor. That is, the thread has joined the queue of threads that are waiting for execution. If all threads have equal priority, then they are given time slots for execution in round robin fashion. i.e. first-come, first-serve manner.</a:t>
            </a:r>
            <a:endParaRPr b="0" lang="en-IN" sz="387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024200" y="585360"/>
            <a:ext cx="9719280" cy="1499040"/>
          </a:xfrm>
          <a:prstGeom prst="rect">
            <a:avLst/>
          </a:prstGeom>
          <a:noFill/>
          <a:ln>
            <a:noFill/>
          </a:ln>
        </p:spPr>
        <p:style>
          <a:lnRef idx="0"/>
          <a:fillRef idx="0"/>
          <a:effectRef idx="0"/>
          <a:fontRef idx="minor"/>
        </p:style>
      </p:sp>
      <p:sp>
        <p:nvSpPr>
          <p:cNvPr id="93" name="CustomShape 2"/>
          <p:cNvSpPr/>
          <p:nvPr/>
        </p:nvSpPr>
        <p:spPr>
          <a:xfrm>
            <a:off x="936360" y="72000"/>
            <a:ext cx="9719280" cy="4022640"/>
          </a:xfrm>
          <a:prstGeom prst="rect">
            <a:avLst/>
          </a:prstGeom>
          <a:noFill/>
          <a:ln>
            <a:noFill/>
          </a:ln>
        </p:spPr>
        <p:style>
          <a:lnRef idx="0"/>
          <a:fillRef idx="0"/>
          <a:effectRef idx="0"/>
          <a:fontRef idx="minor"/>
        </p:style>
        <p:txBody>
          <a:bodyPr lIns="45720" rIns="45720" tIns="45000" bIns="45000"/>
          <a:p>
            <a:pPr>
              <a:lnSpc>
                <a:spcPct val="90000"/>
              </a:lnSpc>
              <a:spcBef>
                <a:spcPts val="1199"/>
              </a:spcBef>
              <a:spcAft>
                <a:spcPts val="201"/>
              </a:spcAft>
            </a:pPr>
            <a:r>
              <a:rPr b="1" lang="en-IN" sz="1700" spc="-1" strike="noStrike">
                <a:solidFill>
                  <a:srgbClr val="000000"/>
                </a:solidFill>
                <a:latin typeface="Tw Cen MT"/>
              </a:rPr>
              <a:t>3. Running State:</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 </a:t>
            </a:r>
            <a:r>
              <a:rPr b="0" lang="en-IN" sz="1700" spc="-1" strike="noStrike">
                <a:solidFill>
                  <a:srgbClr val="000000"/>
                </a:solidFill>
                <a:latin typeface="Tw Cen MT"/>
              </a:rPr>
              <a:t>Running means that the processor has given its time to the thread for its execution.</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 </a:t>
            </a:r>
            <a:r>
              <a:rPr b="0" lang="en-IN" sz="1700" spc="-1" strike="noStrike">
                <a:solidFill>
                  <a:srgbClr val="000000"/>
                </a:solidFill>
                <a:latin typeface="Tw Cen MT"/>
              </a:rPr>
              <a:t>The thread runs until it relinquishes control on its own or it is preempted by a higher priority thread.</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 </a:t>
            </a:r>
            <a:r>
              <a:rPr b="0" lang="en-IN" sz="1700" spc="-1" strike="noStrike">
                <a:solidFill>
                  <a:srgbClr val="000000"/>
                </a:solidFill>
                <a:latin typeface="Tw Cen MT"/>
              </a:rPr>
              <a:t>A running thread may relinquish its control in one of the following situations: A. Sleeping B. Waiting C. Suspended </a:t>
            </a:r>
            <a:endParaRPr b="0" lang="en-IN" sz="1700" spc="-1" strike="noStrike">
              <a:latin typeface="Arial"/>
            </a:endParaRPr>
          </a:p>
          <a:p>
            <a:pPr>
              <a:lnSpc>
                <a:spcPct val="90000"/>
              </a:lnSpc>
              <a:spcBef>
                <a:spcPts val="1199"/>
              </a:spcBef>
              <a:spcAft>
                <a:spcPts val="201"/>
              </a:spcAft>
            </a:pPr>
            <a:r>
              <a:rPr b="1" lang="en-IN" sz="1700" spc="-1" strike="noStrike">
                <a:solidFill>
                  <a:srgbClr val="000000"/>
                </a:solidFill>
                <a:latin typeface="Tw Cen MT"/>
              </a:rPr>
              <a:t>4.Blocked State</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1. A thread is said to be blocked when it is prevented form entering into the runnable state and subsequently the running state.</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2. This happens when the thread is suspended, sleeping, or waiting in order to satisfy certain requirements.</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3. A blocked thread is considered “ not runnable” but not dead and therefore fully qualified to run again.</a:t>
            </a:r>
            <a:endParaRPr b="0" lang="en-IN" sz="1700" spc="-1" strike="noStrike">
              <a:latin typeface="Arial"/>
            </a:endParaRPr>
          </a:p>
          <a:p>
            <a:pPr>
              <a:lnSpc>
                <a:spcPct val="90000"/>
              </a:lnSpc>
              <a:spcBef>
                <a:spcPts val="1199"/>
              </a:spcBef>
              <a:spcAft>
                <a:spcPts val="201"/>
              </a:spcAft>
            </a:pPr>
            <a:r>
              <a:rPr b="1" lang="en-IN" sz="1700" spc="-1" strike="noStrike">
                <a:solidFill>
                  <a:srgbClr val="000000"/>
                </a:solidFill>
                <a:latin typeface="Tw Cen MT"/>
              </a:rPr>
              <a:t>5. Dead State</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 </a:t>
            </a:r>
            <a:r>
              <a:rPr b="0" lang="en-IN" sz="1700" spc="-1" strike="noStrike">
                <a:solidFill>
                  <a:srgbClr val="000000"/>
                </a:solidFill>
                <a:latin typeface="Tw Cen MT"/>
              </a:rPr>
              <a:t>A running thread ends its life when is has completed executing its run() method. It is a natural death. </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 </a:t>
            </a:r>
            <a:r>
              <a:rPr b="0" lang="en-IN" sz="1700" spc="-1" strike="noStrike">
                <a:solidFill>
                  <a:srgbClr val="000000"/>
                </a:solidFill>
                <a:latin typeface="Tw Cen MT"/>
              </a:rPr>
              <a:t>However, we can kill it by sending the stop message to it at any state thus causing a premature death to it. </a:t>
            </a:r>
            <a:endParaRPr b="0" lang="en-IN" sz="1700" spc="-1" strike="noStrike">
              <a:latin typeface="Arial"/>
            </a:endParaRPr>
          </a:p>
          <a:p>
            <a:pPr>
              <a:lnSpc>
                <a:spcPct val="90000"/>
              </a:lnSpc>
              <a:spcBef>
                <a:spcPts val="1199"/>
              </a:spcBef>
              <a:spcAft>
                <a:spcPts val="201"/>
              </a:spcAft>
            </a:pPr>
            <a:r>
              <a:rPr b="0" lang="en-IN" sz="1700" spc="-1" strike="noStrike">
                <a:solidFill>
                  <a:srgbClr val="000000"/>
                </a:solidFill>
                <a:latin typeface="Tw Cen MT"/>
              </a:rPr>
              <a:t>• </a:t>
            </a:r>
            <a:r>
              <a:rPr b="0" lang="en-IN" sz="1700" spc="-1" strike="noStrike">
                <a:solidFill>
                  <a:srgbClr val="000000"/>
                </a:solidFill>
                <a:latin typeface="Tw Cen MT"/>
              </a:rPr>
              <a:t>A thread can be killed as soon it is born, or while it is running, or even when it is in “not runnable” (blocked) condition</a:t>
            </a:r>
            <a:endParaRPr b="0" lang="en-IN" sz="17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240360" y="225000"/>
            <a:ext cx="9719280" cy="4022640"/>
          </a:xfrm>
          <a:prstGeom prst="rect">
            <a:avLst/>
          </a:prstGeom>
          <a:noFill/>
          <a:ln>
            <a:noFill/>
          </a:ln>
        </p:spPr>
        <p:style>
          <a:lnRef idx="0"/>
          <a:fillRef idx="0"/>
          <a:effectRef idx="0"/>
          <a:fontRef idx="minor"/>
        </p:style>
        <p:txBody>
          <a:bodyPr lIns="45720" rIns="45720" tIns="45000" bIns="45000"/>
          <a:p>
            <a:pPr>
              <a:lnSpc>
                <a:spcPct val="90000"/>
              </a:lnSpc>
              <a:spcBef>
                <a:spcPts val="1199"/>
              </a:spcBef>
              <a:spcAft>
                <a:spcPts val="201"/>
              </a:spcAft>
            </a:pPr>
            <a:r>
              <a:rPr b="0" lang="en-IN" sz="5000" spc="94" strike="noStrike" cap="all">
                <a:solidFill>
                  <a:srgbClr val="0d0d0d"/>
                </a:solidFill>
                <a:latin typeface="Tw Cen MT Condensed"/>
              </a:rPr>
              <a:t>Outcome</a:t>
            </a:r>
            <a:endParaRPr b="0" lang="en-IN" sz="5000" spc="-1" strike="noStrike">
              <a:latin typeface="Arial"/>
            </a:endParaRPr>
          </a:p>
        </p:txBody>
      </p:sp>
      <p:sp>
        <p:nvSpPr>
          <p:cNvPr id="95" name="CustomShape 2"/>
          <p:cNvSpPr/>
          <p:nvPr/>
        </p:nvSpPr>
        <p:spPr>
          <a:xfrm>
            <a:off x="1080000" y="1152000"/>
            <a:ext cx="7199640" cy="5379120"/>
          </a:xfrm>
          <a:prstGeom prst="rect">
            <a:avLst/>
          </a:prstGeom>
          <a:noFill/>
          <a:ln>
            <a:noFill/>
          </a:ln>
        </p:spPr>
        <p:style>
          <a:lnRef idx="0"/>
          <a:fillRef idx="0"/>
          <a:effectRef idx="0"/>
          <a:fontRef idx="minor"/>
        </p:style>
        <p:txBody>
          <a:bodyPr lIns="90000" rIns="90000" tIns="45000" bIns="45000"/>
          <a:p>
            <a:pPr>
              <a:lnSpc>
                <a:spcPct val="100000"/>
              </a:lnSpc>
              <a:spcBef>
                <a:spcPts val="601"/>
              </a:spcBef>
            </a:pPr>
            <a:r>
              <a:rPr b="0" lang="en-IN" sz="2000" spc="-1" strike="noStrike">
                <a:solidFill>
                  <a:srgbClr val="000000"/>
                </a:solidFill>
                <a:latin typeface="Century Schoolbook"/>
              </a:rPr>
              <a:t>•</a:t>
            </a:r>
            <a:r>
              <a:rPr b="0" lang="en-IN" sz="2000" spc="-1" strike="noStrike">
                <a:solidFill>
                  <a:srgbClr val="000000"/>
                </a:solidFill>
                <a:latin typeface="Century Schoolbook"/>
              </a:rPr>
              <a:t>Succefully implemented multithreaded programmes without any errors. </a:t>
            </a:r>
            <a:endParaRPr b="0" lang="en-IN" sz="2000" spc="-1" strike="noStrike">
              <a:latin typeface="Arial"/>
            </a:endParaRPr>
          </a:p>
          <a:p>
            <a:pPr>
              <a:lnSpc>
                <a:spcPct val="100000"/>
              </a:lnSpc>
              <a:spcBef>
                <a:spcPts val="601"/>
              </a:spcBef>
            </a:pPr>
            <a:r>
              <a:rPr b="0" lang="en-IN" sz="2000" spc="-1" strike="noStrike">
                <a:solidFill>
                  <a:srgbClr val="000000"/>
                </a:solidFill>
                <a:latin typeface="Century Schoolbook"/>
              </a:rPr>
              <a:t>•</a:t>
            </a:r>
            <a:r>
              <a:rPr b="0" lang="en-IN" sz="2000" spc="-1" strike="noStrike">
                <a:solidFill>
                  <a:srgbClr val="000000"/>
                </a:solidFill>
                <a:latin typeface="Century Schoolbook"/>
              </a:rPr>
              <a:t>Learnt about various OS libraries and threading.</a:t>
            </a:r>
            <a:endParaRPr b="0" lang="en-IN" sz="2000" spc="-1" strike="noStrike">
              <a:latin typeface="Arial"/>
            </a:endParaRPr>
          </a:p>
          <a:p>
            <a:pPr>
              <a:lnSpc>
                <a:spcPct val="100000"/>
              </a:lnSpc>
              <a:spcBef>
                <a:spcPts val="601"/>
              </a:spcBef>
            </a:pPr>
            <a:r>
              <a:rPr b="0" lang="en-IN" sz="2000" spc="-1" strike="noStrike">
                <a:solidFill>
                  <a:srgbClr val="000000"/>
                </a:solidFill>
                <a:latin typeface="Century Schoolbook"/>
              </a:rPr>
              <a:t>Also added programs to actually test these multithreaded codes and those programs are</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bigmat.txt </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default.c</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mat.txt</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test2.c</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test3.c</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test4.c</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test.c</a:t>
            </a:r>
            <a:endParaRPr b="0" lang="en-IN" sz="2000" spc="-1" strike="noStrike">
              <a:latin typeface="Arial"/>
            </a:endParaRPr>
          </a:p>
          <a:p>
            <a:pPr marL="274320" indent="-273600">
              <a:lnSpc>
                <a:spcPct val="100000"/>
              </a:lnSpc>
              <a:spcBef>
                <a:spcPts val="601"/>
              </a:spcBef>
              <a:buClr>
                <a:srgbClr val="000000"/>
              </a:buClr>
              <a:buFont typeface="StarSymbol"/>
              <a:buAutoNum type="arabicParenR"/>
            </a:pPr>
            <a:r>
              <a:rPr b="0" lang="en-IN" sz="2000" spc="-1" strike="noStrike">
                <a:solidFill>
                  <a:srgbClr val="000000"/>
                </a:solidFill>
                <a:latin typeface="Century Schoolbook"/>
              </a:rPr>
              <a:t>verybigmat.txt</a:t>
            </a:r>
            <a:endParaRPr b="0" lang="en-IN" sz="2000" spc="-1" strike="noStrike">
              <a:latin typeface="Arial"/>
            </a:endParaRPr>
          </a:p>
          <a:p>
            <a:pPr>
              <a:lnSpc>
                <a:spcPct val="90000"/>
              </a:lnSpc>
              <a:spcBef>
                <a:spcPts val="1199"/>
              </a:spcBef>
              <a:spcAft>
                <a:spcPts val="201"/>
              </a:spcAft>
            </a:pPr>
            <a:r>
              <a:rPr b="0" lang="en-IN" sz="2000" spc="-1" strike="noStrike">
                <a:solidFill>
                  <a:srgbClr val="000000"/>
                </a:solidFill>
                <a:latin typeface="Century Schoolbook"/>
              </a:rPr>
              <a:t>Multithread code worked successfully on these test files without any errors.</a:t>
            </a:r>
            <a:endParaRPr b="0" lang="en-IN"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86</TotalTime>
  <Application>LibreOffice/6.0.7.3$Linux_X86_64 LibreOffice_project/00m0$Build-3</Application>
  <Words>845</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2020-04-14T00:35:00Z</dcterms:created>
  <dc:creator>Shabbir Khandwala</dc:creator>
  <dc:description/>
  <dc:language>en-IN</dc:language>
  <cp:lastModifiedBy/>
  <dcterms:modified xsi:type="dcterms:W3CDTF">2020-06-11T17:37:25Z</dcterms:modified>
  <cp:revision>24</cp:revision>
  <dc:subject/>
  <dc:title>Scheduling in xv6 operating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