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65" r:id="rId3"/>
    <p:sldId id="366" r:id="rId4"/>
    <p:sldId id="367" r:id="rId5"/>
    <p:sldId id="356" r:id="rId6"/>
    <p:sldId id="362" r:id="rId7"/>
    <p:sldId id="363" r:id="rId8"/>
    <p:sldId id="364" r:id="rId9"/>
    <p:sldId id="368" r:id="rId10"/>
    <p:sldId id="370" r:id="rId11"/>
    <p:sldId id="371" r:id="rId12"/>
    <p:sldId id="372" r:id="rId13"/>
    <p:sldId id="3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C94F"/>
    <a:srgbClr val="60D26E"/>
    <a:srgbClr val="84DC8E"/>
    <a:srgbClr val="0EABE4"/>
    <a:srgbClr val="AEE8B5"/>
    <a:srgbClr val="CEEAB0"/>
    <a:srgbClr val="5BD169"/>
    <a:srgbClr val="CB6B0B"/>
    <a:srgbClr val="FFFF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4374" autoAdjust="0"/>
  </p:normalViewPr>
  <p:slideViewPr>
    <p:cSldViewPr snapToGrid="0">
      <p:cViewPr varScale="1">
        <p:scale>
          <a:sx n="82" d="100"/>
          <a:sy n="82" d="100"/>
        </p:scale>
        <p:origin x="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77F4-C23E-47BF-AB79-12BCFDB3E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44336-785E-44D6-8319-F8BAE77AD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B5152-F132-4888-B53E-B3D0BC85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865-5ED5-4773-9FF6-FAD5D8AA1C2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197C-CB88-4544-BFED-4161FF27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4252E-E56E-48F9-B8AC-55A3E3B2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9D-B9CD-4B0E-91E6-BC94B30E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C1E6-6412-4FB0-94AE-5EEA67C1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3DED2-3F8A-49F3-9AC3-053A7A8B5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1C9B-2DC7-4CA6-AA9C-A0FF0136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865-5ED5-4773-9FF6-FAD5D8AA1C2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06804-959C-4FAB-921B-551081F9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D5C1-B406-4DA6-BBA5-00979967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9D-B9CD-4B0E-91E6-BC94B30E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649A5-B863-462B-8656-4C5E29848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CD528-D7FA-4062-A305-C9DC6AFCB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503E-A809-44AC-99AC-41F60538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865-5ED5-4773-9FF6-FAD5D8AA1C2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91BB2-5581-42BF-B634-2D77B947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A5EE1-8BE6-43FF-90A7-D609EDD4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9D-B9CD-4B0E-91E6-BC94B30E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3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53ED-14BC-4138-99ED-A17A595C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0522-EA0C-4940-B2EA-6F1E434F2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94038-04B5-477B-8DBA-AD5EF106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865-5ED5-4773-9FF6-FAD5D8AA1C2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D95EA-09D5-45CB-93F9-0D9AC7FF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1198-7620-4021-8478-3B9A2BC5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9D-B9CD-4B0E-91E6-BC94B30E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8E80-052E-4FF3-B16E-BB2B3991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466C4-B2AF-450B-8D15-BC9CE732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0B85C-D167-4145-ABCF-DA61AB17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865-5ED5-4773-9FF6-FAD5D8AA1C2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9379F-2C9D-4A80-8228-26830F97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9B19-5EA4-438E-86A5-836C44E7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9D-B9CD-4B0E-91E6-BC94B30E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F281-4B70-4A07-8611-B9CDDFFF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21C7-D821-4948-BF84-2BE8637F1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A277C-68A7-4927-8323-22F936C4A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8B83F-37E4-4938-B68C-F9DFF2FC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865-5ED5-4773-9FF6-FAD5D8AA1C2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3BD50-9A75-430D-8F5E-6CB019CC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7677F-5CDE-4537-9D84-96F5F723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9D-B9CD-4B0E-91E6-BC94B30E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3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0F93-BF0C-4313-846C-30900962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21B58-B3C5-45C1-8B52-FA107F12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9A4F1-1E8C-49F6-9043-60E45AC5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ED96A-1C1C-4B9A-9FDE-9FE50E31E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4BBD3-EAE1-4865-A444-4CA76687E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9DACE-9797-4C26-BB0E-FF915086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865-5ED5-4773-9FF6-FAD5D8AA1C2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FAFE4-685E-4688-9A8E-80A9DB39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B1C1B-3136-431F-A7B9-E3AAD813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9D-B9CD-4B0E-91E6-BC94B30E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D36A-9EC8-496A-B1AD-D7C7A449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07CD1-FA64-49A6-8F54-A056F31E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865-5ED5-4773-9FF6-FAD5D8AA1C2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9F4D8-9399-48AA-B2CD-9895D919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F79C2-BE2C-4343-A781-741D8DCD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9D-B9CD-4B0E-91E6-BC94B30E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58B6B-0797-4216-B215-EAC08E0C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865-5ED5-4773-9FF6-FAD5D8AA1C2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65266-2554-416C-BD0F-9C33ACA3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F8B17-4DED-46A8-921C-BB0D93E7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9D-B9CD-4B0E-91E6-BC94B30E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817D-13B2-44B3-BD55-EFD61E21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6209-9CDF-44BD-8681-B2C852BE5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B0111-C6E6-4101-9330-EBFA579BF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0612A-8689-4298-9425-21839FFE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865-5ED5-4773-9FF6-FAD5D8AA1C2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2D159-4257-4966-A17B-C4EC15BC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EA659-0364-458B-BF3A-EFC04BFB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9D-B9CD-4B0E-91E6-BC94B30E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5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3C51-BF07-4777-A34A-19DE4B07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03794-C6AB-4190-9136-B6305528E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BCFF6-F5CB-49BD-AE3D-852ADBBD2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E17D7-5526-4A00-83B5-7FC05B4A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865-5ED5-4773-9FF6-FAD5D8AA1C2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61AF6-6827-4ACE-846D-F14352F7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E723-FF00-4C84-88A4-E00C81B6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39D-B9CD-4B0E-91E6-BC94B30E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CA043-6976-4E87-8556-30246AD2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2695B-1083-4ACB-B1AB-3ABA0B7FC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54E2-E8F2-4BE8-BB79-1D7425C7C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D865-5ED5-4773-9FF6-FAD5D8AA1C2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F519-475C-48FC-BC40-4A44B0665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F7840-AA24-4092-B29E-6D8DB1EEB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139D-B9CD-4B0E-91E6-BC94B30E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D212FA-77FD-4B8D-AEEE-B59CE35A2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5730"/>
          <a:stretch/>
        </p:blipFill>
        <p:spPr>
          <a:xfrm>
            <a:off x="0" y="0"/>
            <a:ext cx="1064029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BBD7C2-CADB-44D6-90B1-5267A75207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20000">
                <a:srgbClr val="002060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B9B93-42AF-4735-AB32-01FFB5ED0AA4}"/>
              </a:ext>
            </a:extLst>
          </p:cNvPr>
          <p:cNvSpPr/>
          <p:nvPr/>
        </p:nvSpPr>
        <p:spPr>
          <a:xfrm>
            <a:off x="2621024" y="2528888"/>
            <a:ext cx="6949952" cy="2371725"/>
          </a:xfrm>
          <a:prstGeom prst="rect">
            <a:avLst/>
          </a:prstGeom>
          <a:solidFill>
            <a:srgbClr val="00B0F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A84B-043F-4F9F-BC9C-57FBDA030CDA}"/>
              </a:ext>
            </a:extLst>
          </p:cNvPr>
          <p:cNvSpPr txBox="1"/>
          <p:nvPr/>
        </p:nvSpPr>
        <p:spPr>
          <a:xfrm>
            <a:off x="3871229" y="3040206"/>
            <a:ext cx="4449551" cy="134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PEMBAGIAN </a:t>
            </a:r>
          </a:p>
          <a:p>
            <a:pPr algn="ctr">
              <a:lnSpc>
                <a:spcPts val="4900"/>
              </a:lnSpc>
            </a:pP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SDM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EA5D35-58B1-4BD4-9C27-ACC53EA025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92" y="1250409"/>
            <a:ext cx="2042616" cy="8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8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73B3DF8-9B05-484D-8446-714F25A4CD7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32C459-2308-4D15-A724-DB87CBA141D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44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65EEEF-F4B6-4443-A240-19F74DC94F7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063621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029121 w 12192000"/>
                <a:gd name="connsiteY3" fmla="*/ 6858000 h 6858000"/>
                <a:gd name="connsiteX4" fmla="*/ 107137 w 12192000"/>
                <a:gd name="connsiteY4" fmla="*/ 6635136 h 6858000"/>
                <a:gd name="connsiteX5" fmla="*/ 0 w 12192000"/>
                <a:gd name="connsiteY5" fmla="*/ 6597579 h 6858000"/>
                <a:gd name="connsiteX6" fmla="*/ 0 w 12192000"/>
                <a:gd name="connsiteY6" fmla="*/ 43507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1063621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029121" y="6858000"/>
                  </a:lnTo>
                  <a:lnTo>
                    <a:pt x="107137" y="6635136"/>
                  </a:lnTo>
                  <a:lnTo>
                    <a:pt x="0" y="6597579"/>
                  </a:lnTo>
                  <a:lnTo>
                    <a:pt x="0" y="43507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7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/>
                <a:t>Z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941E903-569A-4BE3-89D9-ABFAA1690659}"/>
                </a:ext>
              </a:extLst>
            </p:cNvPr>
            <p:cNvGrpSpPr/>
            <p:nvPr/>
          </p:nvGrpSpPr>
          <p:grpSpPr>
            <a:xfrm>
              <a:off x="0" y="0"/>
              <a:ext cx="1906826" cy="1954795"/>
              <a:chOff x="-1" y="0"/>
              <a:chExt cx="4615543" cy="473165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F35B0A-4E88-4565-B5FA-98F32FBE2DFF}"/>
                  </a:ext>
                </a:extLst>
              </p:cNvPr>
              <p:cNvSpPr/>
              <p:nvPr/>
            </p:nvSpPr>
            <p:spPr>
              <a:xfrm>
                <a:off x="-1" y="0"/>
                <a:ext cx="3004458" cy="1422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E434BFF-FFF3-42EE-8AD9-92A720CB1905}"/>
                  </a:ext>
                </a:extLst>
              </p:cNvPr>
              <p:cNvSpPr/>
              <p:nvPr/>
            </p:nvSpPr>
            <p:spPr>
              <a:xfrm>
                <a:off x="1" y="941732"/>
                <a:ext cx="3696920" cy="3789923"/>
              </a:xfrm>
              <a:custGeom>
                <a:avLst/>
                <a:gdLst>
                  <a:gd name="connsiteX0" fmla="*/ 3696920 w 3696920"/>
                  <a:gd name="connsiteY0" fmla="*/ 0 h 3789923"/>
                  <a:gd name="connsiteX1" fmla="*/ 0 w 3696920"/>
                  <a:gd name="connsiteY1" fmla="*/ 3789923 h 3789923"/>
                  <a:gd name="connsiteX2" fmla="*/ 0 w 3696920"/>
                  <a:gd name="connsiteY2" fmla="*/ 272208 h 3789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6920" h="3789923">
                    <a:moveTo>
                      <a:pt x="3696920" y="0"/>
                    </a:moveTo>
                    <a:lnTo>
                      <a:pt x="0" y="3789923"/>
                    </a:lnTo>
                    <a:lnTo>
                      <a:pt x="0" y="272208"/>
                    </a:lnTo>
                    <a:close/>
                  </a:path>
                </a:pathLst>
              </a:custGeom>
              <a:solidFill>
                <a:srgbClr val="0D2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A62FACC-833B-40A3-AA9D-848AA095C85A}"/>
                  </a:ext>
                </a:extLst>
              </p:cNvPr>
              <p:cNvSpPr/>
              <p:nvPr/>
            </p:nvSpPr>
            <p:spPr>
              <a:xfrm>
                <a:off x="1892296" y="0"/>
                <a:ext cx="2723246" cy="2791756"/>
              </a:xfrm>
              <a:custGeom>
                <a:avLst/>
                <a:gdLst>
                  <a:gd name="connsiteX0" fmla="*/ 678656 w 2723246"/>
                  <a:gd name="connsiteY0" fmla="*/ 0 h 2791756"/>
                  <a:gd name="connsiteX1" fmla="*/ 2723246 w 2723246"/>
                  <a:gd name="connsiteY1" fmla="*/ 0 h 2791756"/>
                  <a:gd name="connsiteX2" fmla="*/ 0 w 2723246"/>
                  <a:gd name="connsiteY2" fmla="*/ 2791756 h 2791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3246" h="2791756">
                    <a:moveTo>
                      <a:pt x="678656" y="0"/>
                    </a:moveTo>
                    <a:lnTo>
                      <a:pt x="2723246" y="0"/>
                    </a:lnTo>
                    <a:lnTo>
                      <a:pt x="0" y="279175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2AE9871-C3F7-406A-9BA1-303D76EA2371}"/>
                </a:ext>
              </a:extLst>
            </p:cNvPr>
            <p:cNvSpPr/>
            <p:nvPr/>
          </p:nvSpPr>
          <p:spPr>
            <a:xfrm>
              <a:off x="256312" y="188975"/>
              <a:ext cx="11679377" cy="6480051"/>
            </a:xfrm>
            <a:prstGeom prst="roundRect">
              <a:avLst>
                <a:gd name="adj" fmla="val 3981"/>
              </a:avLst>
            </a:prstGeom>
            <a:solidFill>
              <a:srgbClr val="FFFFFF">
                <a:alpha val="90980"/>
              </a:srgbClr>
            </a:solidFill>
            <a:ln>
              <a:noFill/>
            </a:ln>
            <a:effectLst>
              <a:glow rad="101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DADD0F-E8DC-4219-AE0E-E3280B8A80B9}"/>
              </a:ext>
            </a:extLst>
          </p:cNvPr>
          <p:cNvSpPr txBox="1"/>
          <p:nvPr/>
        </p:nvSpPr>
        <p:spPr>
          <a:xfrm>
            <a:off x="447338" y="293819"/>
            <a:ext cx="975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RELEASE PLAN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A9646-C009-41FF-8632-B08F0789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542421"/>
            <a:ext cx="11642571" cy="286397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6229F3-2B5D-43C8-AFE0-30B88D33FC94}"/>
              </a:ext>
            </a:extLst>
          </p:cNvPr>
          <p:cNvSpPr/>
          <p:nvPr/>
        </p:nvSpPr>
        <p:spPr>
          <a:xfrm>
            <a:off x="3195145" y="1282262"/>
            <a:ext cx="819807" cy="3310759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ECD5-C605-4389-A9EE-063B59765323}"/>
              </a:ext>
            </a:extLst>
          </p:cNvPr>
          <p:cNvSpPr txBox="1"/>
          <p:nvPr/>
        </p:nvSpPr>
        <p:spPr>
          <a:xfrm>
            <a:off x="638628" y="5139559"/>
            <a:ext cx="11088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Asumsi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Setiap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SPRINT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dikerjakan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selama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minggu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Telah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dilakukan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pembahasan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Proses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finalisasi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Rancangan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minggu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sebelum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SPRINT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dimulai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0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05B1E5-929B-4084-AFFF-3EF93CA8FD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7CB417-B8CA-4273-B821-818EE7FFE31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44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F54688-A175-459B-A7BE-56B255B83FE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063621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029121 w 12192000"/>
                <a:gd name="connsiteY3" fmla="*/ 6858000 h 6858000"/>
                <a:gd name="connsiteX4" fmla="*/ 107137 w 12192000"/>
                <a:gd name="connsiteY4" fmla="*/ 6635136 h 6858000"/>
                <a:gd name="connsiteX5" fmla="*/ 0 w 12192000"/>
                <a:gd name="connsiteY5" fmla="*/ 6597579 h 6858000"/>
                <a:gd name="connsiteX6" fmla="*/ 0 w 12192000"/>
                <a:gd name="connsiteY6" fmla="*/ 43507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1063621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029121" y="6858000"/>
                  </a:lnTo>
                  <a:lnTo>
                    <a:pt x="107137" y="6635136"/>
                  </a:lnTo>
                  <a:lnTo>
                    <a:pt x="0" y="6597579"/>
                  </a:lnTo>
                  <a:lnTo>
                    <a:pt x="0" y="43507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7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46A455F-CCAF-4BBC-8228-6FCCE24FADC3}"/>
                </a:ext>
              </a:extLst>
            </p:cNvPr>
            <p:cNvGrpSpPr/>
            <p:nvPr/>
          </p:nvGrpSpPr>
          <p:grpSpPr>
            <a:xfrm>
              <a:off x="0" y="0"/>
              <a:ext cx="1906826" cy="1954795"/>
              <a:chOff x="-1" y="0"/>
              <a:chExt cx="4615543" cy="473165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E825D91-243B-4444-A7B8-E2047D944094}"/>
                  </a:ext>
                </a:extLst>
              </p:cNvPr>
              <p:cNvSpPr/>
              <p:nvPr/>
            </p:nvSpPr>
            <p:spPr>
              <a:xfrm>
                <a:off x="-1" y="0"/>
                <a:ext cx="3004458" cy="1422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1458775-FF25-4EF6-992D-B090440B616B}"/>
                  </a:ext>
                </a:extLst>
              </p:cNvPr>
              <p:cNvSpPr/>
              <p:nvPr/>
            </p:nvSpPr>
            <p:spPr>
              <a:xfrm>
                <a:off x="1" y="941732"/>
                <a:ext cx="3696920" cy="3789923"/>
              </a:xfrm>
              <a:custGeom>
                <a:avLst/>
                <a:gdLst>
                  <a:gd name="connsiteX0" fmla="*/ 3696920 w 3696920"/>
                  <a:gd name="connsiteY0" fmla="*/ 0 h 3789923"/>
                  <a:gd name="connsiteX1" fmla="*/ 0 w 3696920"/>
                  <a:gd name="connsiteY1" fmla="*/ 3789923 h 3789923"/>
                  <a:gd name="connsiteX2" fmla="*/ 0 w 3696920"/>
                  <a:gd name="connsiteY2" fmla="*/ 272208 h 3789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6920" h="3789923">
                    <a:moveTo>
                      <a:pt x="3696920" y="0"/>
                    </a:moveTo>
                    <a:lnTo>
                      <a:pt x="0" y="3789923"/>
                    </a:lnTo>
                    <a:lnTo>
                      <a:pt x="0" y="272208"/>
                    </a:lnTo>
                    <a:close/>
                  </a:path>
                </a:pathLst>
              </a:custGeom>
              <a:solidFill>
                <a:srgbClr val="0D2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DF3B5C2-F74A-4409-AAD0-D0221192EF59}"/>
                  </a:ext>
                </a:extLst>
              </p:cNvPr>
              <p:cNvSpPr/>
              <p:nvPr/>
            </p:nvSpPr>
            <p:spPr>
              <a:xfrm>
                <a:off x="1892296" y="0"/>
                <a:ext cx="2723246" cy="2791756"/>
              </a:xfrm>
              <a:custGeom>
                <a:avLst/>
                <a:gdLst>
                  <a:gd name="connsiteX0" fmla="*/ 678656 w 2723246"/>
                  <a:gd name="connsiteY0" fmla="*/ 0 h 2791756"/>
                  <a:gd name="connsiteX1" fmla="*/ 2723246 w 2723246"/>
                  <a:gd name="connsiteY1" fmla="*/ 0 h 2791756"/>
                  <a:gd name="connsiteX2" fmla="*/ 0 w 2723246"/>
                  <a:gd name="connsiteY2" fmla="*/ 2791756 h 2791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3246" h="2791756">
                    <a:moveTo>
                      <a:pt x="678656" y="0"/>
                    </a:moveTo>
                    <a:lnTo>
                      <a:pt x="2723246" y="0"/>
                    </a:lnTo>
                    <a:lnTo>
                      <a:pt x="0" y="279175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BFE13EF-3391-4557-92DF-8A5E5DBEB625}"/>
                </a:ext>
              </a:extLst>
            </p:cNvPr>
            <p:cNvSpPr/>
            <p:nvPr/>
          </p:nvSpPr>
          <p:spPr>
            <a:xfrm>
              <a:off x="256312" y="188975"/>
              <a:ext cx="11679377" cy="6480051"/>
            </a:xfrm>
            <a:prstGeom prst="roundRect">
              <a:avLst>
                <a:gd name="adj" fmla="val 3981"/>
              </a:avLst>
            </a:prstGeom>
            <a:solidFill>
              <a:srgbClr val="FFFFFF">
                <a:alpha val="90980"/>
              </a:srgbClr>
            </a:solidFill>
            <a:ln>
              <a:noFill/>
            </a:ln>
            <a:effectLst>
              <a:glow rad="101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248635-EFA7-42EA-8975-DB3EBBB82845}"/>
              </a:ext>
            </a:extLst>
          </p:cNvPr>
          <p:cNvSpPr txBox="1"/>
          <p:nvPr/>
        </p:nvSpPr>
        <p:spPr>
          <a:xfrm>
            <a:off x="448311" y="580311"/>
            <a:ext cx="2670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Kawasan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Ekonomi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Khusus</a:t>
            </a:r>
            <a:endParaRPr kumimoji="0" lang="en-ID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0800C-3221-4DAF-9A98-449AB9FBC191}"/>
              </a:ext>
            </a:extLst>
          </p:cNvPr>
          <p:cNvSpPr txBox="1"/>
          <p:nvPr/>
        </p:nvSpPr>
        <p:spPr>
          <a:xfrm>
            <a:off x="448312" y="294527"/>
            <a:ext cx="267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Modul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BDBD89-6A34-463E-9836-3A741A769AD1}"/>
              </a:ext>
            </a:extLst>
          </p:cNvPr>
          <p:cNvGrpSpPr/>
          <p:nvPr/>
        </p:nvGrpSpPr>
        <p:grpSpPr>
          <a:xfrm>
            <a:off x="275738" y="1439146"/>
            <a:ext cx="2177178" cy="703421"/>
            <a:chOff x="377336" y="1366576"/>
            <a:chExt cx="2177178" cy="703421"/>
          </a:xfrm>
          <a:solidFill>
            <a:schemeClr val="bg1">
              <a:lumMod val="75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489093E-FF05-4059-8081-B5F173AEC3BA}"/>
                </a:ext>
              </a:extLst>
            </p:cNvPr>
            <p:cNvSpPr/>
            <p:nvPr/>
          </p:nvSpPr>
          <p:spPr>
            <a:xfrm>
              <a:off x="535395" y="1366576"/>
              <a:ext cx="2019119" cy="515648"/>
            </a:xfrm>
            <a:prstGeom prst="roundRect">
              <a:avLst>
                <a:gd name="adj" fmla="val 279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73EA9DE-DD2E-4FD7-801E-CF65C980D236}"/>
                </a:ext>
              </a:extLst>
            </p:cNvPr>
            <p:cNvSpPr/>
            <p:nvPr/>
          </p:nvSpPr>
          <p:spPr>
            <a:xfrm rot="12600000">
              <a:off x="377336" y="1588199"/>
              <a:ext cx="558886" cy="4817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F54A29-8700-400C-BC6A-2DF1EB1AD316}"/>
              </a:ext>
            </a:extLst>
          </p:cNvPr>
          <p:cNvGrpSpPr/>
          <p:nvPr/>
        </p:nvGrpSpPr>
        <p:grpSpPr>
          <a:xfrm>
            <a:off x="2448061" y="1439146"/>
            <a:ext cx="2177178" cy="703421"/>
            <a:chOff x="377336" y="1366576"/>
            <a:chExt cx="2177178" cy="703421"/>
          </a:xfrm>
          <a:solidFill>
            <a:schemeClr val="bg1">
              <a:lumMod val="75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9732047-D565-45AD-B551-CD8E08EDA3E3}"/>
                </a:ext>
              </a:extLst>
            </p:cNvPr>
            <p:cNvSpPr/>
            <p:nvPr/>
          </p:nvSpPr>
          <p:spPr>
            <a:xfrm>
              <a:off x="535395" y="1366576"/>
              <a:ext cx="2019119" cy="515648"/>
            </a:xfrm>
            <a:prstGeom prst="roundRect">
              <a:avLst>
                <a:gd name="adj" fmla="val 279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F18E22BB-22CB-444E-BA16-16ED55F6D248}"/>
                </a:ext>
              </a:extLst>
            </p:cNvPr>
            <p:cNvSpPr/>
            <p:nvPr/>
          </p:nvSpPr>
          <p:spPr>
            <a:xfrm rot="12600000">
              <a:off x="377336" y="1588199"/>
              <a:ext cx="558886" cy="4817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67FB60-4BA7-4690-91BC-2C2B26BFA243}"/>
              </a:ext>
            </a:extLst>
          </p:cNvPr>
          <p:cNvGrpSpPr/>
          <p:nvPr/>
        </p:nvGrpSpPr>
        <p:grpSpPr>
          <a:xfrm>
            <a:off x="5681549" y="1439146"/>
            <a:ext cx="2177178" cy="703421"/>
            <a:chOff x="377336" y="1366576"/>
            <a:chExt cx="2177178" cy="703421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0982B4-9065-4F70-8ACF-F69AC34CEF79}"/>
                </a:ext>
              </a:extLst>
            </p:cNvPr>
            <p:cNvSpPr/>
            <p:nvPr/>
          </p:nvSpPr>
          <p:spPr>
            <a:xfrm>
              <a:off x="535395" y="1366576"/>
              <a:ext cx="2019119" cy="515648"/>
            </a:xfrm>
            <a:prstGeom prst="roundRect">
              <a:avLst>
                <a:gd name="adj" fmla="val 27926"/>
              </a:avLst>
            </a:prstGeom>
            <a:solidFill>
              <a:srgbClr val="84D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A47FABB-9774-4D89-919F-F452B71B0F87}"/>
                </a:ext>
              </a:extLst>
            </p:cNvPr>
            <p:cNvSpPr/>
            <p:nvPr/>
          </p:nvSpPr>
          <p:spPr>
            <a:xfrm rot="12600000">
              <a:off x="377336" y="1588199"/>
              <a:ext cx="558886" cy="481798"/>
            </a:xfrm>
            <a:prstGeom prst="triangle">
              <a:avLst/>
            </a:prstGeom>
            <a:solidFill>
              <a:srgbClr val="84D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B7AA653-4EA0-4517-82EE-CAA982579CF2}"/>
              </a:ext>
            </a:extLst>
          </p:cNvPr>
          <p:cNvSpPr/>
          <p:nvPr/>
        </p:nvSpPr>
        <p:spPr>
          <a:xfrm>
            <a:off x="9860052" y="1439146"/>
            <a:ext cx="1898152" cy="515648"/>
          </a:xfrm>
          <a:prstGeom prst="roundRect">
            <a:avLst>
              <a:gd name="adj" fmla="val 27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A772972-A79F-4233-8F1E-65134C512807}"/>
              </a:ext>
            </a:extLst>
          </p:cNvPr>
          <p:cNvSpPr/>
          <p:nvPr/>
        </p:nvSpPr>
        <p:spPr>
          <a:xfrm rot="12600000">
            <a:off x="9701992" y="1660769"/>
            <a:ext cx="558886" cy="48179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AB77496C-B866-473B-AD48-A91DE5A64D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6713" y="1526818"/>
          <a:ext cx="11411490" cy="3564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507">
                  <a:extLst>
                    <a:ext uri="{9D8B030D-6E8A-4147-A177-3AD203B41FA5}">
                      <a16:colId xmlns:a16="http://schemas.microsoft.com/office/drawing/2014/main" val="675130547"/>
                    </a:ext>
                  </a:extLst>
                </a:gridCol>
                <a:gridCol w="3228951">
                  <a:extLst>
                    <a:ext uri="{9D8B030D-6E8A-4147-A177-3AD203B41FA5}">
                      <a16:colId xmlns:a16="http://schemas.microsoft.com/office/drawing/2014/main" val="1170833398"/>
                    </a:ext>
                  </a:extLst>
                </a:gridCol>
                <a:gridCol w="4044138">
                  <a:extLst>
                    <a:ext uri="{9D8B030D-6E8A-4147-A177-3AD203B41FA5}">
                      <a16:colId xmlns:a16="http://schemas.microsoft.com/office/drawing/2014/main" val="2015375853"/>
                    </a:ext>
                  </a:extLst>
                </a:gridCol>
                <a:gridCol w="1951894">
                  <a:extLst>
                    <a:ext uri="{9D8B030D-6E8A-4147-A177-3AD203B41FA5}">
                      <a16:colId xmlns:a16="http://schemas.microsoft.com/office/drawing/2014/main" val="3337262120"/>
                    </a:ext>
                  </a:extLst>
                </a:gridCol>
              </a:tblGrid>
              <a:tr h="364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SPRINT 1 </a:t>
                      </a:r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Maret</a:t>
                      </a:r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D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SPRINT 2 </a:t>
                      </a:r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(April)</a:t>
                      </a:r>
                      <a:endParaRPr lang="en-ID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SPRINT 3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(Mei)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SPRINT 4 </a:t>
                      </a:r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(next plan)</a:t>
                      </a:r>
                      <a:endParaRPr lang="en-ID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276969"/>
                  </a:ext>
                </a:extLst>
              </a:tr>
              <a:tr h="2966731">
                <a:tc>
                  <a:txBody>
                    <a:bodyPr/>
                    <a:lstStyle/>
                    <a:p>
                      <a:endParaRPr lang="en-US" sz="105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Pengembangan flow abnormal PPKEK (LDP)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Penyusunan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mockup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tampilan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pembetulan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dan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pembatalan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semua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menu)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Slicing mockup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pembatalan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dan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pembetulan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(edit, save, get all data, clone data,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detil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informasi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fungsi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detil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data)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Integrasi back end dan front end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untuk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semua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yang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telah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dibuat</a:t>
                      </a:r>
                      <a:endParaRPr 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05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Penyusunan</a:t>
                      </a: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Mockup Free Movement dan IT Inventory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Pengembangan flow abnormal PPKEK (TLDDP)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Penyusunan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mockup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tampilan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pembetulan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dan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pembatalan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semua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menu)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Slicing mockup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pembatalan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dan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pembetulan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(edit, save, get all data, clone data,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detil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informasi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fungsi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detil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data)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Integrasi back end dan front end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untuk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semua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yang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telah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dibuat</a:t>
                      </a:r>
                      <a:endParaRPr 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05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cetakan</a:t>
                      </a: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sesuai</a:t>
                      </a: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RPDJ (LDP dan TLDDP)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Slicing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cetakan</a:t>
                      </a:r>
                      <a:endParaRPr 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cetakan</a:t>
                      </a:r>
                      <a:endParaRPr 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05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Pengujian</a:t>
                      </a: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pengiriman</a:t>
                      </a: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data </a:t>
                      </a:r>
                      <a:r>
                        <a:rPr lang="en-US" sz="105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</a:t>
                      </a: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BC (LDP)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Bugs fixing </a:t>
                      </a:r>
                      <a:r>
                        <a:rPr lang="en-US" sz="105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hasil</a:t>
                      </a: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uji </a:t>
                      </a:r>
                      <a:r>
                        <a:rPr lang="en-US" sz="105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</a:t>
                      </a: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BC (LDP)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Perbaikan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dan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penambahan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Penyesuaian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referensi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isian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data, UI dan BE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Pengembangan Free Movement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Slicing mockup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pembatalan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dan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pembetulan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(edit, save, get all data,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detil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informasi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download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laporan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Integrasi back end dan front end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untuk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semua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yang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telah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dibuat</a:t>
                      </a:r>
                      <a:endParaRPr lang="en-US" sz="105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Pengembangan IT Inventory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Slicing dan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penyesuaian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mockup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berdasarkan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hasil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diskusi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dengan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PU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pembatalan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dan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pembetulan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(edit, save, get all data,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detil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informasi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parsing excel, download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laporan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Integrasi back end dan front end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untuk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semua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yang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telah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dibuat</a:t>
                      </a:r>
                      <a:endParaRPr lang="en-US" sz="105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Pengujian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pengiriman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data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BC (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Pemasukan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LDP)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berdasarkan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hasil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pemetaan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Json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lengkap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PPKEK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dengan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BC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Bugs fixing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hasil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uji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BC (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Pemasukan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LDP)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Penyesuaian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referensi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isian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data, UI dan BE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endParaRPr lang="en-US" sz="105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05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Pengeluaran</a:t>
                      </a: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LDP dan TLDDP</a:t>
                      </a: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Penyesuaian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referensi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isian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data, UI, dan BE</a:t>
                      </a: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Pengujian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pengiriman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data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BC</a:t>
                      </a: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Bugs fixing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hasil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uji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BC</a:t>
                      </a: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Uji dan bugs fixing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hingga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data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terkirim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sempurna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BC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Free Movement dan IT Inventory</a:t>
                      </a: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Uji internal</a:t>
                      </a: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Uji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dengan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PU</a:t>
                      </a: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Bugs fixing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hasil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pengujian</a:t>
                      </a:r>
                      <a:endParaRPr 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46912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22BE581-0F5D-4C04-A4E1-C0D41905456E}"/>
              </a:ext>
            </a:extLst>
          </p:cNvPr>
          <p:cNvSpPr txBox="1"/>
          <p:nvPr/>
        </p:nvSpPr>
        <p:spPr>
          <a:xfrm>
            <a:off x="3538366" y="294526"/>
            <a:ext cx="201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Tim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Pengembang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  <a:endParaRPr kumimoji="0" lang="en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04D70E-E417-41B8-9677-29AE74E12BEC}"/>
              </a:ext>
            </a:extLst>
          </p:cNvPr>
          <p:cNvSpPr txBox="1"/>
          <p:nvPr/>
        </p:nvSpPr>
        <p:spPr>
          <a:xfrm>
            <a:off x="3559385" y="609690"/>
            <a:ext cx="119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Internal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Roy,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Rhesa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C334C3-60D2-44EE-9A1D-2B2DE8F157C6}"/>
              </a:ext>
            </a:extLst>
          </p:cNvPr>
          <p:cNvSpPr txBox="1"/>
          <p:nvPr/>
        </p:nvSpPr>
        <p:spPr>
          <a:xfrm>
            <a:off x="4848579" y="609690"/>
            <a:ext cx="246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Squad 1 Telkom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Aulia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(SA), Fadel (FE), Jason (FE), Ravi (BE), Ilham (UI/UX)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0A8EE7-2398-4AAA-BD00-650FD0A1D05A}"/>
              </a:ext>
            </a:extLst>
          </p:cNvPr>
          <p:cNvSpPr txBox="1"/>
          <p:nvPr/>
        </p:nvSpPr>
        <p:spPr>
          <a:xfrm>
            <a:off x="7418609" y="609690"/>
            <a:ext cx="181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Tim Infra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Aldi (FE),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Panji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(BE)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41E231-E4DA-496C-8F21-1CF6DDBF224F}"/>
              </a:ext>
            </a:extLst>
          </p:cNvPr>
          <p:cNvSpPr txBox="1"/>
          <p:nvPr/>
        </p:nvSpPr>
        <p:spPr>
          <a:xfrm>
            <a:off x="424737" y="5597720"/>
            <a:ext cx="201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Progres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Mingguan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minggu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IV Mei)</a:t>
            </a:r>
            <a:endParaRPr kumimoji="0" lang="en-ID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8B8305E-DAC3-473B-ADFF-C0C0767FCAAC}"/>
              </a:ext>
            </a:extLst>
          </p:cNvPr>
          <p:cNvCxnSpPr>
            <a:cxnSpLocks/>
          </p:cNvCxnSpPr>
          <p:nvPr/>
        </p:nvCxnSpPr>
        <p:spPr>
          <a:xfrm>
            <a:off x="301512" y="5261744"/>
            <a:ext cx="115889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64B749E-BA56-4765-ADA1-8432CC02FCA1}"/>
              </a:ext>
            </a:extLst>
          </p:cNvPr>
          <p:cNvSpPr txBox="1"/>
          <p:nvPr/>
        </p:nvSpPr>
        <p:spPr>
          <a:xfrm>
            <a:off x="2633506" y="5657031"/>
            <a:ext cx="4816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Pamasukan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LDP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Penyesuaian UI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berdasarkan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hasil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pengujian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dengan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BC (DONE)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 salah yang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dikirim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BC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berdasarkan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hasil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validasi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oleh BC)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berkurang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dari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28 error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menjadi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1 error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hasil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pengiriman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terakhir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hari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Jumat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9EC5AD-5E92-40B1-99D8-B93F406841D0}"/>
              </a:ext>
            </a:extLst>
          </p:cNvPr>
          <p:cNvSpPr txBox="1"/>
          <p:nvPr/>
        </p:nvSpPr>
        <p:spPr>
          <a:xfrm>
            <a:off x="7678592" y="5705442"/>
            <a:ext cx="2045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Free Movement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Fitur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utama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selesai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dan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siap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untuk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dilakukan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uji internal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EA3AB5-EFF6-4A8F-837D-BF0AE9922C0F}"/>
              </a:ext>
            </a:extLst>
          </p:cNvPr>
          <p:cNvSpPr txBox="1"/>
          <p:nvPr/>
        </p:nvSpPr>
        <p:spPr>
          <a:xfrm>
            <a:off x="9908950" y="5705442"/>
            <a:ext cx="2045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IT Inventory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Fitur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utama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selesai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dan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siap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untuk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dilakukan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uji internal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B25437-1522-4A7A-94B4-FA7C80EB97B7}"/>
              </a:ext>
            </a:extLst>
          </p:cNvPr>
          <p:cNvSpPr txBox="1"/>
          <p:nvPr/>
        </p:nvSpPr>
        <p:spPr>
          <a:xfrm>
            <a:off x="9702724" y="294526"/>
            <a:ext cx="201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Target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Selesai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  <a:endParaRPr kumimoji="0" lang="en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590CF2-0CD8-4BEC-8328-DF5614B876F1}"/>
              </a:ext>
            </a:extLst>
          </p:cNvPr>
          <p:cNvSpPr txBox="1"/>
          <p:nvPr/>
        </p:nvSpPr>
        <p:spPr>
          <a:xfrm>
            <a:off x="9723743" y="609690"/>
            <a:ext cx="1579762" cy="389513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Bulan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Juni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2021</a:t>
            </a:r>
            <a:endParaRPr kumimoji="0" lang="en-ID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0193D7-05F9-475F-8CC6-667D14875A46}"/>
              </a:ext>
            </a:extLst>
          </p:cNvPr>
          <p:cNvSpPr txBox="1"/>
          <p:nvPr/>
        </p:nvSpPr>
        <p:spPr>
          <a:xfrm>
            <a:off x="9980054" y="5349783"/>
            <a:ext cx="877481" cy="357054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75,4%</a:t>
            </a:r>
            <a:endParaRPr kumimoji="0" lang="en-ID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A2DB87-8D89-4A1B-A8C6-7D147F85C306}"/>
              </a:ext>
            </a:extLst>
          </p:cNvPr>
          <p:cNvSpPr txBox="1"/>
          <p:nvPr/>
        </p:nvSpPr>
        <p:spPr>
          <a:xfrm>
            <a:off x="7703722" y="5349783"/>
            <a:ext cx="877481" cy="357054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81,13%</a:t>
            </a:r>
            <a:endParaRPr kumimoji="0" lang="en-ID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BF47A7-BB15-492C-AE04-431F6E1BC384}"/>
              </a:ext>
            </a:extLst>
          </p:cNvPr>
          <p:cNvSpPr txBox="1"/>
          <p:nvPr/>
        </p:nvSpPr>
        <p:spPr>
          <a:xfrm>
            <a:off x="2681904" y="5349783"/>
            <a:ext cx="877481" cy="357054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90%</a:t>
            </a:r>
            <a:endParaRPr kumimoji="0" lang="en-ID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7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05B1E5-929B-4084-AFFF-3EF93CA8FD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7CB417-B8CA-4273-B821-818EE7FFE31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44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F54688-A175-459B-A7BE-56B255B83FE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063621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029121 w 12192000"/>
                <a:gd name="connsiteY3" fmla="*/ 6858000 h 6858000"/>
                <a:gd name="connsiteX4" fmla="*/ 107137 w 12192000"/>
                <a:gd name="connsiteY4" fmla="*/ 6635136 h 6858000"/>
                <a:gd name="connsiteX5" fmla="*/ 0 w 12192000"/>
                <a:gd name="connsiteY5" fmla="*/ 6597579 h 6858000"/>
                <a:gd name="connsiteX6" fmla="*/ 0 w 12192000"/>
                <a:gd name="connsiteY6" fmla="*/ 43507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1063621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029121" y="6858000"/>
                  </a:lnTo>
                  <a:lnTo>
                    <a:pt x="107137" y="6635136"/>
                  </a:lnTo>
                  <a:lnTo>
                    <a:pt x="0" y="6597579"/>
                  </a:lnTo>
                  <a:lnTo>
                    <a:pt x="0" y="43507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7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46A455F-CCAF-4BBC-8228-6FCCE24FADC3}"/>
                </a:ext>
              </a:extLst>
            </p:cNvPr>
            <p:cNvGrpSpPr/>
            <p:nvPr/>
          </p:nvGrpSpPr>
          <p:grpSpPr>
            <a:xfrm>
              <a:off x="0" y="0"/>
              <a:ext cx="1906826" cy="1954795"/>
              <a:chOff x="-1" y="0"/>
              <a:chExt cx="4615543" cy="473165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E825D91-243B-4444-A7B8-E2047D944094}"/>
                  </a:ext>
                </a:extLst>
              </p:cNvPr>
              <p:cNvSpPr/>
              <p:nvPr/>
            </p:nvSpPr>
            <p:spPr>
              <a:xfrm>
                <a:off x="-1" y="0"/>
                <a:ext cx="3004458" cy="1422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1458775-FF25-4EF6-992D-B090440B616B}"/>
                  </a:ext>
                </a:extLst>
              </p:cNvPr>
              <p:cNvSpPr/>
              <p:nvPr/>
            </p:nvSpPr>
            <p:spPr>
              <a:xfrm>
                <a:off x="1" y="941732"/>
                <a:ext cx="3696920" cy="3789923"/>
              </a:xfrm>
              <a:custGeom>
                <a:avLst/>
                <a:gdLst>
                  <a:gd name="connsiteX0" fmla="*/ 3696920 w 3696920"/>
                  <a:gd name="connsiteY0" fmla="*/ 0 h 3789923"/>
                  <a:gd name="connsiteX1" fmla="*/ 0 w 3696920"/>
                  <a:gd name="connsiteY1" fmla="*/ 3789923 h 3789923"/>
                  <a:gd name="connsiteX2" fmla="*/ 0 w 3696920"/>
                  <a:gd name="connsiteY2" fmla="*/ 272208 h 3789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6920" h="3789923">
                    <a:moveTo>
                      <a:pt x="3696920" y="0"/>
                    </a:moveTo>
                    <a:lnTo>
                      <a:pt x="0" y="3789923"/>
                    </a:lnTo>
                    <a:lnTo>
                      <a:pt x="0" y="272208"/>
                    </a:lnTo>
                    <a:close/>
                  </a:path>
                </a:pathLst>
              </a:custGeom>
              <a:solidFill>
                <a:srgbClr val="0D2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DF3B5C2-F74A-4409-AAD0-D0221192EF59}"/>
                  </a:ext>
                </a:extLst>
              </p:cNvPr>
              <p:cNvSpPr/>
              <p:nvPr/>
            </p:nvSpPr>
            <p:spPr>
              <a:xfrm>
                <a:off x="1892296" y="0"/>
                <a:ext cx="2723246" cy="2791756"/>
              </a:xfrm>
              <a:custGeom>
                <a:avLst/>
                <a:gdLst>
                  <a:gd name="connsiteX0" fmla="*/ 678656 w 2723246"/>
                  <a:gd name="connsiteY0" fmla="*/ 0 h 2791756"/>
                  <a:gd name="connsiteX1" fmla="*/ 2723246 w 2723246"/>
                  <a:gd name="connsiteY1" fmla="*/ 0 h 2791756"/>
                  <a:gd name="connsiteX2" fmla="*/ 0 w 2723246"/>
                  <a:gd name="connsiteY2" fmla="*/ 2791756 h 2791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3246" h="2791756">
                    <a:moveTo>
                      <a:pt x="678656" y="0"/>
                    </a:moveTo>
                    <a:lnTo>
                      <a:pt x="2723246" y="0"/>
                    </a:lnTo>
                    <a:lnTo>
                      <a:pt x="0" y="279175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BFE13EF-3391-4557-92DF-8A5E5DBEB625}"/>
                </a:ext>
              </a:extLst>
            </p:cNvPr>
            <p:cNvSpPr/>
            <p:nvPr/>
          </p:nvSpPr>
          <p:spPr>
            <a:xfrm>
              <a:off x="256312" y="188975"/>
              <a:ext cx="11679377" cy="6480051"/>
            </a:xfrm>
            <a:prstGeom prst="roundRect">
              <a:avLst>
                <a:gd name="adj" fmla="val 3981"/>
              </a:avLst>
            </a:prstGeom>
            <a:solidFill>
              <a:srgbClr val="FFFFFF">
                <a:alpha val="90980"/>
              </a:srgbClr>
            </a:solidFill>
            <a:ln>
              <a:noFill/>
            </a:ln>
            <a:effectLst>
              <a:glow rad="101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248635-EFA7-42EA-8975-DB3EBBB82845}"/>
              </a:ext>
            </a:extLst>
          </p:cNvPr>
          <p:cNvSpPr txBox="1"/>
          <p:nvPr/>
        </p:nvSpPr>
        <p:spPr>
          <a:xfrm>
            <a:off x="448312" y="580311"/>
            <a:ext cx="217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SSm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Perizinan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dan NK</a:t>
            </a:r>
            <a:endParaRPr kumimoji="0" lang="en-ID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0800C-3221-4DAF-9A98-449AB9FBC191}"/>
              </a:ext>
            </a:extLst>
          </p:cNvPr>
          <p:cNvSpPr txBox="1"/>
          <p:nvPr/>
        </p:nvSpPr>
        <p:spPr>
          <a:xfrm>
            <a:off x="448312" y="294527"/>
            <a:ext cx="267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Modul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BDBD89-6A34-463E-9836-3A741A769AD1}"/>
              </a:ext>
            </a:extLst>
          </p:cNvPr>
          <p:cNvGrpSpPr/>
          <p:nvPr/>
        </p:nvGrpSpPr>
        <p:grpSpPr>
          <a:xfrm>
            <a:off x="275738" y="1284167"/>
            <a:ext cx="2177178" cy="703421"/>
            <a:chOff x="377336" y="1366576"/>
            <a:chExt cx="2177178" cy="703421"/>
          </a:xfrm>
          <a:solidFill>
            <a:schemeClr val="bg1">
              <a:lumMod val="75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489093E-FF05-4059-8081-B5F173AEC3BA}"/>
                </a:ext>
              </a:extLst>
            </p:cNvPr>
            <p:cNvSpPr/>
            <p:nvPr/>
          </p:nvSpPr>
          <p:spPr>
            <a:xfrm>
              <a:off x="535395" y="1366576"/>
              <a:ext cx="2019119" cy="515648"/>
            </a:xfrm>
            <a:prstGeom prst="roundRect">
              <a:avLst>
                <a:gd name="adj" fmla="val 279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73EA9DE-DD2E-4FD7-801E-CF65C980D236}"/>
                </a:ext>
              </a:extLst>
            </p:cNvPr>
            <p:cNvSpPr/>
            <p:nvPr/>
          </p:nvSpPr>
          <p:spPr>
            <a:xfrm rot="12600000">
              <a:off x="377336" y="1588199"/>
              <a:ext cx="558886" cy="4817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67FB60-4BA7-4690-91BC-2C2B26BFA243}"/>
              </a:ext>
            </a:extLst>
          </p:cNvPr>
          <p:cNvGrpSpPr/>
          <p:nvPr/>
        </p:nvGrpSpPr>
        <p:grpSpPr>
          <a:xfrm>
            <a:off x="3516505" y="1284167"/>
            <a:ext cx="2177178" cy="703421"/>
            <a:chOff x="377336" y="1366576"/>
            <a:chExt cx="2177178" cy="703421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0982B4-9065-4F70-8ACF-F69AC34CEF79}"/>
                </a:ext>
              </a:extLst>
            </p:cNvPr>
            <p:cNvSpPr/>
            <p:nvPr/>
          </p:nvSpPr>
          <p:spPr>
            <a:xfrm>
              <a:off x="535395" y="1366576"/>
              <a:ext cx="2019119" cy="515648"/>
            </a:xfrm>
            <a:prstGeom prst="roundRect">
              <a:avLst>
                <a:gd name="adj" fmla="val 27926"/>
              </a:avLst>
            </a:prstGeom>
            <a:solidFill>
              <a:srgbClr val="84D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A47FABB-9774-4D89-919F-F452B71B0F87}"/>
                </a:ext>
              </a:extLst>
            </p:cNvPr>
            <p:cNvSpPr/>
            <p:nvPr/>
          </p:nvSpPr>
          <p:spPr>
            <a:xfrm rot="12600000">
              <a:off x="377336" y="1588199"/>
              <a:ext cx="558886" cy="481798"/>
            </a:xfrm>
            <a:prstGeom prst="triangle">
              <a:avLst/>
            </a:prstGeom>
            <a:solidFill>
              <a:srgbClr val="84D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4CE13A-FD7C-4076-800F-C98A505E137B}"/>
              </a:ext>
            </a:extLst>
          </p:cNvPr>
          <p:cNvGrpSpPr/>
          <p:nvPr/>
        </p:nvGrpSpPr>
        <p:grpSpPr>
          <a:xfrm>
            <a:off x="7761611" y="1284167"/>
            <a:ext cx="2056212" cy="703421"/>
            <a:chOff x="9701992" y="1439146"/>
            <a:chExt cx="2056212" cy="703421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B7AA653-4EA0-4517-82EE-CAA982579CF2}"/>
                </a:ext>
              </a:extLst>
            </p:cNvPr>
            <p:cNvSpPr/>
            <p:nvPr/>
          </p:nvSpPr>
          <p:spPr>
            <a:xfrm>
              <a:off x="9860052" y="1439146"/>
              <a:ext cx="1898152" cy="515648"/>
            </a:xfrm>
            <a:prstGeom prst="roundRect">
              <a:avLst>
                <a:gd name="adj" fmla="val 2792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AA772972-A79F-4233-8F1E-65134C512807}"/>
                </a:ext>
              </a:extLst>
            </p:cNvPr>
            <p:cNvSpPr/>
            <p:nvPr/>
          </p:nvSpPr>
          <p:spPr>
            <a:xfrm rot="12600000">
              <a:off x="9701992" y="1660769"/>
              <a:ext cx="558886" cy="48179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AB77496C-B866-473B-AD48-A91DE5A64D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6713" y="1371839"/>
          <a:ext cx="9997177" cy="3331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858">
                  <a:extLst>
                    <a:ext uri="{9D8B030D-6E8A-4147-A177-3AD203B41FA5}">
                      <a16:colId xmlns:a16="http://schemas.microsoft.com/office/drawing/2014/main" val="1170833398"/>
                    </a:ext>
                  </a:extLst>
                </a:gridCol>
                <a:gridCol w="4223658">
                  <a:extLst>
                    <a:ext uri="{9D8B030D-6E8A-4147-A177-3AD203B41FA5}">
                      <a16:colId xmlns:a16="http://schemas.microsoft.com/office/drawing/2014/main" val="2015375853"/>
                    </a:ext>
                  </a:extLst>
                </a:gridCol>
                <a:gridCol w="2491661">
                  <a:extLst>
                    <a:ext uri="{9D8B030D-6E8A-4147-A177-3AD203B41FA5}">
                      <a16:colId xmlns:a16="http://schemas.microsoft.com/office/drawing/2014/main" val="3337262120"/>
                    </a:ext>
                  </a:extLst>
                </a:gridCol>
              </a:tblGrid>
              <a:tr h="364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SPRINT 1 </a:t>
                      </a:r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(April)</a:t>
                      </a:r>
                      <a:endParaRPr lang="en-ID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SPRINT 2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(Mei)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SPRINT 3 </a:t>
                      </a:r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(next plan)</a:t>
                      </a:r>
                      <a:endParaRPr lang="en-ID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276969"/>
                  </a:ext>
                </a:extLst>
              </a:tr>
              <a:tr h="2966731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Pengembangan Dynamic Form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api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get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komponen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row, form, col, dan button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api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get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komponen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table dan static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komponen</a:t>
                      </a:r>
                      <a:endParaRPr 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api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get default value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untuk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autofill form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Penyesuaian response payload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struktur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Json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save, update, get data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Integrasi FE dan BE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untuk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semua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untuk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integrasi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dengan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K/L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Penyusunan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template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dengan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mengacu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pada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komoditas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gula </a:t>
                      </a:r>
                      <a:r>
                        <a:rPr lang="en-US" sz="105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sebelum</a:t>
                      </a:r>
                      <a:r>
                        <a:rPr 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PP 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Pengembangan Dynamic Form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get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permohonan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dan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detil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untuk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beranda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permohonan</a:t>
                      </a:r>
                      <a:endParaRPr lang="en-US" sz="105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Penyesuaian form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beranda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permohonan</a:t>
                      </a:r>
                      <a:endParaRPr lang="en-US" sz="105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untuk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barang</a:t>
                      </a:r>
                      <a:endParaRPr lang="en-US" sz="105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Penyesuaian template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sesuai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dengan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konsep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perizinan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PP 29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Pengembangan CMS Dynamic Form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CRUD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untuk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16 tr dynamic form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grid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form, form template, dan form element (props,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table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colom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form)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Integrasi form template dan form element (props,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table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colom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dan form)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Pengembangan NK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untuk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PU (RKI)</a:t>
                      </a: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Penyusunan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template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sesuai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probis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terkini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dengan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menggunakan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dynamic form</a:t>
                      </a: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CRUD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untuk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template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terbaru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endParaRPr lang="en-US" sz="105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Pengembangan CMS Dynamic Form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Pengembangan NK </a:t>
                      </a:r>
                      <a:r>
                        <a:rPr lang="en-US" sz="105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untuk</a:t>
                      </a: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K/L (</a:t>
                      </a:r>
                      <a:r>
                        <a:rPr lang="en-US" sz="105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stok</a:t>
                      </a: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komoditas</a:t>
                      </a: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Integrasi NK </a:t>
                      </a:r>
                      <a:r>
                        <a:rPr lang="en-US" sz="105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dengan</a:t>
                      </a: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SSm</a:t>
                      </a: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Perizinan</a:t>
                      </a:r>
                      <a:endParaRPr lang="en-US" sz="105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46912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22BE581-0F5D-4C04-A4E1-C0D41905456E}"/>
              </a:ext>
            </a:extLst>
          </p:cNvPr>
          <p:cNvSpPr txBox="1"/>
          <p:nvPr/>
        </p:nvSpPr>
        <p:spPr>
          <a:xfrm>
            <a:off x="3538366" y="294526"/>
            <a:ext cx="201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Tim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Pengembang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  <a:endParaRPr kumimoji="0" lang="en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04D70E-E417-41B8-9677-29AE74E12BEC}"/>
              </a:ext>
            </a:extLst>
          </p:cNvPr>
          <p:cNvSpPr txBox="1"/>
          <p:nvPr/>
        </p:nvSpPr>
        <p:spPr>
          <a:xfrm>
            <a:off x="3559385" y="609690"/>
            <a:ext cx="1191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Internal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Ihsan, Tiko, Guntur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C334C3-60D2-44EE-9A1D-2B2DE8F157C6}"/>
              </a:ext>
            </a:extLst>
          </p:cNvPr>
          <p:cNvSpPr txBox="1"/>
          <p:nvPr/>
        </p:nvSpPr>
        <p:spPr>
          <a:xfrm>
            <a:off x="4848579" y="609690"/>
            <a:ext cx="246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Squad 1 Telkom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Thomas (SA), Dian (FE), Clara (FE), Chandra (BE), Marwan (INT)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41E231-E4DA-496C-8F21-1CF6DDBF224F}"/>
              </a:ext>
            </a:extLst>
          </p:cNvPr>
          <p:cNvSpPr txBox="1"/>
          <p:nvPr/>
        </p:nvSpPr>
        <p:spPr>
          <a:xfrm>
            <a:off x="436977" y="5436994"/>
            <a:ext cx="201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Progres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Mingguan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minggu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IV Mei)</a:t>
            </a:r>
            <a:endParaRPr kumimoji="0" lang="en-ID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8B8305E-DAC3-473B-ADFF-C0C0767FCAAC}"/>
              </a:ext>
            </a:extLst>
          </p:cNvPr>
          <p:cNvCxnSpPr>
            <a:cxnSpLocks/>
          </p:cNvCxnSpPr>
          <p:nvPr/>
        </p:nvCxnSpPr>
        <p:spPr>
          <a:xfrm>
            <a:off x="301512" y="4738846"/>
            <a:ext cx="115889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64B749E-BA56-4765-ADA1-8432CC02FCA1}"/>
              </a:ext>
            </a:extLst>
          </p:cNvPr>
          <p:cNvSpPr txBox="1"/>
          <p:nvPr/>
        </p:nvSpPr>
        <p:spPr>
          <a:xfrm>
            <a:off x="2625637" y="5171189"/>
            <a:ext cx="52940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Pengembangan Dynamic Form dan CMS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Pengembangan API Get Riwayat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Pengajuan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(done)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Pengembangan API Submit data di checkpoint (done)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Pengembangan API CRUD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Dokumen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(done)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Setelah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dilakukan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uji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coba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oleh frontend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terdapat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temuan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gagal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delete data pada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delete modal. Telah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dilakukan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Bug Fixing pada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delete modal dan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sekarang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bisa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melakukan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delete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B25437-1522-4A7A-94B4-FA7C80EB97B7}"/>
              </a:ext>
            </a:extLst>
          </p:cNvPr>
          <p:cNvSpPr txBox="1"/>
          <p:nvPr/>
        </p:nvSpPr>
        <p:spPr>
          <a:xfrm>
            <a:off x="9702724" y="294526"/>
            <a:ext cx="201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Target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Selesai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  <a:endParaRPr kumimoji="0" lang="en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590CF2-0CD8-4BEC-8328-DF5614B876F1}"/>
              </a:ext>
            </a:extLst>
          </p:cNvPr>
          <p:cNvSpPr txBox="1"/>
          <p:nvPr/>
        </p:nvSpPr>
        <p:spPr>
          <a:xfrm>
            <a:off x="9723743" y="609690"/>
            <a:ext cx="1579762" cy="389513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Bulan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Juni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2021*</a:t>
            </a:r>
            <a:endParaRPr kumimoji="0" lang="en-ID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32B0E1-39C2-4163-99A7-5383707B8E32}"/>
              </a:ext>
            </a:extLst>
          </p:cNvPr>
          <p:cNvSpPr txBox="1"/>
          <p:nvPr/>
        </p:nvSpPr>
        <p:spPr>
          <a:xfrm>
            <a:off x="9791918" y="968611"/>
            <a:ext cx="189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*Jika table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referensi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komoditasnya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lengkap</a:t>
            </a:r>
            <a:endParaRPr kumimoji="0" lang="en-ID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6C35A5-F65F-4487-AD36-330E01262319}"/>
              </a:ext>
            </a:extLst>
          </p:cNvPr>
          <p:cNvSpPr txBox="1"/>
          <p:nvPr/>
        </p:nvSpPr>
        <p:spPr>
          <a:xfrm>
            <a:off x="7919671" y="5155434"/>
            <a:ext cx="401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Pengembangan NK (RKI)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Membuat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Referensi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Level JSON Pada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Neraca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Komoditas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di Dynamic Forms Pada table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tr_level_json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Membuat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API Dummy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untuk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referensi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komoditas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sub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komoditas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dan sub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sub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komoditas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A88846-5A95-4A9F-B8DD-50944A88DB2A}"/>
              </a:ext>
            </a:extLst>
          </p:cNvPr>
          <p:cNvSpPr txBox="1"/>
          <p:nvPr/>
        </p:nvSpPr>
        <p:spPr>
          <a:xfrm>
            <a:off x="7919669" y="4812244"/>
            <a:ext cx="877481" cy="357054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81,13%</a:t>
            </a:r>
            <a:endParaRPr kumimoji="0" lang="en-ID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CA0DF1-77F7-45D7-A7D0-392C6FA3C715}"/>
              </a:ext>
            </a:extLst>
          </p:cNvPr>
          <p:cNvSpPr txBox="1"/>
          <p:nvPr/>
        </p:nvSpPr>
        <p:spPr>
          <a:xfrm>
            <a:off x="2660885" y="4812558"/>
            <a:ext cx="877481" cy="357054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88,5%</a:t>
            </a:r>
            <a:endParaRPr kumimoji="0" lang="en-ID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05B1E5-929B-4084-AFFF-3EF93CA8FD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7CB417-B8CA-4273-B821-818EE7FFE31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44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F54688-A175-459B-A7BE-56B255B83FE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063621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029121 w 12192000"/>
                <a:gd name="connsiteY3" fmla="*/ 6858000 h 6858000"/>
                <a:gd name="connsiteX4" fmla="*/ 107137 w 12192000"/>
                <a:gd name="connsiteY4" fmla="*/ 6635136 h 6858000"/>
                <a:gd name="connsiteX5" fmla="*/ 0 w 12192000"/>
                <a:gd name="connsiteY5" fmla="*/ 6597579 h 6858000"/>
                <a:gd name="connsiteX6" fmla="*/ 0 w 12192000"/>
                <a:gd name="connsiteY6" fmla="*/ 43507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1063621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029121" y="6858000"/>
                  </a:lnTo>
                  <a:lnTo>
                    <a:pt x="107137" y="6635136"/>
                  </a:lnTo>
                  <a:lnTo>
                    <a:pt x="0" y="6597579"/>
                  </a:lnTo>
                  <a:lnTo>
                    <a:pt x="0" y="43507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7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46A455F-CCAF-4BBC-8228-6FCCE24FADC3}"/>
                </a:ext>
              </a:extLst>
            </p:cNvPr>
            <p:cNvGrpSpPr/>
            <p:nvPr/>
          </p:nvGrpSpPr>
          <p:grpSpPr>
            <a:xfrm>
              <a:off x="0" y="0"/>
              <a:ext cx="1906826" cy="1954795"/>
              <a:chOff x="-1" y="0"/>
              <a:chExt cx="4615543" cy="473165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E825D91-243B-4444-A7B8-E2047D944094}"/>
                  </a:ext>
                </a:extLst>
              </p:cNvPr>
              <p:cNvSpPr/>
              <p:nvPr/>
            </p:nvSpPr>
            <p:spPr>
              <a:xfrm>
                <a:off x="-1" y="0"/>
                <a:ext cx="3004458" cy="1422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1458775-FF25-4EF6-992D-B090440B616B}"/>
                  </a:ext>
                </a:extLst>
              </p:cNvPr>
              <p:cNvSpPr/>
              <p:nvPr/>
            </p:nvSpPr>
            <p:spPr>
              <a:xfrm>
                <a:off x="1" y="941732"/>
                <a:ext cx="3696920" cy="3789923"/>
              </a:xfrm>
              <a:custGeom>
                <a:avLst/>
                <a:gdLst>
                  <a:gd name="connsiteX0" fmla="*/ 3696920 w 3696920"/>
                  <a:gd name="connsiteY0" fmla="*/ 0 h 3789923"/>
                  <a:gd name="connsiteX1" fmla="*/ 0 w 3696920"/>
                  <a:gd name="connsiteY1" fmla="*/ 3789923 h 3789923"/>
                  <a:gd name="connsiteX2" fmla="*/ 0 w 3696920"/>
                  <a:gd name="connsiteY2" fmla="*/ 272208 h 3789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6920" h="3789923">
                    <a:moveTo>
                      <a:pt x="3696920" y="0"/>
                    </a:moveTo>
                    <a:lnTo>
                      <a:pt x="0" y="3789923"/>
                    </a:lnTo>
                    <a:lnTo>
                      <a:pt x="0" y="272208"/>
                    </a:lnTo>
                    <a:close/>
                  </a:path>
                </a:pathLst>
              </a:custGeom>
              <a:solidFill>
                <a:srgbClr val="0D2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DF3B5C2-F74A-4409-AAD0-D0221192EF59}"/>
                  </a:ext>
                </a:extLst>
              </p:cNvPr>
              <p:cNvSpPr/>
              <p:nvPr/>
            </p:nvSpPr>
            <p:spPr>
              <a:xfrm>
                <a:off x="1892296" y="0"/>
                <a:ext cx="2723246" cy="2791756"/>
              </a:xfrm>
              <a:custGeom>
                <a:avLst/>
                <a:gdLst>
                  <a:gd name="connsiteX0" fmla="*/ 678656 w 2723246"/>
                  <a:gd name="connsiteY0" fmla="*/ 0 h 2791756"/>
                  <a:gd name="connsiteX1" fmla="*/ 2723246 w 2723246"/>
                  <a:gd name="connsiteY1" fmla="*/ 0 h 2791756"/>
                  <a:gd name="connsiteX2" fmla="*/ 0 w 2723246"/>
                  <a:gd name="connsiteY2" fmla="*/ 2791756 h 2791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3246" h="2791756">
                    <a:moveTo>
                      <a:pt x="678656" y="0"/>
                    </a:moveTo>
                    <a:lnTo>
                      <a:pt x="2723246" y="0"/>
                    </a:lnTo>
                    <a:lnTo>
                      <a:pt x="0" y="279175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BFE13EF-3391-4557-92DF-8A5E5DBEB625}"/>
                </a:ext>
              </a:extLst>
            </p:cNvPr>
            <p:cNvSpPr/>
            <p:nvPr/>
          </p:nvSpPr>
          <p:spPr>
            <a:xfrm>
              <a:off x="256312" y="188975"/>
              <a:ext cx="11679377" cy="6480051"/>
            </a:xfrm>
            <a:prstGeom prst="roundRect">
              <a:avLst>
                <a:gd name="adj" fmla="val 3981"/>
              </a:avLst>
            </a:prstGeom>
            <a:solidFill>
              <a:srgbClr val="FFFFFF">
                <a:alpha val="90980"/>
              </a:srgbClr>
            </a:solidFill>
            <a:ln>
              <a:noFill/>
            </a:ln>
            <a:effectLst>
              <a:glow rad="101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248635-EFA7-42EA-8975-DB3EBBB82845}"/>
              </a:ext>
            </a:extLst>
          </p:cNvPr>
          <p:cNvSpPr txBox="1"/>
          <p:nvPr/>
        </p:nvSpPr>
        <p:spPr>
          <a:xfrm>
            <a:off x="448311" y="580311"/>
            <a:ext cx="267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Migas</a:t>
            </a:r>
            <a:endParaRPr kumimoji="0" lang="en-ID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0800C-3221-4DAF-9A98-449AB9FBC191}"/>
              </a:ext>
            </a:extLst>
          </p:cNvPr>
          <p:cNvSpPr txBox="1"/>
          <p:nvPr/>
        </p:nvSpPr>
        <p:spPr>
          <a:xfrm>
            <a:off x="448312" y="294527"/>
            <a:ext cx="267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Modul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67FB60-4BA7-4690-91BC-2C2B26BFA243}"/>
              </a:ext>
            </a:extLst>
          </p:cNvPr>
          <p:cNvGrpSpPr/>
          <p:nvPr/>
        </p:nvGrpSpPr>
        <p:grpSpPr>
          <a:xfrm>
            <a:off x="301512" y="1439146"/>
            <a:ext cx="2177178" cy="703421"/>
            <a:chOff x="377336" y="1366576"/>
            <a:chExt cx="2177178" cy="703421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0982B4-9065-4F70-8ACF-F69AC34CEF79}"/>
                </a:ext>
              </a:extLst>
            </p:cNvPr>
            <p:cNvSpPr/>
            <p:nvPr/>
          </p:nvSpPr>
          <p:spPr>
            <a:xfrm>
              <a:off x="535395" y="1366576"/>
              <a:ext cx="2019119" cy="515648"/>
            </a:xfrm>
            <a:prstGeom prst="roundRect">
              <a:avLst>
                <a:gd name="adj" fmla="val 27926"/>
              </a:avLst>
            </a:prstGeom>
            <a:solidFill>
              <a:srgbClr val="84D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A47FABB-9774-4D89-919F-F452B71B0F87}"/>
                </a:ext>
              </a:extLst>
            </p:cNvPr>
            <p:cNvSpPr/>
            <p:nvPr/>
          </p:nvSpPr>
          <p:spPr>
            <a:xfrm rot="12600000">
              <a:off x="377336" y="1588199"/>
              <a:ext cx="558886" cy="481798"/>
            </a:xfrm>
            <a:prstGeom prst="triangle">
              <a:avLst/>
            </a:prstGeom>
            <a:solidFill>
              <a:srgbClr val="84D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2BE581-0F5D-4C04-A4E1-C0D41905456E}"/>
              </a:ext>
            </a:extLst>
          </p:cNvPr>
          <p:cNvSpPr txBox="1"/>
          <p:nvPr/>
        </p:nvSpPr>
        <p:spPr>
          <a:xfrm>
            <a:off x="3534699" y="294526"/>
            <a:ext cx="201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Tim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Pengembang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  <a:endParaRPr kumimoji="0" lang="en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04D70E-E417-41B8-9677-29AE74E12BEC}"/>
              </a:ext>
            </a:extLst>
          </p:cNvPr>
          <p:cNvSpPr txBox="1"/>
          <p:nvPr/>
        </p:nvSpPr>
        <p:spPr>
          <a:xfrm>
            <a:off x="3555718" y="609690"/>
            <a:ext cx="119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Internal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Roy, Abo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C334C3-60D2-44EE-9A1D-2B2DE8F157C6}"/>
              </a:ext>
            </a:extLst>
          </p:cNvPr>
          <p:cNvSpPr txBox="1"/>
          <p:nvPr/>
        </p:nvSpPr>
        <p:spPr>
          <a:xfrm>
            <a:off x="4844912" y="609690"/>
            <a:ext cx="320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Squad 2 Telkom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Angga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(SA),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Erlin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(SA),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Bayu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A (FE),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Bayu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(BE),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Hilman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(UI/UX), Marwan (INT)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41E231-E4DA-496C-8F21-1CF6DDBF224F}"/>
              </a:ext>
            </a:extLst>
          </p:cNvPr>
          <p:cNvSpPr txBox="1"/>
          <p:nvPr/>
        </p:nvSpPr>
        <p:spPr>
          <a:xfrm>
            <a:off x="436977" y="5544127"/>
            <a:ext cx="201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Progres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Mingguan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minggu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IV Mei)</a:t>
            </a:r>
            <a:endParaRPr kumimoji="0" lang="en-ID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8B8305E-DAC3-473B-ADFF-C0C0767FCAAC}"/>
              </a:ext>
            </a:extLst>
          </p:cNvPr>
          <p:cNvCxnSpPr>
            <a:cxnSpLocks/>
          </p:cNvCxnSpPr>
          <p:nvPr/>
        </p:nvCxnSpPr>
        <p:spPr>
          <a:xfrm>
            <a:off x="301512" y="5181651"/>
            <a:ext cx="115889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64B749E-BA56-4765-ADA1-8432CC02FCA1}"/>
              </a:ext>
            </a:extLst>
          </p:cNvPr>
          <p:cNvSpPr txBox="1"/>
          <p:nvPr/>
        </p:nvSpPr>
        <p:spPr>
          <a:xfrm>
            <a:off x="2617579" y="5685353"/>
            <a:ext cx="6993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3063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Menu user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pendok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untuk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SKK (DONE), ESDM (DONE), DJBC (on progress)</a:t>
            </a:r>
          </a:p>
          <a:p>
            <a:pPr marL="373063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Mapping DB G1 to G2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untuk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keperluan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migrasi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data (on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Progres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</a:t>
            </a:r>
          </a:p>
          <a:p>
            <a:pPr marL="373063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Pengujian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Integrasi data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antar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K/L, Transfer Knowledge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dengan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Tim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Penguji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(To Do)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73063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Siap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dilakukan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uji internal pada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tanggal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2/6 (To Do)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E28E23-056B-4C1F-945E-8A97358D9EBC}"/>
              </a:ext>
            </a:extLst>
          </p:cNvPr>
          <p:cNvSpPr txBox="1"/>
          <p:nvPr/>
        </p:nvSpPr>
        <p:spPr>
          <a:xfrm>
            <a:off x="9702724" y="294526"/>
            <a:ext cx="201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Target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Selesai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  <a:endParaRPr kumimoji="0" lang="en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3C8482-942B-4FBC-B32A-0CF50288281B}"/>
              </a:ext>
            </a:extLst>
          </p:cNvPr>
          <p:cNvSpPr txBox="1"/>
          <p:nvPr/>
        </p:nvSpPr>
        <p:spPr>
          <a:xfrm>
            <a:off x="9723743" y="609690"/>
            <a:ext cx="1579762" cy="389513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Bulan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Juni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2021</a:t>
            </a:r>
            <a:endParaRPr kumimoji="0" lang="en-ID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00887D8-8C67-4C81-AC78-DF18B55ACAF5}"/>
              </a:ext>
            </a:extLst>
          </p:cNvPr>
          <p:cNvGrpSpPr/>
          <p:nvPr/>
        </p:nvGrpSpPr>
        <p:grpSpPr>
          <a:xfrm>
            <a:off x="4316918" y="1439146"/>
            <a:ext cx="2177178" cy="703421"/>
            <a:chOff x="377336" y="1366576"/>
            <a:chExt cx="2177178" cy="703421"/>
          </a:xfrm>
          <a:solidFill>
            <a:schemeClr val="bg1">
              <a:lumMod val="75000"/>
            </a:schemeClr>
          </a:solidFill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355F2D7-A975-4032-8D6F-A5E72A81DE8C}"/>
                </a:ext>
              </a:extLst>
            </p:cNvPr>
            <p:cNvSpPr/>
            <p:nvPr/>
          </p:nvSpPr>
          <p:spPr>
            <a:xfrm>
              <a:off x="535395" y="1366576"/>
              <a:ext cx="2019119" cy="515648"/>
            </a:xfrm>
            <a:prstGeom prst="roundRect">
              <a:avLst>
                <a:gd name="adj" fmla="val 279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8C856454-FECC-457D-B0A5-F37BD1907CB3}"/>
                </a:ext>
              </a:extLst>
            </p:cNvPr>
            <p:cNvSpPr/>
            <p:nvPr/>
          </p:nvSpPr>
          <p:spPr>
            <a:xfrm rot="12600000">
              <a:off x="377336" y="1588199"/>
              <a:ext cx="558886" cy="4817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AB77496C-B866-473B-AD48-A91DE5A64D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4813" y="1526818"/>
          <a:ext cx="8898887" cy="348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787">
                  <a:extLst>
                    <a:ext uri="{9D8B030D-6E8A-4147-A177-3AD203B41FA5}">
                      <a16:colId xmlns:a16="http://schemas.microsoft.com/office/drawing/2014/main" val="2015375853"/>
                    </a:ext>
                  </a:extLst>
                </a:gridCol>
                <a:gridCol w="4864100">
                  <a:extLst>
                    <a:ext uri="{9D8B030D-6E8A-4147-A177-3AD203B41FA5}">
                      <a16:colId xmlns:a16="http://schemas.microsoft.com/office/drawing/2014/main" val="3337262120"/>
                    </a:ext>
                  </a:extLst>
                </a:gridCol>
              </a:tblGrid>
              <a:tr h="364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SPRINT 1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(Mei)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SPRINT 2 </a:t>
                      </a:r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(next plan)</a:t>
                      </a:r>
                      <a:endParaRPr lang="en-ID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276969"/>
                  </a:ext>
                </a:extLst>
              </a:tr>
              <a:tr h="2966731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Bugs Fixing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Penyesuaian source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KKKS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Penyesuaian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Uraian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Barang</a:t>
                      </a:r>
                      <a:endParaRPr lang="en-US" sz="105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Penyesuaian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pengisian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Data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Penyedia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Barang</a:t>
                      </a:r>
                      <a:endParaRPr lang="en-US" sz="105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Penyesuaian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pengisian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Data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Pemohon</a:t>
                      </a:r>
                      <a:endParaRPr lang="en-US" sz="105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Penyesuaian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validasi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Dokumen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Persyaratan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untuk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bahan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peledak</a:t>
                      </a:r>
                      <a:endParaRPr lang="en-US" sz="105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Pengembangan Modul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untuk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Pemeriksa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Dokumen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Pendok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Penyusunan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mockup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tampilan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beranda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Pendok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Slicing mockup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aksi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penerimaan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dan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pengembalian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oleh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Pendok</a:t>
                      </a:r>
                      <a:endParaRPr lang="en-US" sz="105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leveling user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Pendok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(admin dan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pemeriksa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di SKK, ESDM, dan DJBC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table log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pemeriksaan</a:t>
                      </a:r>
                      <a:endParaRPr lang="en-US" sz="105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Integrasi FE dan BE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untuk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semua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yang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telah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dibuat</a:t>
                      </a:r>
                      <a:endParaRPr lang="en-US" sz="105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Penyusunan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mockup BPMA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endParaRPr lang="en-US" sz="105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Pengembangan Modul BPMA</a:t>
                      </a: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Penambahan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role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verifikator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dan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kepala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BPMA</a:t>
                      </a: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aksi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penerimaan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dan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pengembalian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pada role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verifikator</a:t>
                      </a:r>
                      <a:endParaRPr 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aksi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penolakan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dan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persetujuan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pada role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Kepala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BPMA</a:t>
                      </a: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Penyusunan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template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cetakan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Surat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Persetujuan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Kepala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BPMA</a:t>
                      </a: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Pembuatan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cetakan</a:t>
                      </a:r>
                      <a:endParaRPr 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Integrasi FE dan BE pada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semua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service yang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dibuat</a:t>
                      </a:r>
                      <a:endParaRPr 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05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Pengujian</a:t>
                      </a:r>
                      <a:r>
                        <a:rPr 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dan Bugs Fixing</a:t>
                      </a: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Uji internal</a:t>
                      </a: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Uji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dengan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SKK, ESDM, dan DJBC</a:t>
                      </a:r>
                    </a:p>
                    <a:p>
                      <a:pPr marL="228600" indent="-2286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Bugs fixing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hasil</a:t>
                      </a:r>
                      <a:r>
                        <a:rPr 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pengujian</a:t>
                      </a:r>
                      <a:endParaRPr 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46912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1FBA983-ED6C-4BD6-AA71-193768EE0AC8}"/>
              </a:ext>
            </a:extLst>
          </p:cNvPr>
          <p:cNvSpPr txBox="1"/>
          <p:nvPr/>
        </p:nvSpPr>
        <p:spPr>
          <a:xfrm>
            <a:off x="2712407" y="5303679"/>
            <a:ext cx="877481" cy="357054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77,7%</a:t>
            </a:r>
            <a:endParaRPr kumimoji="0" lang="en-ID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2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ED85D40-A10C-4545-8F79-F911FA355D7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F031D3-27DB-44AD-91C7-024A747AA77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44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AF6960A-176E-4161-8B99-4C6E4383578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063621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029121 w 12192000"/>
                <a:gd name="connsiteY3" fmla="*/ 6858000 h 6858000"/>
                <a:gd name="connsiteX4" fmla="*/ 107137 w 12192000"/>
                <a:gd name="connsiteY4" fmla="*/ 6635136 h 6858000"/>
                <a:gd name="connsiteX5" fmla="*/ 0 w 12192000"/>
                <a:gd name="connsiteY5" fmla="*/ 6597579 h 6858000"/>
                <a:gd name="connsiteX6" fmla="*/ 0 w 12192000"/>
                <a:gd name="connsiteY6" fmla="*/ 43507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1063621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029121" y="6858000"/>
                  </a:lnTo>
                  <a:lnTo>
                    <a:pt x="107137" y="6635136"/>
                  </a:lnTo>
                  <a:lnTo>
                    <a:pt x="0" y="6597579"/>
                  </a:lnTo>
                  <a:lnTo>
                    <a:pt x="0" y="43507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7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B6FB6CD-0086-4489-A603-FD5C5F034616}"/>
                </a:ext>
              </a:extLst>
            </p:cNvPr>
            <p:cNvGrpSpPr/>
            <p:nvPr/>
          </p:nvGrpSpPr>
          <p:grpSpPr>
            <a:xfrm>
              <a:off x="0" y="0"/>
              <a:ext cx="1906826" cy="1954795"/>
              <a:chOff x="-1" y="0"/>
              <a:chExt cx="4615543" cy="473165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070AF0-CCED-4FEB-9D23-FD33D35601A2}"/>
                  </a:ext>
                </a:extLst>
              </p:cNvPr>
              <p:cNvSpPr/>
              <p:nvPr/>
            </p:nvSpPr>
            <p:spPr>
              <a:xfrm>
                <a:off x="-1" y="0"/>
                <a:ext cx="3004458" cy="1422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C783F02-34A8-4A0C-864C-BF54582D2F98}"/>
                  </a:ext>
                </a:extLst>
              </p:cNvPr>
              <p:cNvSpPr/>
              <p:nvPr/>
            </p:nvSpPr>
            <p:spPr>
              <a:xfrm>
                <a:off x="1" y="941732"/>
                <a:ext cx="3696920" cy="3789923"/>
              </a:xfrm>
              <a:custGeom>
                <a:avLst/>
                <a:gdLst>
                  <a:gd name="connsiteX0" fmla="*/ 3696920 w 3696920"/>
                  <a:gd name="connsiteY0" fmla="*/ 0 h 3789923"/>
                  <a:gd name="connsiteX1" fmla="*/ 0 w 3696920"/>
                  <a:gd name="connsiteY1" fmla="*/ 3789923 h 3789923"/>
                  <a:gd name="connsiteX2" fmla="*/ 0 w 3696920"/>
                  <a:gd name="connsiteY2" fmla="*/ 272208 h 3789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6920" h="3789923">
                    <a:moveTo>
                      <a:pt x="3696920" y="0"/>
                    </a:moveTo>
                    <a:lnTo>
                      <a:pt x="0" y="3789923"/>
                    </a:lnTo>
                    <a:lnTo>
                      <a:pt x="0" y="272208"/>
                    </a:lnTo>
                    <a:close/>
                  </a:path>
                </a:pathLst>
              </a:custGeom>
              <a:solidFill>
                <a:srgbClr val="0D2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4F14BB8-166F-4A4C-92B7-9DE5FB3F06D9}"/>
                  </a:ext>
                </a:extLst>
              </p:cNvPr>
              <p:cNvSpPr/>
              <p:nvPr/>
            </p:nvSpPr>
            <p:spPr>
              <a:xfrm>
                <a:off x="1892296" y="0"/>
                <a:ext cx="2723246" cy="2791756"/>
              </a:xfrm>
              <a:custGeom>
                <a:avLst/>
                <a:gdLst>
                  <a:gd name="connsiteX0" fmla="*/ 678656 w 2723246"/>
                  <a:gd name="connsiteY0" fmla="*/ 0 h 2791756"/>
                  <a:gd name="connsiteX1" fmla="*/ 2723246 w 2723246"/>
                  <a:gd name="connsiteY1" fmla="*/ 0 h 2791756"/>
                  <a:gd name="connsiteX2" fmla="*/ 0 w 2723246"/>
                  <a:gd name="connsiteY2" fmla="*/ 2791756 h 2791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3246" h="2791756">
                    <a:moveTo>
                      <a:pt x="678656" y="0"/>
                    </a:moveTo>
                    <a:lnTo>
                      <a:pt x="2723246" y="0"/>
                    </a:lnTo>
                    <a:lnTo>
                      <a:pt x="0" y="279175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DCA9E5F-26BF-4D78-856F-6BCE8B5C5E14}"/>
                </a:ext>
              </a:extLst>
            </p:cNvPr>
            <p:cNvSpPr/>
            <p:nvPr/>
          </p:nvSpPr>
          <p:spPr>
            <a:xfrm>
              <a:off x="256312" y="188975"/>
              <a:ext cx="11679377" cy="6480051"/>
            </a:xfrm>
            <a:prstGeom prst="roundRect">
              <a:avLst>
                <a:gd name="adj" fmla="val 3981"/>
              </a:avLst>
            </a:prstGeom>
            <a:solidFill>
              <a:srgbClr val="FFFFFF">
                <a:alpha val="90980"/>
              </a:srgbClr>
            </a:solidFill>
            <a:ln>
              <a:noFill/>
            </a:ln>
            <a:effectLst>
              <a:glow rad="101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DADD0F-E8DC-4219-AE0E-E3280B8A80B9}"/>
              </a:ext>
            </a:extLst>
          </p:cNvPr>
          <p:cNvSpPr txBox="1"/>
          <p:nvPr/>
        </p:nvSpPr>
        <p:spPr>
          <a:xfrm>
            <a:off x="447338" y="293819"/>
            <a:ext cx="975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PEMBAGIAN RESOURCE SDM INTERNAL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48C51C2-C1DA-40D2-89E4-A2A7593BF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89048"/>
              </p:ext>
            </p:extLst>
          </p:nvPr>
        </p:nvGraphicFramePr>
        <p:xfrm>
          <a:off x="453560" y="860327"/>
          <a:ext cx="11314789" cy="5375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18">
                  <a:extLst>
                    <a:ext uri="{9D8B030D-6E8A-4147-A177-3AD203B41FA5}">
                      <a16:colId xmlns:a16="http://schemas.microsoft.com/office/drawing/2014/main" val="3342092466"/>
                    </a:ext>
                  </a:extLst>
                </a:gridCol>
                <a:gridCol w="1843425">
                  <a:extLst>
                    <a:ext uri="{9D8B030D-6E8A-4147-A177-3AD203B41FA5}">
                      <a16:colId xmlns:a16="http://schemas.microsoft.com/office/drawing/2014/main" val="1111743303"/>
                    </a:ext>
                  </a:extLst>
                </a:gridCol>
                <a:gridCol w="4431423">
                  <a:extLst>
                    <a:ext uri="{9D8B030D-6E8A-4147-A177-3AD203B41FA5}">
                      <a16:colId xmlns:a16="http://schemas.microsoft.com/office/drawing/2014/main" val="668342252"/>
                    </a:ext>
                  </a:extLst>
                </a:gridCol>
                <a:gridCol w="4431423">
                  <a:extLst>
                    <a:ext uri="{9D8B030D-6E8A-4147-A177-3AD203B41FA5}">
                      <a16:colId xmlns:a16="http://schemas.microsoft.com/office/drawing/2014/main" val="493263087"/>
                    </a:ext>
                  </a:extLst>
                </a:gridCol>
              </a:tblGrid>
              <a:tr h="40741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Nama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SINSW Gen-1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SINSW Gen-2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124717"/>
                  </a:ext>
                </a:extLst>
              </a:tr>
              <a:tr h="40741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 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Roy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72599"/>
                  </a:ext>
                </a:extLst>
              </a:tr>
              <a:tr h="40741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Ihsan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004841"/>
                  </a:ext>
                </a:extLst>
              </a:tr>
              <a:tr h="40741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Yans </a:t>
                      </a: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Sukma</a:t>
                      </a:r>
                      <a:endParaRPr lang="en-ID" sz="1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647053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4E37FEA9-1D88-4A58-BA95-8DE66687368B}"/>
              </a:ext>
            </a:extLst>
          </p:cNvPr>
          <p:cNvSpPr txBox="1"/>
          <p:nvPr/>
        </p:nvSpPr>
        <p:spPr>
          <a:xfrm>
            <a:off x="7377725" y="1369390"/>
            <a:ext cx="1192239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Masterlist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KEK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4C039A-9EF1-4F75-B234-A8FFA51ACA73}"/>
              </a:ext>
            </a:extLst>
          </p:cNvPr>
          <p:cNvSpPr txBox="1"/>
          <p:nvPr/>
        </p:nvSpPr>
        <p:spPr>
          <a:xfrm>
            <a:off x="8594326" y="1369390"/>
            <a:ext cx="99148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Profile KEK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8AACDC-1A6B-4550-AA3E-6950218F1772}"/>
              </a:ext>
            </a:extLst>
          </p:cNvPr>
          <p:cNvSpPr txBox="1"/>
          <p:nvPr/>
        </p:nvSpPr>
        <p:spPr>
          <a:xfrm>
            <a:off x="9602485" y="1369390"/>
            <a:ext cx="676034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PJKEK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BF4F8D-A9D6-4472-B820-E618AA4709FB}"/>
              </a:ext>
            </a:extLst>
          </p:cNvPr>
          <p:cNvSpPr txBox="1"/>
          <p:nvPr/>
        </p:nvSpPr>
        <p:spPr>
          <a:xfrm>
            <a:off x="10295193" y="1369390"/>
            <a:ext cx="129853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Pemasukan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LDP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631DF2-777F-476B-B3A7-1830012CD031}"/>
              </a:ext>
            </a:extLst>
          </p:cNvPr>
          <p:cNvSpPr txBox="1"/>
          <p:nvPr/>
        </p:nvSpPr>
        <p:spPr>
          <a:xfrm>
            <a:off x="7377725" y="1768824"/>
            <a:ext cx="1362969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Pengeluaran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LDP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954462-41E9-498E-8E46-1B4F7989313E}"/>
              </a:ext>
            </a:extLst>
          </p:cNvPr>
          <p:cNvSpPr txBox="1"/>
          <p:nvPr/>
        </p:nvSpPr>
        <p:spPr>
          <a:xfrm>
            <a:off x="2932725" y="1369390"/>
            <a:ext cx="2169884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Tanggap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Darurat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(BNPB)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87AA48-6D08-45FC-B096-21AA55208FF0}"/>
              </a:ext>
            </a:extLst>
          </p:cNvPr>
          <p:cNvSpPr txBox="1"/>
          <p:nvPr/>
        </p:nvSpPr>
        <p:spPr>
          <a:xfrm>
            <a:off x="5155225" y="1369390"/>
            <a:ext cx="1007586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ACDD ASW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04625C-9956-4344-8C89-66519D690BEF}"/>
              </a:ext>
            </a:extLst>
          </p:cNvPr>
          <p:cNvSpPr txBox="1"/>
          <p:nvPr/>
        </p:nvSpPr>
        <p:spPr>
          <a:xfrm>
            <a:off x="2930465" y="2786860"/>
            <a:ext cx="68356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Apps1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D0D52A-4516-4E5A-A5B9-CD6B8B7C6BEB}"/>
              </a:ext>
            </a:extLst>
          </p:cNvPr>
          <p:cNvSpPr txBox="1"/>
          <p:nvPr/>
        </p:nvSpPr>
        <p:spPr>
          <a:xfrm>
            <a:off x="3647723" y="2786860"/>
            <a:ext cx="68356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Apps2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29BF49-2308-462C-AEA0-D6800157DC5C}"/>
              </a:ext>
            </a:extLst>
          </p:cNvPr>
          <p:cNvSpPr txBox="1"/>
          <p:nvPr/>
        </p:nvSpPr>
        <p:spPr>
          <a:xfrm>
            <a:off x="2930465" y="3186294"/>
            <a:ext cx="240794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Dashboard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Pemrosesan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Dokumen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449AB8-2354-4545-8ED5-31EF52CDEF60}"/>
              </a:ext>
            </a:extLst>
          </p:cNvPr>
          <p:cNvSpPr txBox="1"/>
          <p:nvPr/>
        </p:nvSpPr>
        <p:spPr>
          <a:xfrm>
            <a:off x="4364981" y="2786860"/>
            <a:ext cx="1180041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Dashboard DT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796CA1-7F80-4168-8BAF-C649C0E22612}"/>
              </a:ext>
            </a:extLst>
          </p:cNvPr>
          <p:cNvSpPr txBox="1"/>
          <p:nvPr/>
        </p:nvSpPr>
        <p:spPr>
          <a:xfrm>
            <a:off x="5578717" y="2786860"/>
            <a:ext cx="1467118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Dashboard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Stranas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876684-0374-47F1-BCE0-54FC35355EFE}"/>
              </a:ext>
            </a:extLst>
          </p:cNvPr>
          <p:cNvSpPr txBox="1"/>
          <p:nvPr/>
        </p:nvSpPr>
        <p:spPr>
          <a:xfrm>
            <a:off x="5361270" y="3186294"/>
            <a:ext cx="1404418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Webservice INSW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ADFBB07-2216-459E-B449-07284620D732}"/>
              </a:ext>
            </a:extLst>
          </p:cNvPr>
          <p:cNvSpPr txBox="1"/>
          <p:nvPr/>
        </p:nvSpPr>
        <p:spPr>
          <a:xfrm>
            <a:off x="2930465" y="3585728"/>
            <a:ext cx="1081541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PDE Internet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519007-9C91-4C84-9759-6023F268AD8A}"/>
              </a:ext>
            </a:extLst>
          </p:cNvPr>
          <p:cNvSpPr txBox="1"/>
          <p:nvPr/>
        </p:nvSpPr>
        <p:spPr>
          <a:xfrm>
            <a:off x="4043928" y="3585728"/>
            <a:ext cx="1760809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CEISA 4.0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Ekspor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Impor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73721D4-26F5-4FC4-8190-599515EB9D51}"/>
              </a:ext>
            </a:extLst>
          </p:cNvPr>
          <p:cNvSpPr txBox="1"/>
          <p:nvPr/>
        </p:nvSpPr>
        <p:spPr>
          <a:xfrm>
            <a:off x="5836659" y="3585728"/>
            <a:ext cx="93602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JI-QC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40AC8C-79F2-4CA4-8114-3D5E2D991C81}"/>
              </a:ext>
            </a:extLst>
          </p:cNvPr>
          <p:cNvSpPr txBox="1"/>
          <p:nvPr/>
        </p:nvSpPr>
        <p:spPr>
          <a:xfrm>
            <a:off x="2932725" y="3985162"/>
            <a:ext cx="2169884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Tanggap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Darurat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(BNPB)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BDEB32D-99AF-4D1D-BB25-4E42840CEEC1}"/>
              </a:ext>
            </a:extLst>
          </p:cNvPr>
          <p:cNvSpPr txBox="1"/>
          <p:nvPr/>
        </p:nvSpPr>
        <p:spPr>
          <a:xfrm>
            <a:off x="5133089" y="3985162"/>
            <a:ext cx="873759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E-Form D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2EA69-9889-4F68-B1F5-559E45C7AF09}"/>
              </a:ext>
            </a:extLst>
          </p:cNvPr>
          <p:cNvSpPr txBox="1"/>
          <p:nvPr/>
        </p:nvSpPr>
        <p:spPr>
          <a:xfrm>
            <a:off x="6037067" y="3985162"/>
            <a:ext cx="866541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ACDD SG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4389AB-66A9-4842-A873-42EBE96B1A97}"/>
              </a:ext>
            </a:extLst>
          </p:cNvPr>
          <p:cNvSpPr txBox="1"/>
          <p:nvPr/>
        </p:nvSpPr>
        <p:spPr>
          <a:xfrm>
            <a:off x="2932725" y="4384596"/>
            <a:ext cx="1007586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ACDD ASW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25045B-F2B4-4D97-9061-E57A7B5D496E}"/>
              </a:ext>
            </a:extLst>
          </p:cNvPr>
          <p:cNvSpPr txBox="1"/>
          <p:nvPr/>
        </p:nvSpPr>
        <p:spPr>
          <a:xfrm>
            <a:off x="3971649" y="4384596"/>
            <a:ext cx="95928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E-Form AK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9A3DE6-27E5-4860-96B6-7E178DB0B46D}"/>
              </a:ext>
            </a:extLst>
          </p:cNvPr>
          <p:cNvSpPr txBox="1"/>
          <p:nvPr/>
        </p:nvSpPr>
        <p:spPr>
          <a:xfrm>
            <a:off x="4962270" y="4384596"/>
            <a:ext cx="85032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E-Form E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EBF9D4A-44F7-4B10-B21A-DDB6940F780B}"/>
              </a:ext>
            </a:extLst>
          </p:cNvPr>
          <p:cNvSpPr txBox="1"/>
          <p:nvPr/>
        </p:nvSpPr>
        <p:spPr>
          <a:xfrm>
            <a:off x="5843933" y="4384596"/>
            <a:ext cx="645550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E-SPS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EFB754-45E3-4488-8717-3C456BCEDE96}"/>
              </a:ext>
            </a:extLst>
          </p:cNvPr>
          <p:cNvSpPr txBox="1"/>
          <p:nvPr/>
        </p:nvSpPr>
        <p:spPr>
          <a:xfrm>
            <a:off x="7377725" y="2786860"/>
            <a:ext cx="1174814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Perizinan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AF1E47-55AE-4132-A77D-F56EF1E7B220}"/>
              </a:ext>
            </a:extLst>
          </p:cNvPr>
          <p:cNvSpPr txBox="1"/>
          <p:nvPr/>
        </p:nvSpPr>
        <p:spPr>
          <a:xfrm>
            <a:off x="8590750" y="2786860"/>
            <a:ext cx="1127250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Smart Engine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66A6100-A12A-4131-B5BD-970705BB0E45}"/>
              </a:ext>
            </a:extLst>
          </p:cNvPr>
          <p:cNvSpPr txBox="1"/>
          <p:nvPr/>
        </p:nvSpPr>
        <p:spPr>
          <a:xfrm>
            <a:off x="2930465" y="1768824"/>
            <a:ext cx="74634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TRQ-IA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A70E1A-4CBC-4BA4-AC36-7CB33DA0680C}"/>
              </a:ext>
            </a:extLst>
          </p:cNvPr>
          <p:cNvSpPr txBox="1"/>
          <p:nvPr/>
        </p:nvSpPr>
        <p:spPr>
          <a:xfrm>
            <a:off x="2930465" y="4974530"/>
            <a:ext cx="68356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Apps1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76DDE7-D51E-4459-893A-DF9A16F66BB6}"/>
              </a:ext>
            </a:extLst>
          </p:cNvPr>
          <p:cNvSpPr txBox="1"/>
          <p:nvPr/>
        </p:nvSpPr>
        <p:spPr>
          <a:xfrm>
            <a:off x="2930465" y="5373964"/>
            <a:ext cx="62021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ISRM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F93491-AAA5-474A-827D-FAE618D833D3}"/>
              </a:ext>
            </a:extLst>
          </p:cNvPr>
          <p:cNvSpPr txBox="1"/>
          <p:nvPr/>
        </p:nvSpPr>
        <p:spPr>
          <a:xfrm>
            <a:off x="2930465" y="5773398"/>
            <a:ext cx="85578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SELARAS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F3040E-18A9-4A9C-AE95-267D2BC3BD42}"/>
              </a:ext>
            </a:extLst>
          </p:cNvPr>
          <p:cNvSpPr txBox="1"/>
          <p:nvPr/>
        </p:nvSpPr>
        <p:spPr>
          <a:xfrm>
            <a:off x="3647723" y="4969042"/>
            <a:ext cx="68356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Apps2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54459E-B53C-4A72-B846-4E91C62A4FCE}"/>
              </a:ext>
            </a:extLst>
          </p:cNvPr>
          <p:cNvSpPr txBox="1"/>
          <p:nvPr/>
        </p:nvSpPr>
        <p:spPr>
          <a:xfrm>
            <a:off x="4364981" y="4969042"/>
            <a:ext cx="1404418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Webservice INSW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6F364B2-B371-4842-B5DC-BA1BC3AB07D2}"/>
              </a:ext>
            </a:extLst>
          </p:cNvPr>
          <p:cNvSpPr txBox="1"/>
          <p:nvPr/>
        </p:nvSpPr>
        <p:spPr>
          <a:xfrm>
            <a:off x="5803094" y="4969042"/>
            <a:ext cx="1109670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Webform GA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1F21A1-D357-4E95-BE43-022F28FEDCF7}"/>
              </a:ext>
            </a:extLst>
          </p:cNvPr>
          <p:cNvSpPr txBox="1"/>
          <p:nvPr/>
        </p:nvSpPr>
        <p:spPr>
          <a:xfrm>
            <a:off x="3594978" y="5373964"/>
            <a:ext cx="813514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OSS NIB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7DBE0A-19CE-4725-A4E3-F97DD096D6EB}"/>
              </a:ext>
            </a:extLst>
          </p:cNvPr>
          <p:cNvSpPr txBox="1"/>
          <p:nvPr/>
        </p:nvSpPr>
        <p:spPr>
          <a:xfrm>
            <a:off x="4451290" y="5373964"/>
            <a:ext cx="97896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Migas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FCCEEF1-6863-44F1-9BF4-67973770BEBE}"/>
              </a:ext>
            </a:extLst>
          </p:cNvPr>
          <p:cNvSpPr txBox="1"/>
          <p:nvPr/>
        </p:nvSpPr>
        <p:spPr>
          <a:xfrm>
            <a:off x="5469625" y="5373964"/>
            <a:ext cx="132670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Panas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Bumi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E347BF-31C3-460A-B6C6-2071E752B445}"/>
              </a:ext>
            </a:extLst>
          </p:cNvPr>
          <p:cNvSpPr txBox="1"/>
          <p:nvPr/>
        </p:nvSpPr>
        <p:spPr>
          <a:xfrm>
            <a:off x="3811917" y="5773398"/>
            <a:ext cx="135951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DO &amp; SP2 Online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1D669C4-2E5F-49FE-8E14-476F6838B6CD}"/>
              </a:ext>
            </a:extLst>
          </p:cNvPr>
          <p:cNvSpPr txBox="1"/>
          <p:nvPr/>
        </p:nvSpPr>
        <p:spPr>
          <a:xfrm>
            <a:off x="5199100" y="5773398"/>
            <a:ext cx="74634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TRQ-IA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E64DFD4-6AF4-453E-87F4-02695866E2C4}"/>
              </a:ext>
            </a:extLst>
          </p:cNvPr>
          <p:cNvSpPr txBox="1"/>
          <p:nvPr/>
        </p:nvSpPr>
        <p:spPr>
          <a:xfrm>
            <a:off x="7377725" y="4969042"/>
            <a:ext cx="136124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Pengangkut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7B7B329-07F7-4378-ADE2-A5088EE3447B}"/>
              </a:ext>
            </a:extLst>
          </p:cNvPr>
          <p:cNvSpPr txBox="1"/>
          <p:nvPr/>
        </p:nvSpPr>
        <p:spPr>
          <a:xfrm>
            <a:off x="8771920" y="4969042"/>
            <a:ext cx="1740457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SIPT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Manifes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Domestik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AAF301B-57B5-4D47-83A5-7124A0C096D5}"/>
              </a:ext>
            </a:extLst>
          </p:cNvPr>
          <p:cNvSpPr txBox="1"/>
          <p:nvPr/>
        </p:nvSpPr>
        <p:spPr>
          <a:xfrm>
            <a:off x="10535213" y="4969042"/>
            <a:ext cx="75004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NVOCC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08C3EB-64A8-47C2-A204-48120D1FCC86}"/>
              </a:ext>
            </a:extLst>
          </p:cNvPr>
          <p:cNvSpPr txBox="1"/>
          <p:nvPr/>
        </p:nvSpPr>
        <p:spPr>
          <a:xfrm>
            <a:off x="7377725" y="5373964"/>
            <a:ext cx="135951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DO &amp; SP2 Online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1649B6-9022-41DE-B848-BD6965A22068}"/>
              </a:ext>
            </a:extLst>
          </p:cNvPr>
          <p:cNvSpPr txBox="1"/>
          <p:nvPr/>
        </p:nvSpPr>
        <p:spPr>
          <a:xfrm>
            <a:off x="8771920" y="5373964"/>
            <a:ext cx="1093848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Fasilitas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061895-9006-479B-A514-B934E42E8450}"/>
              </a:ext>
            </a:extLst>
          </p:cNvPr>
          <p:cNvSpPr txBox="1"/>
          <p:nvPr/>
        </p:nvSpPr>
        <p:spPr>
          <a:xfrm>
            <a:off x="8771920" y="1768824"/>
            <a:ext cx="1465407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Pemasukan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TLDDP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40BF54-DC02-4271-849A-76BA5ED0E830}"/>
              </a:ext>
            </a:extLst>
          </p:cNvPr>
          <p:cNvSpPr txBox="1"/>
          <p:nvPr/>
        </p:nvSpPr>
        <p:spPr>
          <a:xfrm>
            <a:off x="10262942" y="1768824"/>
            <a:ext cx="1540714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Pengeluaran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TLDDP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899C237-68CE-420F-B9AC-4B7536D04572}"/>
              </a:ext>
            </a:extLst>
          </p:cNvPr>
          <p:cNvSpPr txBox="1"/>
          <p:nvPr/>
        </p:nvSpPr>
        <p:spPr>
          <a:xfrm>
            <a:off x="7377725" y="2168258"/>
            <a:ext cx="127762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Free Movement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20D4991-0A25-4412-BE18-AB5BABA42636}"/>
              </a:ext>
            </a:extLst>
          </p:cNvPr>
          <p:cNvSpPr txBox="1"/>
          <p:nvPr/>
        </p:nvSpPr>
        <p:spPr>
          <a:xfrm>
            <a:off x="8680033" y="2168258"/>
            <a:ext cx="105738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IT Inventory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B4FDF9-284D-4BA1-A0E1-86A2331555AB}"/>
              </a:ext>
            </a:extLst>
          </p:cNvPr>
          <p:cNvSpPr txBox="1"/>
          <p:nvPr/>
        </p:nvSpPr>
        <p:spPr>
          <a:xfrm>
            <a:off x="9756790" y="2168258"/>
            <a:ext cx="97896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Migas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485E1C-DFF2-42C6-A150-9F2880900DEF}"/>
              </a:ext>
            </a:extLst>
          </p:cNvPr>
          <p:cNvSpPr txBox="1"/>
          <p:nvPr/>
        </p:nvSpPr>
        <p:spPr>
          <a:xfrm>
            <a:off x="9756211" y="2786860"/>
            <a:ext cx="85578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SELARAS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8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ED85D40-A10C-4545-8F79-F911FA355D7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F031D3-27DB-44AD-91C7-024A747AA77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44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AF6960A-176E-4161-8B99-4C6E4383578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063621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029121 w 12192000"/>
                <a:gd name="connsiteY3" fmla="*/ 6858000 h 6858000"/>
                <a:gd name="connsiteX4" fmla="*/ 107137 w 12192000"/>
                <a:gd name="connsiteY4" fmla="*/ 6635136 h 6858000"/>
                <a:gd name="connsiteX5" fmla="*/ 0 w 12192000"/>
                <a:gd name="connsiteY5" fmla="*/ 6597579 h 6858000"/>
                <a:gd name="connsiteX6" fmla="*/ 0 w 12192000"/>
                <a:gd name="connsiteY6" fmla="*/ 43507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1063621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029121" y="6858000"/>
                  </a:lnTo>
                  <a:lnTo>
                    <a:pt x="107137" y="6635136"/>
                  </a:lnTo>
                  <a:lnTo>
                    <a:pt x="0" y="6597579"/>
                  </a:lnTo>
                  <a:lnTo>
                    <a:pt x="0" y="43507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7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B6FB6CD-0086-4489-A603-FD5C5F034616}"/>
                </a:ext>
              </a:extLst>
            </p:cNvPr>
            <p:cNvGrpSpPr/>
            <p:nvPr/>
          </p:nvGrpSpPr>
          <p:grpSpPr>
            <a:xfrm>
              <a:off x="0" y="0"/>
              <a:ext cx="1906826" cy="1954795"/>
              <a:chOff x="-1" y="0"/>
              <a:chExt cx="4615543" cy="473165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070AF0-CCED-4FEB-9D23-FD33D35601A2}"/>
                  </a:ext>
                </a:extLst>
              </p:cNvPr>
              <p:cNvSpPr/>
              <p:nvPr/>
            </p:nvSpPr>
            <p:spPr>
              <a:xfrm>
                <a:off x="-1" y="0"/>
                <a:ext cx="3004458" cy="1422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C783F02-34A8-4A0C-864C-BF54582D2F98}"/>
                  </a:ext>
                </a:extLst>
              </p:cNvPr>
              <p:cNvSpPr/>
              <p:nvPr/>
            </p:nvSpPr>
            <p:spPr>
              <a:xfrm>
                <a:off x="1" y="941732"/>
                <a:ext cx="3696920" cy="3789923"/>
              </a:xfrm>
              <a:custGeom>
                <a:avLst/>
                <a:gdLst>
                  <a:gd name="connsiteX0" fmla="*/ 3696920 w 3696920"/>
                  <a:gd name="connsiteY0" fmla="*/ 0 h 3789923"/>
                  <a:gd name="connsiteX1" fmla="*/ 0 w 3696920"/>
                  <a:gd name="connsiteY1" fmla="*/ 3789923 h 3789923"/>
                  <a:gd name="connsiteX2" fmla="*/ 0 w 3696920"/>
                  <a:gd name="connsiteY2" fmla="*/ 272208 h 3789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6920" h="3789923">
                    <a:moveTo>
                      <a:pt x="3696920" y="0"/>
                    </a:moveTo>
                    <a:lnTo>
                      <a:pt x="0" y="3789923"/>
                    </a:lnTo>
                    <a:lnTo>
                      <a:pt x="0" y="272208"/>
                    </a:lnTo>
                    <a:close/>
                  </a:path>
                </a:pathLst>
              </a:custGeom>
              <a:solidFill>
                <a:srgbClr val="0D2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4F14BB8-166F-4A4C-92B7-9DE5FB3F06D9}"/>
                  </a:ext>
                </a:extLst>
              </p:cNvPr>
              <p:cNvSpPr/>
              <p:nvPr/>
            </p:nvSpPr>
            <p:spPr>
              <a:xfrm>
                <a:off x="1892296" y="0"/>
                <a:ext cx="2723246" cy="2791756"/>
              </a:xfrm>
              <a:custGeom>
                <a:avLst/>
                <a:gdLst>
                  <a:gd name="connsiteX0" fmla="*/ 678656 w 2723246"/>
                  <a:gd name="connsiteY0" fmla="*/ 0 h 2791756"/>
                  <a:gd name="connsiteX1" fmla="*/ 2723246 w 2723246"/>
                  <a:gd name="connsiteY1" fmla="*/ 0 h 2791756"/>
                  <a:gd name="connsiteX2" fmla="*/ 0 w 2723246"/>
                  <a:gd name="connsiteY2" fmla="*/ 2791756 h 2791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3246" h="2791756">
                    <a:moveTo>
                      <a:pt x="678656" y="0"/>
                    </a:moveTo>
                    <a:lnTo>
                      <a:pt x="2723246" y="0"/>
                    </a:lnTo>
                    <a:lnTo>
                      <a:pt x="0" y="279175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DCA9E5F-26BF-4D78-856F-6BCE8B5C5E14}"/>
                </a:ext>
              </a:extLst>
            </p:cNvPr>
            <p:cNvSpPr/>
            <p:nvPr/>
          </p:nvSpPr>
          <p:spPr>
            <a:xfrm>
              <a:off x="256312" y="188975"/>
              <a:ext cx="11679377" cy="6480051"/>
            </a:xfrm>
            <a:prstGeom prst="roundRect">
              <a:avLst>
                <a:gd name="adj" fmla="val 3981"/>
              </a:avLst>
            </a:prstGeom>
            <a:solidFill>
              <a:srgbClr val="FFFFFF">
                <a:alpha val="90980"/>
              </a:srgbClr>
            </a:solidFill>
            <a:ln>
              <a:noFill/>
            </a:ln>
            <a:effectLst>
              <a:glow rad="101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DADD0F-E8DC-4219-AE0E-E3280B8A80B9}"/>
              </a:ext>
            </a:extLst>
          </p:cNvPr>
          <p:cNvSpPr txBox="1"/>
          <p:nvPr/>
        </p:nvSpPr>
        <p:spPr>
          <a:xfrm>
            <a:off x="447338" y="293819"/>
            <a:ext cx="975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PEMBAGIAN RESOURCE SDM INTERNAL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48C51C2-C1DA-40D2-89E4-A2A7593BF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73408"/>
              </p:ext>
            </p:extLst>
          </p:nvPr>
        </p:nvGraphicFramePr>
        <p:xfrm>
          <a:off x="453560" y="860327"/>
          <a:ext cx="11314789" cy="5649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18">
                  <a:extLst>
                    <a:ext uri="{9D8B030D-6E8A-4147-A177-3AD203B41FA5}">
                      <a16:colId xmlns:a16="http://schemas.microsoft.com/office/drawing/2014/main" val="3342092466"/>
                    </a:ext>
                  </a:extLst>
                </a:gridCol>
                <a:gridCol w="1843425">
                  <a:extLst>
                    <a:ext uri="{9D8B030D-6E8A-4147-A177-3AD203B41FA5}">
                      <a16:colId xmlns:a16="http://schemas.microsoft.com/office/drawing/2014/main" val="1111743303"/>
                    </a:ext>
                  </a:extLst>
                </a:gridCol>
                <a:gridCol w="4431423">
                  <a:extLst>
                    <a:ext uri="{9D8B030D-6E8A-4147-A177-3AD203B41FA5}">
                      <a16:colId xmlns:a16="http://schemas.microsoft.com/office/drawing/2014/main" val="668342252"/>
                    </a:ext>
                  </a:extLst>
                </a:gridCol>
                <a:gridCol w="4431423">
                  <a:extLst>
                    <a:ext uri="{9D8B030D-6E8A-4147-A177-3AD203B41FA5}">
                      <a16:colId xmlns:a16="http://schemas.microsoft.com/office/drawing/2014/main" val="493263087"/>
                    </a:ext>
                  </a:extLst>
                </a:gridCol>
              </a:tblGrid>
              <a:tr h="40741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Nama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SINSW Gen-1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SINSW Gen-2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124717"/>
                  </a:ext>
                </a:extLst>
              </a:tr>
              <a:tr h="40741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Tiko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84651"/>
                  </a:ext>
                </a:extLst>
              </a:tr>
              <a:tr h="40741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Rhesa</a:t>
                      </a:r>
                      <a:endParaRPr lang="en-ID" sz="1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473244"/>
                  </a:ext>
                </a:extLst>
              </a:tr>
              <a:tr h="40741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Abdurochman</a:t>
                      </a:r>
                      <a:endParaRPr lang="en-ID" sz="1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27780"/>
                  </a:ext>
                </a:extLst>
              </a:tr>
              <a:tr h="40741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Yericho</a:t>
                      </a:r>
                      <a:endParaRPr lang="en-ID" sz="1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470703"/>
                  </a:ext>
                </a:extLst>
              </a:tr>
              <a:tr h="40741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Yeremia</a:t>
                      </a:r>
                      <a:endParaRPr lang="en-ID" sz="1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907600"/>
                  </a:ext>
                </a:extLst>
              </a:tr>
              <a:tr h="40741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Arga</a:t>
                      </a:r>
                      <a:endParaRPr lang="en-ID" sz="1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771129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4E37FEA9-1D88-4A58-BA95-8DE66687368B}"/>
              </a:ext>
            </a:extLst>
          </p:cNvPr>
          <p:cNvSpPr txBox="1"/>
          <p:nvPr/>
        </p:nvSpPr>
        <p:spPr>
          <a:xfrm>
            <a:off x="7377725" y="1369390"/>
            <a:ext cx="1174814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Perizinan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4C039A-9EF1-4F75-B234-A8FFA51ACA73}"/>
              </a:ext>
            </a:extLst>
          </p:cNvPr>
          <p:cNvSpPr txBox="1"/>
          <p:nvPr/>
        </p:nvSpPr>
        <p:spPr>
          <a:xfrm>
            <a:off x="8594326" y="1369390"/>
            <a:ext cx="85578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SELARAS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8AACDC-1A6B-4550-AA3E-6950218F1772}"/>
              </a:ext>
            </a:extLst>
          </p:cNvPr>
          <p:cNvSpPr txBox="1"/>
          <p:nvPr/>
        </p:nvSpPr>
        <p:spPr>
          <a:xfrm>
            <a:off x="9486859" y="1369390"/>
            <a:ext cx="1434599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User Management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631DF2-777F-476B-B3A7-1830012CD031}"/>
              </a:ext>
            </a:extLst>
          </p:cNvPr>
          <p:cNvSpPr txBox="1"/>
          <p:nvPr/>
        </p:nvSpPr>
        <p:spPr>
          <a:xfrm>
            <a:off x="7377725" y="1768824"/>
            <a:ext cx="1093848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Fasilitas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04625C-9956-4344-8C89-66519D690BEF}"/>
              </a:ext>
            </a:extLst>
          </p:cNvPr>
          <p:cNvSpPr txBox="1"/>
          <p:nvPr/>
        </p:nvSpPr>
        <p:spPr>
          <a:xfrm>
            <a:off x="2930465" y="2748760"/>
            <a:ext cx="1747241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Dashboard Post Border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E64DFD4-6AF4-453E-87F4-02695866E2C4}"/>
              </a:ext>
            </a:extLst>
          </p:cNvPr>
          <p:cNvSpPr txBox="1"/>
          <p:nvPr/>
        </p:nvSpPr>
        <p:spPr>
          <a:xfrm>
            <a:off x="7377725" y="4093657"/>
            <a:ext cx="136124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Pengangkut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7B7B329-07F7-4378-ADE2-A5088EE3447B}"/>
              </a:ext>
            </a:extLst>
          </p:cNvPr>
          <p:cNvSpPr txBox="1"/>
          <p:nvPr/>
        </p:nvSpPr>
        <p:spPr>
          <a:xfrm>
            <a:off x="8771920" y="4093657"/>
            <a:ext cx="1740457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SIPT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Manifes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Domestik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AAF301B-57B5-4D47-83A5-7124A0C096D5}"/>
              </a:ext>
            </a:extLst>
          </p:cNvPr>
          <p:cNvSpPr txBox="1"/>
          <p:nvPr/>
        </p:nvSpPr>
        <p:spPr>
          <a:xfrm>
            <a:off x="10535213" y="4093657"/>
            <a:ext cx="75004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NVOCC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08C3EB-64A8-47C2-A204-48120D1FCC86}"/>
              </a:ext>
            </a:extLst>
          </p:cNvPr>
          <p:cNvSpPr txBox="1"/>
          <p:nvPr/>
        </p:nvSpPr>
        <p:spPr>
          <a:xfrm>
            <a:off x="7377725" y="4498579"/>
            <a:ext cx="135951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DO &amp; SP2 Online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1649B6-9022-41DE-B848-BD6965A22068}"/>
              </a:ext>
            </a:extLst>
          </p:cNvPr>
          <p:cNvSpPr txBox="1"/>
          <p:nvPr/>
        </p:nvSpPr>
        <p:spPr>
          <a:xfrm>
            <a:off x="8771920" y="4498579"/>
            <a:ext cx="97896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Migas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061895-9006-479B-A514-B934E42E8450}"/>
              </a:ext>
            </a:extLst>
          </p:cNvPr>
          <p:cNvSpPr txBox="1"/>
          <p:nvPr/>
        </p:nvSpPr>
        <p:spPr>
          <a:xfrm>
            <a:off x="8516877" y="1768824"/>
            <a:ext cx="1165927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Potong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Kuota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40BF54-DC02-4271-849A-76BA5ED0E830}"/>
              </a:ext>
            </a:extLst>
          </p:cNvPr>
          <p:cNvSpPr txBox="1"/>
          <p:nvPr/>
        </p:nvSpPr>
        <p:spPr>
          <a:xfrm>
            <a:off x="9728108" y="1768824"/>
            <a:ext cx="1009496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Vaksin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899C237-68CE-420F-B9AC-4B7536D04572}"/>
              </a:ext>
            </a:extLst>
          </p:cNvPr>
          <p:cNvSpPr txBox="1"/>
          <p:nvPr/>
        </p:nvSpPr>
        <p:spPr>
          <a:xfrm>
            <a:off x="7377725" y="2168258"/>
            <a:ext cx="125845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Registrasi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User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CF2AF7-5A89-4191-8658-D856DB3D5B3A}"/>
              </a:ext>
            </a:extLst>
          </p:cNvPr>
          <p:cNvSpPr txBox="1"/>
          <p:nvPr/>
        </p:nvSpPr>
        <p:spPr>
          <a:xfrm>
            <a:off x="10780510" y="1768824"/>
            <a:ext cx="481160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NK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A47620-9830-45CB-B9CF-D371E4B2D3ED}"/>
              </a:ext>
            </a:extLst>
          </p:cNvPr>
          <p:cNvSpPr txBox="1"/>
          <p:nvPr/>
        </p:nvSpPr>
        <p:spPr>
          <a:xfrm>
            <a:off x="10074593" y="2748760"/>
            <a:ext cx="1465407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Pemasukan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TLDDP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5D7BBA-5953-4FB6-9A1D-4F34899871D5}"/>
              </a:ext>
            </a:extLst>
          </p:cNvPr>
          <p:cNvSpPr txBox="1"/>
          <p:nvPr/>
        </p:nvSpPr>
        <p:spPr>
          <a:xfrm>
            <a:off x="7377725" y="2748760"/>
            <a:ext cx="129853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Pemasukan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LDP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940F36-3918-42E6-A2A6-0CE29B3F1CC8}"/>
              </a:ext>
            </a:extLst>
          </p:cNvPr>
          <p:cNvSpPr txBox="1"/>
          <p:nvPr/>
        </p:nvSpPr>
        <p:spPr>
          <a:xfrm>
            <a:off x="8726159" y="2748760"/>
            <a:ext cx="129853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Pemasukan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LDP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149A7C-86B7-4B69-A617-2D755C7D5959}"/>
              </a:ext>
            </a:extLst>
          </p:cNvPr>
          <p:cNvSpPr txBox="1"/>
          <p:nvPr/>
        </p:nvSpPr>
        <p:spPr>
          <a:xfrm>
            <a:off x="7377725" y="3148194"/>
            <a:ext cx="1540714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Pengeluaran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TLDDP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B50C8C-F9B6-4CF9-8A40-6E7BA20D4A6E}"/>
              </a:ext>
            </a:extLst>
          </p:cNvPr>
          <p:cNvSpPr txBox="1"/>
          <p:nvPr/>
        </p:nvSpPr>
        <p:spPr>
          <a:xfrm>
            <a:off x="7377725" y="3547628"/>
            <a:ext cx="76300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BMDTP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490173-EBAA-4AAB-A99D-A9C165B704C8}"/>
              </a:ext>
            </a:extLst>
          </p:cNvPr>
          <p:cNvSpPr txBox="1"/>
          <p:nvPr/>
        </p:nvSpPr>
        <p:spPr>
          <a:xfrm>
            <a:off x="10249938" y="3151191"/>
            <a:ext cx="105738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IT Inventory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D8B3EE-CD45-404F-A5F6-A5A0AFAD9163}"/>
              </a:ext>
            </a:extLst>
          </p:cNvPr>
          <p:cNvSpPr txBox="1"/>
          <p:nvPr/>
        </p:nvSpPr>
        <p:spPr>
          <a:xfrm>
            <a:off x="8945398" y="3149066"/>
            <a:ext cx="127762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Free Movement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E879B6-444D-46B9-9DDF-1AF5525D4667}"/>
              </a:ext>
            </a:extLst>
          </p:cNvPr>
          <p:cNvSpPr txBox="1"/>
          <p:nvPr/>
        </p:nvSpPr>
        <p:spPr>
          <a:xfrm>
            <a:off x="8171037" y="3547628"/>
            <a:ext cx="1165927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Potong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Kuota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06F9A6-7031-4228-9938-1F6E256E4243}"/>
              </a:ext>
            </a:extLst>
          </p:cNvPr>
          <p:cNvSpPr txBox="1"/>
          <p:nvPr/>
        </p:nvSpPr>
        <p:spPr>
          <a:xfrm>
            <a:off x="9367273" y="3547628"/>
            <a:ext cx="84486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SKB PPN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48DA1D-C350-4B8F-8F0E-D7ED5D83078B}"/>
              </a:ext>
            </a:extLst>
          </p:cNvPr>
          <p:cNvSpPr txBox="1"/>
          <p:nvPr/>
        </p:nvSpPr>
        <p:spPr>
          <a:xfrm>
            <a:off x="10249938" y="3547628"/>
            <a:ext cx="1009496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Vaksin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BF6A621-0359-4FD3-AD58-F646B7CB1DFE}"/>
              </a:ext>
            </a:extLst>
          </p:cNvPr>
          <p:cNvSpPr txBox="1"/>
          <p:nvPr/>
        </p:nvSpPr>
        <p:spPr>
          <a:xfrm>
            <a:off x="9780653" y="4498579"/>
            <a:ext cx="132670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Panas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Bumi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F69DD49-7CE1-409E-909A-EA212AAF8D56}"/>
              </a:ext>
            </a:extLst>
          </p:cNvPr>
          <p:cNvSpPr txBox="1"/>
          <p:nvPr/>
        </p:nvSpPr>
        <p:spPr>
          <a:xfrm>
            <a:off x="7377725" y="5036954"/>
            <a:ext cx="1176556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Website KNFP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B3D4ADF-0DD5-4401-9EEA-896F1C3F1AEF}"/>
              </a:ext>
            </a:extLst>
          </p:cNvPr>
          <p:cNvSpPr txBox="1"/>
          <p:nvPr/>
        </p:nvSpPr>
        <p:spPr>
          <a:xfrm>
            <a:off x="2930465" y="5036954"/>
            <a:ext cx="135951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DO &amp; SP2 Online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4FBB3E3-FE57-44DD-B710-A77845831669}"/>
              </a:ext>
            </a:extLst>
          </p:cNvPr>
          <p:cNvSpPr txBox="1"/>
          <p:nvPr/>
        </p:nvSpPr>
        <p:spPr>
          <a:xfrm>
            <a:off x="4328080" y="5036954"/>
            <a:ext cx="1662440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Tanggap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Darurat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176E8E3-6E34-4A2A-A8E1-87642AEF2E63}"/>
              </a:ext>
            </a:extLst>
          </p:cNvPr>
          <p:cNvSpPr txBox="1"/>
          <p:nvPr/>
        </p:nvSpPr>
        <p:spPr>
          <a:xfrm>
            <a:off x="7377725" y="5543661"/>
            <a:ext cx="1176556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Website KNFP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EF2C978-6EF0-403F-B95D-B33E10159B61}"/>
              </a:ext>
            </a:extLst>
          </p:cNvPr>
          <p:cNvSpPr txBox="1"/>
          <p:nvPr/>
        </p:nvSpPr>
        <p:spPr>
          <a:xfrm>
            <a:off x="2930465" y="5543661"/>
            <a:ext cx="645550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E-SPS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9EAB24C-3FA4-4584-8653-11501458B4D8}"/>
              </a:ext>
            </a:extLst>
          </p:cNvPr>
          <p:cNvSpPr txBox="1"/>
          <p:nvPr/>
        </p:nvSpPr>
        <p:spPr>
          <a:xfrm>
            <a:off x="3604590" y="5543661"/>
            <a:ext cx="813514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OSS NIB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28D2DCF-D3FB-4981-BC68-8F756B44443B}"/>
              </a:ext>
            </a:extLst>
          </p:cNvPr>
          <p:cNvSpPr txBox="1"/>
          <p:nvPr/>
        </p:nvSpPr>
        <p:spPr>
          <a:xfrm>
            <a:off x="2930465" y="6071654"/>
            <a:ext cx="135951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DO &amp; SP2 Online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489F736-6CA9-45B7-9B78-FB39DD4995FB}"/>
              </a:ext>
            </a:extLst>
          </p:cNvPr>
          <p:cNvSpPr txBox="1"/>
          <p:nvPr/>
        </p:nvSpPr>
        <p:spPr>
          <a:xfrm>
            <a:off x="7377725" y="6071654"/>
            <a:ext cx="1127250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Smart Engine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8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ED85D40-A10C-4545-8F79-F911FA355D7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F031D3-27DB-44AD-91C7-024A747AA77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44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AF6960A-176E-4161-8B99-4C6E4383578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063621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029121 w 12192000"/>
                <a:gd name="connsiteY3" fmla="*/ 6858000 h 6858000"/>
                <a:gd name="connsiteX4" fmla="*/ 107137 w 12192000"/>
                <a:gd name="connsiteY4" fmla="*/ 6635136 h 6858000"/>
                <a:gd name="connsiteX5" fmla="*/ 0 w 12192000"/>
                <a:gd name="connsiteY5" fmla="*/ 6597579 h 6858000"/>
                <a:gd name="connsiteX6" fmla="*/ 0 w 12192000"/>
                <a:gd name="connsiteY6" fmla="*/ 43507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1063621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029121" y="6858000"/>
                  </a:lnTo>
                  <a:lnTo>
                    <a:pt x="107137" y="6635136"/>
                  </a:lnTo>
                  <a:lnTo>
                    <a:pt x="0" y="6597579"/>
                  </a:lnTo>
                  <a:lnTo>
                    <a:pt x="0" y="43507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7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B6FB6CD-0086-4489-A603-FD5C5F034616}"/>
                </a:ext>
              </a:extLst>
            </p:cNvPr>
            <p:cNvGrpSpPr/>
            <p:nvPr/>
          </p:nvGrpSpPr>
          <p:grpSpPr>
            <a:xfrm>
              <a:off x="0" y="0"/>
              <a:ext cx="1906826" cy="1954795"/>
              <a:chOff x="-1" y="0"/>
              <a:chExt cx="4615543" cy="473165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070AF0-CCED-4FEB-9D23-FD33D35601A2}"/>
                  </a:ext>
                </a:extLst>
              </p:cNvPr>
              <p:cNvSpPr/>
              <p:nvPr/>
            </p:nvSpPr>
            <p:spPr>
              <a:xfrm>
                <a:off x="-1" y="0"/>
                <a:ext cx="3004458" cy="1422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C783F02-34A8-4A0C-864C-BF54582D2F98}"/>
                  </a:ext>
                </a:extLst>
              </p:cNvPr>
              <p:cNvSpPr/>
              <p:nvPr/>
            </p:nvSpPr>
            <p:spPr>
              <a:xfrm>
                <a:off x="1" y="941732"/>
                <a:ext cx="3696920" cy="3789923"/>
              </a:xfrm>
              <a:custGeom>
                <a:avLst/>
                <a:gdLst>
                  <a:gd name="connsiteX0" fmla="*/ 3696920 w 3696920"/>
                  <a:gd name="connsiteY0" fmla="*/ 0 h 3789923"/>
                  <a:gd name="connsiteX1" fmla="*/ 0 w 3696920"/>
                  <a:gd name="connsiteY1" fmla="*/ 3789923 h 3789923"/>
                  <a:gd name="connsiteX2" fmla="*/ 0 w 3696920"/>
                  <a:gd name="connsiteY2" fmla="*/ 272208 h 3789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6920" h="3789923">
                    <a:moveTo>
                      <a:pt x="3696920" y="0"/>
                    </a:moveTo>
                    <a:lnTo>
                      <a:pt x="0" y="3789923"/>
                    </a:lnTo>
                    <a:lnTo>
                      <a:pt x="0" y="272208"/>
                    </a:lnTo>
                    <a:close/>
                  </a:path>
                </a:pathLst>
              </a:custGeom>
              <a:solidFill>
                <a:srgbClr val="0D2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4F14BB8-166F-4A4C-92B7-9DE5FB3F06D9}"/>
                  </a:ext>
                </a:extLst>
              </p:cNvPr>
              <p:cNvSpPr/>
              <p:nvPr/>
            </p:nvSpPr>
            <p:spPr>
              <a:xfrm>
                <a:off x="1892296" y="0"/>
                <a:ext cx="2723246" cy="2791756"/>
              </a:xfrm>
              <a:custGeom>
                <a:avLst/>
                <a:gdLst>
                  <a:gd name="connsiteX0" fmla="*/ 678656 w 2723246"/>
                  <a:gd name="connsiteY0" fmla="*/ 0 h 2791756"/>
                  <a:gd name="connsiteX1" fmla="*/ 2723246 w 2723246"/>
                  <a:gd name="connsiteY1" fmla="*/ 0 h 2791756"/>
                  <a:gd name="connsiteX2" fmla="*/ 0 w 2723246"/>
                  <a:gd name="connsiteY2" fmla="*/ 2791756 h 2791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3246" h="2791756">
                    <a:moveTo>
                      <a:pt x="678656" y="0"/>
                    </a:moveTo>
                    <a:lnTo>
                      <a:pt x="2723246" y="0"/>
                    </a:lnTo>
                    <a:lnTo>
                      <a:pt x="0" y="279175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DCA9E5F-26BF-4D78-856F-6BCE8B5C5E14}"/>
                </a:ext>
              </a:extLst>
            </p:cNvPr>
            <p:cNvSpPr/>
            <p:nvPr/>
          </p:nvSpPr>
          <p:spPr>
            <a:xfrm>
              <a:off x="256312" y="188975"/>
              <a:ext cx="11679377" cy="6480051"/>
            </a:xfrm>
            <a:prstGeom prst="roundRect">
              <a:avLst>
                <a:gd name="adj" fmla="val 3981"/>
              </a:avLst>
            </a:prstGeom>
            <a:solidFill>
              <a:srgbClr val="FFFFFF">
                <a:alpha val="90980"/>
              </a:srgbClr>
            </a:solidFill>
            <a:ln>
              <a:noFill/>
            </a:ln>
            <a:effectLst>
              <a:glow rad="101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DADD0F-E8DC-4219-AE0E-E3280B8A80B9}"/>
              </a:ext>
            </a:extLst>
          </p:cNvPr>
          <p:cNvSpPr txBox="1"/>
          <p:nvPr/>
        </p:nvSpPr>
        <p:spPr>
          <a:xfrm>
            <a:off x="447338" y="293819"/>
            <a:ext cx="975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PEMBAGIAN RESOURCE SDM INTERNAL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48C51C2-C1DA-40D2-89E4-A2A7593BF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86022"/>
              </p:ext>
            </p:extLst>
          </p:nvPr>
        </p:nvGraphicFramePr>
        <p:xfrm>
          <a:off x="453560" y="860327"/>
          <a:ext cx="11314789" cy="457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18">
                  <a:extLst>
                    <a:ext uri="{9D8B030D-6E8A-4147-A177-3AD203B41FA5}">
                      <a16:colId xmlns:a16="http://schemas.microsoft.com/office/drawing/2014/main" val="3342092466"/>
                    </a:ext>
                  </a:extLst>
                </a:gridCol>
                <a:gridCol w="1843425">
                  <a:extLst>
                    <a:ext uri="{9D8B030D-6E8A-4147-A177-3AD203B41FA5}">
                      <a16:colId xmlns:a16="http://schemas.microsoft.com/office/drawing/2014/main" val="1111743303"/>
                    </a:ext>
                  </a:extLst>
                </a:gridCol>
                <a:gridCol w="4431423">
                  <a:extLst>
                    <a:ext uri="{9D8B030D-6E8A-4147-A177-3AD203B41FA5}">
                      <a16:colId xmlns:a16="http://schemas.microsoft.com/office/drawing/2014/main" val="668342252"/>
                    </a:ext>
                  </a:extLst>
                </a:gridCol>
                <a:gridCol w="4431423">
                  <a:extLst>
                    <a:ext uri="{9D8B030D-6E8A-4147-A177-3AD203B41FA5}">
                      <a16:colId xmlns:a16="http://schemas.microsoft.com/office/drawing/2014/main" val="493263087"/>
                    </a:ext>
                  </a:extLst>
                </a:gridCol>
              </a:tblGrid>
              <a:tr h="40741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Nama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SINSW Gen-1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SINSW Gen-2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124717"/>
                  </a:ext>
                </a:extLst>
              </a:tr>
              <a:tr h="40741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Guntur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2069"/>
                  </a:ext>
                </a:extLst>
              </a:tr>
              <a:tr h="40741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Dicky 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786836"/>
                  </a:ext>
                </a:extLst>
              </a:tr>
              <a:tr h="40741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Dicky 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00231"/>
                  </a:ext>
                </a:extLst>
              </a:tr>
              <a:tr h="40741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Bagus</a:t>
                      </a:r>
                      <a:endParaRPr lang="en-ID" sz="1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98020"/>
                  </a:ext>
                </a:extLst>
              </a:tr>
              <a:tr h="40741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Dhiya</a:t>
                      </a:r>
                      <a:endParaRPr lang="en-ID" sz="1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374513"/>
                  </a:ext>
                </a:extLst>
              </a:tr>
              <a:tr h="40741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Wantika</a:t>
                      </a: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047448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4E37FEA9-1D88-4A58-BA95-8DE66687368B}"/>
              </a:ext>
            </a:extLst>
          </p:cNvPr>
          <p:cNvSpPr txBox="1"/>
          <p:nvPr/>
        </p:nvSpPr>
        <p:spPr>
          <a:xfrm>
            <a:off x="7379593" y="1369390"/>
            <a:ext cx="1174814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Perizinan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4C039A-9EF1-4F75-B234-A8FFA51ACA73}"/>
              </a:ext>
            </a:extLst>
          </p:cNvPr>
          <p:cNvSpPr txBox="1"/>
          <p:nvPr/>
        </p:nvSpPr>
        <p:spPr>
          <a:xfrm>
            <a:off x="8594326" y="1369390"/>
            <a:ext cx="1127250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PE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Alkes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631DF2-777F-476B-B3A7-1830012CD031}"/>
              </a:ext>
            </a:extLst>
          </p:cNvPr>
          <p:cNvSpPr txBox="1"/>
          <p:nvPr/>
        </p:nvSpPr>
        <p:spPr>
          <a:xfrm>
            <a:off x="7379593" y="1768824"/>
            <a:ext cx="1165927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Potong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Kuota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04625C-9956-4344-8C89-66519D690BEF}"/>
              </a:ext>
            </a:extLst>
          </p:cNvPr>
          <p:cNvSpPr txBox="1"/>
          <p:nvPr/>
        </p:nvSpPr>
        <p:spPr>
          <a:xfrm>
            <a:off x="2930465" y="1372882"/>
            <a:ext cx="1747241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Dashboard Post Border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061895-9006-479B-A514-B934E42E8450}"/>
              </a:ext>
            </a:extLst>
          </p:cNvPr>
          <p:cNvSpPr txBox="1"/>
          <p:nvPr/>
        </p:nvSpPr>
        <p:spPr>
          <a:xfrm>
            <a:off x="8583552" y="1768824"/>
            <a:ext cx="1009496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Vaksin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40BF54-DC02-4271-849A-76BA5ED0E830}"/>
              </a:ext>
            </a:extLst>
          </p:cNvPr>
          <p:cNvSpPr txBox="1"/>
          <p:nvPr/>
        </p:nvSpPr>
        <p:spPr>
          <a:xfrm>
            <a:off x="9632948" y="1768824"/>
            <a:ext cx="481160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NK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CF2AF7-5A89-4191-8658-D856DB3D5B3A}"/>
              </a:ext>
            </a:extLst>
          </p:cNvPr>
          <p:cNvSpPr txBox="1"/>
          <p:nvPr/>
        </p:nvSpPr>
        <p:spPr>
          <a:xfrm>
            <a:off x="10160270" y="1768824"/>
            <a:ext cx="1127250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Smart Engine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5D7BBA-5953-4FB6-9A1D-4F34899871D5}"/>
              </a:ext>
            </a:extLst>
          </p:cNvPr>
          <p:cNvSpPr txBox="1"/>
          <p:nvPr/>
        </p:nvSpPr>
        <p:spPr>
          <a:xfrm>
            <a:off x="7379593" y="2289427"/>
            <a:ext cx="136124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Pengangkut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77A946-227A-4A9F-B07D-CF79B9D68FB0}"/>
              </a:ext>
            </a:extLst>
          </p:cNvPr>
          <p:cNvSpPr txBox="1"/>
          <p:nvPr/>
        </p:nvSpPr>
        <p:spPr>
          <a:xfrm>
            <a:off x="9763363" y="1369390"/>
            <a:ext cx="76300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BMDTP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20D26C-25A4-4B37-8AD5-B5843BAE231B}"/>
              </a:ext>
            </a:extLst>
          </p:cNvPr>
          <p:cNvSpPr txBox="1"/>
          <p:nvPr/>
        </p:nvSpPr>
        <p:spPr>
          <a:xfrm>
            <a:off x="8771920" y="2289427"/>
            <a:ext cx="97896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Migas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1C88A-16A3-44F3-B8B5-69A22957935B}"/>
              </a:ext>
            </a:extLst>
          </p:cNvPr>
          <p:cNvSpPr txBox="1"/>
          <p:nvPr/>
        </p:nvSpPr>
        <p:spPr>
          <a:xfrm>
            <a:off x="9789705" y="2289427"/>
            <a:ext cx="132670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Panas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Bumi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209A59-DC7F-4111-82B6-29E050978E10}"/>
              </a:ext>
            </a:extLst>
          </p:cNvPr>
          <p:cNvSpPr txBox="1"/>
          <p:nvPr/>
        </p:nvSpPr>
        <p:spPr>
          <a:xfrm>
            <a:off x="7379593" y="2809202"/>
            <a:ext cx="136124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Pengangkut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94A427-271A-49A7-827C-B08B8DEF528A}"/>
              </a:ext>
            </a:extLst>
          </p:cNvPr>
          <p:cNvSpPr txBox="1"/>
          <p:nvPr/>
        </p:nvSpPr>
        <p:spPr>
          <a:xfrm>
            <a:off x="7379593" y="3754652"/>
            <a:ext cx="136124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Pengangkut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F709A7-2E21-4473-8A9E-AF03B2A4A7D2}"/>
              </a:ext>
            </a:extLst>
          </p:cNvPr>
          <p:cNvSpPr txBox="1"/>
          <p:nvPr/>
        </p:nvSpPr>
        <p:spPr>
          <a:xfrm>
            <a:off x="8771920" y="2809202"/>
            <a:ext cx="97896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Migas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1B5DB3-29A4-431C-AB6F-70A717D3BCFB}"/>
              </a:ext>
            </a:extLst>
          </p:cNvPr>
          <p:cNvSpPr txBox="1"/>
          <p:nvPr/>
        </p:nvSpPr>
        <p:spPr>
          <a:xfrm>
            <a:off x="9789705" y="2809202"/>
            <a:ext cx="132670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Panas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Bumi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38FDD5-B05B-4940-8D38-6470ADA37861}"/>
              </a:ext>
            </a:extLst>
          </p:cNvPr>
          <p:cNvSpPr txBox="1"/>
          <p:nvPr/>
        </p:nvSpPr>
        <p:spPr>
          <a:xfrm>
            <a:off x="8767109" y="3755178"/>
            <a:ext cx="97896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Migas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1DCF19-7648-4BC3-9094-453594131EE9}"/>
              </a:ext>
            </a:extLst>
          </p:cNvPr>
          <p:cNvSpPr txBox="1"/>
          <p:nvPr/>
        </p:nvSpPr>
        <p:spPr>
          <a:xfrm>
            <a:off x="9784894" y="3755178"/>
            <a:ext cx="132670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Panas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Bumi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069512-92BE-4955-BD50-EE6044679B08}"/>
              </a:ext>
            </a:extLst>
          </p:cNvPr>
          <p:cNvSpPr txBox="1"/>
          <p:nvPr/>
        </p:nvSpPr>
        <p:spPr>
          <a:xfrm>
            <a:off x="7379593" y="3202668"/>
            <a:ext cx="1740457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SIPT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Manifes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Domestik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9CD341-E2FE-4E6A-95E5-62F7AC975E44}"/>
              </a:ext>
            </a:extLst>
          </p:cNvPr>
          <p:cNvSpPr txBox="1"/>
          <p:nvPr/>
        </p:nvSpPr>
        <p:spPr>
          <a:xfrm>
            <a:off x="7379593" y="4154086"/>
            <a:ext cx="1740457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SIPT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Manifes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Domestik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A65AA1-DE75-4D9C-BFEE-8051EEDE9DF6}"/>
              </a:ext>
            </a:extLst>
          </p:cNvPr>
          <p:cNvSpPr txBox="1"/>
          <p:nvPr/>
        </p:nvSpPr>
        <p:spPr>
          <a:xfrm>
            <a:off x="7379593" y="4645661"/>
            <a:ext cx="122883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Cetakan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Jasper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9DBACE-E717-404F-B9A5-E20BBD9125B7}"/>
              </a:ext>
            </a:extLst>
          </p:cNvPr>
          <p:cNvSpPr txBox="1"/>
          <p:nvPr/>
        </p:nvSpPr>
        <p:spPr>
          <a:xfrm>
            <a:off x="7379593" y="5059842"/>
            <a:ext cx="1176556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Website KNFP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54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ED85D40-A10C-4545-8F79-F911FA355D7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F031D3-27DB-44AD-91C7-024A747AA77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44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AF6960A-176E-4161-8B99-4C6E4383578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063621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029121 w 12192000"/>
                <a:gd name="connsiteY3" fmla="*/ 6858000 h 6858000"/>
                <a:gd name="connsiteX4" fmla="*/ 107137 w 12192000"/>
                <a:gd name="connsiteY4" fmla="*/ 6635136 h 6858000"/>
                <a:gd name="connsiteX5" fmla="*/ 0 w 12192000"/>
                <a:gd name="connsiteY5" fmla="*/ 6597579 h 6858000"/>
                <a:gd name="connsiteX6" fmla="*/ 0 w 12192000"/>
                <a:gd name="connsiteY6" fmla="*/ 43507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1063621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029121" y="6858000"/>
                  </a:lnTo>
                  <a:lnTo>
                    <a:pt x="107137" y="6635136"/>
                  </a:lnTo>
                  <a:lnTo>
                    <a:pt x="0" y="6597579"/>
                  </a:lnTo>
                  <a:lnTo>
                    <a:pt x="0" y="43507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7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B6FB6CD-0086-4489-A603-FD5C5F034616}"/>
                </a:ext>
              </a:extLst>
            </p:cNvPr>
            <p:cNvGrpSpPr/>
            <p:nvPr/>
          </p:nvGrpSpPr>
          <p:grpSpPr>
            <a:xfrm>
              <a:off x="0" y="0"/>
              <a:ext cx="1906826" cy="1954795"/>
              <a:chOff x="-1" y="0"/>
              <a:chExt cx="4615543" cy="473165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070AF0-CCED-4FEB-9D23-FD33D35601A2}"/>
                  </a:ext>
                </a:extLst>
              </p:cNvPr>
              <p:cNvSpPr/>
              <p:nvPr/>
            </p:nvSpPr>
            <p:spPr>
              <a:xfrm>
                <a:off x="-1" y="0"/>
                <a:ext cx="3004458" cy="1422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C783F02-34A8-4A0C-864C-BF54582D2F98}"/>
                  </a:ext>
                </a:extLst>
              </p:cNvPr>
              <p:cNvSpPr/>
              <p:nvPr/>
            </p:nvSpPr>
            <p:spPr>
              <a:xfrm>
                <a:off x="1" y="941732"/>
                <a:ext cx="3696920" cy="3789923"/>
              </a:xfrm>
              <a:custGeom>
                <a:avLst/>
                <a:gdLst>
                  <a:gd name="connsiteX0" fmla="*/ 3696920 w 3696920"/>
                  <a:gd name="connsiteY0" fmla="*/ 0 h 3789923"/>
                  <a:gd name="connsiteX1" fmla="*/ 0 w 3696920"/>
                  <a:gd name="connsiteY1" fmla="*/ 3789923 h 3789923"/>
                  <a:gd name="connsiteX2" fmla="*/ 0 w 3696920"/>
                  <a:gd name="connsiteY2" fmla="*/ 272208 h 3789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6920" h="3789923">
                    <a:moveTo>
                      <a:pt x="3696920" y="0"/>
                    </a:moveTo>
                    <a:lnTo>
                      <a:pt x="0" y="3789923"/>
                    </a:lnTo>
                    <a:lnTo>
                      <a:pt x="0" y="272208"/>
                    </a:lnTo>
                    <a:close/>
                  </a:path>
                </a:pathLst>
              </a:custGeom>
              <a:solidFill>
                <a:srgbClr val="0D2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4F14BB8-166F-4A4C-92B7-9DE5FB3F06D9}"/>
                  </a:ext>
                </a:extLst>
              </p:cNvPr>
              <p:cNvSpPr/>
              <p:nvPr/>
            </p:nvSpPr>
            <p:spPr>
              <a:xfrm>
                <a:off x="1892296" y="0"/>
                <a:ext cx="2723246" cy="2791756"/>
              </a:xfrm>
              <a:custGeom>
                <a:avLst/>
                <a:gdLst>
                  <a:gd name="connsiteX0" fmla="*/ 678656 w 2723246"/>
                  <a:gd name="connsiteY0" fmla="*/ 0 h 2791756"/>
                  <a:gd name="connsiteX1" fmla="*/ 2723246 w 2723246"/>
                  <a:gd name="connsiteY1" fmla="*/ 0 h 2791756"/>
                  <a:gd name="connsiteX2" fmla="*/ 0 w 2723246"/>
                  <a:gd name="connsiteY2" fmla="*/ 2791756 h 2791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3246" h="2791756">
                    <a:moveTo>
                      <a:pt x="678656" y="0"/>
                    </a:moveTo>
                    <a:lnTo>
                      <a:pt x="2723246" y="0"/>
                    </a:lnTo>
                    <a:lnTo>
                      <a:pt x="0" y="279175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DCA9E5F-26BF-4D78-856F-6BCE8B5C5E14}"/>
                </a:ext>
              </a:extLst>
            </p:cNvPr>
            <p:cNvSpPr/>
            <p:nvPr/>
          </p:nvSpPr>
          <p:spPr>
            <a:xfrm>
              <a:off x="256312" y="188975"/>
              <a:ext cx="11679377" cy="6480051"/>
            </a:xfrm>
            <a:prstGeom prst="roundRect">
              <a:avLst>
                <a:gd name="adj" fmla="val 3981"/>
              </a:avLst>
            </a:prstGeom>
            <a:solidFill>
              <a:srgbClr val="FFFFFF">
                <a:alpha val="90980"/>
              </a:srgbClr>
            </a:solidFill>
            <a:ln>
              <a:noFill/>
            </a:ln>
            <a:effectLst>
              <a:glow rad="101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DADD0F-E8DC-4219-AE0E-E3280B8A80B9}"/>
              </a:ext>
            </a:extLst>
          </p:cNvPr>
          <p:cNvSpPr txBox="1"/>
          <p:nvPr/>
        </p:nvSpPr>
        <p:spPr>
          <a:xfrm>
            <a:off x="447338" y="293819"/>
            <a:ext cx="975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PEMBAGIAN RESOURCE SDM Telkom-EDII (SINSW Gen-1)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48C51C2-C1DA-40D2-89E4-A2A7593BF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87969"/>
              </p:ext>
            </p:extLst>
          </p:nvPr>
        </p:nvGraphicFramePr>
        <p:xfrm>
          <a:off x="453561" y="860327"/>
          <a:ext cx="11284879" cy="517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29">
                  <a:extLst>
                    <a:ext uri="{9D8B030D-6E8A-4147-A177-3AD203B41FA5}">
                      <a16:colId xmlns:a16="http://schemas.microsoft.com/office/drawing/2014/main" val="3342092466"/>
                    </a:ext>
                  </a:extLst>
                </a:gridCol>
                <a:gridCol w="1677753">
                  <a:extLst>
                    <a:ext uri="{9D8B030D-6E8A-4147-A177-3AD203B41FA5}">
                      <a16:colId xmlns:a16="http://schemas.microsoft.com/office/drawing/2014/main" val="1111743303"/>
                    </a:ext>
                  </a:extLst>
                </a:gridCol>
                <a:gridCol w="986971">
                  <a:extLst>
                    <a:ext uri="{9D8B030D-6E8A-4147-A177-3AD203B41FA5}">
                      <a16:colId xmlns:a16="http://schemas.microsoft.com/office/drawing/2014/main" val="1455030810"/>
                    </a:ext>
                  </a:extLst>
                </a:gridCol>
                <a:gridCol w="8066326">
                  <a:extLst>
                    <a:ext uri="{9D8B030D-6E8A-4147-A177-3AD203B41FA5}">
                      <a16:colId xmlns:a16="http://schemas.microsoft.com/office/drawing/2014/main" val="668342252"/>
                    </a:ext>
                  </a:extLst>
                </a:gridCol>
              </a:tblGrid>
              <a:tr h="4314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Nama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Role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Penugasan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Eksisting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124717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 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Dian </a:t>
                      </a: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Sasmita</a:t>
                      </a:r>
                      <a:endParaRPr lang="en-ID" sz="1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72599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 Faisal Rahman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Backend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004841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 Iqbal </a:t>
                      </a: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Fadillah</a:t>
                      </a:r>
                      <a:endParaRPr lang="en-ID" sz="1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Backend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647053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Aan</a:t>
                      </a: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Maryanto</a:t>
                      </a:r>
                      <a:endParaRPr lang="en-ID" sz="1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Backend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473244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Herlin</a:t>
                      </a: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Yoga </a:t>
                      </a: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Dwi</a:t>
                      </a: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Backend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27780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Aula </a:t>
                      </a: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Miftahul</a:t>
                      </a: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Hak</a:t>
                      </a:r>
                      <a:endParaRPr lang="en-ID" sz="1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Frontend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470703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 Nanda P.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Frontend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907600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Afdal</a:t>
                      </a: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Yusra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Backend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771129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Yoga Indra 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Frontend</a:t>
                      </a: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2069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Fauzan</a:t>
                      </a:r>
                      <a:endParaRPr lang="en-ID" sz="1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Frontend</a:t>
                      </a: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786836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Fatur</a:t>
                      </a: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Rahman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Frontend</a:t>
                      </a: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002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270CB8-F3BA-47A1-A5E6-20A95867C465}"/>
              </a:ext>
            </a:extLst>
          </p:cNvPr>
          <p:cNvSpPr txBox="1"/>
          <p:nvPr/>
        </p:nvSpPr>
        <p:spPr>
          <a:xfrm>
            <a:off x="3794250" y="1326984"/>
            <a:ext cx="178455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CEISA 4.0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Ekspor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Impor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DBCFB6-0DC4-468E-95C5-3D61FC2266BF}"/>
              </a:ext>
            </a:extLst>
          </p:cNvPr>
          <p:cNvSpPr txBox="1"/>
          <p:nvPr/>
        </p:nvSpPr>
        <p:spPr>
          <a:xfrm>
            <a:off x="3794250" y="1754872"/>
            <a:ext cx="135951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DO Online &amp; SP2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916009-0961-43A3-9F09-52E4CF0B4C13}"/>
              </a:ext>
            </a:extLst>
          </p:cNvPr>
          <p:cNvSpPr txBox="1"/>
          <p:nvPr/>
        </p:nvSpPr>
        <p:spPr>
          <a:xfrm>
            <a:off x="3794250" y="2197051"/>
            <a:ext cx="93602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JI-QC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61A9F1-44B1-427E-8479-DB64F0498C78}"/>
              </a:ext>
            </a:extLst>
          </p:cNvPr>
          <p:cNvSpPr txBox="1"/>
          <p:nvPr/>
        </p:nvSpPr>
        <p:spPr>
          <a:xfrm>
            <a:off x="3794250" y="2612039"/>
            <a:ext cx="74634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TRQ-IA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5D0199-D14D-430A-8063-34709C830929}"/>
              </a:ext>
            </a:extLst>
          </p:cNvPr>
          <p:cNvSpPr txBox="1"/>
          <p:nvPr/>
        </p:nvSpPr>
        <p:spPr>
          <a:xfrm>
            <a:off x="4578442" y="2612039"/>
            <a:ext cx="68356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Apps3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728A07-3381-4DCB-A57F-12DF1E52F56B}"/>
              </a:ext>
            </a:extLst>
          </p:cNvPr>
          <p:cNvSpPr txBox="1"/>
          <p:nvPr/>
        </p:nvSpPr>
        <p:spPr>
          <a:xfrm>
            <a:off x="5309968" y="2612039"/>
            <a:ext cx="2169884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Tanggap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Darurat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(BNPB)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B19094-A6A1-4541-B167-9E9B0FEC5681}"/>
              </a:ext>
            </a:extLst>
          </p:cNvPr>
          <p:cNvSpPr txBox="1"/>
          <p:nvPr/>
        </p:nvSpPr>
        <p:spPr>
          <a:xfrm>
            <a:off x="7523916" y="2612039"/>
            <a:ext cx="135951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DO Online &amp; SP2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F9AC11-E4E1-444C-B10B-13A573E0434A}"/>
              </a:ext>
            </a:extLst>
          </p:cNvPr>
          <p:cNvSpPr txBox="1"/>
          <p:nvPr/>
        </p:nvSpPr>
        <p:spPr>
          <a:xfrm>
            <a:off x="3794250" y="3046422"/>
            <a:ext cx="178455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CEISA 4.0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Ekspor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Impor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38D5F-27FF-4FEE-A1E8-E7CFDD240567}"/>
              </a:ext>
            </a:extLst>
          </p:cNvPr>
          <p:cNvSpPr txBox="1"/>
          <p:nvPr/>
        </p:nvSpPr>
        <p:spPr>
          <a:xfrm>
            <a:off x="5603313" y="3046422"/>
            <a:ext cx="1081541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PDE Internet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47D853-A2F8-4ABA-9420-6EFFB7389CAF}"/>
              </a:ext>
            </a:extLst>
          </p:cNvPr>
          <p:cNvSpPr txBox="1"/>
          <p:nvPr/>
        </p:nvSpPr>
        <p:spPr>
          <a:xfrm>
            <a:off x="3794250" y="3481505"/>
            <a:ext cx="93602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JI-QC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CF1D8D-F085-4D58-A242-A6EA83328DEF}"/>
              </a:ext>
            </a:extLst>
          </p:cNvPr>
          <p:cNvSpPr txBox="1"/>
          <p:nvPr/>
        </p:nvSpPr>
        <p:spPr>
          <a:xfrm>
            <a:off x="4768584" y="3481505"/>
            <a:ext cx="97896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Migas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C9B19E-CA24-42C7-B596-C5BBA6D81A17}"/>
              </a:ext>
            </a:extLst>
          </p:cNvPr>
          <p:cNvSpPr txBox="1"/>
          <p:nvPr/>
        </p:nvSpPr>
        <p:spPr>
          <a:xfrm>
            <a:off x="5774507" y="3481505"/>
            <a:ext cx="132670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Panas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Bumi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794549-B1E0-487A-A1FE-D5257A565B26}"/>
              </a:ext>
            </a:extLst>
          </p:cNvPr>
          <p:cNvSpPr txBox="1"/>
          <p:nvPr/>
        </p:nvSpPr>
        <p:spPr>
          <a:xfrm>
            <a:off x="7113315" y="3481505"/>
            <a:ext cx="1711624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Registrasi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Kepabeanan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556226-1D75-4732-9EA2-4E8C86017E9A}"/>
              </a:ext>
            </a:extLst>
          </p:cNvPr>
          <p:cNvSpPr txBox="1"/>
          <p:nvPr/>
        </p:nvSpPr>
        <p:spPr>
          <a:xfrm>
            <a:off x="8858179" y="3481505"/>
            <a:ext cx="68356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Apps1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2FB4DB-3E3B-472F-AE8A-ACA32162E104}"/>
              </a:ext>
            </a:extLst>
          </p:cNvPr>
          <p:cNvSpPr txBox="1"/>
          <p:nvPr/>
        </p:nvSpPr>
        <p:spPr>
          <a:xfrm>
            <a:off x="3794250" y="3905445"/>
            <a:ext cx="93602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JI-QC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6F074-5A53-415F-A912-1DB2B7EE7C4A}"/>
              </a:ext>
            </a:extLst>
          </p:cNvPr>
          <p:cNvSpPr txBox="1"/>
          <p:nvPr/>
        </p:nvSpPr>
        <p:spPr>
          <a:xfrm>
            <a:off x="3794250" y="4341446"/>
            <a:ext cx="135951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DO Online &amp; SP2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4169CF-3DF5-4D54-81B5-6C57AB2E7424}"/>
              </a:ext>
            </a:extLst>
          </p:cNvPr>
          <p:cNvSpPr txBox="1"/>
          <p:nvPr/>
        </p:nvSpPr>
        <p:spPr>
          <a:xfrm>
            <a:off x="5190263" y="4341446"/>
            <a:ext cx="122360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INSW Gateway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EFFF01-0B3F-49D0-8068-3CC534D0BE42}"/>
              </a:ext>
            </a:extLst>
          </p:cNvPr>
          <p:cNvSpPr txBox="1"/>
          <p:nvPr/>
        </p:nvSpPr>
        <p:spPr>
          <a:xfrm>
            <a:off x="6438652" y="4341446"/>
            <a:ext cx="873759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E-Form D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9021C6-11DB-43AF-A14A-B379DCE5B251}"/>
              </a:ext>
            </a:extLst>
          </p:cNvPr>
          <p:cNvSpPr txBox="1"/>
          <p:nvPr/>
        </p:nvSpPr>
        <p:spPr>
          <a:xfrm>
            <a:off x="7335192" y="4341446"/>
            <a:ext cx="95928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E-Form AK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83089D-EF76-4D68-BA2A-3FD379B73A6C}"/>
              </a:ext>
            </a:extLst>
          </p:cNvPr>
          <p:cNvSpPr txBox="1"/>
          <p:nvPr/>
        </p:nvSpPr>
        <p:spPr>
          <a:xfrm>
            <a:off x="8303935" y="4341446"/>
            <a:ext cx="85032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E-Form E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529889-931E-4C42-BEAF-DAAD078F813B}"/>
              </a:ext>
            </a:extLst>
          </p:cNvPr>
          <p:cNvSpPr txBox="1"/>
          <p:nvPr/>
        </p:nvSpPr>
        <p:spPr>
          <a:xfrm>
            <a:off x="9176467" y="4341446"/>
            <a:ext cx="645550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E-SPS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214981-4FD1-40FF-9CB4-F5510AA2AF24}"/>
              </a:ext>
            </a:extLst>
          </p:cNvPr>
          <p:cNvSpPr txBox="1"/>
          <p:nvPr/>
        </p:nvSpPr>
        <p:spPr>
          <a:xfrm>
            <a:off x="9856009" y="4341446"/>
            <a:ext cx="1007586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ACDD ASW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70E1A-797B-4F16-AE1E-DC882C17B3BA}"/>
              </a:ext>
            </a:extLst>
          </p:cNvPr>
          <p:cNvSpPr txBox="1"/>
          <p:nvPr/>
        </p:nvSpPr>
        <p:spPr>
          <a:xfrm>
            <a:off x="10901809" y="4341446"/>
            <a:ext cx="866541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ACDD SG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D06917-0208-4641-9787-CE5CE3CF7B5A}"/>
              </a:ext>
            </a:extLst>
          </p:cNvPr>
          <p:cNvSpPr txBox="1"/>
          <p:nvPr/>
        </p:nvSpPr>
        <p:spPr>
          <a:xfrm>
            <a:off x="3794250" y="4773979"/>
            <a:ext cx="135951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DO Online &amp; SP2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5C2DD0-D5BE-4EAB-82AF-48FCBA96C43C}"/>
              </a:ext>
            </a:extLst>
          </p:cNvPr>
          <p:cNvSpPr txBox="1"/>
          <p:nvPr/>
        </p:nvSpPr>
        <p:spPr>
          <a:xfrm>
            <a:off x="5190263" y="4773979"/>
            <a:ext cx="68356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Apps1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AF0D64-AFA9-453E-9DC0-6C090102F41B}"/>
              </a:ext>
            </a:extLst>
          </p:cNvPr>
          <p:cNvSpPr txBox="1"/>
          <p:nvPr/>
        </p:nvSpPr>
        <p:spPr>
          <a:xfrm>
            <a:off x="5910324" y="4773979"/>
            <a:ext cx="68356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Apps2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9CCA0B-7A1B-4A3F-8348-39A878AE65B8}"/>
              </a:ext>
            </a:extLst>
          </p:cNvPr>
          <p:cNvSpPr txBox="1"/>
          <p:nvPr/>
        </p:nvSpPr>
        <p:spPr>
          <a:xfrm>
            <a:off x="6627806" y="4773979"/>
            <a:ext cx="927896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Reg INSW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DB9092-921D-494C-9F47-6734E7BF4B04}"/>
              </a:ext>
            </a:extLst>
          </p:cNvPr>
          <p:cNvSpPr txBox="1"/>
          <p:nvPr/>
        </p:nvSpPr>
        <p:spPr>
          <a:xfrm>
            <a:off x="7589621" y="4773979"/>
            <a:ext cx="1130766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WebForm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GA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440BCB-81AD-4EF6-9452-6702EDE76CC6}"/>
              </a:ext>
            </a:extLst>
          </p:cNvPr>
          <p:cNvSpPr txBox="1"/>
          <p:nvPr/>
        </p:nvSpPr>
        <p:spPr>
          <a:xfrm>
            <a:off x="8754306" y="4773979"/>
            <a:ext cx="1662440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Tanggap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Darurat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B00D8E-4A3F-4152-9025-4D6FAACD8D67}"/>
              </a:ext>
            </a:extLst>
          </p:cNvPr>
          <p:cNvSpPr txBox="1"/>
          <p:nvPr/>
        </p:nvSpPr>
        <p:spPr>
          <a:xfrm>
            <a:off x="10450665" y="4773979"/>
            <a:ext cx="122360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INSW Gateway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F06182-9704-476A-9CA5-232AA421D234}"/>
              </a:ext>
            </a:extLst>
          </p:cNvPr>
          <p:cNvSpPr txBox="1"/>
          <p:nvPr/>
        </p:nvSpPr>
        <p:spPr>
          <a:xfrm>
            <a:off x="3794250" y="5202360"/>
            <a:ext cx="135951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DO Online &amp; SP2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A842EE-7B6D-4932-B0B7-B7DD9D4F6F1C}"/>
              </a:ext>
            </a:extLst>
          </p:cNvPr>
          <p:cNvSpPr txBox="1"/>
          <p:nvPr/>
        </p:nvSpPr>
        <p:spPr>
          <a:xfrm>
            <a:off x="3794250" y="5640385"/>
            <a:ext cx="135951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DO Online &amp; SP2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DE1FCB-E6CD-47AB-AEC2-DF4AC5BE1B81}"/>
              </a:ext>
            </a:extLst>
          </p:cNvPr>
          <p:cNvSpPr txBox="1"/>
          <p:nvPr/>
        </p:nvSpPr>
        <p:spPr>
          <a:xfrm>
            <a:off x="9581506" y="3481505"/>
            <a:ext cx="68356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Apps3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37FEA9-1D88-4A58-BA95-8DE66687368B}"/>
              </a:ext>
            </a:extLst>
          </p:cNvPr>
          <p:cNvSpPr txBox="1"/>
          <p:nvPr/>
        </p:nvSpPr>
        <p:spPr>
          <a:xfrm>
            <a:off x="5618553" y="1326984"/>
            <a:ext cx="93602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JI-QC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742ED6-5200-46F8-A609-8CEBF29C6870}"/>
              </a:ext>
            </a:extLst>
          </p:cNvPr>
          <p:cNvSpPr txBox="1"/>
          <p:nvPr/>
        </p:nvSpPr>
        <p:spPr>
          <a:xfrm>
            <a:off x="6709364" y="3046422"/>
            <a:ext cx="93602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JI-QC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B86615-1B04-4B28-B01D-B9F4ACA00544}"/>
              </a:ext>
            </a:extLst>
          </p:cNvPr>
          <p:cNvSpPr txBox="1"/>
          <p:nvPr/>
        </p:nvSpPr>
        <p:spPr>
          <a:xfrm>
            <a:off x="8927495" y="2612039"/>
            <a:ext cx="85578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SELARAS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C46CA6-A39A-4F6C-B145-370ED525177F}"/>
              </a:ext>
            </a:extLst>
          </p:cNvPr>
          <p:cNvSpPr txBox="1"/>
          <p:nvPr/>
        </p:nvSpPr>
        <p:spPr>
          <a:xfrm>
            <a:off x="4768584" y="2197051"/>
            <a:ext cx="873759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E-Form D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BA29DF-D4FE-44CB-B49B-95718FBE1DA4}"/>
              </a:ext>
            </a:extLst>
          </p:cNvPr>
          <p:cNvSpPr txBox="1"/>
          <p:nvPr/>
        </p:nvSpPr>
        <p:spPr>
          <a:xfrm>
            <a:off x="5186788" y="1754872"/>
            <a:ext cx="1085759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SELARAS 1.1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8D4A05-6C4E-404E-8F3A-4013DB7F8D0F}"/>
              </a:ext>
            </a:extLst>
          </p:cNvPr>
          <p:cNvSpPr txBox="1"/>
          <p:nvPr/>
        </p:nvSpPr>
        <p:spPr>
          <a:xfrm>
            <a:off x="4768584" y="3905445"/>
            <a:ext cx="1085759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SELARAS 1.1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2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ED85D40-A10C-4545-8F79-F911FA355D7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F031D3-27DB-44AD-91C7-024A747AA77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44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AF6960A-176E-4161-8B99-4C6E4383578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063621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029121 w 12192000"/>
                <a:gd name="connsiteY3" fmla="*/ 6858000 h 6858000"/>
                <a:gd name="connsiteX4" fmla="*/ 107137 w 12192000"/>
                <a:gd name="connsiteY4" fmla="*/ 6635136 h 6858000"/>
                <a:gd name="connsiteX5" fmla="*/ 0 w 12192000"/>
                <a:gd name="connsiteY5" fmla="*/ 6597579 h 6858000"/>
                <a:gd name="connsiteX6" fmla="*/ 0 w 12192000"/>
                <a:gd name="connsiteY6" fmla="*/ 43507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1063621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029121" y="6858000"/>
                  </a:lnTo>
                  <a:lnTo>
                    <a:pt x="107137" y="6635136"/>
                  </a:lnTo>
                  <a:lnTo>
                    <a:pt x="0" y="6597579"/>
                  </a:lnTo>
                  <a:lnTo>
                    <a:pt x="0" y="43507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7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B6FB6CD-0086-4489-A603-FD5C5F034616}"/>
                </a:ext>
              </a:extLst>
            </p:cNvPr>
            <p:cNvGrpSpPr/>
            <p:nvPr/>
          </p:nvGrpSpPr>
          <p:grpSpPr>
            <a:xfrm>
              <a:off x="0" y="0"/>
              <a:ext cx="1906826" cy="1954795"/>
              <a:chOff x="-1" y="0"/>
              <a:chExt cx="4615543" cy="473165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070AF0-CCED-4FEB-9D23-FD33D35601A2}"/>
                  </a:ext>
                </a:extLst>
              </p:cNvPr>
              <p:cNvSpPr/>
              <p:nvPr/>
            </p:nvSpPr>
            <p:spPr>
              <a:xfrm>
                <a:off x="-1" y="0"/>
                <a:ext cx="3004458" cy="1422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C783F02-34A8-4A0C-864C-BF54582D2F98}"/>
                  </a:ext>
                </a:extLst>
              </p:cNvPr>
              <p:cNvSpPr/>
              <p:nvPr/>
            </p:nvSpPr>
            <p:spPr>
              <a:xfrm>
                <a:off x="1" y="941732"/>
                <a:ext cx="3696920" cy="3789923"/>
              </a:xfrm>
              <a:custGeom>
                <a:avLst/>
                <a:gdLst>
                  <a:gd name="connsiteX0" fmla="*/ 3696920 w 3696920"/>
                  <a:gd name="connsiteY0" fmla="*/ 0 h 3789923"/>
                  <a:gd name="connsiteX1" fmla="*/ 0 w 3696920"/>
                  <a:gd name="connsiteY1" fmla="*/ 3789923 h 3789923"/>
                  <a:gd name="connsiteX2" fmla="*/ 0 w 3696920"/>
                  <a:gd name="connsiteY2" fmla="*/ 272208 h 3789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6920" h="3789923">
                    <a:moveTo>
                      <a:pt x="3696920" y="0"/>
                    </a:moveTo>
                    <a:lnTo>
                      <a:pt x="0" y="3789923"/>
                    </a:lnTo>
                    <a:lnTo>
                      <a:pt x="0" y="272208"/>
                    </a:lnTo>
                    <a:close/>
                  </a:path>
                </a:pathLst>
              </a:custGeom>
              <a:solidFill>
                <a:srgbClr val="0D2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4F14BB8-166F-4A4C-92B7-9DE5FB3F06D9}"/>
                  </a:ext>
                </a:extLst>
              </p:cNvPr>
              <p:cNvSpPr/>
              <p:nvPr/>
            </p:nvSpPr>
            <p:spPr>
              <a:xfrm>
                <a:off x="1892296" y="0"/>
                <a:ext cx="2723246" cy="2791756"/>
              </a:xfrm>
              <a:custGeom>
                <a:avLst/>
                <a:gdLst>
                  <a:gd name="connsiteX0" fmla="*/ 678656 w 2723246"/>
                  <a:gd name="connsiteY0" fmla="*/ 0 h 2791756"/>
                  <a:gd name="connsiteX1" fmla="*/ 2723246 w 2723246"/>
                  <a:gd name="connsiteY1" fmla="*/ 0 h 2791756"/>
                  <a:gd name="connsiteX2" fmla="*/ 0 w 2723246"/>
                  <a:gd name="connsiteY2" fmla="*/ 2791756 h 2791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3246" h="2791756">
                    <a:moveTo>
                      <a:pt x="678656" y="0"/>
                    </a:moveTo>
                    <a:lnTo>
                      <a:pt x="2723246" y="0"/>
                    </a:lnTo>
                    <a:lnTo>
                      <a:pt x="0" y="279175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DCA9E5F-26BF-4D78-856F-6BCE8B5C5E14}"/>
                </a:ext>
              </a:extLst>
            </p:cNvPr>
            <p:cNvSpPr/>
            <p:nvPr/>
          </p:nvSpPr>
          <p:spPr>
            <a:xfrm>
              <a:off x="256312" y="188975"/>
              <a:ext cx="11679377" cy="6480051"/>
            </a:xfrm>
            <a:prstGeom prst="roundRect">
              <a:avLst>
                <a:gd name="adj" fmla="val 3981"/>
              </a:avLst>
            </a:prstGeom>
            <a:solidFill>
              <a:srgbClr val="FFFFFF">
                <a:alpha val="90980"/>
              </a:srgbClr>
            </a:solidFill>
            <a:ln>
              <a:noFill/>
            </a:ln>
            <a:effectLst>
              <a:glow rad="101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DADD0F-E8DC-4219-AE0E-E3280B8A80B9}"/>
              </a:ext>
            </a:extLst>
          </p:cNvPr>
          <p:cNvSpPr txBox="1"/>
          <p:nvPr/>
        </p:nvSpPr>
        <p:spPr>
          <a:xfrm>
            <a:off x="447338" y="293819"/>
            <a:ext cx="975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PEMBAGIAN RESOURCE SDM Telkom (SINSW Gen-2.2)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48C51C2-C1DA-40D2-89E4-A2A7593BF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257362"/>
              </p:ext>
            </p:extLst>
          </p:nvPr>
        </p:nvGraphicFramePr>
        <p:xfrm>
          <a:off x="453561" y="1061804"/>
          <a:ext cx="11284878" cy="517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86">
                  <a:extLst>
                    <a:ext uri="{9D8B030D-6E8A-4147-A177-3AD203B41FA5}">
                      <a16:colId xmlns:a16="http://schemas.microsoft.com/office/drawing/2014/main" val="3342092466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3127564799"/>
                    </a:ext>
                  </a:extLst>
                </a:gridCol>
                <a:gridCol w="1270861">
                  <a:extLst>
                    <a:ext uri="{9D8B030D-6E8A-4147-A177-3AD203B41FA5}">
                      <a16:colId xmlns:a16="http://schemas.microsoft.com/office/drawing/2014/main" val="1111743303"/>
                    </a:ext>
                  </a:extLst>
                </a:gridCol>
                <a:gridCol w="1554483">
                  <a:extLst>
                    <a:ext uri="{9D8B030D-6E8A-4147-A177-3AD203B41FA5}">
                      <a16:colId xmlns:a16="http://schemas.microsoft.com/office/drawing/2014/main" val="1455030810"/>
                    </a:ext>
                  </a:extLst>
                </a:gridCol>
                <a:gridCol w="3511151">
                  <a:extLst>
                    <a:ext uri="{9D8B030D-6E8A-4147-A177-3AD203B41FA5}">
                      <a16:colId xmlns:a16="http://schemas.microsoft.com/office/drawing/2014/main" val="668342252"/>
                    </a:ext>
                  </a:extLst>
                </a:gridCol>
                <a:gridCol w="3511151">
                  <a:extLst>
                    <a:ext uri="{9D8B030D-6E8A-4147-A177-3AD203B41FA5}">
                      <a16:colId xmlns:a16="http://schemas.microsoft.com/office/drawing/2014/main" val="1362211284"/>
                    </a:ext>
                  </a:extLst>
                </a:gridCol>
              </a:tblGrid>
              <a:tr h="4314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Squad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Nama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Role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Penugasan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Eksisting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Penugasan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Selanjutnya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124717"/>
                  </a:ext>
                </a:extLst>
              </a:tr>
              <a:tr h="431432">
                <a:tc rowSpan="5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Squad 1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 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Aulia</a:t>
                      </a:r>
                      <a:endParaRPr lang="en-ID" sz="1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 Analyst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72599"/>
                  </a:ext>
                </a:extLst>
              </a:tr>
              <a:tr h="431432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Ravi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Back 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004841"/>
                  </a:ext>
                </a:extLst>
              </a:tr>
              <a:tr h="431432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Front 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647053"/>
                  </a:ext>
                </a:extLst>
              </a:tr>
              <a:tr h="431432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Jason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Front 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84651"/>
                  </a:ext>
                </a:extLst>
              </a:tr>
              <a:tr h="431432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Ilham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UI/UX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473244"/>
                  </a:ext>
                </a:extLst>
              </a:tr>
              <a:tr h="431432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Squad 2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 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Angga</a:t>
                      </a:r>
                      <a:endParaRPr lang="en-ID" sz="1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System Analyst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27780"/>
                  </a:ext>
                </a:extLst>
              </a:tr>
              <a:tr h="431432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Erlin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System Analyst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470703"/>
                  </a:ext>
                </a:extLst>
              </a:tr>
              <a:tr h="431432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Bayu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Back 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907600"/>
                  </a:ext>
                </a:extLst>
              </a:tr>
              <a:tr h="431432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Bayu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Agung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Front 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771129"/>
                  </a:ext>
                </a:extLst>
              </a:tr>
              <a:tr h="431432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Hilman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UI/UX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2069"/>
                  </a:ext>
                </a:extLst>
              </a:tr>
              <a:tr h="431432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 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Marwan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78683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6DBCFB6-0DC4-468E-95C5-3D61FC2266BF}"/>
              </a:ext>
            </a:extLst>
          </p:cNvPr>
          <p:cNvSpPr txBox="1"/>
          <p:nvPr/>
        </p:nvSpPr>
        <p:spPr>
          <a:xfrm>
            <a:off x="6156678" y="1954390"/>
            <a:ext cx="69846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PPKEK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916009-0961-43A3-9F09-52E4CF0B4C13}"/>
              </a:ext>
            </a:extLst>
          </p:cNvPr>
          <p:cNvSpPr txBox="1"/>
          <p:nvPr/>
        </p:nvSpPr>
        <p:spPr>
          <a:xfrm>
            <a:off x="5867099" y="2388888"/>
            <a:ext cx="127762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Free Movement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9AE7B4-1A0F-4EE8-963C-85B1347D3AFF}"/>
              </a:ext>
            </a:extLst>
          </p:cNvPr>
          <p:cNvSpPr txBox="1"/>
          <p:nvPr/>
        </p:nvSpPr>
        <p:spPr>
          <a:xfrm>
            <a:off x="5977219" y="2823386"/>
            <a:ext cx="105738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IT Inventory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45696E-2DC1-4AE8-9D00-6A36A5A9F0C0}"/>
              </a:ext>
            </a:extLst>
          </p:cNvPr>
          <p:cNvSpPr txBox="1"/>
          <p:nvPr/>
        </p:nvSpPr>
        <p:spPr>
          <a:xfrm>
            <a:off x="9472360" y="2388888"/>
            <a:ext cx="1018364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Ekspor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2CCBE5-4FE5-452B-A683-C8B8E4BBFDB3}"/>
              </a:ext>
            </a:extLst>
          </p:cNvPr>
          <p:cNvSpPr txBox="1"/>
          <p:nvPr/>
        </p:nvSpPr>
        <p:spPr>
          <a:xfrm>
            <a:off x="6016431" y="4574152"/>
            <a:ext cx="97896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Migas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3410FF-FDC0-4D71-B0EB-A9C56D3781C8}"/>
              </a:ext>
            </a:extLst>
          </p:cNvPr>
          <p:cNvSpPr txBox="1"/>
          <p:nvPr/>
        </p:nvSpPr>
        <p:spPr>
          <a:xfrm>
            <a:off x="5801978" y="5036049"/>
            <a:ext cx="140787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Migas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BPMA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3D5A0C-8DD7-4FA0-9107-B4D94C248BA0}"/>
              </a:ext>
            </a:extLst>
          </p:cNvPr>
          <p:cNvSpPr txBox="1"/>
          <p:nvPr/>
        </p:nvSpPr>
        <p:spPr>
          <a:xfrm>
            <a:off x="9318192" y="4752679"/>
            <a:ext cx="132670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Panas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Bumi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7C2C0B-15E4-4467-8B22-7BD0540FF2B3}"/>
              </a:ext>
            </a:extLst>
          </p:cNvPr>
          <p:cNvSpPr txBox="1"/>
          <p:nvPr/>
        </p:nvSpPr>
        <p:spPr>
          <a:xfrm>
            <a:off x="5628838" y="3163594"/>
            <a:ext cx="21072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Menu 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Pemasukan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Barang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Menu 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Pengeluaran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Barang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7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ED85D40-A10C-4545-8F79-F911FA355D7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F031D3-27DB-44AD-91C7-024A747AA77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44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AF6960A-176E-4161-8B99-4C6E4383578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063621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029121 w 12192000"/>
                <a:gd name="connsiteY3" fmla="*/ 6858000 h 6858000"/>
                <a:gd name="connsiteX4" fmla="*/ 107137 w 12192000"/>
                <a:gd name="connsiteY4" fmla="*/ 6635136 h 6858000"/>
                <a:gd name="connsiteX5" fmla="*/ 0 w 12192000"/>
                <a:gd name="connsiteY5" fmla="*/ 6597579 h 6858000"/>
                <a:gd name="connsiteX6" fmla="*/ 0 w 12192000"/>
                <a:gd name="connsiteY6" fmla="*/ 43507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1063621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029121" y="6858000"/>
                  </a:lnTo>
                  <a:lnTo>
                    <a:pt x="107137" y="6635136"/>
                  </a:lnTo>
                  <a:lnTo>
                    <a:pt x="0" y="6597579"/>
                  </a:lnTo>
                  <a:lnTo>
                    <a:pt x="0" y="43507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7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B6FB6CD-0086-4489-A603-FD5C5F034616}"/>
                </a:ext>
              </a:extLst>
            </p:cNvPr>
            <p:cNvGrpSpPr/>
            <p:nvPr/>
          </p:nvGrpSpPr>
          <p:grpSpPr>
            <a:xfrm>
              <a:off x="0" y="0"/>
              <a:ext cx="1906826" cy="1954795"/>
              <a:chOff x="-1" y="0"/>
              <a:chExt cx="4615543" cy="473165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070AF0-CCED-4FEB-9D23-FD33D35601A2}"/>
                  </a:ext>
                </a:extLst>
              </p:cNvPr>
              <p:cNvSpPr/>
              <p:nvPr/>
            </p:nvSpPr>
            <p:spPr>
              <a:xfrm>
                <a:off x="-1" y="0"/>
                <a:ext cx="3004458" cy="1422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C783F02-34A8-4A0C-864C-BF54582D2F98}"/>
                  </a:ext>
                </a:extLst>
              </p:cNvPr>
              <p:cNvSpPr/>
              <p:nvPr/>
            </p:nvSpPr>
            <p:spPr>
              <a:xfrm>
                <a:off x="1" y="941732"/>
                <a:ext cx="3696920" cy="3789923"/>
              </a:xfrm>
              <a:custGeom>
                <a:avLst/>
                <a:gdLst>
                  <a:gd name="connsiteX0" fmla="*/ 3696920 w 3696920"/>
                  <a:gd name="connsiteY0" fmla="*/ 0 h 3789923"/>
                  <a:gd name="connsiteX1" fmla="*/ 0 w 3696920"/>
                  <a:gd name="connsiteY1" fmla="*/ 3789923 h 3789923"/>
                  <a:gd name="connsiteX2" fmla="*/ 0 w 3696920"/>
                  <a:gd name="connsiteY2" fmla="*/ 272208 h 3789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6920" h="3789923">
                    <a:moveTo>
                      <a:pt x="3696920" y="0"/>
                    </a:moveTo>
                    <a:lnTo>
                      <a:pt x="0" y="3789923"/>
                    </a:lnTo>
                    <a:lnTo>
                      <a:pt x="0" y="272208"/>
                    </a:lnTo>
                    <a:close/>
                  </a:path>
                </a:pathLst>
              </a:custGeom>
              <a:solidFill>
                <a:srgbClr val="0D2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4F14BB8-166F-4A4C-92B7-9DE5FB3F06D9}"/>
                  </a:ext>
                </a:extLst>
              </p:cNvPr>
              <p:cNvSpPr/>
              <p:nvPr/>
            </p:nvSpPr>
            <p:spPr>
              <a:xfrm>
                <a:off x="1892296" y="0"/>
                <a:ext cx="2723246" cy="2791756"/>
              </a:xfrm>
              <a:custGeom>
                <a:avLst/>
                <a:gdLst>
                  <a:gd name="connsiteX0" fmla="*/ 678656 w 2723246"/>
                  <a:gd name="connsiteY0" fmla="*/ 0 h 2791756"/>
                  <a:gd name="connsiteX1" fmla="*/ 2723246 w 2723246"/>
                  <a:gd name="connsiteY1" fmla="*/ 0 h 2791756"/>
                  <a:gd name="connsiteX2" fmla="*/ 0 w 2723246"/>
                  <a:gd name="connsiteY2" fmla="*/ 2791756 h 2791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3246" h="2791756">
                    <a:moveTo>
                      <a:pt x="678656" y="0"/>
                    </a:moveTo>
                    <a:lnTo>
                      <a:pt x="2723246" y="0"/>
                    </a:lnTo>
                    <a:lnTo>
                      <a:pt x="0" y="279175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DCA9E5F-26BF-4D78-856F-6BCE8B5C5E14}"/>
                </a:ext>
              </a:extLst>
            </p:cNvPr>
            <p:cNvSpPr/>
            <p:nvPr/>
          </p:nvSpPr>
          <p:spPr>
            <a:xfrm>
              <a:off x="256312" y="188975"/>
              <a:ext cx="11679377" cy="6480051"/>
            </a:xfrm>
            <a:prstGeom prst="roundRect">
              <a:avLst>
                <a:gd name="adj" fmla="val 3981"/>
              </a:avLst>
            </a:prstGeom>
            <a:solidFill>
              <a:srgbClr val="FFFFFF">
                <a:alpha val="90980"/>
              </a:srgbClr>
            </a:solidFill>
            <a:ln>
              <a:noFill/>
            </a:ln>
            <a:effectLst>
              <a:glow rad="101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DADD0F-E8DC-4219-AE0E-E3280B8A80B9}"/>
              </a:ext>
            </a:extLst>
          </p:cNvPr>
          <p:cNvSpPr txBox="1"/>
          <p:nvPr/>
        </p:nvSpPr>
        <p:spPr>
          <a:xfrm>
            <a:off x="447338" y="293819"/>
            <a:ext cx="975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PEMBAGIAN RESOURCE SDM Telkom (SINSW Gen-2.2)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48C51C2-C1DA-40D2-89E4-A2A7593BF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69714"/>
              </p:ext>
            </p:extLst>
          </p:nvPr>
        </p:nvGraphicFramePr>
        <p:xfrm>
          <a:off x="453561" y="1061804"/>
          <a:ext cx="11284878" cy="474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86">
                  <a:extLst>
                    <a:ext uri="{9D8B030D-6E8A-4147-A177-3AD203B41FA5}">
                      <a16:colId xmlns:a16="http://schemas.microsoft.com/office/drawing/2014/main" val="3342092466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3127564799"/>
                    </a:ext>
                  </a:extLst>
                </a:gridCol>
                <a:gridCol w="1270861">
                  <a:extLst>
                    <a:ext uri="{9D8B030D-6E8A-4147-A177-3AD203B41FA5}">
                      <a16:colId xmlns:a16="http://schemas.microsoft.com/office/drawing/2014/main" val="1111743303"/>
                    </a:ext>
                  </a:extLst>
                </a:gridCol>
                <a:gridCol w="1554483">
                  <a:extLst>
                    <a:ext uri="{9D8B030D-6E8A-4147-A177-3AD203B41FA5}">
                      <a16:colId xmlns:a16="http://schemas.microsoft.com/office/drawing/2014/main" val="1455030810"/>
                    </a:ext>
                  </a:extLst>
                </a:gridCol>
                <a:gridCol w="3511151">
                  <a:extLst>
                    <a:ext uri="{9D8B030D-6E8A-4147-A177-3AD203B41FA5}">
                      <a16:colId xmlns:a16="http://schemas.microsoft.com/office/drawing/2014/main" val="668342252"/>
                    </a:ext>
                  </a:extLst>
                </a:gridCol>
                <a:gridCol w="3511151">
                  <a:extLst>
                    <a:ext uri="{9D8B030D-6E8A-4147-A177-3AD203B41FA5}">
                      <a16:colId xmlns:a16="http://schemas.microsoft.com/office/drawing/2014/main" val="1362211284"/>
                    </a:ext>
                  </a:extLst>
                </a:gridCol>
              </a:tblGrid>
              <a:tr h="4314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Squad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Nama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Role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Penugasan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Eksisting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Penugasan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Selanjutnya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124717"/>
                  </a:ext>
                </a:extLst>
              </a:tr>
              <a:tr h="431432">
                <a:tc rowSpan="7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Squad 3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 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+mj-lt"/>
                        <a:buNone/>
                      </a:pP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Thomas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 Analyst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72599"/>
                  </a:ext>
                </a:extLst>
              </a:tr>
              <a:tr h="431432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Chandra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 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004841"/>
                  </a:ext>
                </a:extLst>
              </a:tr>
              <a:tr h="431432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Front 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647053"/>
                  </a:ext>
                </a:extLst>
              </a:tr>
              <a:tr h="431432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Clara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Front 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84651"/>
                  </a:ext>
                </a:extLst>
              </a:tr>
              <a:tr h="431432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Marwan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473244"/>
                  </a:ext>
                </a:extLst>
              </a:tr>
              <a:tr h="431432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Abbi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 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077439"/>
                  </a:ext>
                </a:extLst>
              </a:tr>
              <a:tr h="431432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Wido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 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4118"/>
                  </a:ext>
                </a:extLst>
              </a:tr>
              <a:tr h="43143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Squad 4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 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Fanny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BE/Web Mobile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27780"/>
                  </a:ext>
                </a:extLst>
              </a:tr>
              <a:tr h="431432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Bryan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Web Mobile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470703"/>
                  </a:ext>
                </a:extLst>
              </a:tr>
              <a:tr h="431432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Web Mobile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9076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6DBCFB6-0DC4-468E-95C5-3D61FC2266BF}"/>
              </a:ext>
            </a:extLst>
          </p:cNvPr>
          <p:cNvSpPr txBox="1"/>
          <p:nvPr/>
        </p:nvSpPr>
        <p:spPr>
          <a:xfrm>
            <a:off x="5927345" y="2653151"/>
            <a:ext cx="1157137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Perijinan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916009-0961-43A3-9F09-52E4CF0B4C13}"/>
              </a:ext>
            </a:extLst>
          </p:cNvPr>
          <p:cNvSpPr txBox="1"/>
          <p:nvPr/>
        </p:nvSpPr>
        <p:spPr>
          <a:xfrm>
            <a:off x="5789470" y="3087649"/>
            <a:ext cx="1432887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Neraca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Komoditas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45696E-2DC1-4AE8-9D00-6A36A5A9F0C0}"/>
              </a:ext>
            </a:extLst>
          </p:cNvPr>
          <p:cNvSpPr txBox="1"/>
          <p:nvPr/>
        </p:nvSpPr>
        <p:spPr>
          <a:xfrm>
            <a:off x="9553650" y="2850785"/>
            <a:ext cx="855785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SELARAS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3410FF-FDC0-4D71-B0EB-A9C56D3781C8}"/>
              </a:ext>
            </a:extLst>
          </p:cNvPr>
          <p:cNvSpPr txBox="1"/>
          <p:nvPr/>
        </p:nvSpPr>
        <p:spPr>
          <a:xfrm>
            <a:off x="5978112" y="4974057"/>
            <a:ext cx="1055609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Web Mobile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57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ED85D40-A10C-4545-8F79-F911FA355D7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F031D3-27DB-44AD-91C7-024A747AA77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44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AF6960A-176E-4161-8B99-4C6E4383578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063621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029121 w 12192000"/>
                <a:gd name="connsiteY3" fmla="*/ 6858000 h 6858000"/>
                <a:gd name="connsiteX4" fmla="*/ 107137 w 12192000"/>
                <a:gd name="connsiteY4" fmla="*/ 6635136 h 6858000"/>
                <a:gd name="connsiteX5" fmla="*/ 0 w 12192000"/>
                <a:gd name="connsiteY5" fmla="*/ 6597579 h 6858000"/>
                <a:gd name="connsiteX6" fmla="*/ 0 w 12192000"/>
                <a:gd name="connsiteY6" fmla="*/ 43507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1063621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029121" y="6858000"/>
                  </a:lnTo>
                  <a:lnTo>
                    <a:pt x="107137" y="6635136"/>
                  </a:lnTo>
                  <a:lnTo>
                    <a:pt x="0" y="6597579"/>
                  </a:lnTo>
                  <a:lnTo>
                    <a:pt x="0" y="43507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7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B6FB6CD-0086-4489-A603-FD5C5F034616}"/>
                </a:ext>
              </a:extLst>
            </p:cNvPr>
            <p:cNvGrpSpPr/>
            <p:nvPr/>
          </p:nvGrpSpPr>
          <p:grpSpPr>
            <a:xfrm>
              <a:off x="0" y="0"/>
              <a:ext cx="1906826" cy="1954795"/>
              <a:chOff x="-1" y="0"/>
              <a:chExt cx="4615543" cy="473165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070AF0-CCED-4FEB-9D23-FD33D35601A2}"/>
                  </a:ext>
                </a:extLst>
              </p:cNvPr>
              <p:cNvSpPr/>
              <p:nvPr/>
            </p:nvSpPr>
            <p:spPr>
              <a:xfrm>
                <a:off x="-1" y="0"/>
                <a:ext cx="3004458" cy="1422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C783F02-34A8-4A0C-864C-BF54582D2F98}"/>
                  </a:ext>
                </a:extLst>
              </p:cNvPr>
              <p:cNvSpPr/>
              <p:nvPr/>
            </p:nvSpPr>
            <p:spPr>
              <a:xfrm>
                <a:off x="1" y="941732"/>
                <a:ext cx="3696920" cy="3789923"/>
              </a:xfrm>
              <a:custGeom>
                <a:avLst/>
                <a:gdLst>
                  <a:gd name="connsiteX0" fmla="*/ 3696920 w 3696920"/>
                  <a:gd name="connsiteY0" fmla="*/ 0 h 3789923"/>
                  <a:gd name="connsiteX1" fmla="*/ 0 w 3696920"/>
                  <a:gd name="connsiteY1" fmla="*/ 3789923 h 3789923"/>
                  <a:gd name="connsiteX2" fmla="*/ 0 w 3696920"/>
                  <a:gd name="connsiteY2" fmla="*/ 272208 h 3789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6920" h="3789923">
                    <a:moveTo>
                      <a:pt x="3696920" y="0"/>
                    </a:moveTo>
                    <a:lnTo>
                      <a:pt x="0" y="3789923"/>
                    </a:lnTo>
                    <a:lnTo>
                      <a:pt x="0" y="272208"/>
                    </a:lnTo>
                    <a:close/>
                  </a:path>
                </a:pathLst>
              </a:custGeom>
              <a:solidFill>
                <a:srgbClr val="0D2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4F14BB8-166F-4A4C-92B7-9DE5FB3F06D9}"/>
                  </a:ext>
                </a:extLst>
              </p:cNvPr>
              <p:cNvSpPr/>
              <p:nvPr/>
            </p:nvSpPr>
            <p:spPr>
              <a:xfrm>
                <a:off x="1892296" y="0"/>
                <a:ext cx="2723246" cy="2791756"/>
              </a:xfrm>
              <a:custGeom>
                <a:avLst/>
                <a:gdLst>
                  <a:gd name="connsiteX0" fmla="*/ 678656 w 2723246"/>
                  <a:gd name="connsiteY0" fmla="*/ 0 h 2791756"/>
                  <a:gd name="connsiteX1" fmla="*/ 2723246 w 2723246"/>
                  <a:gd name="connsiteY1" fmla="*/ 0 h 2791756"/>
                  <a:gd name="connsiteX2" fmla="*/ 0 w 2723246"/>
                  <a:gd name="connsiteY2" fmla="*/ 2791756 h 2791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3246" h="2791756">
                    <a:moveTo>
                      <a:pt x="678656" y="0"/>
                    </a:moveTo>
                    <a:lnTo>
                      <a:pt x="2723246" y="0"/>
                    </a:lnTo>
                    <a:lnTo>
                      <a:pt x="0" y="279175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DCA9E5F-26BF-4D78-856F-6BCE8B5C5E14}"/>
                </a:ext>
              </a:extLst>
            </p:cNvPr>
            <p:cNvSpPr/>
            <p:nvPr/>
          </p:nvSpPr>
          <p:spPr>
            <a:xfrm>
              <a:off x="256312" y="188976"/>
              <a:ext cx="11679377" cy="5392018"/>
            </a:xfrm>
            <a:prstGeom prst="roundRect">
              <a:avLst>
                <a:gd name="adj" fmla="val 3981"/>
              </a:avLst>
            </a:prstGeom>
            <a:solidFill>
              <a:srgbClr val="FFFFFF">
                <a:alpha val="90980"/>
              </a:srgbClr>
            </a:solidFill>
            <a:ln>
              <a:noFill/>
            </a:ln>
            <a:effectLst>
              <a:glow rad="101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DADD0F-E8DC-4219-AE0E-E3280B8A80B9}"/>
              </a:ext>
            </a:extLst>
          </p:cNvPr>
          <p:cNvSpPr txBox="1"/>
          <p:nvPr/>
        </p:nvSpPr>
        <p:spPr>
          <a:xfrm>
            <a:off x="447338" y="293819"/>
            <a:ext cx="975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PEMBAGIAN RESOURCE SDM TIM INFRA (SINSW Gen-2)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48C51C2-C1DA-40D2-89E4-A2A7593BF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78351"/>
              </p:ext>
            </p:extLst>
          </p:nvPr>
        </p:nvGraphicFramePr>
        <p:xfrm>
          <a:off x="453561" y="1046303"/>
          <a:ext cx="11284879" cy="4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29">
                  <a:extLst>
                    <a:ext uri="{9D8B030D-6E8A-4147-A177-3AD203B41FA5}">
                      <a16:colId xmlns:a16="http://schemas.microsoft.com/office/drawing/2014/main" val="33420924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11743303"/>
                    </a:ext>
                  </a:extLst>
                </a:gridCol>
                <a:gridCol w="1750324">
                  <a:extLst>
                    <a:ext uri="{9D8B030D-6E8A-4147-A177-3AD203B41FA5}">
                      <a16:colId xmlns:a16="http://schemas.microsoft.com/office/drawing/2014/main" val="1455030810"/>
                    </a:ext>
                  </a:extLst>
                </a:gridCol>
                <a:gridCol w="4383315">
                  <a:extLst>
                    <a:ext uri="{9D8B030D-6E8A-4147-A177-3AD203B41FA5}">
                      <a16:colId xmlns:a16="http://schemas.microsoft.com/office/drawing/2014/main" val="668342252"/>
                    </a:ext>
                  </a:extLst>
                </a:gridCol>
                <a:gridCol w="3683011">
                  <a:extLst>
                    <a:ext uri="{9D8B030D-6E8A-4147-A177-3AD203B41FA5}">
                      <a16:colId xmlns:a16="http://schemas.microsoft.com/office/drawing/2014/main" val="3785573254"/>
                    </a:ext>
                  </a:extLst>
                </a:gridCol>
              </a:tblGrid>
              <a:tr h="4314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Nama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Role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Penugasan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Eksisting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Penugasan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Selanjutnya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124717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 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Aldi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Frontend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72599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Ivan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Frontend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004841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Kevin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Frontend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647053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Febri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Backend/Frontend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84651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Irwan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473244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Arqi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27780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Ihsan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470703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Panji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907600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Rian</a:t>
                      </a:r>
                      <a:endParaRPr lang="en-ID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7711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270CB8-F3BA-47A1-A5E6-20A95867C465}"/>
              </a:ext>
            </a:extLst>
          </p:cNvPr>
          <p:cNvSpPr txBox="1"/>
          <p:nvPr/>
        </p:nvSpPr>
        <p:spPr>
          <a:xfrm>
            <a:off x="3794250" y="1512861"/>
            <a:ext cx="105738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IT Inventory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DBCFB6-0DC4-468E-95C5-3D61FC2266BF}"/>
              </a:ext>
            </a:extLst>
          </p:cNvPr>
          <p:cNvSpPr txBox="1"/>
          <p:nvPr/>
        </p:nvSpPr>
        <p:spPr>
          <a:xfrm>
            <a:off x="3794250" y="1944601"/>
            <a:ext cx="2149718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User dan Group Management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916009-0961-43A3-9F09-52E4CF0B4C13}"/>
              </a:ext>
            </a:extLst>
          </p:cNvPr>
          <p:cNvSpPr txBox="1"/>
          <p:nvPr/>
        </p:nvSpPr>
        <p:spPr>
          <a:xfrm>
            <a:off x="3794250" y="2383026"/>
            <a:ext cx="1127250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Smart Engine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9AE7B4-1A0F-4EE8-963C-85B1347D3AFF}"/>
              </a:ext>
            </a:extLst>
          </p:cNvPr>
          <p:cNvSpPr txBox="1"/>
          <p:nvPr/>
        </p:nvSpPr>
        <p:spPr>
          <a:xfrm>
            <a:off x="3794250" y="2807880"/>
            <a:ext cx="2149718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User dan Group Management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61A9F1-44B1-427E-8479-DB64F0498C78}"/>
              </a:ext>
            </a:extLst>
          </p:cNvPr>
          <p:cNvSpPr txBox="1"/>
          <p:nvPr/>
        </p:nvSpPr>
        <p:spPr>
          <a:xfrm>
            <a:off x="3794250" y="3233438"/>
            <a:ext cx="1127250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Smart Engine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F9AC11-E4E1-444C-B10B-13A573E0434A}"/>
              </a:ext>
            </a:extLst>
          </p:cNvPr>
          <p:cNvSpPr txBox="1"/>
          <p:nvPr/>
        </p:nvSpPr>
        <p:spPr>
          <a:xfrm>
            <a:off x="3794250" y="3667821"/>
            <a:ext cx="1127250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Smart Engine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47D853-A2F8-4ABA-9420-6EFFB7389CAF}"/>
              </a:ext>
            </a:extLst>
          </p:cNvPr>
          <p:cNvSpPr txBox="1"/>
          <p:nvPr/>
        </p:nvSpPr>
        <p:spPr>
          <a:xfrm>
            <a:off x="3794250" y="4102904"/>
            <a:ext cx="1361243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Pengangkut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2FB4DB-3E3B-472F-AE8A-ACA32162E104}"/>
              </a:ext>
            </a:extLst>
          </p:cNvPr>
          <p:cNvSpPr txBox="1"/>
          <p:nvPr/>
        </p:nvSpPr>
        <p:spPr>
          <a:xfrm>
            <a:off x="3794250" y="4535795"/>
            <a:ext cx="1057382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IT Inventory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0CF628-0EFF-4D0E-A418-84EA73968708}"/>
              </a:ext>
            </a:extLst>
          </p:cNvPr>
          <p:cNvSpPr txBox="1"/>
          <p:nvPr/>
        </p:nvSpPr>
        <p:spPr>
          <a:xfrm>
            <a:off x="8146907" y="1512861"/>
            <a:ext cx="598241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PPBJ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4BF667-AC5D-4DA0-B57D-DCBA5EF86856}"/>
              </a:ext>
            </a:extLst>
          </p:cNvPr>
          <p:cNvSpPr txBox="1"/>
          <p:nvPr/>
        </p:nvSpPr>
        <p:spPr>
          <a:xfrm>
            <a:off x="8146907" y="1944601"/>
            <a:ext cx="3050277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Integrasi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akun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K/L dan Menu Security (OTP)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06E20-787D-46BF-8732-C316255B5C10}"/>
              </a:ext>
            </a:extLst>
          </p:cNvPr>
          <p:cNvSpPr txBox="1"/>
          <p:nvPr/>
        </p:nvSpPr>
        <p:spPr>
          <a:xfrm>
            <a:off x="8146907" y="4535795"/>
            <a:ext cx="598241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PPBJ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6D290-9F06-48D8-8218-64CB0D485E8B}"/>
              </a:ext>
            </a:extLst>
          </p:cNvPr>
          <p:cNvSpPr txBox="1"/>
          <p:nvPr/>
        </p:nvSpPr>
        <p:spPr>
          <a:xfrm>
            <a:off x="8146907" y="4961314"/>
            <a:ext cx="598241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PPBJ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DB77E3-F6F1-415F-B7B1-16176E03B50E}"/>
              </a:ext>
            </a:extLst>
          </p:cNvPr>
          <p:cNvSpPr txBox="1"/>
          <p:nvPr/>
        </p:nvSpPr>
        <p:spPr>
          <a:xfrm>
            <a:off x="8146907" y="2807880"/>
            <a:ext cx="3050277" cy="35705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Integrasi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akun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K/L dan Menu Security (OTP)</a:t>
            </a:r>
            <a:endParaRPr lang="en-ID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2171F7-98C2-4ADD-90F8-BCC5479E8AA1}"/>
              </a:ext>
            </a:extLst>
          </p:cNvPr>
          <p:cNvSpPr txBox="1"/>
          <p:nvPr/>
        </p:nvSpPr>
        <p:spPr>
          <a:xfrm>
            <a:off x="2590953" y="5944842"/>
            <a:ext cx="239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Menu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saldo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61938" indent="-261938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Menu stock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opname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1938" indent="-261938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Menu adjustment</a:t>
            </a:r>
            <a:endParaRPr lang="en-ID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4B7F03-96FA-4108-AC87-DD06D1589391}"/>
              </a:ext>
            </a:extLst>
          </p:cNvPr>
          <p:cNvSpPr txBox="1"/>
          <p:nvPr/>
        </p:nvSpPr>
        <p:spPr>
          <a:xfrm>
            <a:off x="2590953" y="5748164"/>
            <a:ext cx="1584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IT Inventory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84E950-49F8-4041-B7D0-C838022413D2}"/>
              </a:ext>
            </a:extLst>
          </p:cNvPr>
          <p:cNvSpPr txBox="1"/>
          <p:nvPr/>
        </p:nvSpPr>
        <p:spPr>
          <a:xfrm>
            <a:off x="4801321" y="5901680"/>
            <a:ext cx="7134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>
              <a:buFont typeface="+mj-lt"/>
              <a:buAutoNum type="arabicPeriod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Pembuatan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service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penerimaan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Ceisa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4.0 (On progress)</a:t>
            </a:r>
          </a:p>
          <a:p>
            <a:pPr marL="261938" indent="-261938">
              <a:buFont typeface="+mj-lt"/>
              <a:buAutoNum type="arabicPeriod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Pembuatan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scheduler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pengiriman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gen I dan insert data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gen II (On progress)</a:t>
            </a:r>
            <a:endParaRPr lang="en-ID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1938" indent="-261938">
              <a:buFont typeface="+mj-lt"/>
              <a:buAutoNum type="arabicPeriod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Pembuatan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validation  </a:t>
            </a:r>
          </a:p>
          <a:p>
            <a:pPr marL="261938" indent="-261938">
              <a:buFont typeface="+mj-lt"/>
              <a:buAutoNum type="arabicPeriod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Pembuatan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service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pengiriman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kembali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ceisa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4.0</a:t>
            </a:r>
            <a:endParaRPr lang="en-ID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557A9D-2866-4244-B5E7-C5AFFB15E63B}"/>
              </a:ext>
            </a:extLst>
          </p:cNvPr>
          <p:cNvSpPr txBox="1"/>
          <p:nvPr/>
        </p:nvSpPr>
        <p:spPr>
          <a:xfrm>
            <a:off x="4801321" y="5705002"/>
            <a:ext cx="1584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Smart Engine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F769DB-AAD1-4B98-BB7A-A0D232F53802}"/>
              </a:ext>
            </a:extLst>
          </p:cNvPr>
          <p:cNvSpPr txBox="1"/>
          <p:nvPr/>
        </p:nvSpPr>
        <p:spPr>
          <a:xfrm>
            <a:off x="634569" y="5752587"/>
            <a:ext cx="158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Ruang </a:t>
            </a:r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lingkup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beberapa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project </a:t>
            </a:r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tim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infra</a:t>
            </a:r>
          </a:p>
        </p:txBody>
      </p:sp>
    </p:spTree>
    <p:extLst>
      <p:ext uri="{BB962C8B-B14F-4D97-AF65-F5344CB8AC3E}">
        <p14:creationId xmlns:p14="http://schemas.microsoft.com/office/powerpoint/2010/main" val="83306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ED85D40-A10C-4545-8F79-F911FA355D7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F031D3-27DB-44AD-91C7-024A747AA77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44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AF6960A-176E-4161-8B99-4C6E4383578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063621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029121 w 12192000"/>
                <a:gd name="connsiteY3" fmla="*/ 6858000 h 6858000"/>
                <a:gd name="connsiteX4" fmla="*/ 107137 w 12192000"/>
                <a:gd name="connsiteY4" fmla="*/ 6635136 h 6858000"/>
                <a:gd name="connsiteX5" fmla="*/ 0 w 12192000"/>
                <a:gd name="connsiteY5" fmla="*/ 6597579 h 6858000"/>
                <a:gd name="connsiteX6" fmla="*/ 0 w 12192000"/>
                <a:gd name="connsiteY6" fmla="*/ 43507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1063621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029121" y="6858000"/>
                  </a:lnTo>
                  <a:lnTo>
                    <a:pt x="107137" y="6635136"/>
                  </a:lnTo>
                  <a:lnTo>
                    <a:pt x="0" y="6597579"/>
                  </a:lnTo>
                  <a:lnTo>
                    <a:pt x="0" y="43507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7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B6FB6CD-0086-4489-A603-FD5C5F034616}"/>
                </a:ext>
              </a:extLst>
            </p:cNvPr>
            <p:cNvGrpSpPr/>
            <p:nvPr/>
          </p:nvGrpSpPr>
          <p:grpSpPr>
            <a:xfrm>
              <a:off x="0" y="0"/>
              <a:ext cx="1906826" cy="1954795"/>
              <a:chOff x="-1" y="0"/>
              <a:chExt cx="4615543" cy="473165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070AF0-CCED-4FEB-9D23-FD33D35601A2}"/>
                  </a:ext>
                </a:extLst>
              </p:cNvPr>
              <p:cNvSpPr/>
              <p:nvPr/>
            </p:nvSpPr>
            <p:spPr>
              <a:xfrm>
                <a:off x="-1" y="0"/>
                <a:ext cx="3004458" cy="1422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C783F02-34A8-4A0C-864C-BF54582D2F98}"/>
                  </a:ext>
                </a:extLst>
              </p:cNvPr>
              <p:cNvSpPr/>
              <p:nvPr/>
            </p:nvSpPr>
            <p:spPr>
              <a:xfrm>
                <a:off x="1" y="941732"/>
                <a:ext cx="3696920" cy="3789923"/>
              </a:xfrm>
              <a:custGeom>
                <a:avLst/>
                <a:gdLst>
                  <a:gd name="connsiteX0" fmla="*/ 3696920 w 3696920"/>
                  <a:gd name="connsiteY0" fmla="*/ 0 h 3789923"/>
                  <a:gd name="connsiteX1" fmla="*/ 0 w 3696920"/>
                  <a:gd name="connsiteY1" fmla="*/ 3789923 h 3789923"/>
                  <a:gd name="connsiteX2" fmla="*/ 0 w 3696920"/>
                  <a:gd name="connsiteY2" fmla="*/ 272208 h 3789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6920" h="3789923">
                    <a:moveTo>
                      <a:pt x="3696920" y="0"/>
                    </a:moveTo>
                    <a:lnTo>
                      <a:pt x="0" y="3789923"/>
                    </a:lnTo>
                    <a:lnTo>
                      <a:pt x="0" y="272208"/>
                    </a:lnTo>
                    <a:close/>
                  </a:path>
                </a:pathLst>
              </a:custGeom>
              <a:solidFill>
                <a:srgbClr val="0D2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4F14BB8-166F-4A4C-92B7-9DE5FB3F06D9}"/>
                  </a:ext>
                </a:extLst>
              </p:cNvPr>
              <p:cNvSpPr/>
              <p:nvPr/>
            </p:nvSpPr>
            <p:spPr>
              <a:xfrm>
                <a:off x="1892296" y="0"/>
                <a:ext cx="2723246" cy="2791756"/>
              </a:xfrm>
              <a:custGeom>
                <a:avLst/>
                <a:gdLst>
                  <a:gd name="connsiteX0" fmla="*/ 678656 w 2723246"/>
                  <a:gd name="connsiteY0" fmla="*/ 0 h 2791756"/>
                  <a:gd name="connsiteX1" fmla="*/ 2723246 w 2723246"/>
                  <a:gd name="connsiteY1" fmla="*/ 0 h 2791756"/>
                  <a:gd name="connsiteX2" fmla="*/ 0 w 2723246"/>
                  <a:gd name="connsiteY2" fmla="*/ 2791756 h 2791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3246" h="2791756">
                    <a:moveTo>
                      <a:pt x="678656" y="0"/>
                    </a:moveTo>
                    <a:lnTo>
                      <a:pt x="2723246" y="0"/>
                    </a:lnTo>
                    <a:lnTo>
                      <a:pt x="0" y="279175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DCA9E5F-26BF-4D78-856F-6BCE8B5C5E14}"/>
                </a:ext>
              </a:extLst>
            </p:cNvPr>
            <p:cNvSpPr/>
            <p:nvPr/>
          </p:nvSpPr>
          <p:spPr>
            <a:xfrm>
              <a:off x="256312" y="188975"/>
              <a:ext cx="11679377" cy="6480051"/>
            </a:xfrm>
            <a:prstGeom prst="roundRect">
              <a:avLst>
                <a:gd name="adj" fmla="val 3981"/>
              </a:avLst>
            </a:prstGeom>
            <a:solidFill>
              <a:srgbClr val="FFFFFF">
                <a:alpha val="90980"/>
              </a:srgbClr>
            </a:solidFill>
            <a:ln>
              <a:noFill/>
            </a:ln>
            <a:effectLst>
              <a:glow rad="101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DADD0F-E8DC-4219-AE0E-E3280B8A80B9}"/>
              </a:ext>
            </a:extLst>
          </p:cNvPr>
          <p:cNvSpPr txBox="1"/>
          <p:nvPr/>
        </p:nvSpPr>
        <p:spPr>
          <a:xfrm>
            <a:off x="447338" y="293819"/>
            <a:ext cx="975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PEMBAGIAN RESOURCE SDM Tim Manage Service SINSW Gen-II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48C51C2-C1DA-40D2-89E4-A2A7593BF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37395"/>
              </p:ext>
            </p:extLst>
          </p:nvPr>
        </p:nvGraphicFramePr>
        <p:xfrm>
          <a:off x="453561" y="1046303"/>
          <a:ext cx="11284879" cy="4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29">
                  <a:extLst>
                    <a:ext uri="{9D8B030D-6E8A-4147-A177-3AD203B41FA5}">
                      <a16:colId xmlns:a16="http://schemas.microsoft.com/office/drawing/2014/main" val="3342092466"/>
                    </a:ext>
                  </a:extLst>
                </a:gridCol>
                <a:gridCol w="2069639">
                  <a:extLst>
                    <a:ext uri="{9D8B030D-6E8A-4147-A177-3AD203B41FA5}">
                      <a16:colId xmlns:a16="http://schemas.microsoft.com/office/drawing/2014/main" val="1111743303"/>
                    </a:ext>
                  </a:extLst>
                </a:gridCol>
                <a:gridCol w="2177142">
                  <a:extLst>
                    <a:ext uri="{9D8B030D-6E8A-4147-A177-3AD203B41FA5}">
                      <a16:colId xmlns:a16="http://schemas.microsoft.com/office/drawing/2014/main" val="1455030810"/>
                    </a:ext>
                  </a:extLst>
                </a:gridCol>
                <a:gridCol w="6484269">
                  <a:extLst>
                    <a:ext uri="{9D8B030D-6E8A-4147-A177-3AD203B41FA5}">
                      <a16:colId xmlns:a16="http://schemas.microsoft.com/office/drawing/2014/main" val="668342252"/>
                    </a:ext>
                  </a:extLst>
                </a:gridCol>
              </a:tblGrid>
              <a:tr h="4314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Nama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Role</a:t>
                      </a:r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124717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Krisna Aditya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Front 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72599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Muhammad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Wisnu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Front 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004841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Rifki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Okta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Pratama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Front 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647053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Muhammad Rizky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 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84651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Muhammad Faqih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 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473244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Arief Gilang Pratama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 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27780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Wahyu Budiman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Database Administrator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470703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Imam Bahtiar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Database Administrator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907600"/>
                  </a:ext>
                </a:extLst>
              </a:tr>
              <a:tr h="431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Radhitya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Rahman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DevOps Engineer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148177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59A7D4-02BB-4B40-9A2A-976E2749DF90}"/>
              </a:ext>
            </a:extLst>
          </p:cNvPr>
          <p:cNvSpPr/>
          <p:nvPr/>
        </p:nvSpPr>
        <p:spPr>
          <a:xfrm>
            <a:off x="6007423" y="1038522"/>
            <a:ext cx="4123052" cy="4588898"/>
          </a:xfrm>
          <a:prstGeom prst="roundRect">
            <a:avLst>
              <a:gd name="adj" fmla="val 5229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ID" sz="1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Rencana</a:t>
            </a:r>
            <a:r>
              <a:rPr lang="en-ID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Ruang </a:t>
            </a:r>
            <a:r>
              <a:rPr lang="en-ID" sz="1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Lingkup</a:t>
            </a:r>
            <a:r>
              <a:rPr lang="en-ID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ID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ID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QC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ID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Perizinan</a:t>
            </a:r>
            <a:r>
              <a:rPr lang="en-ID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(BPOM dan </a:t>
            </a:r>
            <a:r>
              <a:rPr lang="en-ID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Kemenkes</a:t>
            </a:r>
            <a:r>
              <a:rPr lang="en-ID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SmartEngine</a:t>
            </a:r>
            <a:r>
              <a:rPr lang="en-ID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SINSW Gen-II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ID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Pengangkut</a:t>
            </a:r>
            <a:endParaRPr lang="en-ID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SIPT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ID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 ALKES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ID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Vaksin</a:t>
            </a:r>
            <a:endParaRPr lang="en-ID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SSm</a:t>
            </a:r>
            <a:r>
              <a:rPr lang="en-ID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BMDTP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SIMBARA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Pertukaran</a:t>
            </a:r>
            <a:r>
              <a:rPr lang="en-ID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COO, ACDD, </a:t>
            </a:r>
            <a:r>
              <a:rPr lang="en-ID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endParaRPr lang="en-ID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8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6255</TotalTime>
  <Words>2037</Words>
  <Application>Microsoft Office PowerPoint</Application>
  <PresentationFormat>Widescreen</PresentationFormat>
  <Paragraphs>634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Abdurrachman Pasha</dc:creator>
  <cp:lastModifiedBy>LNSW</cp:lastModifiedBy>
  <cp:revision>633</cp:revision>
  <dcterms:created xsi:type="dcterms:W3CDTF">2021-01-04T08:50:44Z</dcterms:created>
  <dcterms:modified xsi:type="dcterms:W3CDTF">2021-05-31T07:56:29Z</dcterms:modified>
</cp:coreProperties>
</file>