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5" Type="http://schemas.openxmlformats.org/officeDocument/2006/relationships/image" Target="../media/image9.jpg"/><Relationship Id="rId6" Type="http://schemas.openxmlformats.org/officeDocument/2006/relationships/image" Target="../media/image10.jpg"/><Relationship Id="rId7" Type="http://schemas.openxmlformats.org/officeDocument/2006/relationships/image" Target="../media/image11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Relationship Id="rId4" Type="http://schemas.openxmlformats.org/officeDocument/2006/relationships/image" Target="../media/image14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Relationship Id="rId3" Type="http://schemas.openxmlformats.org/officeDocument/2006/relationships/image" Target="../media/image17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95413"/>
            <a:ext cx="5201285" cy="1526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Sparse System Identification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5080">
              <a:lnSpc>
                <a:spcPct val="113599"/>
              </a:lnSpc>
            </a:pPr>
            <a:r>
              <a:rPr dirty="0" sz="1100" spc="-5">
                <a:latin typeface="Arial"/>
                <a:cs typeface="Arial"/>
              </a:rPr>
              <a:t>It is known that the conventional adaptive filtering algorithms can have good per-  formance for non-sparse systems identification, but unsatisfactory performance for  sparse systems identification. The normalized least mean absolute third (NLMAT)  algorithm which is based on the high-order error power criterion has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strong anti-  jamming capability against the impulsive noise, but reduced estimation performance  in case of sparse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systems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59074" y="2891040"/>
            <a:ext cx="5660945" cy="30268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1700" y="6381813"/>
            <a:ext cx="3307715" cy="2669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Exploiting sparsity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1106170">
              <a:lnSpc>
                <a:spcPct val="113599"/>
              </a:lnSpc>
            </a:pPr>
            <a:r>
              <a:rPr dirty="0" sz="1100" spc="-5">
                <a:latin typeface="Arial"/>
                <a:cs typeface="Arial"/>
              </a:rPr>
              <a:t>Zero-Attracting NLMAT  Reweighted zero-attracting NLMAT  Reweighted l1-nprm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NLMAT</a:t>
            </a:r>
            <a:endParaRPr sz="1100">
              <a:latin typeface="Arial"/>
              <a:cs typeface="Arial"/>
            </a:endParaRPr>
          </a:p>
          <a:p>
            <a:pPr marL="12700" marR="742315">
              <a:lnSpc>
                <a:spcPct val="113599"/>
              </a:lnSpc>
            </a:pPr>
            <a:r>
              <a:rPr dirty="0" sz="1100" spc="-5">
                <a:latin typeface="Arial"/>
                <a:cs typeface="Arial"/>
              </a:rPr>
              <a:t>Non-Uniform Norm Constraint NLMAT  Correntropy0Induced Metric</a:t>
            </a:r>
            <a:r>
              <a:rPr dirty="0" sz="1100" spc="-7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CIM-NLMAT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227300"/>
              </a:lnSpc>
            </a:pPr>
            <a:r>
              <a:rPr dirty="0" sz="1100">
                <a:latin typeface="Arial"/>
                <a:cs typeface="Arial"/>
              </a:rPr>
              <a:t>I </a:t>
            </a:r>
            <a:r>
              <a:rPr dirty="0" sz="1100" spc="-5">
                <a:latin typeface="Arial"/>
                <a:cs typeface="Arial"/>
              </a:rPr>
              <a:t>implemented NNC-NLMAT with following additions </a:t>
            </a:r>
            <a:r>
              <a:rPr dirty="0" sz="1100">
                <a:latin typeface="Arial"/>
                <a:cs typeface="Arial"/>
              </a:rPr>
              <a:t>:  </a:t>
            </a:r>
            <a:r>
              <a:rPr dirty="0" sz="1100" spc="-5">
                <a:latin typeface="Arial"/>
                <a:cs typeface="Arial"/>
              </a:rPr>
              <a:t>Proportionality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Constraint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100" spc="-5">
                <a:latin typeface="Arial"/>
                <a:cs typeface="Arial"/>
              </a:rPr>
              <a:t>Set-Membership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Constraint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 spc="-5">
                <a:latin typeface="Arial"/>
                <a:cs typeface="Arial"/>
              </a:rPr>
              <a:t>NLMAT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5850" y="933450"/>
            <a:ext cx="4191000" cy="99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1700" y="2162238"/>
            <a:ext cx="271081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The weight update rule of LMAT is given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as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9650" y="2657475"/>
            <a:ext cx="4648200" cy="1752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1700" y="4701527"/>
            <a:ext cx="510794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The drawback of the LMAT algorithm is that its convergence performance is highly  dependent on the power of the input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signal.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04951" y="5334000"/>
            <a:ext cx="5863160" cy="10692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72481" y="6844631"/>
            <a:ext cx="5700294" cy="13468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1700" y="8420163"/>
            <a:ext cx="519366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Non-Uniform Norm Constraint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 spc="-5">
                <a:latin typeface="Arial"/>
                <a:cs typeface="Arial"/>
              </a:rPr>
              <a:t>In order to further improve the performance of sparse system identification, the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non-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95413"/>
            <a:ext cx="425386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uniform p-norm-like constraint is incorporated into NLMAT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algorithm.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6325" y="1123950"/>
            <a:ext cx="3371850" cy="676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1700" y="2005952"/>
            <a:ext cx="5069840" cy="787400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280"/>
              </a:spcBef>
            </a:pPr>
            <a:r>
              <a:rPr dirty="0" sz="1100" spc="-5">
                <a:latin typeface="Arial"/>
                <a:cs typeface="Arial"/>
              </a:rPr>
              <a:t>the p-norm-like constraint will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cause</a:t>
            </a:r>
            <a:endParaRPr sz="1100">
              <a:latin typeface="Arial"/>
              <a:cs typeface="Arial"/>
            </a:endParaRPr>
          </a:p>
          <a:p>
            <a:pPr algn="just" marL="12700" marR="5080">
              <a:lnSpc>
                <a:spcPct val="113599"/>
              </a:lnSpc>
            </a:pPr>
            <a:r>
              <a:rPr dirty="0" sz="1100" spc="-5">
                <a:latin typeface="Arial"/>
                <a:cs typeface="Arial"/>
              </a:rPr>
              <a:t>an estimation error for the desired sparsity exploitation. To solve this problem, the  non-uniform p-norm-like definition which uses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different value of </a:t>
            </a:r>
            <a:r>
              <a:rPr dirty="0" sz="1100">
                <a:latin typeface="Arial"/>
                <a:cs typeface="Arial"/>
              </a:rPr>
              <a:t>p </a:t>
            </a:r>
            <a:r>
              <a:rPr dirty="0" sz="1100" spc="-5">
                <a:latin typeface="Arial"/>
                <a:cs typeface="Arial"/>
              </a:rPr>
              <a:t>for each of the  </a:t>
            </a:r>
            <a:r>
              <a:rPr dirty="0" sz="1100">
                <a:latin typeface="Arial"/>
                <a:cs typeface="Arial"/>
              </a:rPr>
              <a:t>L </a:t>
            </a:r>
            <a:r>
              <a:rPr dirty="0" sz="1100" spc="-5">
                <a:latin typeface="Arial"/>
                <a:cs typeface="Arial"/>
              </a:rPr>
              <a:t>entries in W</a:t>
            </a:r>
            <a:r>
              <a:rPr dirty="0" sz="1100" spc="-5">
                <a:latin typeface="MS Gothic"/>
                <a:cs typeface="MS Gothic"/>
              </a:rPr>
              <a:t>̄</a:t>
            </a:r>
            <a:r>
              <a:rPr dirty="0" sz="1100" spc="-295">
                <a:latin typeface="MS Gothic"/>
                <a:cs typeface="MS Gothic"/>
              </a:rPr>
              <a:t> </a:t>
            </a:r>
            <a:r>
              <a:rPr dirty="0" sz="1100" spc="-5">
                <a:latin typeface="Arial"/>
                <a:cs typeface="Arial"/>
              </a:rPr>
              <a:t>(n) is provided,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33450" y="3019425"/>
            <a:ext cx="2743200" cy="247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76325" y="3533775"/>
            <a:ext cx="3667125" cy="6191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33450" y="4438650"/>
            <a:ext cx="3667125" cy="609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33450" y="5124450"/>
            <a:ext cx="3667125" cy="800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01700" y="6343713"/>
            <a:ext cx="3394075" cy="764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Proportionality Constraint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5080">
              <a:lnSpc>
                <a:spcPct val="113599"/>
              </a:lnSpc>
            </a:pPr>
            <a:r>
              <a:rPr dirty="0" sz="1100" spc="-5">
                <a:latin typeface="Arial"/>
                <a:cs typeface="Arial"/>
              </a:rPr>
              <a:t>The updating equation of the PNLMS algorithm can be  described as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;-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33450" y="7410450"/>
            <a:ext cx="4124325" cy="609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01700" y="8311501"/>
            <a:ext cx="5867400" cy="596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where </a:t>
            </a:r>
            <a:r>
              <a:rPr dirty="0" sz="1100">
                <a:latin typeface="Arial"/>
                <a:cs typeface="Arial"/>
              </a:rPr>
              <a:t>μ </a:t>
            </a:r>
            <a:r>
              <a:rPr dirty="0" sz="1100" spc="-5">
                <a:latin typeface="Arial"/>
                <a:cs typeface="Arial"/>
              </a:rPr>
              <a:t>is an overall step size, and </a:t>
            </a:r>
            <a:r>
              <a:rPr dirty="0" sz="1100">
                <a:latin typeface="Arial"/>
                <a:cs typeface="Arial"/>
              </a:rPr>
              <a:t>ε </a:t>
            </a:r>
            <a:r>
              <a:rPr dirty="0" sz="1100" spc="-5">
                <a:latin typeface="Arial"/>
                <a:cs typeface="Arial"/>
              </a:rPr>
              <a:t>is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small regularization parameter. </a:t>
            </a:r>
            <a:r>
              <a:rPr dirty="0" sz="1100">
                <a:latin typeface="Arial"/>
                <a:cs typeface="Arial"/>
              </a:rPr>
              <a:t>Q ( n − 1 ) </a:t>
            </a:r>
            <a:r>
              <a:rPr dirty="0" sz="1100" spc="-5">
                <a:latin typeface="Arial"/>
                <a:cs typeface="Arial"/>
              </a:rPr>
              <a:t>is the step  size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100" spc="-5">
                <a:latin typeface="Arial"/>
                <a:cs typeface="Arial"/>
              </a:rPr>
              <a:t>assignment matrix, which is diagonal and can be described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as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3450" y="933450"/>
            <a:ext cx="5191125" cy="314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1700" y="1733613"/>
            <a:ext cx="27844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The elements in </a:t>
            </a:r>
            <a:r>
              <a:rPr dirty="0" sz="1100">
                <a:latin typeface="Arial"/>
                <a:cs typeface="Arial"/>
              </a:rPr>
              <a:t>Q ( n − 1 ) </a:t>
            </a:r>
            <a:r>
              <a:rPr dirty="0" sz="1100" spc="-5">
                <a:latin typeface="Arial"/>
                <a:cs typeface="Arial"/>
              </a:rPr>
              <a:t>are calculated</a:t>
            </a:r>
            <a:r>
              <a:rPr dirty="0" sz="1100" spc="-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by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3450" y="2152650"/>
            <a:ext cx="3819525" cy="923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1700" y="3752913"/>
            <a:ext cx="27184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Set-Membership Constraint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 spc="-5">
                <a:latin typeface="Arial"/>
                <a:cs typeface="Arial"/>
              </a:rPr>
              <a:t>The updating equation of the SM-PNLMS</a:t>
            </a:r>
            <a:r>
              <a:rPr dirty="0" sz="1100" spc="-6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is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33450" y="4552950"/>
            <a:ext cx="4429125" cy="1485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01700" y="6458013"/>
            <a:ext cx="97218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The Algorithm</a:t>
            </a:r>
            <a:r>
              <a:rPr dirty="0" sz="1100" spc="-8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3450" y="933450"/>
            <a:ext cx="5943600" cy="3984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1700" y="5768327"/>
            <a:ext cx="5170170" cy="1358900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1100" spc="-5">
                <a:latin typeface="Arial"/>
                <a:cs typeface="Arial"/>
              </a:rPr>
              <a:t>Correlated Results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100" spc="-5">
                <a:latin typeface="Arial"/>
                <a:cs typeface="Arial"/>
              </a:rPr>
              <a:t>Input and noise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correlated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100" spc="-5">
                <a:latin typeface="Arial"/>
                <a:cs typeface="Arial"/>
              </a:rPr>
              <a:t>Results look similar to the ones in the paper.A proper comparison is yet to be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done.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 spc="-5">
                <a:latin typeface="Arial"/>
                <a:cs typeface="Arial"/>
              </a:rPr>
              <a:t>Uncorrelated Results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100" spc="-5">
                <a:latin typeface="Arial"/>
                <a:cs typeface="Arial"/>
              </a:rPr>
              <a:t>Input and noise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uncorrelated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100" spc="-5">
                <a:latin typeface="Arial"/>
                <a:cs typeface="Arial"/>
              </a:rPr>
              <a:t>Results look similar to the ones in paper.A proper comparison is yet to be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done.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30800" y="4038663"/>
            <a:ext cx="67754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Correlated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09650" y="1085850"/>
            <a:ext cx="3962400" cy="304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016500" y="7648638"/>
            <a:ext cx="82486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Uncorrelated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33450" y="4610100"/>
            <a:ext cx="4038600" cy="304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01700" y="8220138"/>
            <a:ext cx="871219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Their results</a:t>
            </a:r>
            <a:r>
              <a:rPr dirty="0" sz="1100" spc="-8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2050" y="1009650"/>
            <a:ext cx="4200525" cy="335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1700" y="4610163"/>
            <a:ext cx="5542280" cy="1145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Remainder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469900" marR="5080" indent="-228600">
              <a:lnSpc>
                <a:spcPct val="113599"/>
              </a:lnSpc>
              <a:buChar char="●"/>
              <a:tabLst>
                <a:tab pos="469265" algn="l"/>
                <a:tab pos="469900" algn="l"/>
              </a:tabLst>
            </a:pPr>
            <a:r>
              <a:rPr dirty="0" sz="1100" spc="-5">
                <a:latin typeface="Arial"/>
                <a:cs typeface="Arial"/>
              </a:rPr>
              <a:t>Comparing the results for various noise models among themselves and that of the  paper;</a:t>
            </a:r>
            <a:endParaRPr sz="1100">
              <a:latin typeface="Arial"/>
              <a:cs typeface="Arial"/>
            </a:endParaRPr>
          </a:p>
          <a:p>
            <a:pPr marL="469900" indent="-228600">
              <a:lnSpc>
                <a:spcPct val="100000"/>
              </a:lnSpc>
              <a:spcBef>
                <a:spcPts val="180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1100" spc="-5">
                <a:latin typeface="Arial"/>
                <a:cs typeface="Arial"/>
              </a:rPr>
              <a:t>Understanding the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algorithms</a:t>
            </a:r>
            <a:endParaRPr sz="1100">
              <a:latin typeface="Arial"/>
              <a:cs typeface="Arial"/>
            </a:endParaRPr>
          </a:p>
          <a:p>
            <a:pPr marL="469900" indent="-228600">
              <a:lnSpc>
                <a:spcPct val="100000"/>
              </a:lnSpc>
              <a:spcBef>
                <a:spcPts val="180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1100" spc="-5">
                <a:latin typeface="Arial"/>
                <a:cs typeface="Arial"/>
              </a:rPr>
              <a:t>Understanding why they perform better than LMS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;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2019-11-12T04:39:37Z</dcterms:created>
  <dcterms:modified xsi:type="dcterms:W3CDTF">2019-11-12T04:39:37Z</dcterms:modified>
</cp:coreProperties>
</file>