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e Bloggs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–Joe Bloggs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8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ooko.com.au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tif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32742" y="-63346"/>
            <a:ext cx="17250289" cy="10319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paration of Conc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Separation of Concerns</a:t>
            </a:r>
          </a:p>
        </p:txBody>
      </p:sp>
      <p:sp>
        <p:nvSpPr>
          <p:cNvPr id="153" name="CheapMovies.Domain: For the Movie ent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CheapMovies.Domain: For the Movie entity</a:t>
            </a:r>
          </a:p>
          <a:p>
            <a:pPr/>
            <a:r>
              <a:t>CheapMovies.Services: MovieDataService (communicating with web services) and MovieService (for returning Movie data to API)</a:t>
            </a:r>
          </a:p>
          <a:p>
            <a:pPr/>
            <a:r>
              <a:t>CheapMovies.Store: key-value storage</a:t>
            </a:r>
          </a:p>
          <a:p>
            <a:pPr/>
            <a:r>
              <a:t>CheapMovies.Common: RetryHelper and constants (config keys)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eparation of Conc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Separation of Concerns</a:t>
            </a:r>
          </a:p>
        </p:txBody>
      </p:sp>
      <p:sp>
        <p:nvSpPr>
          <p:cNvPr id="156" name="CheapMovies.Api: controllers that call ser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CheapMovies.Api: controllers that call services</a:t>
            </a:r>
          </a:p>
          <a:p>
            <a:pPr/>
            <a:r>
              <a:t>CheapMovies.Web: Startup, Angular SPA, Configuration (appsettings.json)</a:t>
            </a:r>
          </a:p>
          <a:p>
            <a:pPr/>
            <a:r>
              <a:t>CheapMovies.Tests: xUnit tests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heapMovies.Dom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CheapMovies.Domain</a:t>
            </a:r>
          </a:p>
        </p:txBody>
      </p:sp>
      <p:sp>
        <p:nvSpPr>
          <p:cNvPr id="159" name="Movie entity, with constructor that accepts JSON string and JSON objec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t>Movie entity, with constructor that accepts JSON string and JSON object</a:t>
            </a:r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283" y="4447116"/>
            <a:ext cx="4711701" cy="377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0016" y="4707466"/>
            <a:ext cx="6337301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heapMovies.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CheapMovies.Services</a:t>
            </a:r>
          </a:p>
        </p:txBody>
      </p:sp>
      <p:sp>
        <p:nvSpPr>
          <p:cNvPr id="164" name="MovieData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MovieDataService</a:t>
            </a:r>
          </a:p>
          <a:p>
            <a:pPr lvl="1"/>
            <a:r>
              <a:t>Provider collection</a:t>
            </a:r>
          </a:p>
          <a:p>
            <a:pPr lvl="1"/>
            <a:r>
              <a:t>GetMoviesOperationAsync / GetMovieOperationAsync</a:t>
            </a:r>
          </a:p>
          <a:p>
            <a:pPr lvl="1"/>
            <a:r>
              <a:t>GetMoviesAsync / GetMovieAsync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heapMovies.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CheapMovies.Services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5800" y="2343150"/>
            <a:ext cx="9093200" cy="679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heapMovies.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CheapMovies.Services</a:t>
            </a:r>
          </a:p>
        </p:txBody>
      </p:sp>
      <p:sp>
        <p:nvSpPr>
          <p:cNvPr id="170" name="Constructor gets settings and providers from configuration."/>
          <p:cNvSpPr txBox="1"/>
          <p:nvPr>
            <p:ph type="body" sz="quarter" idx="1"/>
          </p:nvPr>
        </p:nvSpPr>
        <p:spPr>
          <a:xfrm>
            <a:off x="952500" y="25908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Constructor gets settings and providers from configuration.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0933" y="4927600"/>
            <a:ext cx="10160001" cy="347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heapMovies.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CheapMovies.Services</a:t>
            </a:r>
          </a:p>
        </p:txBody>
      </p:sp>
      <p:sp>
        <p:nvSpPr>
          <p:cNvPr id="174" name="GetMoviesAsync: Retries one or more calls…"/>
          <p:cNvSpPr txBox="1"/>
          <p:nvPr>
            <p:ph type="body" sz="half" idx="1"/>
          </p:nvPr>
        </p:nvSpPr>
        <p:spPr>
          <a:xfrm>
            <a:off x="952500" y="2015066"/>
            <a:ext cx="11099800" cy="2476964"/>
          </a:xfrm>
          <a:prstGeom prst="rect">
            <a:avLst/>
          </a:prstGeom>
        </p:spPr>
        <p:txBody>
          <a:bodyPr/>
          <a:lstStyle/>
          <a:p>
            <a:pPr/>
            <a:r>
              <a:t>GetMoviesAsync: Retries one or more calls</a:t>
            </a:r>
          </a:p>
          <a:p>
            <a:pPr/>
            <a:r>
              <a:t>GetMoviesOperationAsync: A single web service call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0" y="4406900"/>
            <a:ext cx="8051800" cy="490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heapMovies.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CheapMovies.Services</a:t>
            </a:r>
          </a:p>
        </p:txBody>
      </p:sp>
      <p:sp>
        <p:nvSpPr>
          <p:cNvPr id="178" name="MovieServ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MovieService</a:t>
            </a:r>
          </a:p>
          <a:p>
            <a:pPr lvl="1"/>
            <a:r>
              <a:t>GetProviders (returns providers in config settings)</a:t>
            </a:r>
          </a:p>
          <a:p>
            <a:pPr lvl="1"/>
            <a:r>
              <a:t>GetMoviesAsync / GetMovieAsync</a:t>
            </a:r>
          </a:p>
          <a:p>
            <a:pPr lvl="1"/>
            <a:r>
              <a:t>UseStore</a:t>
            </a:r>
          </a:p>
          <a:p>
            <a:pPr lvl="1"/>
            <a:r>
              <a:t>ParseMovies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heapMovies.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CheapMovies.Services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6050" y="2286000"/>
            <a:ext cx="7632700" cy="690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heapMovies.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CheapMovies.Services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3950" y="2748491"/>
            <a:ext cx="8216900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3550" y="5687483"/>
            <a:ext cx="6997700" cy="328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nitial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Thoughts</a:t>
            </a:r>
          </a:p>
        </p:txBody>
      </p:sp>
      <p:sp>
        <p:nvSpPr>
          <p:cNvPr id="122" name="Preference for Live Data (rely less on cache / local copy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Preference for Live Data (rely less on cache / local copy)</a:t>
            </a:r>
          </a:p>
          <a:p>
            <a:pPr/>
            <a:r>
              <a:t>Open for additional providers (ie. do not hard-code the 2 given providers)</a:t>
            </a:r>
          </a:p>
          <a:p>
            <a:pPr/>
            <a:r>
              <a:t>UI similar to Booko (</a:t>
            </a:r>
            <a:r>
              <a:rPr u="sng">
                <a:hlinkClick r:id="rId2" invalidUrl="" action="" tgtFrame="" tooltip="" history="1" highlightClick="0" endSnd="0"/>
              </a:rPr>
              <a:t>booko.com.au</a:t>
            </a:r>
            <a:r>
              <a:t>). No need for a service to get the cheapest price. Just dynamically sort prices (as they come) from lowest to highest at the front-end.</a:t>
            </a:r>
          </a:p>
          <a:p>
            <a:pPr/>
            <a:r>
              <a:t>Best Practices (separation of concerns, leverage on existing solutions, testability)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heapMovies.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CheapMovies.Services</a:t>
            </a:r>
          </a:p>
        </p:txBody>
      </p:sp>
      <p:sp>
        <p:nvSpPr>
          <p:cNvPr id="188" name="Why use a custom local stor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use a custom local store?</a:t>
            </a:r>
          </a:p>
          <a:p>
            <a:pPr lvl="1"/>
            <a:r>
              <a:t>I wanted Redis but it it is not free in Azure.</a:t>
            </a:r>
          </a:p>
          <a:p>
            <a:pPr lvl="1"/>
            <a:r>
              <a:t>It can also be a local store solution that uses both in-memory cache and a key-value database like Redis.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heapMovies.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CheapMovies.Services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3650" y="3035300"/>
            <a:ext cx="5397500" cy="368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heapMovies.Sto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CheapMovies.Store</a:t>
            </a:r>
          </a:p>
        </p:txBody>
      </p:sp>
      <p:sp>
        <p:nvSpPr>
          <p:cNvPr id="194" name="StoreReposi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StoreRepository</a:t>
            </a:r>
          </a:p>
          <a:p>
            <a:pPr lvl="1"/>
            <a:r>
              <a:t>Uses Entity Framework DbContext (StoreDbContext)</a:t>
            </a:r>
          </a:p>
          <a:p>
            <a:pPr lvl="1"/>
            <a:r>
              <a:t>StoreValue (key, value) - adds or updates</a:t>
            </a:r>
          </a:p>
          <a:p>
            <a:pPr lvl="1"/>
            <a:r>
              <a:t>GetValue (key) - returns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heapMovies.Comm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CheapMovies.Common</a:t>
            </a:r>
          </a:p>
        </p:txBody>
      </p:sp>
      <p:sp>
        <p:nvSpPr>
          <p:cNvPr id="197" name="RetryHelper…"/>
          <p:cNvSpPr txBox="1"/>
          <p:nvPr>
            <p:ph type="body" sz="quarter" idx="1"/>
          </p:nvPr>
        </p:nvSpPr>
        <p:spPr>
          <a:xfrm>
            <a:off x="952500" y="2590800"/>
            <a:ext cx="11099800" cy="2030016"/>
          </a:xfrm>
          <a:prstGeom prst="rect">
            <a:avLst/>
          </a:prstGeom>
        </p:spPr>
        <p:txBody>
          <a:bodyPr/>
          <a:lstStyle/>
          <a:p>
            <a:pPr/>
            <a:r>
              <a:t>RetryHelper</a:t>
            </a:r>
          </a:p>
          <a:p>
            <a:pPr/>
            <a:r>
              <a:t>Constants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500" y="5168900"/>
            <a:ext cx="9575800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heapMovies.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CheapMovies.Api</a:t>
            </a:r>
          </a:p>
        </p:txBody>
      </p:sp>
      <p:sp>
        <p:nvSpPr>
          <p:cNvPr id="201" name="MovieController - thin controller that calls ser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MovieController - thin controller that calls services</a:t>
            </a:r>
          </a:p>
          <a:p>
            <a:pPr lvl="1"/>
            <a:r>
              <a:t>GetProviders - api/movies/getproviders</a:t>
            </a:r>
          </a:p>
          <a:p>
            <a:pPr lvl="1"/>
            <a:r>
              <a:t>GetMoviesAsync - api/movies/getmovies?serviceId=XX</a:t>
            </a:r>
          </a:p>
          <a:p>
            <a:pPr lvl="1"/>
            <a:r>
              <a:t>GetMovieAsync - apy/movies/getmovie?serviceId=XX &amp;movieId=YY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heapMovies.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CheapMovies.Api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8400" y="3623733"/>
            <a:ext cx="5588000" cy="396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heapMovies.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CheapMovies.Api</a:t>
            </a:r>
          </a:p>
        </p:txBody>
      </p:sp>
      <p:sp>
        <p:nvSpPr>
          <p:cNvPr id="207" name="Controllers are loaded from CheapMovies.Web through application parts.…"/>
          <p:cNvSpPr txBox="1"/>
          <p:nvPr>
            <p:ph type="body" idx="1"/>
          </p:nvPr>
        </p:nvSpPr>
        <p:spPr>
          <a:xfrm>
            <a:off x="952500" y="2590800"/>
            <a:ext cx="11099800" cy="5203231"/>
          </a:xfrm>
          <a:prstGeom prst="rect">
            <a:avLst/>
          </a:prstGeom>
        </p:spPr>
        <p:txBody>
          <a:bodyPr/>
          <a:lstStyle/>
          <a:p>
            <a:pPr/>
            <a:r>
              <a:t>Controllers are loaded from CheapMovies.Web through application parts.</a:t>
            </a:r>
          </a:p>
          <a:p>
            <a:pPr/>
          </a:p>
          <a:p>
            <a:pPr/>
          </a:p>
          <a:p>
            <a:pPr/>
            <a:r>
              <a:t>If converting to a microservices architecture, the Movies API (and other APIs) can be loaded within its own host. 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4462164"/>
            <a:ext cx="6502400" cy="146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heapMovies.We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CheapMovies.Web</a:t>
            </a:r>
          </a:p>
        </p:txBody>
      </p:sp>
      <p:sp>
        <p:nvSpPr>
          <p:cNvPr id="211" name="Startup"/>
          <p:cNvSpPr txBox="1"/>
          <p:nvPr>
            <p:ph type="body" sz="quarter" idx="1"/>
          </p:nvPr>
        </p:nvSpPr>
        <p:spPr>
          <a:xfrm>
            <a:off x="952500" y="1998133"/>
            <a:ext cx="11099800" cy="999332"/>
          </a:xfrm>
          <a:prstGeom prst="rect">
            <a:avLst/>
          </a:prstGeom>
        </p:spPr>
        <p:txBody>
          <a:bodyPr/>
          <a:lstStyle/>
          <a:p>
            <a:pPr/>
            <a:r>
              <a:t>Startup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633" y="3064933"/>
            <a:ext cx="10693401" cy="619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015" y="0"/>
            <a:ext cx="10786769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heapMovies.We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CheapMovies.Web</a:t>
            </a:r>
          </a:p>
        </p:txBody>
      </p:sp>
      <p:sp>
        <p:nvSpPr>
          <p:cNvPr id="217" name="Angular SPA…"/>
          <p:cNvSpPr txBox="1"/>
          <p:nvPr>
            <p:ph type="body" idx="1"/>
          </p:nvPr>
        </p:nvSpPr>
        <p:spPr>
          <a:xfrm>
            <a:off x="952500" y="2590800"/>
            <a:ext cx="11099800" cy="7025680"/>
          </a:xfrm>
          <a:prstGeom prst="rect">
            <a:avLst/>
          </a:prstGeom>
        </p:spPr>
        <p:txBody>
          <a:bodyPr/>
          <a:lstStyle/>
          <a:p>
            <a:pPr/>
            <a:r>
              <a:t>Angular SPA</a:t>
            </a:r>
          </a:p>
          <a:p>
            <a:pPr lvl="1"/>
            <a:r>
              <a:t>app.module</a:t>
            </a:r>
          </a:p>
          <a:p>
            <a:pPr lvl="1"/>
            <a:r>
              <a:t>movies.component</a:t>
            </a:r>
          </a:p>
          <a:p>
            <a:pPr lvl="1"/>
            <a:r>
              <a:t>movies.service</a:t>
            </a:r>
          </a:p>
          <a:p>
            <a:pPr lvl="1"/>
            <a:r>
              <a:t>movie entity</a:t>
            </a:r>
          </a:p>
          <a:p>
            <a:pPr lvl="1"/>
            <a:r>
              <a:t>price entity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eference for Liv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Preference for Live Data</a:t>
            </a:r>
          </a:p>
        </p:txBody>
      </p:sp>
      <p:sp>
        <p:nvSpPr>
          <p:cNvPr id="125" name="For unreliable services, use a Retry util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unreliable services, use a Retry utility.</a:t>
            </a:r>
          </a:p>
          <a:p>
            <a:pPr/>
            <a:r>
              <a:t>Thought about using Polly. (Polly is a .Net resilience and transient-fault handling library.)</a:t>
            </a:r>
          </a:p>
          <a:p>
            <a:pPr/>
            <a:r>
              <a:t>Polly has retry, circuit breaker, timeout,</a:t>
            </a:r>
            <a:br/>
            <a:r>
              <a:t>bulkhead isolation, and fallback features.</a:t>
            </a:r>
          </a:p>
          <a:p>
            <a:pPr/>
            <a:r>
              <a:t>BUT, can’t afford to overcome the</a:t>
            </a:r>
            <a:br/>
            <a:r>
              <a:t>learning curve for the given timeframe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2033" y="6024033"/>
            <a:ext cx="3225801" cy="322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heapMovies.We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CheapMovies.Web</a:t>
            </a:r>
          </a:p>
        </p:txBody>
      </p:sp>
      <p:sp>
        <p:nvSpPr>
          <p:cNvPr id="220" name="Component"/>
          <p:cNvSpPr txBox="1"/>
          <p:nvPr>
            <p:ph type="body" sz="quarter" idx="1"/>
          </p:nvPr>
        </p:nvSpPr>
        <p:spPr>
          <a:xfrm>
            <a:off x="952500" y="2590800"/>
            <a:ext cx="11099800" cy="999332"/>
          </a:xfrm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0516" y="2362200"/>
            <a:ext cx="6870701" cy="675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381000"/>
            <a:ext cx="12852400" cy="899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heapMovies.We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CheapMovies.Web</a:t>
            </a:r>
          </a:p>
        </p:txBody>
      </p:sp>
      <p:sp>
        <p:nvSpPr>
          <p:cNvPr id="226" name="Service"/>
          <p:cNvSpPr txBox="1"/>
          <p:nvPr>
            <p:ph type="body" sz="quarter" idx="1"/>
          </p:nvPr>
        </p:nvSpPr>
        <p:spPr>
          <a:xfrm>
            <a:off x="952500" y="2590800"/>
            <a:ext cx="11099800" cy="999332"/>
          </a:xfrm>
          <a:prstGeom prst="rect">
            <a:avLst/>
          </a:prstGeom>
        </p:spPr>
        <p:txBody>
          <a:bodyPr/>
          <a:lstStyle/>
          <a:p>
            <a:pPr/>
            <a:r>
              <a:t>Service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1933" y="2156883"/>
            <a:ext cx="7569201" cy="740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heapMovies.We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CheapMovies.Web</a:t>
            </a:r>
          </a:p>
        </p:txBody>
      </p:sp>
      <p:sp>
        <p:nvSpPr>
          <p:cNvPr id="230" name="E2E testing page object"/>
          <p:cNvSpPr txBox="1"/>
          <p:nvPr>
            <p:ph type="body" sz="quarter" idx="1"/>
          </p:nvPr>
        </p:nvSpPr>
        <p:spPr>
          <a:xfrm>
            <a:off x="952500" y="2032000"/>
            <a:ext cx="11099800" cy="1159272"/>
          </a:xfrm>
          <a:prstGeom prst="rect">
            <a:avLst/>
          </a:prstGeom>
        </p:spPr>
        <p:txBody>
          <a:bodyPr/>
          <a:lstStyle/>
          <a:p>
            <a:pPr/>
            <a:r>
              <a:t>E2E testing page object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5550" y="3230033"/>
            <a:ext cx="5473700" cy="617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heapMovies.We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CheapMovies.Web</a:t>
            </a:r>
          </a:p>
        </p:txBody>
      </p:sp>
      <p:sp>
        <p:nvSpPr>
          <p:cNvPr id="234" name="E2E testing Protractor tests"/>
          <p:cNvSpPr txBox="1"/>
          <p:nvPr>
            <p:ph type="body" sz="quarter" idx="1"/>
          </p:nvPr>
        </p:nvSpPr>
        <p:spPr>
          <a:xfrm>
            <a:off x="952500" y="1896533"/>
            <a:ext cx="11099800" cy="1159273"/>
          </a:xfrm>
          <a:prstGeom prst="rect">
            <a:avLst/>
          </a:prstGeom>
        </p:spPr>
        <p:txBody>
          <a:bodyPr/>
          <a:lstStyle/>
          <a:p>
            <a:pPr/>
            <a:r>
              <a:t>E2E testing Protractor tests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0250" y="2925233"/>
            <a:ext cx="6769100" cy="668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heapMovies.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CheapMovies.Tests</a:t>
            </a:r>
          </a:p>
        </p:txBody>
      </p:sp>
      <p:sp>
        <p:nvSpPr>
          <p:cNvPr id="238" name="Movie Data Service - “Movie” Has Data Test"/>
          <p:cNvSpPr txBox="1"/>
          <p:nvPr>
            <p:ph type="body" sz="quarter" idx="1"/>
          </p:nvPr>
        </p:nvSpPr>
        <p:spPr>
          <a:xfrm>
            <a:off x="952500" y="2590800"/>
            <a:ext cx="11099800" cy="1096831"/>
          </a:xfrm>
          <a:prstGeom prst="rect">
            <a:avLst/>
          </a:prstGeom>
        </p:spPr>
        <p:txBody>
          <a:bodyPr/>
          <a:lstStyle/>
          <a:p>
            <a:pPr/>
            <a:r>
              <a:t>Movie Data Service - “Movie” Has Data Test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450" y="4250266"/>
            <a:ext cx="9867900" cy="416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heapMovies.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CheapMovies.Tests</a:t>
            </a:r>
          </a:p>
        </p:txBody>
      </p:sp>
      <p:sp>
        <p:nvSpPr>
          <p:cNvPr id="242" name="Movie Data Service - “Movie” Error Test"/>
          <p:cNvSpPr txBox="1"/>
          <p:nvPr>
            <p:ph type="body" sz="quarter" idx="1"/>
          </p:nvPr>
        </p:nvSpPr>
        <p:spPr>
          <a:xfrm>
            <a:off x="952500" y="2590800"/>
            <a:ext cx="11099800" cy="1096831"/>
          </a:xfrm>
          <a:prstGeom prst="rect">
            <a:avLst/>
          </a:prstGeom>
        </p:spPr>
        <p:txBody>
          <a:bodyPr/>
          <a:lstStyle/>
          <a:p>
            <a:pPr/>
            <a:r>
              <a:t>Movie Data Service - “Movie” Error Test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3865430"/>
            <a:ext cx="7620000" cy="513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32742" y="-63346"/>
            <a:ext cx="17250289" cy="10319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try Hel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Retry Helper</a:t>
            </a:r>
          </a:p>
        </p:txBody>
      </p:sp>
      <p:sp>
        <p:nvSpPr>
          <p:cNvPr id="129" name="RetryHelper code was taken from a blog article that mentions Pol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RetryHelper code was taken from a blog article that mentions Polly.</a:t>
            </a:r>
          </a:p>
          <a:p>
            <a:pPr/>
            <a:r>
              <a:t>Modify the code so to use methods that return a string. (Original only accepted void methods.)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1300"/>
            <a:ext cx="13004800" cy="927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Rectangle"/>
          <p:cNvSpPr/>
          <p:nvPr/>
        </p:nvSpPr>
        <p:spPr>
          <a:xfrm>
            <a:off x="5442049" y="792890"/>
            <a:ext cx="2320661" cy="498079"/>
          </a:xfrm>
          <a:prstGeom prst="rect">
            <a:avLst/>
          </a:prstGeom>
          <a:ln w="12700">
            <a:solidFill>
              <a:schemeClr val="accent5">
                <a:hueOff val="106375"/>
                <a:satOff val="9554"/>
                <a:lumOff val="-135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3014133" y="4582682"/>
            <a:ext cx="1492912" cy="588236"/>
          </a:xfrm>
          <a:prstGeom prst="rect">
            <a:avLst/>
          </a:prstGeom>
          <a:ln w="12700">
            <a:solidFill>
              <a:schemeClr val="accent5">
                <a:hueOff val="106375"/>
                <a:satOff val="9554"/>
                <a:lumOff val="-135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Rectangle"/>
          <p:cNvSpPr/>
          <p:nvPr/>
        </p:nvSpPr>
        <p:spPr>
          <a:xfrm>
            <a:off x="3485356" y="6418891"/>
            <a:ext cx="3147352" cy="886421"/>
          </a:xfrm>
          <a:prstGeom prst="rect">
            <a:avLst/>
          </a:prstGeom>
          <a:ln w="12700">
            <a:solidFill>
              <a:schemeClr val="accent5">
                <a:hueOff val="106375"/>
                <a:satOff val="9554"/>
                <a:lumOff val="-135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Rectangle"/>
          <p:cNvSpPr/>
          <p:nvPr/>
        </p:nvSpPr>
        <p:spPr>
          <a:xfrm>
            <a:off x="4030133" y="389466"/>
            <a:ext cx="1737718" cy="588236"/>
          </a:xfrm>
          <a:prstGeom prst="rect">
            <a:avLst/>
          </a:prstGeom>
          <a:ln w="12700">
            <a:solidFill>
              <a:schemeClr val="accent5">
                <a:hueOff val="106375"/>
                <a:satOff val="9554"/>
                <a:lumOff val="-135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890183"/>
            <a:ext cx="11607800" cy="7429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It also has exponential / incremental backoff functionality, but it is not used in this demo."/>
          <p:cNvSpPr txBox="1"/>
          <p:nvPr>
            <p:ph type="body" sz="quarter" idx="4294967295"/>
          </p:nvPr>
        </p:nvSpPr>
        <p:spPr>
          <a:xfrm>
            <a:off x="952500" y="0"/>
            <a:ext cx="11099800" cy="1874044"/>
          </a:xfrm>
          <a:prstGeom prst="rect">
            <a:avLst/>
          </a:prstGeom>
        </p:spPr>
        <p:txBody>
          <a:bodyPr/>
          <a:lstStyle>
            <a:lvl1pPr>
              <a:buClrTx/>
            </a:lvl1pPr>
          </a:lstStyle>
          <a:p>
            <a:pPr/>
            <a:r>
              <a:t>It also has exponential / incremental backoff functionality, but it is not used in this demo.</a:t>
            </a:r>
          </a:p>
        </p:txBody>
      </p:sp>
      <p:sp>
        <p:nvSpPr>
          <p:cNvPr id="139" name="Rectangle"/>
          <p:cNvSpPr/>
          <p:nvPr/>
        </p:nvSpPr>
        <p:spPr>
          <a:xfrm>
            <a:off x="1542741" y="5715000"/>
            <a:ext cx="4350942" cy="1304992"/>
          </a:xfrm>
          <a:prstGeom prst="rect">
            <a:avLst/>
          </a:prstGeom>
          <a:ln w="12700">
            <a:solidFill>
              <a:schemeClr val="accent5">
                <a:hueOff val="106375"/>
                <a:satOff val="9554"/>
                <a:lumOff val="-135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try 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Retry Configuration</a:t>
            </a:r>
          </a:p>
        </p:txBody>
      </p:sp>
      <p:sp>
        <p:nvSpPr>
          <p:cNvPr id="142" name="Instead of using incremental backoff, use fixed values that work best.…"/>
          <p:cNvSpPr txBox="1"/>
          <p:nvPr>
            <p:ph type="body" idx="1"/>
          </p:nvPr>
        </p:nvSpPr>
        <p:spPr>
          <a:xfrm>
            <a:off x="952500" y="2590800"/>
            <a:ext cx="11099800" cy="6299200"/>
          </a:xfrm>
          <a:prstGeom prst="rect">
            <a:avLst/>
          </a:prstGeom>
        </p:spPr>
        <p:txBody>
          <a:bodyPr/>
          <a:lstStyle/>
          <a:p>
            <a:pPr/>
            <a:r>
              <a:t>Instead of using incremental backoff, use fixed values that work best.</a:t>
            </a:r>
            <a:br/>
            <a:br/>
            <a:br/>
            <a:br/>
          </a:p>
          <a:p>
            <a:pPr/>
            <a:r>
              <a:t>If it fails, use a stored value (key-value store).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5207000"/>
            <a:ext cx="4927600" cy="106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onfigurable Provi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Configurable Providers</a:t>
            </a:r>
          </a:p>
        </p:txBody>
      </p:sp>
      <p:sp>
        <p:nvSpPr>
          <p:cNvPr id="146" name="Have a configurable list of providers to get values from, instead of hard-coding them."/>
          <p:cNvSpPr txBox="1"/>
          <p:nvPr>
            <p:ph type="body" sz="quarter" idx="1"/>
          </p:nvPr>
        </p:nvSpPr>
        <p:spPr>
          <a:xfrm>
            <a:off x="952500" y="2590800"/>
            <a:ext cx="11099800" cy="1421607"/>
          </a:xfrm>
          <a:prstGeom prst="rect">
            <a:avLst/>
          </a:prstGeom>
        </p:spPr>
        <p:txBody>
          <a:bodyPr/>
          <a:lstStyle/>
          <a:p>
            <a:pPr/>
            <a:r>
              <a:t>Have a configurable list of providers to get values from, instead of hard-coding them.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966" y="4190206"/>
            <a:ext cx="7797801" cy="468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nfigurable Provider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Configurable Providers</a:t>
            </a:r>
          </a:p>
        </p:txBody>
      </p:sp>
      <p:sp>
        <p:nvSpPr>
          <p:cNvPr id="150" name="Let the SPA have a list of providers retrieved from the server (GetProviders), and retrieve each data from the server asynchronously (GetMovies / GetMovie)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</a:pPr>
            <a:r>
              <a:t>Let the SPA have a list of providers retrieved from the server (GetProviders), and retrieve each data from the server asynchronously (GetMovies / GetMovie).</a:t>
            </a:r>
          </a:p>
          <a:p>
            <a:pPr>
              <a:buClrTx/>
            </a:pPr>
            <a:r>
              <a:t>Services:</a:t>
            </a:r>
          </a:p>
          <a:p>
            <a:pPr lvl="1">
              <a:buClrTx/>
            </a:pPr>
            <a:r>
              <a:t>GetProviders</a:t>
            </a:r>
          </a:p>
          <a:p>
            <a:pPr lvl="1">
              <a:buClrTx/>
            </a:pPr>
            <a:r>
              <a:t>GetMovies?serviceId=XX</a:t>
            </a:r>
          </a:p>
          <a:p>
            <a:pPr lvl="1">
              <a:buClrTx/>
            </a:pPr>
            <a:r>
              <a:t>GetMovie?serviceId=XX&amp;movieId=YY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