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8" r:id="rId2"/>
  </p:sldMasterIdLst>
  <p:notesMasterIdLst>
    <p:notesMasterId r:id="rId44"/>
  </p:notesMasterIdLst>
  <p:sldIdLst>
    <p:sldId id="256" r:id="rId3"/>
    <p:sldId id="261" r:id="rId4"/>
    <p:sldId id="405" r:id="rId5"/>
    <p:sldId id="299" r:id="rId6"/>
    <p:sldId id="404" r:id="rId7"/>
    <p:sldId id="407" r:id="rId8"/>
    <p:sldId id="403" r:id="rId9"/>
    <p:sldId id="388" r:id="rId10"/>
    <p:sldId id="387" r:id="rId11"/>
    <p:sldId id="390" r:id="rId12"/>
    <p:sldId id="262" r:id="rId13"/>
    <p:sldId id="276" r:id="rId14"/>
    <p:sldId id="395" r:id="rId15"/>
    <p:sldId id="392" r:id="rId16"/>
    <p:sldId id="396" r:id="rId17"/>
    <p:sldId id="406" r:id="rId18"/>
    <p:sldId id="402" r:id="rId19"/>
    <p:sldId id="279" r:id="rId20"/>
    <p:sldId id="288" r:id="rId21"/>
    <p:sldId id="289" r:id="rId22"/>
    <p:sldId id="397" r:id="rId23"/>
    <p:sldId id="338" r:id="rId24"/>
    <p:sldId id="364" r:id="rId25"/>
    <p:sldId id="372" r:id="rId26"/>
    <p:sldId id="357" r:id="rId27"/>
    <p:sldId id="365" r:id="rId28"/>
    <p:sldId id="339" r:id="rId29"/>
    <p:sldId id="366" r:id="rId30"/>
    <p:sldId id="359" r:id="rId31"/>
    <p:sldId id="360" r:id="rId32"/>
    <p:sldId id="369" r:id="rId33"/>
    <p:sldId id="292" r:id="rId34"/>
    <p:sldId id="293" r:id="rId35"/>
    <p:sldId id="291" r:id="rId36"/>
    <p:sldId id="398" r:id="rId37"/>
    <p:sldId id="370" r:id="rId38"/>
    <p:sldId id="399" r:id="rId39"/>
    <p:sldId id="400" r:id="rId40"/>
    <p:sldId id="401" r:id="rId41"/>
    <p:sldId id="355" r:id="rId42"/>
    <p:sldId id="295" r:id="rId4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EA"/>
    <a:srgbClr val="981B5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72" autoAdjust="0"/>
    <p:restoredTop sz="77384" autoAdjust="0"/>
  </p:normalViewPr>
  <p:slideViewPr>
    <p:cSldViewPr>
      <p:cViewPr>
        <p:scale>
          <a:sx n="100" d="100"/>
          <a:sy n="100" d="100"/>
        </p:scale>
        <p:origin x="-522" y="7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0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1BC2C-9514-4A20-9D9A-51A47CD3FA18}" type="datetimeFigureOut">
              <a:rPr lang="zh-TW" altLang="en-US" smtClean="0"/>
              <a:t>2019/8/12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9FD515-C557-4298-BDA8-23736A838159}" type="slidenum">
              <a:rPr lang="zh-TW" altLang="en-US" smtClean="0"/>
              <a:t>‹#›</a:t>
            </a:fld>
            <a:endParaRPr lang="zh-TW" altLang="en-US"/>
          </a:p>
        </p:txBody>
      </p:sp>
    </p:spTree>
    <p:extLst>
      <p:ext uri="{BB962C8B-B14F-4D97-AF65-F5344CB8AC3E}">
        <p14:creationId xmlns:p14="http://schemas.microsoft.com/office/powerpoint/2010/main" val="1190050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1</a:t>
            </a:fld>
            <a:endParaRPr lang="zh-TW" altLang="en-US"/>
          </a:p>
        </p:txBody>
      </p:sp>
    </p:spTree>
    <p:extLst>
      <p:ext uri="{BB962C8B-B14F-4D97-AF65-F5344CB8AC3E}">
        <p14:creationId xmlns:p14="http://schemas.microsoft.com/office/powerpoint/2010/main" val="3934017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PLOu</a:t>
            </a:r>
            <a:r>
              <a:rPr lang="en-US" altLang="zh-CN" dirty="0" smtClean="0"/>
              <a:t> -- Physical layer overhead upstream</a:t>
            </a:r>
          </a:p>
          <a:p>
            <a:r>
              <a:rPr lang="en-US" altLang="zh-CN" dirty="0" err="1" smtClean="0"/>
              <a:t>BIP:excluding</a:t>
            </a:r>
            <a:r>
              <a:rPr lang="en-US" altLang="zh-CN" dirty="0" smtClean="0"/>
              <a:t> the preamble and delimiter bytes, and FEC parity bytes (if present)</a:t>
            </a:r>
          </a:p>
          <a:p>
            <a:r>
              <a:rPr lang="en-US" altLang="zh-CN" dirty="0" err="1" smtClean="0"/>
              <a:t>ONU_ID:contains</a:t>
            </a:r>
            <a:r>
              <a:rPr lang="en-US" altLang="zh-CN" dirty="0" smtClean="0"/>
              <a:t> the unique ONU-ID of the ONU</a:t>
            </a:r>
          </a:p>
          <a:p>
            <a:r>
              <a:rPr lang="en-US" altLang="zh-CN" dirty="0" err="1" smtClean="0"/>
              <a:t>Ind:provides</a:t>
            </a:r>
            <a:r>
              <a:rPr lang="en-US" altLang="zh-CN" dirty="0" smtClean="0"/>
              <a:t> real time ONU status reports to the OLT</a:t>
            </a:r>
          </a:p>
          <a:p>
            <a:endParaRPr lang="en-US" altLang="zh-CN" dirty="0" smtClean="0"/>
          </a:p>
          <a:p>
            <a:r>
              <a:rPr lang="en-US" altLang="zh-CN" dirty="0" err="1" smtClean="0"/>
              <a:t>DBRu:tied</a:t>
            </a:r>
            <a:r>
              <a:rPr lang="en-US" altLang="zh-CN" dirty="0" smtClean="0"/>
              <a:t> to a T-CONT entity</a:t>
            </a:r>
          </a:p>
          <a:p>
            <a:r>
              <a:rPr lang="en-US" altLang="zh-CN" dirty="0" err="1" smtClean="0">
                <a:latin typeface="Calibri" pitchFamily="34" charset="0"/>
              </a:rPr>
              <a:t>PLOAMu</a:t>
            </a:r>
            <a:r>
              <a:rPr lang="en-US" altLang="zh-CN" dirty="0" smtClean="0">
                <a:latin typeface="Calibri" pitchFamily="34" charset="0"/>
              </a:rPr>
              <a:t>/</a:t>
            </a:r>
            <a:r>
              <a:rPr lang="en-US" altLang="zh-CN" dirty="0" err="1" smtClean="0">
                <a:latin typeface="Calibri" pitchFamily="34" charset="0"/>
              </a:rPr>
              <a:t>DBRu</a:t>
            </a:r>
            <a:r>
              <a:rPr lang="en-US" altLang="zh-CN" dirty="0" smtClean="0">
                <a:latin typeface="Calibri" pitchFamily="34" charset="0"/>
              </a:rPr>
              <a:t> send when set flag in </a:t>
            </a:r>
            <a:r>
              <a:rPr lang="en-US" altLang="zh-CN" dirty="0" err="1" smtClean="0">
                <a:latin typeface="Calibri" pitchFamily="34" charset="0"/>
              </a:rPr>
              <a:t>Bwmap</a:t>
            </a:r>
            <a:r>
              <a:rPr lang="en-US" altLang="zh-CN" dirty="0" smtClean="0">
                <a:latin typeface="Calibri" pitchFamily="34" charset="0"/>
              </a:rPr>
              <a:t> of downstream frame</a:t>
            </a:r>
          </a:p>
          <a:p>
            <a:endParaRPr lang="en-US" altLang="zh-CN" dirty="0" smtClean="0">
              <a:latin typeface="Calibri" pitchFamily="34" charset="0"/>
            </a:endParaRPr>
          </a:p>
          <a:p>
            <a:endParaRPr lang="en-US" altLang="zh-CN" dirty="0" smtClean="0">
              <a:latin typeface="Calibri" pitchFamily="34" charset="0"/>
            </a:endParaRPr>
          </a:p>
          <a:p>
            <a:r>
              <a:rPr lang="en-US" altLang="zh-TW" dirty="0" err="1" smtClean="0">
                <a:latin typeface="Calibri" pitchFamily="34" charset="0"/>
              </a:rPr>
              <a:t>Ind</a:t>
            </a:r>
            <a:endParaRPr lang="en-US" altLang="zh-TW" dirty="0" smtClean="0">
              <a:latin typeface="Calibri" pitchFamily="34" charset="0"/>
            </a:endParaRPr>
          </a:p>
          <a:p>
            <a:r>
              <a:rPr lang="en-US" altLang="zh-TW" dirty="0" smtClean="0">
                <a:latin typeface="Calibri" pitchFamily="34" charset="0"/>
              </a:rPr>
              <a:t>7</a:t>
            </a:r>
            <a:r>
              <a:rPr lang="zh-TW" altLang="en-US" dirty="0" smtClean="0">
                <a:latin typeface="Calibri" pitchFamily="34" charset="0"/>
              </a:rPr>
              <a:t>（</a:t>
            </a:r>
            <a:r>
              <a:rPr lang="en-US" altLang="zh-TW" dirty="0" smtClean="0">
                <a:latin typeface="Calibri" pitchFamily="34" charset="0"/>
              </a:rPr>
              <a:t>MSB</a:t>
            </a:r>
            <a:r>
              <a:rPr lang="zh-TW" altLang="en-US" dirty="0" smtClean="0">
                <a:latin typeface="Calibri" pitchFamily="34" charset="0"/>
              </a:rPr>
              <a:t>）</a:t>
            </a:r>
            <a:r>
              <a:rPr lang="zh-CN" altLang="en-US" dirty="0" smtClean="0">
                <a:latin typeface="Calibri" pitchFamily="34" charset="0"/>
              </a:rPr>
              <a:t>紧急的</a:t>
            </a:r>
            <a:r>
              <a:rPr lang="en-US" altLang="zh-TW" dirty="0" smtClean="0">
                <a:latin typeface="Calibri" pitchFamily="34" charset="0"/>
              </a:rPr>
              <a:t>PLOAM</a:t>
            </a:r>
            <a:r>
              <a:rPr lang="zh-CN" altLang="en-US" dirty="0" smtClean="0">
                <a:latin typeface="Calibri" pitchFamily="34" charset="0"/>
              </a:rPr>
              <a:t>等待发送（</a:t>
            </a:r>
            <a:r>
              <a:rPr lang="en-US" altLang="zh-CN" dirty="0" smtClean="0">
                <a:latin typeface="Calibri" pitchFamily="34" charset="0"/>
              </a:rPr>
              <a:t>1</a:t>
            </a:r>
            <a:r>
              <a:rPr lang="zh-CN" altLang="en-US" dirty="0" smtClean="0">
                <a:latin typeface="Calibri" pitchFamily="34" charset="0"/>
              </a:rPr>
              <a:t>＝</a:t>
            </a:r>
            <a:r>
              <a:rPr lang="en-US" altLang="zh-TW" dirty="0" smtClean="0">
                <a:latin typeface="Calibri" pitchFamily="34" charset="0"/>
              </a:rPr>
              <a:t>PLOAM</a:t>
            </a:r>
            <a:r>
              <a:rPr lang="zh-CN" altLang="en-US" dirty="0" smtClean="0">
                <a:latin typeface="Calibri" pitchFamily="34" charset="0"/>
              </a:rPr>
              <a:t>等待发送，</a:t>
            </a:r>
            <a:r>
              <a:rPr lang="en-US" altLang="zh-CN" dirty="0" smtClean="0">
                <a:latin typeface="Calibri" pitchFamily="34" charset="0"/>
              </a:rPr>
              <a:t>0</a:t>
            </a:r>
            <a:r>
              <a:rPr lang="zh-CN" altLang="en-US" dirty="0" smtClean="0">
                <a:latin typeface="Calibri" pitchFamily="34" charset="0"/>
              </a:rPr>
              <a:t>＝无</a:t>
            </a:r>
            <a:r>
              <a:rPr lang="en-US" altLang="zh-TW" dirty="0" smtClean="0">
                <a:latin typeface="Calibri" pitchFamily="34" charset="0"/>
              </a:rPr>
              <a:t>PLOAM</a:t>
            </a:r>
            <a:r>
              <a:rPr lang="zh-CN" altLang="en-US" dirty="0" smtClean="0">
                <a:latin typeface="Calibri" pitchFamily="34" charset="0"/>
              </a:rPr>
              <a:t>等待）</a:t>
            </a:r>
          </a:p>
          <a:p>
            <a:r>
              <a:rPr lang="en-US" altLang="zh-CN" dirty="0" smtClean="0">
                <a:latin typeface="Calibri" pitchFamily="34" charset="0"/>
              </a:rPr>
              <a:t>6 </a:t>
            </a:r>
            <a:r>
              <a:rPr lang="en-US" altLang="zh-CN" baseline="0" dirty="0" smtClean="0">
                <a:latin typeface="Calibri" pitchFamily="34" charset="0"/>
              </a:rPr>
              <a:t>      </a:t>
            </a:r>
            <a:r>
              <a:rPr lang="en-US" altLang="zh-TW" dirty="0" smtClean="0">
                <a:latin typeface="Calibri" pitchFamily="34" charset="0"/>
              </a:rPr>
              <a:t>FEC</a:t>
            </a:r>
            <a:r>
              <a:rPr lang="zh-CN" altLang="en-US" dirty="0" smtClean="0">
                <a:latin typeface="Calibri" pitchFamily="34" charset="0"/>
              </a:rPr>
              <a:t>状态（</a:t>
            </a:r>
            <a:r>
              <a:rPr lang="en-US" altLang="zh-CN" dirty="0" smtClean="0">
                <a:latin typeface="Calibri" pitchFamily="34" charset="0"/>
              </a:rPr>
              <a:t>1</a:t>
            </a:r>
            <a:r>
              <a:rPr lang="zh-CN" altLang="en-US" dirty="0" smtClean="0">
                <a:latin typeface="Calibri" pitchFamily="34" charset="0"/>
              </a:rPr>
              <a:t>＝</a:t>
            </a:r>
            <a:r>
              <a:rPr lang="en-US" altLang="zh-TW" dirty="0" smtClean="0">
                <a:latin typeface="Calibri" pitchFamily="34" charset="0"/>
              </a:rPr>
              <a:t>FEC</a:t>
            </a:r>
            <a:r>
              <a:rPr lang="zh-CN" altLang="en-US" dirty="0" smtClean="0">
                <a:latin typeface="Calibri" pitchFamily="34" charset="0"/>
              </a:rPr>
              <a:t>打开，</a:t>
            </a:r>
            <a:r>
              <a:rPr lang="en-US" altLang="zh-CN" dirty="0" smtClean="0">
                <a:latin typeface="Calibri" pitchFamily="34" charset="0"/>
              </a:rPr>
              <a:t>0</a:t>
            </a:r>
            <a:r>
              <a:rPr lang="zh-CN" altLang="en-US" dirty="0" smtClean="0">
                <a:latin typeface="Calibri" pitchFamily="34" charset="0"/>
              </a:rPr>
              <a:t>＝</a:t>
            </a:r>
            <a:r>
              <a:rPr lang="en-US" altLang="zh-TW" dirty="0" smtClean="0">
                <a:latin typeface="Calibri" pitchFamily="34" charset="0"/>
              </a:rPr>
              <a:t>FEC</a:t>
            </a:r>
            <a:r>
              <a:rPr lang="zh-CN" altLang="en-US" dirty="0" smtClean="0">
                <a:latin typeface="Calibri" pitchFamily="34" charset="0"/>
              </a:rPr>
              <a:t>关闭）</a:t>
            </a:r>
          </a:p>
          <a:p>
            <a:r>
              <a:rPr lang="en-US" altLang="zh-CN" dirty="0" smtClean="0">
                <a:latin typeface="Calibri" pitchFamily="34" charset="0"/>
              </a:rPr>
              <a:t>5      </a:t>
            </a:r>
            <a:r>
              <a:rPr lang="en-US" altLang="zh-CN" baseline="0" dirty="0" smtClean="0">
                <a:latin typeface="Calibri" pitchFamily="34" charset="0"/>
              </a:rPr>
              <a:t> </a:t>
            </a:r>
            <a:r>
              <a:rPr lang="en-US" altLang="zh-TW" dirty="0" smtClean="0">
                <a:latin typeface="Calibri" pitchFamily="34" charset="0"/>
              </a:rPr>
              <a:t>RDI</a:t>
            </a:r>
            <a:r>
              <a:rPr lang="zh-CN" altLang="en-US" dirty="0" smtClean="0">
                <a:latin typeface="Calibri" pitchFamily="34" charset="0"/>
              </a:rPr>
              <a:t>状态（</a:t>
            </a:r>
            <a:r>
              <a:rPr lang="en-US" altLang="zh-CN" dirty="0" smtClean="0">
                <a:latin typeface="Calibri" pitchFamily="34" charset="0"/>
              </a:rPr>
              <a:t>1</a:t>
            </a:r>
            <a:r>
              <a:rPr lang="zh-CN" altLang="en-US" dirty="0" smtClean="0">
                <a:latin typeface="Calibri" pitchFamily="34" charset="0"/>
              </a:rPr>
              <a:t>＝错误，</a:t>
            </a:r>
            <a:r>
              <a:rPr lang="en-US" altLang="zh-CN" dirty="0" smtClean="0">
                <a:latin typeface="Calibri" pitchFamily="34" charset="0"/>
              </a:rPr>
              <a:t>0</a:t>
            </a:r>
            <a:r>
              <a:rPr lang="zh-CN" altLang="en-US" dirty="0" smtClean="0">
                <a:latin typeface="Calibri" pitchFamily="34" charset="0"/>
              </a:rPr>
              <a:t>＝正确）</a:t>
            </a:r>
          </a:p>
          <a:p>
            <a:r>
              <a:rPr lang="en-US" altLang="zh-CN" dirty="0" smtClean="0">
                <a:latin typeface="Calibri" pitchFamily="34" charset="0"/>
              </a:rPr>
              <a:t>4 </a:t>
            </a:r>
            <a:r>
              <a:rPr lang="en-US" altLang="zh-CN" baseline="0" dirty="0" smtClean="0">
                <a:latin typeface="Calibri" pitchFamily="34" charset="0"/>
              </a:rPr>
              <a:t>      </a:t>
            </a:r>
            <a:r>
              <a:rPr lang="zh-CN" altLang="en-US" dirty="0" smtClean="0">
                <a:latin typeface="Calibri" pitchFamily="34" charset="0"/>
              </a:rPr>
              <a:t>类型</a:t>
            </a:r>
            <a:r>
              <a:rPr lang="en-US" altLang="zh-CN" dirty="0" smtClean="0">
                <a:latin typeface="Calibri" pitchFamily="34" charset="0"/>
              </a:rPr>
              <a:t>2</a:t>
            </a:r>
            <a:r>
              <a:rPr lang="en-US" altLang="zh-TW" dirty="0" smtClean="0">
                <a:latin typeface="Calibri" pitchFamily="34" charset="0"/>
              </a:rPr>
              <a:t>T-CONT</a:t>
            </a:r>
            <a:r>
              <a:rPr lang="zh-CN" altLang="en-US" dirty="0" smtClean="0">
                <a:latin typeface="Calibri" pitchFamily="34" charset="0"/>
              </a:rPr>
              <a:t>流等待</a:t>
            </a:r>
          </a:p>
          <a:p>
            <a:r>
              <a:rPr lang="en-US" altLang="zh-CN" dirty="0" smtClean="0">
                <a:latin typeface="Calibri" pitchFamily="34" charset="0"/>
              </a:rPr>
              <a:t>3 </a:t>
            </a:r>
            <a:r>
              <a:rPr lang="en-US" altLang="zh-CN" baseline="0" dirty="0" smtClean="0">
                <a:latin typeface="Calibri" pitchFamily="34" charset="0"/>
              </a:rPr>
              <a:t>      </a:t>
            </a:r>
            <a:r>
              <a:rPr lang="zh-CN" altLang="en-US" dirty="0" smtClean="0">
                <a:latin typeface="Calibri" pitchFamily="34" charset="0"/>
              </a:rPr>
              <a:t>类型</a:t>
            </a:r>
            <a:r>
              <a:rPr lang="en-US" altLang="zh-CN" dirty="0" smtClean="0">
                <a:latin typeface="Calibri" pitchFamily="34" charset="0"/>
              </a:rPr>
              <a:t>3</a:t>
            </a:r>
            <a:r>
              <a:rPr lang="en-US" altLang="zh-TW" dirty="0" smtClean="0">
                <a:latin typeface="Calibri" pitchFamily="34" charset="0"/>
              </a:rPr>
              <a:t>T-CONT</a:t>
            </a:r>
            <a:r>
              <a:rPr lang="zh-CN" altLang="en-US" dirty="0" smtClean="0">
                <a:latin typeface="Calibri" pitchFamily="34" charset="0"/>
              </a:rPr>
              <a:t>流等待</a:t>
            </a:r>
          </a:p>
          <a:p>
            <a:r>
              <a:rPr lang="en-US" altLang="zh-CN" dirty="0" smtClean="0">
                <a:latin typeface="Calibri" pitchFamily="34" charset="0"/>
              </a:rPr>
              <a:t>2       </a:t>
            </a:r>
            <a:r>
              <a:rPr lang="zh-CN" altLang="en-US" dirty="0" smtClean="0">
                <a:latin typeface="Calibri" pitchFamily="34" charset="0"/>
              </a:rPr>
              <a:t>类型</a:t>
            </a:r>
            <a:r>
              <a:rPr lang="en-US" altLang="zh-CN" dirty="0" smtClean="0">
                <a:latin typeface="Calibri" pitchFamily="34" charset="0"/>
              </a:rPr>
              <a:t>4</a:t>
            </a:r>
            <a:r>
              <a:rPr lang="en-US" altLang="zh-TW" dirty="0" smtClean="0">
                <a:latin typeface="Calibri" pitchFamily="34" charset="0"/>
              </a:rPr>
              <a:t>T-CONT</a:t>
            </a:r>
            <a:r>
              <a:rPr lang="zh-CN" altLang="en-US" dirty="0" smtClean="0">
                <a:latin typeface="Calibri" pitchFamily="34" charset="0"/>
              </a:rPr>
              <a:t>流等待</a:t>
            </a:r>
          </a:p>
          <a:p>
            <a:r>
              <a:rPr lang="en-US" altLang="zh-CN" dirty="0" smtClean="0">
                <a:latin typeface="Calibri" pitchFamily="34" charset="0"/>
              </a:rPr>
              <a:t>1       </a:t>
            </a:r>
            <a:r>
              <a:rPr lang="zh-CN" altLang="en-US" dirty="0" smtClean="0">
                <a:latin typeface="Calibri" pitchFamily="34" charset="0"/>
              </a:rPr>
              <a:t>类型</a:t>
            </a:r>
            <a:r>
              <a:rPr lang="en-US" altLang="zh-CN" dirty="0" smtClean="0">
                <a:latin typeface="Calibri" pitchFamily="34" charset="0"/>
              </a:rPr>
              <a:t>5</a:t>
            </a:r>
            <a:r>
              <a:rPr lang="en-US" altLang="zh-TW" dirty="0" smtClean="0">
                <a:latin typeface="Calibri" pitchFamily="34" charset="0"/>
              </a:rPr>
              <a:t>T-CONT</a:t>
            </a:r>
            <a:r>
              <a:rPr lang="zh-CN" altLang="en-US" dirty="0" smtClean="0">
                <a:latin typeface="Calibri" pitchFamily="34" charset="0"/>
              </a:rPr>
              <a:t>流等待</a:t>
            </a:r>
          </a:p>
          <a:p>
            <a:r>
              <a:rPr lang="en-US" altLang="zh-CN" dirty="0" smtClean="0">
                <a:latin typeface="Calibri" pitchFamily="34" charset="0"/>
              </a:rPr>
              <a:t>0</a:t>
            </a:r>
            <a:r>
              <a:rPr lang="zh-CN" altLang="en-US" dirty="0" smtClean="0">
                <a:latin typeface="Calibri" pitchFamily="34" charset="0"/>
              </a:rPr>
              <a:t>（</a:t>
            </a:r>
            <a:r>
              <a:rPr lang="en-US" altLang="zh-TW" dirty="0" smtClean="0">
                <a:latin typeface="Calibri" pitchFamily="34" charset="0"/>
              </a:rPr>
              <a:t>LSB</a:t>
            </a:r>
            <a:r>
              <a:rPr lang="zh-TW" altLang="en-US" dirty="0" smtClean="0">
                <a:latin typeface="Calibri" pitchFamily="34" charset="0"/>
              </a:rPr>
              <a:t>）</a:t>
            </a:r>
            <a:r>
              <a:rPr lang="zh-CN" altLang="en-US" dirty="0" smtClean="0">
                <a:latin typeface="Calibri" pitchFamily="34" charset="0"/>
              </a:rPr>
              <a:t>预留</a:t>
            </a:r>
            <a:endParaRPr lang="en-US" altLang="zh-TW" dirty="0" smtClean="0">
              <a:latin typeface="Calibri" pitchFamily="34" charset="0"/>
            </a:endParaRPr>
          </a:p>
          <a:p>
            <a:endParaRPr lang="en-US" altLang="zh-CN" dirty="0" smtClean="0"/>
          </a:p>
        </p:txBody>
      </p:sp>
      <p:sp>
        <p:nvSpPr>
          <p:cNvPr id="4" name="灯片编号占位符 3"/>
          <p:cNvSpPr>
            <a:spLocks noGrp="1"/>
          </p:cNvSpPr>
          <p:nvPr>
            <p:ph type="sldNum" sz="quarter" idx="10"/>
          </p:nvPr>
        </p:nvSpPr>
        <p:spPr/>
        <p:txBody>
          <a:bodyPr/>
          <a:lstStyle/>
          <a:p>
            <a:fld id="{DF9FD515-C557-4298-BDA8-23736A838159}" type="slidenum">
              <a:rPr lang="zh-TW" altLang="en-US" smtClean="0"/>
              <a:t>12</a:t>
            </a:fld>
            <a:endParaRPr lang="zh-TW" altLang="en-US"/>
          </a:p>
        </p:txBody>
      </p:sp>
    </p:spTree>
    <p:extLst>
      <p:ext uri="{BB962C8B-B14F-4D97-AF65-F5344CB8AC3E}">
        <p14:creationId xmlns:p14="http://schemas.microsoft.com/office/powerpoint/2010/main" val="3644518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T-CONT</a:t>
            </a:r>
            <a:r>
              <a:rPr lang="zh-CN" altLang="en-US" dirty="0" smtClean="0"/>
              <a:t>： </a:t>
            </a:r>
            <a:r>
              <a:rPr lang="en-US" altLang="zh-CN" dirty="0" smtClean="0"/>
              <a:t>transmission Containers,</a:t>
            </a:r>
            <a:r>
              <a:rPr lang="zh-CN" altLang="en-US" dirty="0" smtClean="0"/>
              <a:t>是一种承载业务发</a:t>
            </a:r>
            <a:r>
              <a:rPr lang="en-US" altLang="zh-CN" dirty="0" smtClean="0"/>
              <a:t>buffer.</a:t>
            </a:r>
            <a:r>
              <a:rPr lang="zh-CN" altLang="en-US" dirty="0" smtClean="0"/>
              <a:t>主要用来传输上行数据的单元，引入</a:t>
            </a:r>
            <a:r>
              <a:rPr lang="en-US" altLang="zh-CN" dirty="0" smtClean="0"/>
              <a:t>T-CONT</a:t>
            </a:r>
            <a:r>
              <a:rPr lang="zh-CN" altLang="en-US" dirty="0" smtClean="0"/>
              <a:t>主要是为了解决上行带宽动态分配，以提高线路利用率</a:t>
            </a:r>
            <a:r>
              <a:rPr lang="en-US" altLang="zh-CN" dirty="0" smtClean="0"/>
              <a:t>.</a:t>
            </a:r>
          </a:p>
          <a:p>
            <a:endParaRPr lang="en-US" altLang="zh-CN" dirty="0" smtClean="0"/>
          </a:p>
          <a:p>
            <a:r>
              <a:rPr lang="zh-CN" altLang="en-US" dirty="0" smtClean="0"/>
              <a:t>各</a:t>
            </a:r>
            <a:r>
              <a:rPr lang="en-US" altLang="zh-CN" dirty="0" err="1" smtClean="0"/>
              <a:t>vlan</a:t>
            </a:r>
            <a:r>
              <a:rPr lang="zh-CN" altLang="en-US" dirty="0" smtClean="0"/>
              <a:t>业务跟</a:t>
            </a:r>
            <a:r>
              <a:rPr lang="en-US" altLang="zh-CN" dirty="0" smtClean="0"/>
              <a:t>Gem port</a:t>
            </a:r>
            <a:r>
              <a:rPr lang="zh-CN" altLang="en-US" dirty="0" smtClean="0"/>
              <a:t>绑定，然后映射到</a:t>
            </a:r>
            <a:r>
              <a:rPr lang="en-US" altLang="zh-CN" dirty="0" smtClean="0"/>
              <a:t>T-CONT</a:t>
            </a:r>
            <a:r>
              <a:rPr lang="zh-CN" altLang="en-US" dirty="0" smtClean="0"/>
              <a:t>中进行上行传输，</a:t>
            </a:r>
            <a:r>
              <a:rPr lang="en-US" altLang="zh-CN" dirty="0" smtClean="0"/>
              <a:t>T-CONT</a:t>
            </a:r>
            <a:r>
              <a:rPr lang="zh-CN" altLang="en-US" dirty="0" smtClean="0"/>
              <a:t>又映射到</a:t>
            </a:r>
            <a:r>
              <a:rPr lang="en-US" altLang="zh-CN" dirty="0" smtClean="0"/>
              <a:t>ALLOC-ID</a:t>
            </a:r>
            <a:r>
              <a:rPr lang="zh-CN" altLang="en-US" dirty="0" smtClean="0"/>
              <a:t>并一一对应，这样</a:t>
            </a:r>
            <a:r>
              <a:rPr lang="en-US" altLang="zh-CN" dirty="0" err="1" smtClean="0"/>
              <a:t>olt</a:t>
            </a:r>
            <a:r>
              <a:rPr lang="zh-CN" altLang="en-US" dirty="0" smtClean="0"/>
              <a:t>根据</a:t>
            </a:r>
            <a:r>
              <a:rPr lang="en-US" altLang="zh-CN" dirty="0" err="1" smtClean="0"/>
              <a:t>Bwmap</a:t>
            </a:r>
            <a:r>
              <a:rPr lang="zh-CN" altLang="en-US" dirty="0" smtClean="0"/>
              <a:t>中</a:t>
            </a:r>
            <a:r>
              <a:rPr lang="en-US" altLang="zh-CN" dirty="0" smtClean="0"/>
              <a:t>ALLOC-ID</a:t>
            </a:r>
            <a:r>
              <a:rPr lang="zh-CN" altLang="en-US" dirty="0" smtClean="0"/>
              <a:t>分配上行带宽，从而实现给各</a:t>
            </a:r>
            <a:r>
              <a:rPr lang="en-US" altLang="zh-CN" dirty="0" err="1" smtClean="0"/>
              <a:t>vlan</a:t>
            </a:r>
            <a:r>
              <a:rPr lang="zh-CN" altLang="en-US" dirty="0" smtClean="0"/>
              <a:t>分配上行带宽</a:t>
            </a:r>
          </a:p>
          <a:p>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13</a:t>
            </a:fld>
            <a:endParaRPr lang="zh-TW" altLang="en-US"/>
          </a:p>
        </p:txBody>
      </p:sp>
    </p:spTree>
    <p:extLst>
      <p:ext uri="{BB962C8B-B14F-4D97-AF65-F5344CB8AC3E}">
        <p14:creationId xmlns:p14="http://schemas.microsoft.com/office/powerpoint/2010/main" val="1139920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a:t>
            </a:r>
            <a:r>
              <a:rPr lang="en-US" altLang="zh-CN" dirty="0" smtClean="0"/>
              <a:t>ALLOC-ID</a:t>
            </a:r>
            <a:r>
              <a:rPr lang="zh-CN" altLang="en-US" dirty="0" smtClean="0"/>
              <a:t>分配上行宽带，</a:t>
            </a:r>
            <a:r>
              <a:rPr lang="en-US" altLang="zh-CN" dirty="0" smtClean="0"/>
              <a:t>start</a:t>
            </a:r>
            <a:r>
              <a:rPr lang="zh-CN" altLang="en-US" dirty="0" smtClean="0"/>
              <a:t>和</a:t>
            </a:r>
            <a:r>
              <a:rPr lang="en-US" altLang="zh-CN" dirty="0" smtClean="0"/>
              <a:t>end</a:t>
            </a:r>
            <a:r>
              <a:rPr lang="zh-CN" altLang="en-US" dirty="0" smtClean="0"/>
              <a:t>均指字节</a:t>
            </a:r>
            <a:r>
              <a:rPr lang="en-US" altLang="zh-CN" dirty="0" smtClean="0"/>
              <a:t>.</a:t>
            </a:r>
            <a:r>
              <a:rPr lang="zh-CN" altLang="en-US" dirty="0" smtClean="0"/>
              <a:t>一个上行帧共</a:t>
            </a:r>
            <a:r>
              <a:rPr lang="en-US" altLang="zh-CN" dirty="0" smtClean="0"/>
              <a:t>19440</a:t>
            </a:r>
            <a:r>
              <a:rPr lang="zh-CN" altLang="en-US" dirty="0" smtClean="0"/>
              <a:t>字节，分配给各个</a:t>
            </a:r>
            <a:r>
              <a:rPr lang="en-US" altLang="zh-CN" dirty="0" err="1" smtClean="0"/>
              <a:t>onu</a:t>
            </a:r>
            <a:r>
              <a:rPr lang="zh-CN" altLang="en-US" dirty="0" smtClean="0"/>
              <a:t>的</a:t>
            </a:r>
            <a:r>
              <a:rPr lang="en-US" altLang="zh-CN" dirty="0" smtClean="0"/>
              <a:t>T-CONT</a:t>
            </a:r>
          </a:p>
        </p:txBody>
      </p:sp>
      <p:sp>
        <p:nvSpPr>
          <p:cNvPr id="4" name="灯片编号占位符 3"/>
          <p:cNvSpPr>
            <a:spLocks noGrp="1"/>
          </p:cNvSpPr>
          <p:nvPr>
            <p:ph type="sldNum" sz="quarter" idx="10"/>
          </p:nvPr>
        </p:nvSpPr>
        <p:spPr/>
        <p:txBody>
          <a:bodyPr/>
          <a:lstStyle/>
          <a:p>
            <a:fld id="{DF9FD515-C557-4298-BDA8-23736A838159}" type="slidenum">
              <a:rPr lang="zh-TW" altLang="en-US" smtClean="0">
                <a:solidFill>
                  <a:prstClr val="black"/>
                </a:solidFill>
              </a:rPr>
              <a:pPr/>
              <a:t>14</a:t>
            </a:fld>
            <a:endParaRPr lang="zh-TW" altLang="en-US">
              <a:solidFill>
                <a:prstClr val="black"/>
              </a:solidFill>
            </a:endParaRPr>
          </a:p>
        </p:txBody>
      </p:sp>
    </p:spTree>
    <p:extLst>
      <p:ext uri="{BB962C8B-B14F-4D97-AF65-F5344CB8AC3E}">
        <p14:creationId xmlns:p14="http://schemas.microsoft.com/office/powerpoint/2010/main" val="2653337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type1</a:t>
            </a:r>
            <a:r>
              <a:rPr lang="zh-CN" altLang="en-US" dirty="0" smtClean="0"/>
              <a:t>类型</a:t>
            </a:r>
            <a:r>
              <a:rPr lang="en-US" altLang="zh-CN" dirty="0" smtClean="0"/>
              <a:t>TCONT</a:t>
            </a:r>
            <a:r>
              <a:rPr lang="zh-CN" altLang="en-US" dirty="0" smtClean="0"/>
              <a:t>，</a:t>
            </a:r>
            <a:r>
              <a:rPr lang="en-US" altLang="zh-CN" dirty="0" smtClean="0"/>
              <a:t>OLT</a:t>
            </a:r>
            <a:r>
              <a:rPr lang="zh-CN" altLang="en-US" dirty="0" smtClean="0"/>
              <a:t>会给</a:t>
            </a:r>
            <a:r>
              <a:rPr lang="en-US" altLang="zh-CN" dirty="0" smtClean="0"/>
              <a:t>ONU</a:t>
            </a:r>
            <a:r>
              <a:rPr lang="zh-CN" altLang="en-US" dirty="0" smtClean="0"/>
              <a:t>分配一个固定的带宽，比如</a:t>
            </a:r>
            <a:r>
              <a:rPr lang="en-US" altLang="zh-CN" dirty="0" smtClean="0"/>
              <a:t>100M</a:t>
            </a:r>
            <a:r>
              <a:rPr lang="zh-CN" altLang="en-US" dirty="0" smtClean="0"/>
              <a:t>，那么不管</a:t>
            </a:r>
            <a:r>
              <a:rPr lang="en-US" altLang="zh-CN" dirty="0" smtClean="0"/>
              <a:t>ONU</a:t>
            </a:r>
            <a:r>
              <a:rPr lang="zh-CN" altLang="en-US" dirty="0" smtClean="0"/>
              <a:t>用不用这</a:t>
            </a:r>
            <a:r>
              <a:rPr lang="en-US" altLang="zh-CN" dirty="0" smtClean="0"/>
              <a:t>100M</a:t>
            </a:r>
            <a:r>
              <a:rPr lang="zh-CN" altLang="en-US" dirty="0" smtClean="0"/>
              <a:t>或者够不够用，</a:t>
            </a:r>
            <a:r>
              <a:rPr lang="en-US" altLang="zh-CN" dirty="0" smtClean="0"/>
              <a:t>OLT</a:t>
            </a:r>
            <a:r>
              <a:rPr lang="zh-CN" altLang="en-US" dirty="0" smtClean="0"/>
              <a:t>都不再给</a:t>
            </a:r>
            <a:r>
              <a:rPr lang="en-US" altLang="zh-CN" dirty="0" smtClean="0"/>
              <a:t>ONU</a:t>
            </a:r>
            <a:r>
              <a:rPr lang="zh-CN" altLang="en-US" dirty="0" smtClean="0"/>
              <a:t>额外的带宽，其他的</a:t>
            </a:r>
            <a:r>
              <a:rPr lang="en-US" altLang="zh-CN" dirty="0" smtClean="0"/>
              <a:t>ONU</a:t>
            </a:r>
            <a:r>
              <a:rPr lang="zh-CN" altLang="en-US" dirty="0" smtClean="0"/>
              <a:t>也无法占用这</a:t>
            </a:r>
            <a:r>
              <a:rPr lang="en-US" altLang="zh-CN" dirty="0" smtClean="0"/>
              <a:t>100M</a:t>
            </a:r>
          </a:p>
          <a:p>
            <a:r>
              <a:rPr lang="en-US" altLang="zh-CN" dirty="0" smtClean="0"/>
              <a:t>type2</a:t>
            </a:r>
            <a:r>
              <a:rPr lang="zh-CN" altLang="en-US" dirty="0" smtClean="0"/>
              <a:t>类型</a:t>
            </a:r>
            <a:r>
              <a:rPr lang="en-US" altLang="zh-CN" dirty="0" smtClean="0"/>
              <a:t>TCONT</a:t>
            </a:r>
            <a:r>
              <a:rPr lang="zh-CN" altLang="en-US" dirty="0" smtClean="0"/>
              <a:t>，</a:t>
            </a:r>
            <a:r>
              <a:rPr lang="en-US" altLang="zh-CN" dirty="0" smtClean="0"/>
              <a:t>OLT</a:t>
            </a:r>
            <a:r>
              <a:rPr lang="zh-CN" altLang="en-US" dirty="0" smtClean="0"/>
              <a:t>给</a:t>
            </a:r>
            <a:r>
              <a:rPr lang="en-US" altLang="zh-CN" dirty="0" smtClean="0"/>
              <a:t>ONU</a:t>
            </a:r>
            <a:r>
              <a:rPr lang="zh-CN" altLang="en-US" dirty="0" smtClean="0"/>
              <a:t>分配一个保证带宽，比如</a:t>
            </a:r>
            <a:r>
              <a:rPr lang="en-US" altLang="zh-CN" dirty="0" smtClean="0"/>
              <a:t>100M</a:t>
            </a:r>
            <a:r>
              <a:rPr lang="zh-CN" altLang="en-US" dirty="0" smtClean="0"/>
              <a:t>，如果</a:t>
            </a:r>
            <a:r>
              <a:rPr lang="en-US" altLang="zh-CN" dirty="0" smtClean="0"/>
              <a:t>ONU</a:t>
            </a:r>
            <a:r>
              <a:rPr lang="zh-CN" altLang="en-US" dirty="0" smtClean="0"/>
              <a:t>需要的带宽不超过</a:t>
            </a:r>
            <a:r>
              <a:rPr lang="en-US" altLang="zh-CN" dirty="0" smtClean="0"/>
              <a:t>100M</a:t>
            </a:r>
            <a:r>
              <a:rPr lang="zh-CN" altLang="en-US" dirty="0" smtClean="0"/>
              <a:t>则可以保证</a:t>
            </a:r>
            <a:r>
              <a:rPr lang="en-US" altLang="zh-CN" dirty="0" smtClean="0"/>
              <a:t>ONU</a:t>
            </a:r>
            <a:r>
              <a:rPr lang="zh-CN" altLang="en-US" dirty="0" smtClean="0"/>
              <a:t>的带宽需求并且剩余的带宽可以释放，若</a:t>
            </a:r>
            <a:r>
              <a:rPr lang="en-US" altLang="zh-CN" dirty="0" smtClean="0"/>
              <a:t>ONU</a:t>
            </a:r>
            <a:r>
              <a:rPr lang="zh-CN" altLang="en-US" dirty="0" smtClean="0"/>
              <a:t>的需求超过</a:t>
            </a:r>
            <a:r>
              <a:rPr lang="en-US" altLang="zh-CN" dirty="0" smtClean="0"/>
              <a:t>100M</a:t>
            </a:r>
            <a:r>
              <a:rPr lang="zh-CN" altLang="en-US" dirty="0" smtClean="0"/>
              <a:t>则只能保证</a:t>
            </a:r>
            <a:r>
              <a:rPr lang="en-US" altLang="zh-CN" dirty="0" smtClean="0"/>
              <a:t>100M</a:t>
            </a:r>
            <a:r>
              <a:rPr lang="zh-CN" altLang="en-US" dirty="0" smtClean="0"/>
              <a:t>其他的数据会丢失</a:t>
            </a:r>
            <a:endParaRPr lang="en-US" altLang="zh-CN" dirty="0" smtClean="0"/>
          </a:p>
          <a:p>
            <a:r>
              <a:rPr lang="en-US" altLang="zh-CN" dirty="0" smtClean="0"/>
              <a:t>type3</a:t>
            </a:r>
            <a:r>
              <a:rPr lang="zh-CN" altLang="en-US" dirty="0" smtClean="0"/>
              <a:t>类型</a:t>
            </a:r>
            <a:r>
              <a:rPr lang="en-US" altLang="zh-CN" dirty="0" smtClean="0"/>
              <a:t>TCONT</a:t>
            </a:r>
            <a:r>
              <a:rPr lang="zh-CN" altLang="en-US" dirty="0" smtClean="0"/>
              <a:t>，保证和非保证，</a:t>
            </a:r>
            <a:r>
              <a:rPr lang="en-US" altLang="zh-CN" dirty="0" smtClean="0"/>
              <a:t>OLT</a:t>
            </a:r>
            <a:r>
              <a:rPr lang="zh-CN" altLang="en-US" dirty="0" smtClean="0"/>
              <a:t>给</a:t>
            </a:r>
            <a:r>
              <a:rPr lang="en-US" altLang="zh-CN" dirty="0" smtClean="0"/>
              <a:t>ONU</a:t>
            </a:r>
            <a:r>
              <a:rPr lang="zh-CN" altLang="en-US" dirty="0" smtClean="0"/>
              <a:t>分配一个保证带宽，比如</a:t>
            </a:r>
            <a:r>
              <a:rPr lang="en-US" altLang="zh-CN" dirty="0" smtClean="0"/>
              <a:t>100M</a:t>
            </a:r>
            <a:r>
              <a:rPr lang="zh-CN" altLang="en-US" dirty="0" smtClean="0"/>
              <a:t>，如果需求不超过</a:t>
            </a:r>
            <a:r>
              <a:rPr lang="en-US" altLang="zh-CN" dirty="0" smtClean="0"/>
              <a:t>100M</a:t>
            </a:r>
            <a:r>
              <a:rPr lang="zh-CN" altLang="en-US" dirty="0" smtClean="0"/>
              <a:t>则保证</a:t>
            </a:r>
            <a:r>
              <a:rPr lang="en-US" altLang="zh-CN" dirty="0" smtClean="0"/>
              <a:t>ONU</a:t>
            </a:r>
            <a:r>
              <a:rPr lang="zh-CN" altLang="en-US" dirty="0" smtClean="0"/>
              <a:t>的需求，剩余的释放，若需求超过</a:t>
            </a:r>
            <a:r>
              <a:rPr lang="en-US" altLang="zh-CN" dirty="0" smtClean="0"/>
              <a:t>100M</a:t>
            </a:r>
            <a:r>
              <a:rPr lang="zh-CN" altLang="en-US" dirty="0" smtClean="0"/>
              <a:t>，则只保证</a:t>
            </a:r>
            <a:r>
              <a:rPr lang="en-US" altLang="zh-CN" dirty="0" smtClean="0"/>
              <a:t>100M</a:t>
            </a:r>
            <a:r>
              <a:rPr lang="zh-CN" altLang="en-US" dirty="0" smtClean="0"/>
              <a:t>，其他的竞争</a:t>
            </a:r>
            <a:endParaRPr lang="en-US" altLang="zh-CN" dirty="0" smtClean="0"/>
          </a:p>
          <a:p>
            <a:r>
              <a:rPr lang="en-US" altLang="zh-CN" dirty="0" smtClean="0"/>
              <a:t>type4</a:t>
            </a:r>
            <a:r>
              <a:rPr lang="zh-CN" altLang="en-US" dirty="0" smtClean="0"/>
              <a:t>类型</a:t>
            </a:r>
            <a:r>
              <a:rPr lang="en-US" altLang="zh-CN" dirty="0" smtClean="0"/>
              <a:t>TOCNT</a:t>
            </a:r>
            <a:r>
              <a:rPr lang="zh-CN" altLang="en-US" dirty="0" smtClean="0"/>
              <a:t>，没有带宽保证，在分配完固定带宽，保证带宽，非保证带宽之后才为这种类型的</a:t>
            </a:r>
            <a:r>
              <a:rPr lang="en-US" altLang="zh-CN" dirty="0" smtClean="0"/>
              <a:t>TCONT</a:t>
            </a:r>
            <a:r>
              <a:rPr lang="zh-CN" altLang="en-US" dirty="0" smtClean="0"/>
              <a:t>分配带宽，分配方法是尽力而为，自己竞争</a:t>
            </a:r>
            <a:endParaRPr lang="en-US" altLang="zh-CN" dirty="0" smtClean="0"/>
          </a:p>
          <a:p>
            <a:r>
              <a:rPr lang="en-US" altLang="zh-CN" dirty="0" smtClean="0"/>
              <a:t>type5</a:t>
            </a:r>
            <a:r>
              <a:rPr lang="zh-CN" altLang="en-US" dirty="0" smtClean="0"/>
              <a:t>类型</a:t>
            </a:r>
            <a:r>
              <a:rPr lang="en-US" altLang="zh-CN" dirty="0" smtClean="0"/>
              <a:t>TOCNT</a:t>
            </a:r>
            <a:r>
              <a:rPr lang="zh-CN" altLang="en-US" dirty="0" smtClean="0"/>
              <a:t>，理论上可以支持所有的业务，几种带宽类型都有，但是要按照四种带宽类型优先级来分配带宽</a:t>
            </a:r>
            <a:endParaRPr lang="en-US" altLang="zh-CN" dirty="0" smtClean="0"/>
          </a:p>
          <a:p>
            <a:endParaRPr lang="en-US" altLang="zh-CN" dirty="0" smtClean="0"/>
          </a:p>
          <a:p>
            <a:r>
              <a:rPr lang="en-US" altLang="zh-CN" sz="1200" b="0" i="0" u="none" strike="noStrike" kern="1200" baseline="0" dirty="0" smtClean="0">
                <a:solidFill>
                  <a:schemeClr val="tx1"/>
                </a:solidFill>
                <a:latin typeface="+mn-lt"/>
                <a:ea typeface="+mn-ea"/>
                <a:cs typeface="+mn-cs"/>
              </a:rPr>
              <a:t>Additional BW eligibility: </a:t>
            </a:r>
            <a:r>
              <a:rPr lang="zh-CN" altLang="en-US" sz="1200" b="0" i="0" u="none" strike="noStrike" kern="1200" baseline="0" dirty="0" smtClean="0">
                <a:solidFill>
                  <a:schemeClr val="tx1"/>
                </a:solidFill>
                <a:latin typeface="+mn-lt"/>
                <a:ea typeface="+mn-ea"/>
                <a:cs typeface="+mn-cs"/>
              </a:rPr>
              <a:t>额外分配带宽的资格</a:t>
            </a:r>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15</a:t>
            </a:fld>
            <a:endParaRPr lang="zh-TW" altLang="en-US"/>
          </a:p>
        </p:txBody>
      </p:sp>
    </p:spTree>
    <p:extLst>
      <p:ext uri="{BB962C8B-B14F-4D97-AF65-F5344CB8AC3E}">
        <p14:creationId xmlns:p14="http://schemas.microsoft.com/office/powerpoint/2010/main" val="3601018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SR-DBA:onu</a:t>
            </a:r>
            <a:r>
              <a:rPr lang="zh-CN" altLang="en-US" dirty="0" smtClean="0"/>
              <a:t>在</a:t>
            </a:r>
            <a:r>
              <a:rPr lang="en-US" altLang="zh-CN" dirty="0" err="1" smtClean="0"/>
              <a:t>olt</a:t>
            </a:r>
            <a:r>
              <a:rPr lang="zh-CN" altLang="en-US" dirty="0" smtClean="0"/>
              <a:t>的要求下上报</a:t>
            </a:r>
            <a:r>
              <a:rPr lang="en-US" altLang="zh-CN" dirty="0" smtClean="0"/>
              <a:t>T-CONT</a:t>
            </a:r>
            <a:r>
              <a:rPr lang="zh-CN" altLang="en-US" dirty="0" smtClean="0"/>
              <a:t>缓存占用状态，</a:t>
            </a:r>
            <a:endParaRPr lang="en-US" altLang="zh-CN" dirty="0" smtClean="0"/>
          </a:p>
          <a:p>
            <a:r>
              <a:rPr lang="en-US" altLang="zh-CN" dirty="0" smtClean="0"/>
              <a:t>TM-DBA: </a:t>
            </a:r>
            <a:r>
              <a:rPr lang="en-US" altLang="zh-CN" dirty="0" err="1" smtClean="0"/>
              <a:t>olt</a:t>
            </a:r>
            <a:r>
              <a:rPr lang="zh-CN" altLang="en-US" dirty="0" smtClean="0"/>
              <a:t>监控</a:t>
            </a:r>
            <a:r>
              <a:rPr lang="en-US" altLang="zh-CN" dirty="0" smtClean="0"/>
              <a:t>T-CONT</a:t>
            </a:r>
            <a:r>
              <a:rPr lang="zh-CN" altLang="en-US" dirty="0" smtClean="0"/>
              <a:t>的上行流量中空闲帧，从而判断出该</a:t>
            </a:r>
            <a:r>
              <a:rPr lang="en-US" altLang="zh-CN" dirty="0" smtClean="0"/>
              <a:t>T-CONT</a:t>
            </a:r>
            <a:r>
              <a:rPr lang="zh-CN" altLang="en-US" dirty="0" smtClean="0"/>
              <a:t>的缓存占用情况，</a:t>
            </a:r>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16</a:t>
            </a:fld>
            <a:endParaRPr lang="zh-TW" altLang="en-US"/>
          </a:p>
        </p:txBody>
      </p:sp>
    </p:spTree>
    <p:extLst>
      <p:ext uri="{BB962C8B-B14F-4D97-AF65-F5344CB8AC3E}">
        <p14:creationId xmlns:p14="http://schemas.microsoft.com/office/powerpoint/2010/main" val="304411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17</a:t>
            </a:fld>
            <a:endParaRPr lang="zh-TW" altLang="en-US"/>
          </a:p>
        </p:txBody>
      </p:sp>
    </p:spTree>
    <p:extLst>
      <p:ext uri="{BB962C8B-B14F-4D97-AF65-F5344CB8AC3E}">
        <p14:creationId xmlns:p14="http://schemas.microsoft.com/office/powerpoint/2010/main" val="2955037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该消息主要用于</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激活，</a:t>
            </a:r>
            <a:r>
              <a:rPr lang="en-US" altLang="zh-CN" sz="1200" b="0" i="0" u="none" strike="noStrike" kern="1200" baseline="0" dirty="0" smtClean="0">
                <a:solidFill>
                  <a:schemeClr val="tx1"/>
                </a:solidFill>
                <a:latin typeface="+mn-lt"/>
                <a:ea typeface="+mn-ea"/>
                <a:cs typeface="+mn-cs"/>
              </a:rPr>
              <a:t>OMCC</a:t>
            </a:r>
            <a:r>
              <a:rPr lang="zh-CN" altLang="en-US" sz="1200" b="0" i="0" u="none" strike="noStrike" kern="1200" baseline="0" dirty="0" smtClean="0">
                <a:solidFill>
                  <a:schemeClr val="tx1"/>
                </a:solidFill>
                <a:latin typeface="+mn-lt"/>
                <a:ea typeface="+mn-ea"/>
                <a:cs typeface="+mn-cs"/>
              </a:rPr>
              <a:t>通道建立，加密配置，秘钥管理</a:t>
            </a:r>
            <a:r>
              <a:rPr lang="en-US" altLang="zh-CN" sz="1200" b="0" i="0" u="none" strike="noStrike" kern="1200" baseline="0" dirty="0" smtClean="0">
                <a:solidFill>
                  <a:schemeClr val="tx1"/>
                </a:solidFill>
                <a:latin typeface="+mn-lt"/>
                <a:ea typeface="+mn-ea"/>
                <a:cs typeface="+mn-cs"/>
              </a:rPr>
              <a:t>and alarm </a:t>
            </a:r>
            <a:r>
              <a:rPr lang="en-US" altLang="zh-CN" sz="1200" b="0" i="0" u="none" strike="noStrike" kern="1200" baseline="0" dirty="0" err="1" smtClean="0">
                <a:solidFill>
                  <a:schemeClr val="tx1"/>
                </a:solidFill>
                <a:latin typeface="+mn-lt"/>
                <a:ea typeface="+mn-ea"/>
                <a:cs typeface="+mn-cs"/>
              </a:rPr>
              <a:t>signalling</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a:t>
            </a:r>
            <a:r>
              <a:rPr lang="en-US" altLang="zh-CN" sz="1200" b="0" i="0" u="none" strike="noStrike" kern="1200" baseline="0" dirty="0" err="1" smtClean="0">
                <a:solidFill>
                  <a:schemeClr val="tx1"/>
                </a:solidFill>
                <a:latin typeface="+mn-lt"/>
                <a:ea typeface="+mn-ea"/>
                <a:cs typeface="+mn-cs"/>
              </a:rPr>
              <a:t>Alloc</a:t>
            </a:r>
            <a:r>
              <a:rPr lang="en-US" altLang="zh-CN" sz="1200" b="0" i="0" u="none" strike="noStrike" kern="1200" baseline="0" dirty="0" smtClean="0">
                <a:solidFill>
                  <a:schemeClr val="tx1"/>
                </a:solidFill>
                <a:latin typeface="+mn-lt"/>
                <a:ea typeface="+mn-ea"/>
                <a:cs typeface="+mn-cs"/>
              </a:rPr>
              <a:t>-ID = 254 is the ONU activation </a:t>
            </a:r>
            <a:r>
              <a:rPr lang="en-US" altLang="zh-CN" sz="1200" b="0" i="0" u="none" strike="noStrike" kern="1200" baseline="0" dirty="0" err="1" smtClean="0">
                <a:solidFill>
                  <a:schemeClr val="tx1"/>
                </a:solidFill>
                <a:latin typeface="+mn-lt"/>
                <a:ea typeface="+mn-ea"/>
                <a:cs typeface="+mn-cs"/>
              </a:rPr>
              <a:t>Alloc</a:t>
            </a:r>
            <a:r>
              <a:rPr lang="en-US" altLang="zh-CN" sz="1200" b="0" i="0" u="none" strike="noStrike" kern="1200" baseline="0" dirty="0" smtClean="0">
                <a:solidFill>
                  <a:schemeClr val="tx1"/>
                </a:solidFill>
                <a:latin typeface="+mn-lt"/>
                <a:ea typeface="+mn-ea"/>
                <a:cs typeface="+mn-cs"/>
              </a:rPr>
              <a:t>-ID – used to discover unknown ONUs, and the </a:t>
            </a:r>
            <a:r>
              <a:rPr lang="en-US" altLang="zh-CN" sz="1200" b="0" i="0" u="none" strike="noStrike" kern="1200" baseline="0" dirty="0" err="1" smtClean="0">
                <a:solidFill>
                  <a:schemeClr val="tx1"/>
                </a:solidFill>
                <a:latin typeface="+mn-lt"/>
                <a:ea typeface="+mn-ea"/>
                <a:cs typeface="+mn-cs"/>
              </a:rPr>
              <a:t>Alloc</a:t>
            </a:r>
            <a:r>
              <a:rPr lang="en-US" altLang="zh-CN"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ID = 255 is the unassigned </a:t>
            </a:r>
            <a:r>
              <a:rPr lang="en-US" altLang="zh-CN" sz="1200" b="0" i="0" u="none" strike="noStrike" kern="1200" baseline="0" dirty="0" err="1" smtClean="0">
                <a:solidFill>
                  <a:schemeClr val="tx1"/>
                </a:solidFill>
                <a:latin typeface="+mn-lt"/>
                <a:ea typeface="+mn-ea"/>
                <a:cs typeface="+mn-cs"/>
              </a:rPr>
              <a:t>Alloc</a:t>
            </a:r>
            <a:r>
              <a:rPr lang="en-US" altLang="zh-CN" sz="1200" b="0" i="0" u="none" strike="noStrike" kern="1200" baseline="0" dirty="0" smtClean="0">
                <a:solidFill>
                  <a:schemeClr val="tx1"/>
                </a:solidFill>
                <a:latin typeface="+mn-lt"/>
                <a:ea typeface="+mn-ea"/>
                <a:cs typeface="+mn-cs"/>
              </a:rPr>
              <a:t>-ID. This is used to indicate that no T-CONT can use the</a:t>
            </a:r>
          </a:p>
          <a:p>
            <a:r>
              <a:rPr lang="en-US" altLang="zh-CN" sz="1200" b="0" i="0" u="none" strike="noStrike" kern="1200" baseline="0" dirty="0" smtClean="0">
                <a:solidFill>
                  <a:schemeClr val="tx1"/>
                </a:solidFill>
                <a:latin typeface="+mn-lt"/>
                <a:ea typeface="+mn-ea"/>
                <a:cs typeface="+mn-cs"/>
              </a:rPr>
              <a:t>associated allocation structure.</a:t>
            </a:r>
          </a:p>
          <a:p>
            <a:r>
              <a:rPr lang="en-US" altLang="zh-CN" sz="1200" b="0" i="0" u="none" strike="noStrike" kern="1200" baseline="0" dirty="0" err="1" smtClean="0">
                <a:solidFill>
                  <a:schemeClr val="tx1"/>
                </a:solidFill>
                <a:latin typeface="+mn-lt"/>
                <a:ea typeface="+mn-ea"/>
                <a:cs typeface="+mn-cs"/>
              </a:rPr>
              <a:t>Alloc</a:t>
            </a:r>
            <a:r>
              <a:rPr lang="en-US" altLang="zh-CN" sz="1200" b="0" i="0" u="none" strike="noStrike" kern="1200" baseline="0" dirty="0" smtClean="0">
                <a:solidFill>
                  <a:schemeClr val="tx1"/>
                </a:solidFill>
                <a:latin typeface="+mn-lt"/>
                <a:ea typeface="+mn-ea"/>
                <a:cs typeface="+mn-cs"/>
              </a:rPr>
              <a:t>-ID = 254 </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已经通过光纤连接到</a:t>
            </a:r>
            <a:r>
              <a:rPr lang="en-US" altLang="zh-CN" sz="1200" b="0" i="0" u="none" strike="noStrike" kern="1200" baseline="0" dirty="0" err="1" smtClean="0">
                <a:solidFill>
                  <a:schemeClr val="tx1"/>
                </a:solidFill>
                <a:latin typeface="+mn-lt"/>
                <a:ea typeface="+mn-ea"/>
                <a:cs typeface="+mn-cs"/>
              </a:rPr>
              <a:t>olt</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但是未注册上，</a:t>
            </a:r>
            <a:r>
              <a:rPr lang="en-US" altLang="zh-CN" sz="1200" b="0" i="0" u="none" strike="noStrike" kern="1200" baseline="0" dirty="0" smtClean="0">
                <a:solidFill>
                  <a:schemeClr val="tx1"/>
                </a:solidFill>
                <a:latin typeface="+mn-lt"/>
                <a:ea typeface="+mn-ea"/>
                <a:cs typeface="+mn-cs"/>
              </a:rPr>
              <a:t>OLT</a:t>
            </a:r>
            <a:r>
              <a:rPr lang="zh-CN" altLang="en-US" sz="1200" b="0" i="0" u="none" strike="noStrike" kern="1200" baseline="0" dirty="0" smtClean="0">
                <a:solidFill>
                  <a:schemeClr val="tx1"/>
                </a:solidFill>
                <a:latin typeface="+mn-lt"/>
                <a:ea typeface="+mn-ea"/>
                <a:cs typeface="+mn-cs"/>
              </a:rPr>
              <a:t>能用</a:t>
            </a:r>
            <a:r>
              <a:rPr lang="en-US" altLang="zh-CN" sz="1200" b="0" i="0" u="none" strike="noStrike" kern="1200" baseline="0" dirty="0" smtClean="0">
                <a:solidFill>
                  <a:schemeClr val="tx1"/>
                </a:solidFill>
                <a:latin typeface="+mn-lt"/>
                <a:ea typeface="+mn-ea"/>
                <a:cs typeface="+mn-cs"/>
              </a:rPr>
              <a:t>254</a:t>
            </a:r>
            <a:r>
              <a:rPr lang="zh-CN" altLang="en-US" sz="1200" b="0" i="0" u="none" strike="noStrike" kern="1200" baseline="0" dirty="0" smtClean="0">
                <a:solidFill>
                  <a:schemeClr val="tx1"/>
                </a:solidFill>
                <a:latin typeface="+mn-lt"/>
                <a:ea typeface="+mn-ea"/>
                <a:cs typeface="+mn-cs"/>
              </a:rPr>
              <a:t>来搜寻下挂的未注册上的</a:t>
            </a:r>
            <a:r>
              <a:rPr lang="en-US" altLang="zh-CN" sz="1200" b="0" i="0" u="none" strike="noStrike" kern="1200" baseline="0" dirty="0" err="1" smtClean="0">
                <a:solidFill>
                  <a:schemeClr val="tx1"/>
                </a:solidFill>
                <a:latin typeface="+mn-lt"/>
                <a:ea typeface="+mn-ea"/>
                <a:cs typeface="+mn-cs"/>
              </a:rPr>
              <a:t>onu</a:t>
            </a:r>
            <a:r>
              <a:rPr lang="en-US" altLang="zh-CN" sz="1200" b="0" i="0" u="none" strike="noStrike" kern="1200" baseline="0" dirty="0" smtClean="0">
                <a:solidFill>
                  <a:schemeClr val="tx1"/>
                </a:solidFill>
                <a:latin typeface="+mn-lt"/>
                <a:ea typeface="+mn-ea"/>
                <a:cs typeface="+mn-cs"/>
              </a:rPr>
              <a:t>(</a:t>
            </a:r>
            <a:r>
              <a:rPr lang="zh-CN" altLang="en-US" sz="1200" b="0" i="0" kern="1200" dirty="0" smtClean="0">
                <a:solidFill>
                  <a:schemeClr val="tx1"/>
                </a:solidFill>
                <a:effectLst/>
                <a:latin typeface="+mn-lt"/>
                <a:ea typeface="+mn-ea"/>
                <a:cs typeface="+mn-cs"/>
              </a:rPr>
              <a:t>查看</a:t>
            </a:r>
            <a:r>
              <a:rPr lang="en-US" altLang="zh-CN" sz="1200" b="0" i="0" kern="1200" dirty="0" smtClean="0">
                <a:solidFill>
                  <a:schemeClr val="tx1"/>
                </a:solidFill>
                <a:effectLst/>
                <a:latin typeface="+mn-lt"/>
                <a:ea typeface="+mn-ea"/>
                <a:cs typeface="+mn-cs"/>
              </a:rPr>
              <a:t>OLT</a:t>
            </a:r>
            <a:r>
              <a:rPr lang="zh-CN" altLang="en-US" sz="1200" b="0" i="0" kern="1200" dirty="0" smtClean="0">
                <a:solidFill>
                  <a:schemeClr val="tx1"/>
                </a:solidFill>
                <a:effectLst/>
                <a:latin typeface="+mn-lt"/>
                <a:ea typeface="+mn-ea"/>
                <a:cs typeface="+mn-cs"/>
              </a:rPr>
              <a:t>所有未配置的</a:t>
            </a:r>
            <a:r>
              <a:rPr lang="en-US" altLang="zh-CN" sz="1200" b="0" i="0" kern="1200" dirty="0" smtClean="0">
                <a:solidFill>
                  <a:schemeClr val="tx1"/>
                </a:solidFill>
                <a:effectLst/>
                <a:latin typeface="+mn-lt"/>
                <a:ea typeface="+mn-ea"/>
                <a:cs typeface="+mn-cs"/>
              </a:rPr>
              <a:t>ONU)</a:t>
            </a:r>
          </a:p>
          <a:p>
            <a:endParaRPr lang="en-US" altLang="zh-CN" sz="1200" b="0" i="0" u="none" strike="noStrike" kern="1200" baseline="0" dirty="0" smtClean="0">
              <a:solidFill>
                <a:schemeClr val="tx1"/>
              </a:solidFill>
              <a:latin typeface="+mn-lt"/>
              <a:ea typeface="+mn-ea"/>
              <a:cs typeface="+mn-cs"/>
            </a:endParaRPr>
          </a:p>
          <a:p>
            <a:r>
              <a:rPr lang="zh-CN" altLang="en-US" sz="1200" b="1" i="0" u="none" strike="noStrike" kern="1200" baseline="0" dirty="0" smtClean="0">
                <a:solidFill>
                  <a:schemeClr val="tx1"/>
                </a:solidFill>
                <a:latin typeface="+mn-lt"/>
                <a:ea typeface="+mn-ea"/>
                <a:cs typeface="+mn-cs"/>
              </a:rPr>
              <a:t>每次</a:t>
            </a:r>
            <a:r>
              <a:rPr lang="en-US" altLang="zh-CN" sz="1200" b="1" i="0" u="none" strike="noStrike" kern="1200" baseline="0" dirty="0" smtClean="0">
                <a:solidFill>
                  <a:schemeClr val="tx1"/>
                </a:solidFill>
                <a:latin typeface="+mn-lt"/>
                <a:ea typeface="+mn-ea"/>
                <a:cs typeface="+mn-cs"/>
              </a:rPr>
              <a:t>OLT</a:t>
            </a:r>
            <a:r>
              <a:rPr lang="zh-CN" altLang="en-US" sz="1200" b="1" i="0" u="none" strike="noStrike" kern="1200" baseline="0" dirty="0" smtClean="0">
                <a:solidFill>
                  <a:schemeClr val="tx1"/>
                </a:solidFill>
                <a:latin typeface="+mn-lt"/>
                <a:ea typeface="+mn-ea"/>
                <a:cs typeface="+mn-cs"/>
              </a:rPr>
              <a:t>一共发送</a:t>
            </a:r>
            <a:r>
              <a:rPr lang="en-US" altLang="zh-CN" sz="1200" b="1" i="0" u="none" strike="noStrike" kern="1200" baseline="0" dirty="0" smtClean="0">
                <a:solidFill>
                  <a:schemeClr val="tx1"/>
                </a:solidFill>
                <a:latin typeface="+mn-lt"/>
                <a:ea typeface="+mn-ea"/>
                <a:cs typeface="+mn-cs"/>
              </a:rPr>
              <a:t>3</a:t>
            </a:r>
            <a:r>
              <a:rPr lang="zh-CN" altLang="en-US" sz="1200" b="1" i="0" u="none" strike="noStrike" kern="1200" baseline="0" dirty="0" smtClean="0">
                <a:solidFill>
                  <a:schemeClr val="tx1"/>
                </a:solidFill>
                <a:latin typeface="+mn-lt"/>
                <a:ea typeface="+mn-ea"/>
                <a:cs typeface="+mn-cs"/>
              </a:rPr>
              <a:t>次下行</a:t>
            </a:r>
            <a:r>
              <a:rPr lang="en-US" altLang="zh-CN" sz="1200" b="1" i="0" u="none" strike="noStrike" kern="1200" baseline="0" dirty="0" smtClean="0">
                <a:solidFill>
                  <a:schemeClr val="tx1"/>
                </a:solidFill>
                <a:latin typeface="+mn-lt"/>
                <a:ea typeface="+mn-ea"/>
                <a:cs typeface="+mn-cs"/>
              </a:rPr>
              <a:t>PLOAM</a:t>
            </a:r>
            <a:r>
              <a:rPr lang="zh-CN" altLang="en-US" sz="1200" b="1" i="0" u="none" strike="noStrike" kern="1200" baseline="0" dirty="0" smtClean="0">
                <a:solidFill>
                  <a:schemeClr val="tx1"/>
                </a:solidFill>
                <a:latin typeface="+mn-lt"/>
                <a:ea typeface="+mn-ea"/>
                <a:cs typeface="+mn-cs"/>
              </a:rPr>
              <a:t>消息。</a:t>
            </a:r>
            <a:r>
              <a:rPr lang="en-US" altLang="zh-CN" sz="1200" b="1" i="0" u="none" strike="noStrike" kern="1200" baseline="0" dirty="0" smtClean="0">
                <a:solidFill>
                  <a:schemeClr val="tx1"/>
                </a:solidFill>
                <a:latin typeface="+mn-lt"/>
                <a:ea typeface="+mn-ea"/>
                <a:cs typeface="+mn-cs"/>
              </a:rPr>
              <a:t>ONU</a:t>
            </a:r>
            <a:r>
              <a:rPr lang="zh-CN" altLang="en-US" sz="1200" b="1" i="0" u="none" strike="noStrike" kern="1200" baseline="0" dirty="0" smtClean="0">
                <a:solidFill>
                  <a:schemeClr val="tx1"/>
                </a:solidFill>
                <a:latin typeface="+mn-lt"/>
                <a:ea typeface="+mn-ea"/>
                <a:cs typeface="+mn-cs"/>
              </a:rPr>
              <a:t>接收到一个有效</a:t>
            </a:r>
            <a:r>
              <a:rPr lang="en-US" altLang="zh-CN" sz="1200" b="1" i="0" u="none" strike="noStrike" kern="1200" baseline="0" dirty="0" smtClean="0">
                <a:solidFill>
                  <a:schemeClr val="tx1"/>
                </a:solidFill>
                <a:latin typeface="+mn-lt"/>
                <a:ea typeface="+mn-ea"/>
                <a:cs typeface="+mn-cs"/>
              </a:rPr>
              <a:t>PLOAM</a:t>
            </a:r>
            <a:r>
              <a:rPr lang="zh-CN" altLang="en-US" sz="1200" b="1" i="0" u="none" strike="noStrike" kern="1200" baseline="0" dirty="0" smtClean="0">
                <a:solidFill>
                  <a:schemeClr val="tx1"/>
                </a:solidFill>
                <a:latin typeface="+mn-lt"/>
                <a:ea typeface="+mn-ea"/>
                <a:cs typeface="+mn-cs"/>
              </a:rPr>
              <a:t>消息后会产生消息接收事件。有效</a:t>
            </a:r>
            <a:r>
              <a:rPr lang="en-US" altLang="zh-CN" sz="1200" b="1" i="0" u="none" strike="noStrike" kern="1200" baseline="0" dirty="0" smtClean="0">
                <a:solidFill>
                  <a:schemeClr val="tx1"/>
                </a:solidFill>
                <a:latin typeface="+mn-lt"/>
                <a:ea typeface="+mn-ea"/>
                <a:cs typeface="+mn-cs"/>
              </a:rPr>
              <a:t>PLOAM</a:t>
            </a:r>
            <a:r>
              <a:rPr lang="zh-CN" altLang="en-US" sz="1200" b="1" i="0" u="none" strike="noStrike" kern="1200" baseline="0" dirty="0" smtClean="0">
                <a:solidFill>
                  <a:schemeClr val="tx1"/>
                </a:solidFill>
                <a:latin typeface="+mn-lt"/>
                <a:ea typeface="+mn-ea"/>
                <a:cs typeface="+mn-cs"/>
              </a:rPr>
              <a:t>消息应当携带有效</a:t>
            </a:r>
            <a:r>
              <a:rPr lang="en-US" altLang="zh-CN" sz="1200" b="1" i="0" u="none" strike="noStrike" kern="1200" baseline="0" dirty="0" smtClean="0">
                <a:solidFill>
                  <a:schemeClr val="tx1"/>
                </a:solidFill>
                <a:latin typeface="+mn-lt"/>
                <a:ea typeface="+mn-ea"/>
                <a:cs typeface="+mn-cs"/>
              </a:rPr>
              <a:t>CRC</a:t>
            </a:r>
            <a:r>
              <a:rPr lang="zh-CN" altLang="en-US" sz="1200" b="1" i="0" u="none" strike="noStrike" kern="1200" baseline="0" dirty="0" smtClean="0">
                <a:solidFill>
                  <a:schemeClr val="tx1"/>
                </a:solidFill>
                <a:latin typeface="+mn-lt"/>
                <a:ea typeface="+mn-ea"/>
                <a:cs typeface="+mn-cs"/>
              </a:rPr>
              <a:t>。</a:t>
            </a:r>
            <a:endParaRPr lang="en-US" altLang="zh-CN" sz="1200" b="1"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18 types:</a:t>
            </a:r>
          </a:p>
          <a:p>
            <a:r>
              <a:rPr lang="en-US" altLang="zh-CN" dirty="0" err="1" smtClean="0">
                <a:effectLst/>
              </a:rPr>
              <a:t>Upstream_Overhead</a:t>
            </a:r>
            <a:r>
              <a:rPr lang="en-US" altLang="zh-CN" dirty="0" smtClean="0">
                <a:effectLst/>
              </a:rPr>
              <a:t> </a:t>
            </a:r>
            <a:r>
              <a:rPr lang="zh-CN" altLang="en-US" dirty="0" smtClean="0">
                <a:effectLst/>
              </a:rPr>
              <a:t>：指示</a:t>
            </a:r>
            <a:r>
              <a:rPr lang="en-US" altLang="zh-CN" dirty="0" smtClean="0">
                <a:effectLst/>
              </a:rPr>
              <a:t>ONU</a:t>
            </a:r>
            <a:r>
              <a:rPr lang="zh-CN" altLang="en-US" dirty="0" smtClean="0">
                <a:effectLst/>
              </a:rPr>
              <a:t>上行发送的前导码字节数和预分配的均衡时延值，并且定义了</a:t>
            </a:r>
            <a:r>
              <a:rPr lang="en-US" altLang="zh-CN" dirty="0" smtClean="0">
                <a:effectLst/>
              </a:rPr>
              <a:t>ONU</a:t>
            </a:r>
            <a:r>
              <a:rPr lang="zh-CN" altLang="en-US" dirty="0" smtClean="0">
                <a:effectLst/>
              </a:rPr>
              <a:t>光功率和每个</a:t>
            </a:r>
            <a:r>
              <a:rPr lang="en-US" altLang="zh-CN" dirty="0" smtClean="0">
                <a:effectLst/>
              </a:rPr>
              <a:t>SN-request</a:t>
            </a:r>
            <a:r>
              <a:rPr lang="zh-CN" altLang="en-US" dirty="0" smtClean="0">
                <a:effectLst/>
              </a:rPr>
              <a:t>相应的</a:t>
            </a:r>
            <a:r>
              <a:rPr lang="en-US" altLang="zh-CN" dirty="0" smtClean="0">
                <a:effectLst/>
              </a:rPr>
              <a:t>SN-transmission</a:t>
            </a:r>
            <a:r>
              <a:rPr lang="zh-CN" altLang="en-US" dirty="0" smtClean="0">
                <a:effectLst/>
              </a:rPr>
              <a:t>的发送次数。</a:t>
            </a:r>
            <a:endParaRPr lang="en-US" altLang="zh-CN" dirty="0" smtClean="0">
              <a:effectLst/>
            </a:endParaRPr>
          </a:p>
          <a:p>
            <a:r>
              <a:rPr lang="en-US" altLang="zh-CN" sz="1200" b="0" i="0" u="none" strike="noStrike" kern="1200" baseline="0" dirty="0" err="1" smtClean="0">
                <a:solidFill>
                  <a:schemeClr val="tx1"/>
                </a:solidFill>
                <a:latin typeface="+mn-lt"/>
                <a:ea typeface="+mn-ea"/>
                <a:cs typeface="+mn-cs"/>
              </a:rPr>
              <a:t>Assign_ONU</a:t>
            </a:r>
            <a:r>
              <a:rPr lang="en-US" altLang="zh-CN" sz="1200" b="0" i="0" u="none" strike="noStrike" kern="1200" baseline="0" dirty="0" smtClean="0">
                <a:solidFill>
                  <a:schemeClr val="tx1"/>
                </a:solidFill>
                <a:latin typeface="+mn-lt"/>
                <a:ea typeface="+mn-ea"/>
                <a:cs typeface="+mn-cs"/>
              </a:rPr>
              <a:t>-ID</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OLT</a:t>
            </a:r>
            <a:r>
              <a:rPr lang="zh-CN" altLang="en-US" sz="1200" b="0" i="0" u="none" strike="noStrike" kern="1200" baseline="0" dirty="0" smtClean="0">
                <a:solidFill>
                  <a:schemeClr val="tx1"/>
                </a:solidFill>
                <a:latin typeface="+mn-lt"/>
                <a:ea typeface="+mn-ea"/>
                <a:cs typeface="+mn-cs"/>
              </a:rPr>
              <a:t>发现该</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的序列号后，分配</a:t>
            </a:r>
            <a:r>
              <a:rPr lang="en-US" altLang="zh-CN" sz="1200" b="0" i="0" u="none" strike="noStrike" kern="1200" baseline="0" dirty="0" smtClean="0">
                <a:solidFill>
                  <a:schemeClr val="tx1"/>
                </a:solidFill>
                <a:latin typeface="+mn-lt"/>
                <a:ea typeface="+mn-ea"/>
                <a:cs typeface="+mn-cs"/>
              </a:rPr>
              <a:t>ONU-ID</a:t>
            </a:r>
            <a:r>
              <a:rPr lang="zh-CN" altLang="en-US" sz="1200" b="0" i="0" u="none" strike="noStrike" kern="1200" baseline="0" dirty="0" smtClean="0">
                <a:solidFill>
                  <a:schemeClr val="tx1"/>
                </a:solidFill>
                <a:latin typeface="+mn-lt"/>
                <a:ea typeface="+mn-ea"/>
                <a:cs typeface="+mn-cs"/>
              </a:rPr>
              <a:t>与该序列号绑定。</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Ranging_Time</a:t>
            </a:r>
            <a:r>
              <a:rPr lang="zh-CN" altLang="en-US" sz="1200" b="0" i="0" u="none" strike="noStrike" kern="1200" baseline="0" dirty="0" smtClean="0">
                <a:solidFill>
                  <a:schemeClr val="tx1"/>
                </a:solidFill>
                <a:latin typeface="+mn-lt"/>
                <a:ea typeface="+mn-ea"/>
                <a:cs typeface="+mn-cs"/>
              </a:rPr>
              <a:t>：指示</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应写入均衡时延寄存器中的值（以上行比特的数目来表示）。工作路径和保护路径的均衡时延由相应区域分别指示。</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Deactivate_ONU</a:t>
            </a:r>
            <a:r>
              <a:rPr lang="en-US" altLang="zh-CN" sz="1200" b="0" i="0" u="none" strike="noStrike" kern="1200" baseline="0" dirty="0" smtClean="0">
                <a:solidFill>
                  <a:schemeClr val="tx1"/>
                </a:solidFill>
                <a:latin typeface="+mn-lt"/>
                <a:ea typeface="+mn-ea"/>
                <a:cs typeface="+mn-cs"/>
              </a:rPr>
              <a:t>-ID</a:t>
            </a:r>
            <a:r>
              <a:rPr lang="zh-CN" altLang="en-US" sz="1200" b="0" i="0" u="none" strike="noStrike" kern="1200" baseline="0" dirty="0" smtClean="0">
                <a:solidFill>
                  <a:schemeClr val="tx1"/>
                </a:solidFill>
                <a:latin typeface="+mn-lt"/>
                <a:ea typeface="+mn-ea"/>
                <a:cs typeface="+mn-cs"/>
              </a:rPr>
              <a:t>：指示</a:t>
            </a:r>
            <a:r>
              <a:rPr lang="en-US" altLang="zh-CN" sz="1200" b="0" i="0" u="none" strike="noStrike" kern="1200" baseline="0" dirty="0" smtClean="0">
                <a:solidFill>
                  <a:schemeClr val="tx1"/>
                </a:solidFill>
                <a:latin typeface="+mn-lt"/>
                <a:ea typeface="+mn-ea"/>
                <a:cs typeface="+mn-cs"/>
              </a:rPr>
              <a:t>ONU-ID</a:t>
            </a:r>
            <a:r>
              <a:rPr lang="zh-CN" altLang="en-US" sz="1200" b="0" i="0" u="none" strike="noStrike" kern="1200" baseline="0" dirty="0" smtClean="0">
                <a:solidFill>
                  <a:schemeClr val="tx1"/>
                </a:solidFill>
                <a:latin typeface="+mn-lt"/>
                <a:ea typeface="+mn-ea"/>
                <a:cs typeface="+mn-cs"/>
              </a:rPr>
              <a:t>对应的</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停止发送上行数据并重新启动，也可为广播消息。</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Disable_Serial_Number</a:t>
            </a:r>
            <a:r>
              <a:rPr lang="zh-CN" altLang="en-US" sz="1200" b="0" i="0" u="none" strike="noStrike" kern="1200" baseline="0" dirty="0" smtClean="0">
                <a:solidFill>
                  <a:schemeClr val="tx1"/>
                </a:solidFill>
                <a:latin typeface="+mn-lt"/>
                <a:ea typeface="+mn-ea"/>
                <a:cs typeface="+mn-cs"/>
              </a:rPr>
              <a:t>：使能</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禁止该序列号的</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Encrypted_Port</a:t>
            </a:r>
            <a:r>
              <a:rPr lang="en-US" altLang="zh-CN" sz="1200" b="0" i="0" u="none" strike="noStrike" kern="1200" baseline="0" dirty="0" smtClean="0">
                <a:solidFill>
                  <a:schemeClr val="tx1"/>
                </a:solidFill>
                <a:latin typeface="+mn-lt"/>
                <a:ea typeface="+mn-ea"/>
                <a:cs typeface="+mn-cs"/>
              </a:rPr>
              <a:t>-ID</a:t>
            </a:r>
            <a:r>
              <a:rPr lang="zh-CN" altLang="en-US" sz="1200" b="0" i="0" u="none" strike="noStrike" kern="1200" baseline="0" dirty="0" smtClean="0">
                <a:solidFill>
                  <a:schemeClr val="tx1"/>
                </a:solidFill>
                <a:latin typeface="+mn-lt"/>
                <a:ea typeface="+mn-ea"/>
                <a:cs typeface="+mn-cs"/>
              </a:rPr>
              <a:t>：指示</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信道是否需要加密。</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Request_Password</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测距后，</a:t>
            </a:r>
            <a:r>
              <a:rPr lang="en-US" altLang="zh-CN" sz="1200" b="0" i="0" u="none" strike="noStrike" kern="1200" baseline="0" dirty="0" smtClean="0">
                <a:solidFill>
                  <a:schemeClr val="tx1"/>
                </a:solidFill>
                <a:latin typeface="+mn-lt"/>
                <a:ea typeface="+mn-ea"/>
                <a:cs typeface="+mn-cs"/>
              </a:rPr>
              <a:t>OLT</a:t>
            </a:r>
            <a:r>
              <a:rPr lang="zh-CN" altLang="en-US" sz="1200" b="0" i="0" u="none" strike="noStrike" kern="1200" baseline="0" dirty="0" smtClean="0">
                <a:solidFill>
                  <a:schemeClr val="tx1"/>
                </a:solidFill>
                <a:latin typeface="+mn-lt"/>
                <a:ea typeface="+mn-ea"/>
                <a:cs typeface="+mn-cs"/>
              </a:rPr>
              <a:t>向</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请求密码，以证实该</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的合法性。</a:t>
            </a:r>
            <a:r>
              <a:rPr lang="en-US" altLang="zh-CN" sz="1200" b="0" i="0" u="none" strike="noStrike" kern="1200" baseline="0" dirty="0" smtClean="0">
                <a:solidFill>
                  <a:schemeClr val="tx1"/>
                </a:solidFill>
                <a:latin typeface="+mn-lt"/>
                <a:ea typeface="+mn-ea"/>
                <a:cs typeface="+mn-cs"/>
              </a:rPr>
              <a:t>OLT</a:t>
            </a:r>
            <a:r>
              <a:rPr lang="zh-CN" altLang="en-US" sz="1200" b="0" i="0" u="none" strike="noStrike" kern="1200" baseline="0" dirty="0" smtClean="0">
                <a:solidFill>
                  <a:schemeClr val="tx1"/>
                </a:solidFill>
                <a:latin typeface="+mn-lt"/>
                <a:ea typeface="+mn-ea"/>
                <a:cs typeface="+mn-cs"/>
              </a:rPr>
              <a:t>有一个记录所有与它相连</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密码的本地表。如果测距之后，改变密码，则</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不被激活。</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Assign_Alloc</a:t>
            </a:r>
            <a:r>
              <a:rPr lang="en-US" altLang="zh-CN" sz="1200" b="0" i="0" u="none" strike="noStrike" kern="1200" baseline="0" dirty="0" smtClean="0">
                <a:solidFill>
                  <a:schemeClr val="tx1"/>
                </a:solidFill>
                <a:latin typeface="+mn-lt"/>
                <a:ea typeface="+mn-ea"/>
                <a:cs typeface="+mn-cs"/>
              </a:rPr>
              <a:t>-ID</a:t>
            </a:r>
            <a:r>
              <a:rPr lang="zh-CN" altLang="en-US" sz="1200" b="0" i="0" u="none" strike="noStrike" kern="1200" baseline="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向具有特定</a:t>
            </a:r>
            <a:r>
              <a:rPr lang="en-US" altLang="zh-CN" sz="1200" kern="1200" dirty="0" smtClean="0">
                <a:solidFill>
                  <a:schemeClr val="tx1"/>
                </a:solidFill>
                <a:latin typeface="+mn-lt"/>
                <a:ea typeface="+mn-ea"/>
                <a:cs typeface="+mn-cs"/>
              </a:rPr>
              <a:t>ONU-ID</a:t>
            </a:r>
            <a:r>
              <a:rPr lang="zh-CN" altLang="en-US" sz="1200" kern="1200" dirty="0" smtClean="0">
                <a:solidFill>
                  <a:schemeClr val="tx1"/>
                </a:solidFill>
                <a:latin typeface="+mn-lt"/>
                <a:ea typeface="+mn-ea"/>
                <a:cs typeface="+mn-cs"/>
              </a:rPr>
              <a:t>的</a:t>
            </a:r>
            <a:r>
              <a:rPr lang="en-US" altLang="zh-CN" sz="1200" kern="1200" dirty="0" smtClean="0">
                <a:solidFill>
                  <a:schemeClr val="tx1"/>
                </a:solidFill>
                <a:latin typeface="+mn-lt"/>
                <a:ea typeface="+mn-ea"/>
                <a:cs typeface="+mn-cs"/>
              </a:rPr>
              <a:t>ONU</a:t>
            </a:r>
            <a:r>
              <a:rPr lang="zh-CN" altLang="en-US" sz="1200" kern="1200" dirty="0" smtClean="0">
                <a:solidFill>
                  <a:schemeClr val="tx1"/>
                </a:solidFill>
                <a:latin typeface="+mn-lt"/>
                <a:ea typeface="+mn-ea"/>
                <a:cs typeface="+mn-cs"/>
              </a:rPr>
              <a:t>分配一个</a:t>
            </a:r>
            <a:r>
              <a:rPr lang="en-US" altLang="zh-CN" sz="1200" kern="1200" dirty="0" err="1" smtClean="0">
                <a:solidFill>
                  <a:schemeClr val="tx1"/>
                </a:solidFill>
                <a:latin typeface="+mn-lt"/>
                <a:ea typeface="+mn-ea"/>
                <a:cs typeface="+mn-cs"/>
              </a:rPr>
              <a:t>Alloc</a:t>
            </a:r>
            <a:r>
              <a:rPr lang="en-US" altLang="zh-CN" sz="1200" kern="1200" dirty="0" smtClean="0">
                <a:solidFill>
                  <a:schemeClr val="tx1"/>
                </a:solidFill>
                <a:latin typeface="+mn-lt"/>
                <a:ea typeface="+mn-ea"/>
                <a:cs typeface="+mn-cs"/>
              </a:rPr>
              <a:t>-ID</a:t>
            </a:r>
            <a:r>
              <a:rPr lang="zh-CN" altLang="en-US" sz="1200" kern="120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No message</a:t>
            </a:r>
            <a:r>
              <a:rPr lang="zh-CN" altLang="en-US" sz="1200" b="0" i="0" u="none" strike="noStrike" kern="1200" baseline="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PLOAM</a:t>
            </a:r>
            <a:r>
              <a:rPr lang="zh-CN" altLang="en-US" sz="1200" kern="1200" dirty="0" smtClean="0">
                <a:solidFill>
                  <a:schemeClr val="tx1"/>
                </a:solidFill>
                <a:latin typeface="+mn-lt"/>
                <a:ea typeface="+mn-ea"/>
                <a:cs typeface="+mn-cs"/>
              </a:rPr>
              <a:t>信元中无有效信息传送。</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POPUP</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OLT</a:t>
            </a:r>
            <a:r>
              <a:rPr lang="zh-CN" altLang="en-US" sz="1200" b="0" i="0" u="none" strike="noStrike" kern="1200" baseline="0" dirty="0" smtClean="0">
                <a:solidFill>
                  <a:schemeClr val="tx1"/>
                </a:solidFill>
                <a:latin typeface="+mn-lt"/>
                <a:ea typeface="+mn-ea"/>
                <a:cs typeface="+mn-cs"/>
              </a:rPr>
              <a:t>迫使所有进入</a:t>
            </a:r>
            <a:r>
              <a:rPr lang="en-US" altLang="zh-CN" sz="1200" b="0" i="0" u="none" strike="noStrike" kern="1200" baseline="0" dirty="0" smtClean="0">
                <a:solidFill>
                  <a:schemeClr val="tx1"/>
                </a:solidFill>
                <a:latin typeface="+mn-lt"/>
                <a:ea typeface="+mn-ea"/>
                <a:cs typeface="+mn-cs"/>
              </a:rPr>
              <a:t>POPUP</a:t>
            </a:r>
            <a:r>
              <a:rPr lang="zh-CN" altLang="en-US" sz="1200" b="0" i="0" u="none" strike="noStrike" kern="1200" baseline="0" dirty="0" smtClean="0">
                <a:solidFill>
                  <a:schemeClr val="tx1"/>
                </a:solidFill>
                <a:latin typeface="+mn-lt"/>
                <a:ea typeface="+mn-ea"/>
                <a:cs typeface="+mn-cs"/>
              </a:rPr>
              <a:t>状态而非</a:t>
            </a:r>
            <a:r>
              <a:rPr lang="en-US" altLang="zh-CN" sz="1200" b="0" i="0" u="none" strike="noStrike" kern="1200" baseline="0" dirty="0" smtClean="0">
                <a:solidFill>
                  <a:schemeClr val="tx1"/>
                </a:solidFill>
                <a:latin typeface="+mn-lt"/>
                <a:ea typeface="+mn-ea"/>
                <a:cs typeface="+mn-cs"/>
              </a:rPr>
              <a:t>LOS/LOF</a:t>
            </a:r>
            <a:r>
              <a:rPr lang="zh-CN" altLang="en-US" sz="1200" b="0" i="0" u="none" strike="noStrike" kern="1200" baseline="0" dirty="0" smtClean="0">
                <a:solidFill>
                  <a:schemeClr val="tx1"/>
                </a:solidFill>
                <a:latin typeface="+mn-lt"/>
                <a:ea typeface="+mn-ea"/>
                <a:cs typeface="+mn-cs"/>
              </a:rPr>
              <a:t>状态的</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从</a:t>
            </a:r>
            <a:r>
              <a:rPr lang="en-US" altLang="zh-CN" sz="1200" b="0" i="0" u="none" strike="noStrike" kern="1200" baseline="0" dirty="0" smtClean="0">
                <a:solidFill>
                  <a:schemeClr val="tx1"/>
                </a:solidFill>
                <a:latin typeface="+mn-lt"/>
                <a:ea typeface="+mn-ea"/>
                <a:cs typeface="+mn-cs"/>
              </a:rPr>
              <a:t>POPUP</a:t>
            </a:r>
            <a:r>
              <a:rPr lang="zh-CN" altLang="en-US" sz="1200" b="0" i="0" u="none" strike="noStrike" kern="1200" baseline="0" dirty="0" smtClean="0">
                <a:solidFill>
                  <a:schemeClr val="tx1"/>
                </a:solidFill>
                <a:latin typeface="+mn-lt"/>
                <a:ea typeface="+mn-ea"/>
                <a:cs typeface="+mn-cs"/>
              </a:rPr>
              <a:t>状态进入到</a:t>
            </a:r>
            <a:r>
              <a:rPr lang="en-US" altLang="zh-CN" sz="1200" b="0" i="0" u="none" strike="noStrike" kern="1200" baseline="0" dirty="0" smtClean="0">
                <a:solidFill>
                  <a:schemeClr val="tx1"/>
                </a:solidFill>
                <a:latin typeface="+mn-lt"/>
                <a:ea typeface="+mn-ea"/>
                <a:cs typeface="+mn-cs"/>
              </a:rPr>
              <a:t>Ranging-state</a:t>
            </a:r>
            <a:r>
              <a:rPr lang="zh-CN" altLang="en-US" sz="1200" b="0" i="0" u="none" strike="noStrike" kern="1200" baseline="0" dirty="0" smtClean="0">
                <a:solidFill>
                  <a:schemeClr val="tx1"/>
                </a:solidFill>
                <a:latin typeface="+mn-lt"/>
                <a:ea typeface="+mn-ea"/>
                <a:cs typeface="+mn-cs"/>
              </a:rPr>
              <a:t>或是命令特定的</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直接进入</a:t>
            </a:r>
            <a:r>
              <a:rPr lang="en-US" altLang="zh-CN" sz="1200" b="0" i="0" u="none" strike="noStrike" kern="1200" baseline="0" dirty="0" smtClean="0">
                <a:solidFill>
                  <a:schemeClr val="tx1"/>
                </a:solidFill>
                <a:latin typeface="+mn-lt"/>
                <a:ea typeface="+mn-ea"/>
                <a:cs typeface="+mn-cs"/>
              </a:rPr>
              <a:t>Operation-state</a:t>
            </a:r>
            <a:r>
              <a:rPr lang="zh-CN" altLang="en-US"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Request_Key</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OLT</a:t>
            </a:r>
            <a:r>
              <a:rPr lang="zh-CN" altLang="en-US" sz="1200" b="0" i="0" u="none" strike="noStrike" kern="1200" baseline="0" dirty="0" smtClean="0">
                <a:solidFill>
                  <a:schemeClr val="tx1"/>
                </a:solidFill>
                <a:latin typeface="+mn-lt"/>
                <a:ea typeface="+mn-ea"/>
                <a:cs typeface="+mn-cs"/>
              </a:rPr>
              <a:t>触发</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产生新的密钥，并传送给</a:t>
            </a:r>
            <a:r>
              <a:rPr lang="en-US" altLang="zh-CN" sz="1200" b="0" i="0" u="none" strike="noStrike" kern="1200" baseline="0" dirty="0" smtClean="0">
                <a:solidFill>
                  <a:schemeClr val="tx1"/>
                </a:solidFill>
                <a:latin typeface="+mn-lt"/>
                <a:ea typeface="+mn-ea"/>
                <a:cs typeface="+mn-cs"/>
              </a:rPr>
              <a:t>OLT</a:t>
            </a:r>
            <a:r>
              <a:rPr lang="zh-CN" altLang="en-US"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Configure Port-ID</a:t>
            </a:r>
            <a:r>
              <a:rPr lang="zh-CN" altLang="en-US" sz="1200" b="0" i="0" u="none" strike="noStrike" kern="1200" baseline="0" dirty="0" smtClean="0">
                <a:solidFill>
                  <a:schemeClr val="tx1"/>
                </a:solidFill>
                <a:latin typeface="+mn-lt"/>
                <a:ea typeface="+mn-ea"/>
                <a:cs typeface="+mn-cs"/>
              </a:rPr>
              <a:t>：该消息利用</a:t>
            </a:r>
            <a:r>
              <a:rPr lang="en-US" altLang="zh-CN" sz="1200" b="0" i="0" u="none" strike="noStrike" kern="1200" baseline="0" dirty="0" smtClean="0">
                <a:solidFill>
                  <a:schemeClr val="tx1"/>
                </a:solidFill>
                <a:latin typeface="+mn-lt"/>
                <a:ea typeface="+mn-ea"/>
                <a:cs typeface="+mn-cs"/>
              </a:rPr>
              <a:t>12</a:t>
            </a:r>
            <a:r>
              <a:rPr lang="zh-CN" altLang="en-US" sz="1200" b="0" i="0" u="none" strike="noStrike" kern="1200" baseline="0" dirty="0" smtClean="0">
                <a:solidFill>
                  <a:schemeClr val="tx1"/>
                </a:solidFill>
                <a:latin typeface="+mn-lt"/>
                <a:ea typeface="+mn-ea"/>
                <a:cs typeface="+mn-cs"/>
              </a:rPr>
              <a:t>比特的</a:t>
            </a:r>
            <a:r>
              <a:rPr lang="en-US" altLang="zh-CN" sz="1200" b="0" i="0" u="none" strike="noStrike" kern="1200" baseline="0" dirty="0" err="1" smtClean="0">
                <a:solidFill>
                  <a:schemeClr val="tx1"/>
                </a:solidFill>
                <a:latin typeface="+mn-lt"/>
                <a:ea typeface="+mn-ea"/>
                <a:cs typeface="+mn-cs"/>
              </a:rPr>
              <a:t>Port_ID</a:t>
            </a:r>
            <a:r>
              <a:rPr lang="zh-CN" altLang="en-US" sz="1200" b="0" i="0" u="none" strike="noStrike" kern="1200" baseline="0" dirty="0" smtClean="0">
                <a:solidFill>
                  <a:schemeClr val="tx1"/>
                </a:solidFill>
                <a:latin typeface="+mn-lt"/>
                <a:ea typeface="+mn-ea"/>
                <a:cs typeface="+mn-cs"/>
              </a:rPr>
              <a:t>连接内部进程的</a:t>
            </a:r>
            <a:r>
              <a:rPr lang="en-US" altLang="zh-CN" sz="1200" b="0" i="0" u="none" strike="noStrike" kern="1200" baseline="0" dirty="0" smtClean="0">
                <a:solidFill>
                  <a:schemeClr val="tx1"/>
                </a:solidFill>
                <a:latin typeface="+mn-lt"/>
                <a:ea typeface="+mn-ea"/>
                <a:cs typeface="+mn-cs"/>
              </a:rPr>
              <a:t>OMCI</a:t>
            </a:r>
            <a:r>
              <a:rPr lang="zh-CN" altLang="en-US" sz="1200" b="0" i="0" u="none" strike="noStrike" kern="1200" baseline="0" dirty="0" smtClean="0">
                <a:solidFill>
                  <a:schemeClr val="tx1"/>
                </a:solidFill>
                <a:latin typeface="+mn-lt"/>
                <a:ea typeface="+mn-ea"/>
                <a:cs typeface="+mn-cs"/>
              </a:rPr>
              <a:t>通道。此</a:t>
            </a:r>
            <a:r>
              <a:rPr lang="en-US" altLang="zh-CN" sz="1200" b="0" i="0" u="none" strike="noStrike" kern="1200" baseline="0" dirty="0" err="1" smtClean="0">
                <a:solidFill>
                  <a:schemeClr val="tx1"/>
                </a:solidFill>
                <a:latin typeface="+mn-lt"/>
                <a:ea typeface="+mn-ea"/>
                <a:cs typeface="+mn-cs"/>
              </a:rPr>
              <a:t>Port_ID</a:t>
            </a:r>
            <a:r>
              <a:rPr lang="zh-CN" altLang="en-US" sz="1200" b="0" i="0" u="none" strike="noStrike" kern="1200" baseline="0" dirty="0" smtClean="0">
                <a:solidFill>
                  <a:schemeClr val="tx1"/>
                </a:solidFill>
                <a:latin typeface="+mn-lt"/>
                <a:ea typeface="+mn-ea"/>
                <a:cs typeface="+mn-cs"/>
              </a:rPr>
              <a:t>附加在</a:t>
            </a:r>
            <a:r>
              <a:rPr lang="en-US" altLang="zh-CN" sz="1200" b="0" i="0" u="none" strike="noStrike" kern="1200" baseline="0" dirty="0" smtClean="0">
                <a:solidFill>
                  <a:schemeClr val="tx1"/>
                </a:solidFill>
                <a:latin typeface="+mn-lt"/>
                <a:ea typeface="+mn-ea"/>
                <a:cs typeface="+mn-cs"/>
              </a:rPr>
              <a:t>GEM</a:t>
            </a:r>
            <a:r>
              <a:rPr lang="zh-CN" altLang="en-US" sz="1200" b="0" i="0" u="none" strike="noStrike" kern="1200" baseline="0" dirty="0" smtClean="0">
                <a:solidFill>
                  <a:schemeClr val="tx1"/>
                </a:solidFill>
                <a:latin typeface="+mn-lt"/>
                <a:ea typeface="+mn-ea"/>
                <a:cs typeface="+mn-cs"/>
              </a:rPr>
              <a:t>的系统开销上，用于</a:t>
            </a:r>
            <a:r>
              <a:rPr lang="en-US" altLang="zh-CN" sz="1200" b="0" i="0" u="none" strike="noStrike" kern="1200" baseline="0" dirty="0" smtClean="0">
                <a:solidFill>
                  <a:schemeClr val="tx1"/>
                </a:solidFill>
                <a:latin typeface="+mn-lt"/>
                <a:ea typeface="+mn-ea"/>
                <a:cs typeface="+mn-cs"/>
              </a:rPr>
              <a:t>GEM</a:t>
            </a:r>
            <a:r>
              <a:rPr lang="zh-CN" altLang="en-US" sz="1200" b="0" i="0" u="none" strike="noStrike" kern="1200" baseline="0" dirty="0" smtClean="0">
                <a:solidFill>
                  <a:schemeClr val="tx1"/>
                </a:solidFill>
                <a:latin typeface="+mn-lt"/>
                <a:ea typeface="+mn-ea"/>
                <a:cs typeface="+mn-cs"/>
              </a:rPr>
              <a:t>信道上通过寻址机制路由</a:t>
            </a:r>
            <a:r>
              <a:rPr lang="en-US" altLang="zh-CN" sz="1200" b="0" i="0" u="none" strike="noStrike" kern="1200" baseline="0" dirty="0" smtClean="0">
                <a:solidFill>
                  <a:schemeClr val="tx1"/>
                </a:solidFill>
                <a:latin typeface="+mn-lt"/>
                <a:ea typeface="+mn-ea"/>
                <a:cs typeface="+mn-cs"/>
              </a:rPr>
              <a:t>OMCI</a:t>
            </a:r>
            <a:r>
              <a:rPr lang="zh-CN" altLang="en-US"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Physical_Equipment_Error</a:t>
            </a:r>
            <a:r>
              <a:rPr lang="en-US" altLang="zh-CN" sz="1200" b="0" i="0" u="none" strike="noStrike" kern="1200" baseline="0" dirty="0" smtClean="0">
                <a:solidFill>
                  <a:schemeClr val="tx1"/>
                </a:solidFill>
                <a:latin typeface="+mn-lt"/>
                <a:ea typeface="+mn-ea"/>
                <a:cs typeface="+mn-cs"/>
              </a:rPr>
              <a:t> (PEE)</a:t>
            </a:r>
            <a:r>
              <a:rPr lang="zh-CN" altLang="en-US" sz="1200" b="0" i="0" u="none" strike="noStrike" kern="1200" baseline="0" dirty="0" smtClean="0">
                <a:solidFill>
                  <a:schemeClr val="tx1"/>
                </a:solidFill>
                <a:latin typeface="+mn-lt"/>
                <a:ea typeface="+mn-ea"/>
                <a:cs typeface="+mn-cs"/>
              </a:rPr>
              <a:t>：向</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指示</a:t>
            </a:r>
            <a:r>
              <a:rPr lang="en-US" altLang="zh-CN" sz="1200" b="0" i="0" u="none" strike="noStrike" kern="1200" baseline="0" dirty="0" smtClean="0">
                <a:solidFill>
                  <a:schemeClr val="tx1"/>
                </a:solidFill>
                <a:latin typeface="+mn-lt"/>
                <a:ea typeface="+mn-ea"/>
                <a:cs typeface="+mn-cs"/>
              </a:rPr>
              <a:t>OLT</a:t>
            </a:r>
            <a:r>
              <a:rPr lang="zh-CN" altLang="en-US" sz="1200" b="0" i="0" u="none" strike="noStrike" kern="1200" baseline="0" dirty="0" smtClean="0">
                <a:solidFill>
                  <a:schemeClr val="tx1"/>
                </a:solidFill>
                <a:latin typeface="+mn-lt"/>
                <a:ea typeface="+mn-ea"/>
                <a:cs typeface="+mn-cs"/>
              </a:rPr>
              <a:t>不能同时发送</a:t>
            </a:r>
            <a:r>
              <a:rPr lang="en-US" altLang="zh-CN" sz="1200" b="0" i="0" u="none" strike="noStrike" kern="1200" baseline="0" dirty="0" smtClean="0">
                <a:solidFill>
                  <a:schemeClr val="tx1"/>
                </a:solidFill>
                <a:latin typeface="+mn-lt"/>
                <a:ea typeface="+mn-ea"/>
                <a:cs typeface="+mn-cs"/>
              </a:rPr>
              <a:t>GEM</a:t>
            </a:r>
            <a:r>
              <a:rPr lang="zh-CN" altLang="en-US" sz="1200" b="0" i="0" u="none" strike="noStrike" kern="1200" baseline="0" dirty="0" smtClean="0">
                <a:solidFill>
                  <a:schemeClr val="tx1"/>
                </a:solidFill>
                <a:latin typeface="+mn-lt"/>
                <a:ea typeface="+mn-ea"/>
                <a:cs typeface="+mn-cs"/>
              </a:rPr>
              <a:t>帧和</a:t>
            </a:r>
            <a:r>
              <a:rPr lang="en-US" altLang="zh-CN" sz="1200" b="0" i="0" u="none" strike="noStrike" kern="1200" baseline="0" dirty="0" smtClean="0">
                <a:solidFill>
                  <a:schemeClr val="tx1"/>
                </a:solidFill>
                <a:latin typeface="+mn-lt"/>
                <a:ea typeface="+mn-ea"/>
                <a:cs typeface="+mn-cs"/>
              </a:rPr>
              <a:t>OMCC</a:t>
            </a:r>
            <a:r>
              <a:rPr lang="zh-CN" altLang="en-US" sz="1200" b="0" i="0" u="none" strike="noStrike" kern="1200" baseline="0" dirty="0" smtClean="0">
                <a:solidFill>
                  <a:schemeClr val="tx1"/>
                </a:solidFill>
                <a:latin typeface="+mn-lt"/>
                <a:ea typeface="+mn-ea"/>
                <a:cs typeface="+mn-cs"/>
              </a:rPr>
              <a:t>帧。</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Change_Power_Level</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OLT</a:t>
            </a:r>
            <a:r>
              <a:rPr lang="zh-CN" altLang="en-US" sz="1200" b="0" i="0" u="none" strike="noStrike" kern="1200" baseline="0" dirty="0" smtClean="0">
                <a:solidFill>
                  <a:schemeClr val="tx1"/>
                </a:solidFill>
                <a:latin typeface="+mn-lt"/>
                <a:ea typeface="+mn-ea"/>
                <a:cs typeface="+mn-cs"/>
              </a:rPr>
              <a:t>触发</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提高或降低发射机的功率电平。</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PST message</a:t>
            </a:r>
            <a:r>
              <a:rPr lang="zh-CN" altLang="en-US" sz="1200" b="0" i="0" u="none" strike="noStrike" kern="1200" baseline="0" dirty="0" smtClean="0">
                <a:solidFill>
                  <a:schemeClr val="tx1"/>
                </a:solidFill>
                <a:latin typeface="+mn-lt"/>
                <a:ea typeface="+mn-ea"/>
                <a:cs typeface="+mn-cs"/>
              </a:rPr>
              <a:t>：在</a:t>
            </a:r>
            <a:r>
              <a:rPr lang="en-US" altLang="zh-CN" sz="1200" b="0" i="0" u="none" strike="noStrike" kern="1200" baseline="0" dirty="0" smtClean="0">
                <a:solidFill>
                  <a:schemeClr val="tx1"/>
                </a:solidFill>
                <a:latin typeface="+mn-lt"/>
                <a:ea typeface="+mn-ea"/>
                <a:cs typeface="+mn-cs"/>
              </a:rPr>
              <a:t>PON</a:t>
            </a:r>
            <a:r>
              <a:rPr lang="zh-CN" altLang="en-US" sz="1200" b="0" i="0" u="none" strike="noStrike" kern="1200" baseline="0" dirty="0" smtClean="0">
                <a:solidFill>
                  <a:schemeClr val="tx1"/>
                </a:solidFill>
                <a:latin typeface="+mn-lt"/>
                <a:ea typeface="+mn-ea"/>
                <a:cs typeface="+mn-cs"/>
              </a:rPr>
              <a:t>的保护配置结构中，检测</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OLT</a:t>
            </a:r>
            <a:r>
              <a:rPr lang="zh-CN" altLang="en-US" sz="1200" b="0" i="0" u="none" strike="noStrike" kern="1200" baseline="0" dirty="0" smtClean="0">
                <a:solidFill>
                  <a:schemeClr val="tx1"/>
                </a:solidFill>
                <a:latin typeface="+mn-lt"/>
                <a:ea typeface="+mn-ea"/>
                <a:cs typeface="+mn-cs"/>
              </a:rPr>
              <a:t>的连接情况，执行</a:t>
            </a:r>
            <a:r>
              <a:rPr lang="en-US" altLang="zh-CN" sz="1200" b="0" i="0" u="none" strike="noStrike" kern="1200" baseline="0" dirty="0" smtClean="0">
                <a:solidFill>
                  <a:schemeClr val="tx1"/>
                </a:solidFill>
                <a:latin typeface="+mn-lt"/>
                <a:ea typeface="+mn-ea"/>
                <a:cs typeface="+mn-cs"/>
              </a:rPr>
              <a:t>APS</a:t>
            </a:r>
            <a:r>
              <a:rPr lang="zh-CN" altLang="en-US"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BER Interval</a:t>
            </a:r>
            <a:r>
              <a:rPr lang="zh-CN" altLang="en-US" sz="1200" b="0" i="0" u="none" strike="noStrike" kern="1200" baseline="0" dirty="0" smtClean="0">
                <a:solidFill>
                  <a:schemeClr val="tx1"/>
                </a:solidFill>
                <a:latin typeface="+mn-lt"/>
                <a:ea typeface="+mn-ea"/>
                <a:cs typeface="+mn-cs"/>
              </a:rPr>
              <a:t>：定义每个</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统计下行错误比特数目的计算间隔，以下行帧的数目来表示。</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Key_Switching_Time</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OLT</a:t>
            </a:r>
            <a:r>
              <a:rPr lang="zh-CN" altLang="en-US" sz="1200" b="0" i="0" u="none" strike="noStrike" kern="1200" baseline="0" dirty="0" smtClean="0">
                <a:solidFill>
                  <a:schemeClr val="tx1"/>
                </a:solidFill>
                <a:latin typeface="+mn-lt"/>
                <a:ea typeface="+mn-ea"/>
                <a:cs typeface="+mn-cs"/>
              </a:rPr>
              <a:t>向</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指示使用新的加密密钥</a:t>
            </a:r>
            <a:endParaRPr lang="en-US" altLang="zh-CN" sz="1200" b="0"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9 types:</a:t>
            </a:r>
          </a:p>
          <a:p>
            <a:r>
              <a:rPr lang="en-US" altLang="zh-CN" sz="1200" b="0" i="0" u="none" strike="noStrike" kern="1200" baseline="0" dirty="0" err="1" smtClean="0">
                <a:solidFill>
                  <a:schemeClr val="tx1"/>
                </a:solidFill>
                <a:latin typeface="+mn-lt"/>
                <a:ea typeface="+mn-ea"/>
                <a:cs typeface="+mn-cs"/>
              </a:rPr>
              <a:t>Serial_Number_ONU</a:t>
            </a:r>
            <a:r>
              <a:rPr lang="zh-CN" altLang="en-US" sz="1200" b="0" i="0" u="none" strike="noStrike" kern="1200" baseline="0" dirty="0" smtClean="0">
                <a:solidFill>
                  <a:schemeClr val="tx1"/>
                </a:solidFill>
                <a:latin typeface="+mn-lt"/>
                <a:ea typeface="+mn-ea"/>
                <a:cs typeface="+mn-cs"/>
              </a:rPr>
              <a:t>：用于传送</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的序列号信息。</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Password</a:t>
            </a:r>
            <a:r>
              <a:rPr lang="zh-CN" altLang="en-US" sz="1200" b="0" i="0" u="none" strike="noStrike" kern="1200" baseline="0" dirty="0" smtClean="0">
                <a:solidFill>
                  <a:schemeClr val="tx1"/>
                </a:solidFill>
                <a:latin typeface="+mn-lt"/>
                <a:ea typeface="+mn-ea"/>
                <a:cs typeface="+mn-cs"/>
              </a:rPr>
              <a:t>：应答</a:t>
            </a:r>
            <a:r>
              <a:rPr lang="en-US" altLang="zh-CN" sz="1200" b="0" i="0" u="none" strike="noStrike" kern="1200" baseline="0" dirty="0" smtClean="0">
                <a:solidFill>
                  <a:schemeClr val="tx1"/>
                </a:solidFill>
                <a:latin typeface="+mn-lt"/>
                <a:ea typeface="+mn-ea"/>
                <a:cs typeface="+mn-cs"/>
              </a:rPr>
              <a:t>OLT</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err="1" smtClean="0">
                <a:solidFill>
                  <a:schemeClr val="tx1"/>
                </a:solidFill>
                <a:latin typeface="+mn-lt"/>
                <a:ea typeface="+mn-ea"/>
                <a:cs typeface="+mn-cs"/>
              </a:rPr>
              <a:t>Request_password</a:t>
            </a:r>
            <a:r>
              <a:rPr lang="zh-CN" altLang="en-US" sz="1200" b="0" i="0" u="none" strike="noStrike" kern="1200" baseline="0" dirty="0" smtClean="0">
                <a:solidFill>
                  <a:schemeClr val="tx1"/>
                </a:solidFill>
                <a:latin typeface="+mn-lt"/>
                <a:ea typeface="+mn-ea"/>
                <a:cs typeface="+mn-cs"/>
              </a:rPr>
              <a:t>消息，通过密码证实该</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Dying_Gasp</a:t>
            </a:r>
            <a:r>
              <a:rPr lang="zh-CN" altLang="en-US" sz="1200" b="0" i="0" u="none" strike="noStrike" kern="1200" baseline="0" dirty="0" smtClean="0">
                <a:solidFill>
                  <a:schemeClr val="tx1"/>
                </a:solidFill>
                <a:latin typeface="+mn-lt"/>
                <a:ea typeface="+mn-ea"/>
                <a:cs typeface="+mn-cs"/>
              </a:rPr>
              <a:t>：通知</a:t>
            </a:r>
            <a:r>
              <a:rPr lang="en-US" altLang="zh-CN" sz="1200" b="0" i="0" u="none" strike="noStrike" kern="1200" baseline="0" dirty="0" smtClean="0">
                <a:solidFill>
                  <a:schemeClr val="tx1"/>
                </a:solidFill>
                <a:latin typeface="+mn-lt"/>
                <a:ea typeface="+mn-ea"/>
                <a:cs typeface="+mn-cs"/>
              </a:rPr>
              <a:t>OLT</a:t>
            </a:r>
            <a:r>
              <a:rPr lang="zh-CN" altLang="en-US" sz="1200" b="0" i="0" u="none" strike="noStrike" kern="1200" baseline="0" dirty="0" smtClean="0">
                <a:solidFill>
                  <a:schemeClr val="tx1"/>
                </a:solidFill>
                <a:latin typeface="+mn-lt"/>
                <a:ea typeface="+mn-ea"/>
                <a:cs typeface="+mn-cs"/>
              </a:rPr>
              <a:t>该</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将正常断电，避免</a:t>
            </a:r>
            <a:r>
              <a:rPr lang="en-US" altLang="zh-CN" sz="1200" b="0" i="0" u="none" strike="noStrike" kern="1200" baseline="0" dirty="0" smtClean="0">
                <a:solidFill>
                  <a:schemeClr val="tx1"/>
                </a:solidFill>
                <a:latin typeface="+mn-lt"/>
                <a:ea typeface="+mn-ea"/>
                <a:cs typeface="+mn-cs"/>
              </a:rPr>
              <a:t>OLT</a:t>
            </a:r>
            <a:r>
              <a:rPr lang="zh-CN" altLang="en-US" sz="1200" b="0" i="0" u="none" strike="noStrike" kern="1200" baseline="0" dirty="0" smtClean="0">
                <a:solidFill>
                  <a:schemeClr val="tx1"/>
                </a:solidFill>
                <a:latin typeface="+mn-lt"/>
                <a:ea typeface="+mn-ea"/>
                <a:cs typeface="+mn-cs"/>
              </a:rPr>
              <a:t>发布不必要的告警。</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No message</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PLOAM</a:t>
            </a:r>
            <a:r>
              <a:rPr lang="zh-CN" altLang="en-US" sz="1200" b="0" i="0" u="none" strike="noStrike" kern="1200" baseline="0" dirty="0" smtClean="0">
                <a:solidFill>
                  <a:schemeClr val="tx1"/>
                </a:solidFill>
                <a:latin typeface="+mn-lt"/>
                <a:ea typeface="+mn-ea"/>
                <a:cs typeface="+mn-cs"/>
              </a:rPr>
              <a:t>通道速率失配和</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功率控制行为</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Encryption key</a:t>
            </a:r>
            <a:r>
              <a:rPr lang="zh-CN" altLang="en-US" sz="1200" b="0" i="0" u="none" strike="noStrike" kern="1200" baseline="0" dirty="0" smtClean="0">
                <a:solidFill>
                  <a:schemeClr val="tx1"/>
                </a:solidFill>
                <a:latin typeface="+mn-lt"/>
                <a:ea typeface="+mn-ea"/>
                <a:cs typeface="+mn-cs"/>
              </a:rPr>
              <a:t>：向</a:t>
            </a:r>
            <a:r>
              <a:rPr lang="en-US" altLang="zh-CN" sz="1200" b="0" i="0" u="none" strike="noStrike" kern="1200" baseline="0" dirty="0" smtClean="0">
                <a:solidFill>
                  <a:schemeClr val="tx1"/>
                </a:solidFill>
                <a:latin typeface="+mn-lt"/>
                <a:ea typeface="+mn-ea"/>
                <a:cs typeface="+mn-cs"/>
              </a:rPr>
              <a:t>OLT</a:t>
            </a:r>
            <a:r>
              <a:rPr lang="zh-CN" altLang="en-US" sz="1200" b="0" i="0" u="none" strike="noStrike" kern="1200" baseline="0" dirty="0" smtClean="0">
                <a:solidFill>
                  <a:schemeClr val="tx1"/>
                </a:solidFill>
                <a:latin typeface="+mn-lt"/>
                <a:ea typeface="+mn-ea"/>
                <a:cs typeface="+mn-cs"/>
              </a:rPr>
              <a:t>发送新的密钥片断。</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err="1" smtClean="0">
                <a:solidFill>
                  <a:schemeClr val="tx1"/>
                </a:solidFill>
                <a:latin typeface="+mn-lt"/>
                <a:ea typeface="+mn-ea"/>
                <a:cs typeface="+mn-cs"/>
              </a:rPr>
              <a:t>Physical_Equipment_Error</a:t>
            </a:r>
            <a:r>
              <a:rPr lang="en-US" altLang="zh-CN" sz="1200" b="0" i="0" u="none" strike="noStrike" kern="1200" baseline="0" dirty="0" smtClean="0">
                <a:solidFill>
                  <a:schemeClr val="tx1"/>
                </a:solidFill>
                <a:latin typeface="+mn-lt"/>
                <a:ea typeface="+mn-ea"/>
                <a:cs typeface="+mn-cs"/>
              </a:rPr>
              <a:t> (PEE)</a:t>
            </a:r>
            <a:r>
              <a:rPr lang="zh-CN" altLang="en-US" sz="1200" b="0" i="0" u="none" strike="noStrike" kern="1200" baseline="0" dirty="0" smtClean="0">
                <a:solidFill>
                  <a:schemeClr val="tx1"/>
                </a:solidFill>
                <a:latin typeface="+mn-lt"/>
                <a:ea typeface="+mn-ea"/>
                <a:cs typeface="+mn-cs"/>
              </a:rPr>
              <a:t>：向</a:t>
            </a:r>
            <a:r>
              <a:rPr lang="en-US" altLang="zh-CN" sz="1200" b="0" i="0" u="none" strike="noStrike" kern="1200" baseline="0" dirty="0" smtClean="0">
                <a:solidFill>
                  <a:schemeClr val="tx1"/>
                </a:solidFill>
                <a:latin typeface="+mn-lt"/>
                <a:ea typeface="+mn-ea"/>
                <a:cs typeface="+mn-cs"/>
              </a:rPr>
              <a:t>OLT</a:t>
            </a:r>
            <a:r>
              <a:rPr lang="zh-CN" altLang="en-US" sz="1200" b="0" i="0" u="none" strike="noStrike" kern="1200" baseline="0" dirty="0" smtClean="0">
                <a:solidFill>
                  <a:schemeClr val="tx1"/>
                </a:solidFill>
                <a:latin typeface="+mn-lt"/>
                <a:ea typeface="+mn-ea"/>
                <a:cs typeface="+mn-cs"/>
              </a:rPr>
              <a:t>指示该</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不能同时发送从</a:t>
            </a:r>
            <a:r>
              <a:rPr lang="en-US" altLang="zh-CN" sz="1200" b="0" i="0" u="none" strike="noStrike" kern="1200" baseline="0" dirty="0" smtClean="0">
                <a:solidFill>
                  <a:schemeClr val="tx1"/>
                </a:solidFill>
                <a:latin typeface="+mn-lt"/>
                <a:ea typeface="+mn-ea"/>
                <a:cs typeface="+mn-cs"/>
              </a:rPr>
              <a:t>GEM</a:t>
            </a:r>
            <a:r>
              <a:rPr lang="zh-CN" altLang="en-US" sz="1200" b="0" i="0" u="none" strike="noStrike" kern="1200" baseline="0" dirty="0" smtClean="0">
                <a:solidFill>
                  <a:schemeClr val="tx1"/>
                </a:solidFill>
                <a:latin typeface="+mn-lt"/>
                <a:ea typeface="+mn-ea"/>
                <a:cs typeface="+mn-cs"/>
              </a:rPr>
              <a:t>层到</a:t>
            </a:r>
            <a:r>
              <a:rPr lang="en-US" altLang="zh-CN" sz="1200" b="0" i="0" u="none" strike="noStrike" kern="1200" baseline="0" dirty="0" smtClean="0">
                <a:solidFill>
                  <a:schemeClr val="tx1"/>
                </a:solidFill>
                <a:latin typeface="+mn-lt"/>
                <a:ea typeface="+mn-ea"/>
                <a:cs typeface="+mn-cs"/>
              </a:rPr>
              <a:t>TC</a:t>
            </a:r>
            <a:r>
              <a:rPr lang="zh-CN" altLang="en-US" sz="1200" b="0" i="0" u="none" strike="noStrike" kern="1200" baseline="0" dirty="0" smtClean="0">
                <a:solidFill>
                  <a:schemeClr val="tx1"/>
                </a:solidFill>
                <a:latin typeface="+mn-lt"/>
                <a:ea typeface="+mn-ea"/>
                <a:cs typeface="+mn-cs"/>
              </a:rPr>
              <a:t>层方向的</a:t>
            </a:r>
            <a:r>
              <a:rPr lang="en-US" altLang="zh-CN" sz="1200" b="0" i="0" u="none" strike="noStrike" kern="1200" baseline="0" dirty="0" smtClean="0">
                <a:solidFill>
                  <a:schemeClr val="tx1"/>
                </a:solidFill>
                <a:latin typeface="+mn-lt"/>
                <a:ea typeface="+mn-ea"/>
                <a:cs typeface="+mn-cs"/>
              </a:rPr>
              <a:t>GEM</a:t>
            </a:r>
            <a:r>
              <a:rPr lang="zh-CN" altLang="en-US" sz="1200" b="0" i="0" u="none" strike="noStrike" kern="1200" baseline="0" dirty="0" smtClean="0">
                <a:solidFill>
                  <a:schemeClr val="tx1"/>
                </a:solidFill>
                <a:latin typeface="+mn-lt"/>
                <a:ea typeface="+mn-ea"/>
                <a:cs typeface="+mn-cs"/>
              </a:rPr>
              <a:t>帧和</a:t>
            </a:r>
            <a:r>
              <a:rPr lang="en-US" altLang="zh-CN" sz="1200" b="0" i="0" u="none" strike="noStrike" kern="1200" baseline="0" dirty="0" smtClean="0">
                <a:solidFill>
                  <a:schemeClr val="tx1"/>
                </a:solidFill>
                <a:latin typeface="+mn-lt"/>
                <a:ea typeface="+mn-ea"/>
                <a:cs typeface="+mn-cs"/>
              </a:rPr>
              <a:t>OMCC</a:t>
            </a:r>
            <a:r>
              <a:rPr lang="zh-CN" altLang="en-US" sz="1200" b="0" i="0" u="none" strike="noStrike" kern="1200" baseline="0" dirty="0" smtClean="0">
                <a:solidFill>
                  <a:schemeClr val="tx1"/>
                </a:solidFill>
                <a:latin typeface="+mn-lt"/>
                <a:ea typeface="+mn-ea"/>
                <a:cs typeface="+mn-cs"/>
              </a:rPr>
              <a:t>帧。</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PST message</a:t>
            </a:r>
            <a:r>
              <a:rPr lang="zh-CN" altLang="en-US" sz="1200" b="0" i="0" u="none" strike="noStrike" kern="1200" baseline="0" dirty="0" smtClean="0">
                <a:solidFill>
                  <a:schemeClr val="tx1"/>
                </a:solidFill>
                <a:latin typeface="+mn-lt"/>
                <a:ea typeface="+mn-ea"/>
                <a:cs typeface="+mn-cs"/>
              </a:rPr>
              <a:t>：在</a:t>
            </a:r>
            <a:r>
              <a:rPr lang="en-US" altLang="zh-CN" sz="1200" b="0" i="0" u="none" strike="noStrike" kern="1200" baseline="0" dirty="0" smtClean="0">
                <a:solidFill>
                  <a:schemeClr val="tx1"/>
                </a:solidFill>
                <a:latin typeface="+mn-lt"/>
                <a:ea typeface="+mn-ea"/>
                <a:cs typeface="+mn-cs"/>
              </a:rPr>
              <a:t>PON</a:t>
            </a:r>
            <a:r>
              <a:rPr lang="zh-CN" altLang="en-US" sz="1200" b="0" i="0" u="none" strike="noStrike" kern="1200" baseline="0" dirty="0" smtClean="0">
                <a:solidFill>
                  <a:schemeClr val="tx1"/>
                </a:solidFill>
                <a:latin typeface="+mn-lt"/>
                <a:ea typeface="+mn-ea"/>
                <a:cs typeface="+mn-cs"/>
              </a:rPr>
              <a:t>保护配置结构中，检测</a:t>
            </a:r>
            <a:r>
              <a:rPr lang="en-US" altLang="zh-CN" sz="1200" b="0" i="0" u="none" strike="noStrike" kern="1200" baseline="0" dirty="0" smtClean="0">
                <a:solidFill>
                  <a:schemeClr val="tx1"/>
                </a:solidFill>
                <a:latin typeface="+mn-lt"/>
                <a:ea typeface="+mn-ea"/>
                <a:cs typeface="+mn-cs"/>
              </a:rPr>
              <a:t>ONU-OLT</a:t>
            </a:r>
            <a:r>
              <a:rPr lang="zh-CN" altLang="en-US" sz="1200" b="0" i="0" u="none" strike="noStrike" kern="1200" baseline="0" dirty="0" smtClean="0">
                <a:solidFill>
                  <a:schemeClr val="tx1"/>
                </a:solidFill>
                <a:latin typeface="+mn-lt"/>
                <a:ea typeface="+mn-ea"/>
                <a:cs typeface="+mn-cs"/>
              </a:rPr>
              <a:t>连结性，执行</a:t>
            </a:r>
            <a:r>
              <a:rPr lang="en-US" altLang="zh-CN" sz="1200" b="0" i="0" u="none" strike="noStrike" kern="1200" baseline="0" dirty="0" smtClean="0">
                <a:solidFill>
                  <a:schemeClr val="tx1"/>
                </a:solidFill>
                <a:latin typeface="+mn-lt"/>
                <a:ea typeface="+mn-ea"/>
                <a:cs typeface="+mn-cs"/>
              </a:rPr>
              <a:t>APS</a:t>
            </a:r>
            <a:r>
              <a:rPr lang="zh-CN" altLang="en-US" sz="1200" b="0" i="0" u="none" strike="noStrike" kern="1200" baseline="0" dirty="0" smtClean="0">
                <a:solidFill>
                  <a:schemeClr val="tx1"/>
                </a:solidFill>
                <a:latin typeface="+mn-lt"/>
                <a:ea typeface="+mn-ea"/>
                <a:cs typeface="+mn-cs"/>
              </a:rPr>
              <a:t>。 </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Remote error indication (REI)</a:t>
            </a:r>
            <a:r>
              <a:rPr lang="zh-CN" altLang="en-US" sz="1200" b="0" i="0" u="none" strike="noStrike" kern="1200" baseline="0" dirty="0" smtClean="0">
                <a:solidFill>
                  <a:schemeClr val="tx1"/>
                </a:solidFill>
                <a:latin typeface="+mn-lt"/>
                <a:ea typeface="+mn-ea"/>
                <a:cs typeface="+mn-cs"/>
              </a:rPr>
              <a:t>：包含在</a:t>
            </a:r>
            <a:r>
              <a:rPr lang="en-US" altLang="zh-CN" sz="1200" b="0" i="0" u="none" strike="noStrike" kern="1200" baseline="0" dirty="0" smtClean="0">
                <a:solidFill>
                  <a:schemeClr val="tx1"/>
                </a:solidFill>
                <a:latin typeface="+mn-lt"/>
                <a:ea typeface="+mn-ea"/>
                <a:cs typeface="+mn-cs"/>
              </a:rPr>
              <a:t>BER Interval</a:t>
            </a:r>
            <a:r>
              <a:rPr lang="zh-CN" altLang="en-US" sz="1200" b="0" i="0" u="none" strike="noStrike" kern="1200" baseline="0" dirty="0" smtClean="0">
                <a:solidFill>
                  <a:schemeClr val="tx1"/>
                </a:solidFill>
                <a:latin typeface="+mn-lt"/>
                <a:ea typeface="+mn-ea"/>
                <a:cs typeface="+mn-cs"/>
              </a:rPr>
              <a:t>期间</a:t>
            </a:r>
            <a:r>
              <a:rPr lang="en-US" altLang="zh-CN" sz="1200" b="0" i="0" u="none" strike="noStrike" kern="1200" baseline="0" dirty="0" smtClean="0">
                <a:solidFill>
                  <a:schemeClr val="tx1"/>
                </a:solidFill>
                <a:latin typeface="+mn-lt"/>
                <a:ea typeface="+mn-ea"/>
                <a:cs typeface="+mn-cs"/>
              </a:rPr>
              <a:t>BIP</a:t>
            </a:r>
            <a:r>
              <a:rPr lang="zh-CN" altLang="en-US" sz="1200" b="0" i="0" u="none" strike="noStrike" kern="1200" baseline="0" dirty="0" smtClean="0">
                <a:solidFill>
                  <a:schemeClr val="tx1"/>
                </a:solidFill>
                <a:latin typeface="+mn-lt"/>
                <a:ea typeface="+mn-ea"/>
                <a:cs typeface="+mn-cs"/>
              </a:rPr>
              <a:t>检测出的误码数。</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Acknowledge</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使用它用来表明已接收到下行流信息。</a:t>
            </a:r>
            <a:endParaRPr lang="en-US" altLang="zh-CN"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F9FD515-C557-4298-BDA8-23736A838159}" type="slidenum">
              <a:rPr lang="zh-TW" altLang="en-US" smtClean="0"/>
              <a:t>18</a:t>
            </a:fld>
            <a:endParaRPr lang="zh-TW" altLang="en-US"/>
          </a:p>
        </p:txBody>
      </p:sp>
    </p:spTree>
    <p:extLst>
      <p:ext uri="{BB962C8B-B14F-4D97-AF65-F5344CB8AC3E}">
        <p14:creationId xmlns:p14="http://schemas.microsoft.com/office/powerpoint/2010/main" val="965178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状态</a:t>
            </a:r>
            <a:r>
              <a:rPr lang="en-US" altLang="zh-CN" dirty="0" smtClean="0"/>
              <a:t>2</a:t>
            </a:r>
            <a:r>
              <a:rPr lang="zh-CN" altLang="en-US" dirty="0" smtClean="0"/>
              <a:t>、状态</a:t>
            </a:r>
            <a:r>
              <a:rPr lang="en-US" altLang="zh-CN" dirty="0" smtClean="0"/>
              <a:t>3</a:t>
            </a:r>
            <a:r>
              <a:rPr lang="zh-CN" altLang="en-US" dirty="0" smtClean="0"/>
              <a:t>、状态</a:t>
            </a:r>
            <a:r>
              <a:rPr lang="en-US" altLang="zh-CN" dirty="0" smtClean="0"/>
              <a:t>4</a:t>
            </a:r>
            <a:r>
              <a:rPr lang="en-US" altLang="zh-CN" dirty="0" smtClean="0">
                <a:sym typeface="Wingdings" pitchFamily="2" charset="2"/>
              </a:rPr>
              <a:t></a:t>
            </a:r>
            <a:r>
              <a:rPr lang="zh-CN" altLang="en-US" dirty="0" smtClean="0"/>
              <a:t>状态</a:t>
            </a:r>
            <a:r>
              <a:rPr lang="en-US" altLang="zh-CN" dirty="0" smtClean="0"/>
              <a:t>1[ONU</a:t>
            </a:r>
            <a:r>
              <a:rPr lang="zh-CN" altLang="en-US" dirty="0" smtClean="0"/>
              <a:t>检测到</a:t>
            </a:r>
            <a:r>
              <a:rPr lang="en-US" altLang="zh-CN" dirty="0" smtClean="0"/>
              <a:t>LOS/LOF]</a:t>
            </a:r>
          </a:p>
          <a:p>
            <a:r>
              <a:rPr lang="en-US" altLang="zh-CN" dirty="0" smtClean="0">
                <a:effectLst/>
              </a:rPr>
              <a:t>LOS</a:t>
            </a:r>
            <a:r>
              <a:rPr lang="zh-CN" altLang="en-US" dirty="0" smtClean="0">
                <a:effectLst/>
              </a:rPr>
              <a:t>：信号丢失，下行流中没有收到有效光信号</a:t>
            </a:r>
            <a:endParaRPr lang="en-US" altLang="zh-CN" dirty="0" smtClean="0">
              <a:effectLst/>
            </a:endParaRPr>
          </a:p>
          <a:p>
            <a:r>
              <a:rPr lang="en-US" altLang="zh-CN" dirty="0" smtClean="0">
                <a:effectLst/>
              </a:rPr>
              <a:t>LOF</a:t>
            </a:r>
            <a:r>
              <a:rPr lang="zh-CN" altLang="en-US" dirty="0" smtClean="0">
                <a:effectLst/>
              </a:rPr>
              <a:t>：帧丢失，从</a:t>
            </a:r>
            <a:r>
              <a:rPr lang="en-US" altLang="zh-CN" dirty="0" smtClean="0">
                <a:effectLst/>
              </a:rPr>
              <a:t>OLT</a:t>
            </a:r>
            <a:r>
              <a:rPr lang="zh-CN" altLang="en-US" dirty="0" smtClean="0">
                <a:effectLst/>
              </a:rPr>
              <a:t>连续收到</a:t>
            </a:r>
            <a:r>
              <a:rPr lang="en-US" altLang="zh-CN" dirty="0" smtClean="0">
                <a:effectLst/>
              </a:rPr>
              <a:t>5</a:t>
            </a:r>
            <a:r>
              <a:rPr lang="zh-CN" altLang="en-US" dirty="0" smtClean="0">
                <a:effectLst/>
              </a:rPr>
              <a:t>个无效的</a:t>
            </a:r>
            <a:r>
              <a:rPr lang="en-US" altLang="zh-CN" dirty="0" smtClean="0">
                <a:effectLst/>
              </a:rPr>
              <a:t>PSYNC</a:t>
            </a:r>
          </a:p>
          <a:p>
            <a:r>
              <a:rPr lang="en-US" altLang="zh-CN" dirty="0" smtClean="0">
                <a:sym typeface="Wingdings" pitchFamily="2" charset="2"/>
              </a:rPr>
              <a:t>2.</a:t>
            </a:r>
            <a:r>
              <a:rPr lang="zh-CN" altLang="en-US" dirty="0" smtClean="0">
                <a:sym typeface="Wingdings" pitchFamily="2" charset="2"/>
              </a:rPr>
              <a:t>状态</a:t>
            </a:r>
            <a:r>
              <a:rPr lang="en-US" altLang="zh-CN" dirty="0" smtClean="0">
                <a:sym typeface="Wingdings" pitchFamily="2" charset="2"/>
              </a:rPr>
              <a:t>6</a:t>
            </a:r>
            <a:r>
              <a:rPr lang="zh-CN" altLang="en-US" dirty="0" smtClean="0">
                <a:sym typeface="Wingdings" pitchFamily="2" charset="2"/>
              </a:rPr>
              <a:t>状态</a:t>
            </a:r>
            <a:r>
              <a:rPr lang="en-US" altLang="zh-CN" dirty="0" smtClean="0">
                <a:sym typeface="Wingdings" pitchFamily="2" charset="2"/>
              </a:rPr>
              <a:t>1[</a:t>
            </a:r>
            <a:r>
              <a:rPr lang="zh-CN" altLang="en-US" dirty="0" smtClean="0">
                <a:sym typeface="Wingdings" pitchFamily="2" charset="2"/>
              </a:rPr>
              <a:t>定时器</a:t>
            </a:r>
            <a:r>
              <a:rPr lang="en-US" altLang="zh-CN" dirty="0" smtClean="0">
                <a:sym typeface="Wingdings" pitchFamily="2" charset="2"/>
              </a:rPr>
              <a:t>T02</a:t>
            </a:r>
            <a:r>
              <a:rPr lang="zh-CN" altLang="en-US" dirty="0" smtClean="0">
                <a:sym typeface="Wingdings" pitchFamily="2" charset="2"/>
              </a:rPr>
              <a:t>超时</a:t>
            </a:r>
            <a:r>
              <a:rPr lang="en-US" altLang="zh-CN" dirty="0" smtClean="0">
                <a:sym typeface="Wingdings" pitchFamily="2" charset="2"/>
              </a:rPr>
              <a:t>]</a:t>
            </a:r>
          </a:p>
          <a:p>
            <a:r>
              <a:rPr lang="en-US" altLang="zh-CN" dirty="0" smtClean="0"/>
              <a:t>T02—POPUP</a:t>
            </a:r>
            <a:r>
              <a:rPr lang="zh-CN" altLang="en-US" dirty="0" smtClean="0"/>
              <a:t>计时器</a:t>
            </a:r>
            <a:endParaRPr lang="en-US" altLang="zh-CN" dirty="0" smtClean="0"/>
          </a:p>
          <a:p>
            <a:pPr lvl="1"/>
            <a:r>
              <a:rPr lang="en-US" altLang="zh-CN" dirty="0" smtClean="0"/>
              <a:t>T02</a:t>
            </a:r>
            <a:r>
              <a:rPr lang="zh-CN" altLang="en-US" dirty="0" smtClean="0"/>
              <a:t>通过限制</a:t>
            </a:r>
            <a:r>
              <a:rPr lang="en-US" altLang="zh-CN" dirty="0" smtClean="0"/>
              <a:t>ONU</a:t>
            </a:r>
            <a:r>
              <a:rPr lang="zh-CN" altLang="en-US" dirty="0" smtClean="0"/>
              <a:t>在</a:t>
            </a:r>
            <a:r>
              <a:rPr lang="en-US" altLang="zh-CN" dirty="0" smtClean="0"/>
              <a:t>06</a:t>
            </a:r>
            <a:r>
              <a:rPr lang="zh-CN" altLang="en-US" dirty="0" smtClean="0"/>
              <a:t>态的逗留时间来声明：从一个周期性</a:t>
            </a:r>
            <a:r>
              <a:rPr lang="en-US" altLang="zh-CN" dirty="0" smtClean="0"/>
              <a:t>LOS/LOF</a:t>
            </a:r>
            <a:r>
              <a:rPr lang="zh-CN" altLang="en-US" dirty="0" smtClean="0"/>
              <a:t>态恢复失败</a:t>
            </a:r>
            <a:endParaRPr lang="en-US" altLang="zh-CN" dirty="0" smtClean="0"/>
          </a:p>
          <a:p>
            <a:pPr lvl="1"/>
            <a:r>
              <a:rPr lang="en-US" altLang="zh-CN" dirty="0" smtClean="0"/>
              <a:t>T02</a:t>
            </a:r>
            <a:r>
              <a:rPr lang="zh-CN" altLang="en-US" dirty="0" smtClean="0"/>
              <a:t>的初始值为</a:t>
            </a:r>
            <a:r>
              <a:rPr lang="en-US" altLang="zh-CN" dirty="0" smtClean="0"/>
              <a:t>100ms</a:t>
            </a:r>
            <a:endParaRPr lang="en-US" altLang="zh-CN"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Wingdings" pitchFamily="2" charset="2"/>
              </a:rPr>
              <a:t>3.</a:t>
            </a:r>
            <a:r>
              <a:rPr lang="zh-CN" altLang="en-US" dirty="0" smtClean="0">
                <a:sym typeface="Wingdings" pitchFamily="2" charset="2"/>
              </a:rPr>
              <a:t>状态</a:t>
            </a:r>
            <a:r>
              <a:rPr lang="en-US" altLang="zh-CN" dirty="0" smtClean="0">
                <a:sym typeface="Wingdings" pitchFamily="2" charset="2"/>
              </a:rPr>
              <a:t>1</a:t>
            </a:r>
            <a:r>
              <a:rPr lang="zh-CN" altLang="en-US" dirty="0" smtClean="0">
                <a:sym typeface="Wingdings" pitchFamily="2" charset="2"/>
              </a:rPr>
              <a:t>状态</a:t>
            </a:r>
            <a:r>
              <a:rPr lang="en-US" altLang="zh-CN" dirty="0" smtClean="0">
                <a:sym typeface="Wingdings" pitchFamily="2" charset="2"/>
              </a:rPr>
              <a:t>2[</a:t>
            </a:r>
            <a:r>
              <a:rPr lang="zh-CN" altLang="en-US" dirty="0" smtClean="0">
                <a:sym typeface="Wingdings" pitchFamily="2" charset="2"/>
              </a:rPr>
              <a:t>接收到下行帧</a:t>
            </a:r>
            <a:r>
              <a:rPr lang="en-US" altLang="zh-CN" dirty="0" smtClean="0">
                <a:sym typeface="Wingdings"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Wingdings" pitchFamily="2" charset="2"/>
              </a:rPr>
              <a:t>4.</a:t>
            </a:r>
            <a:r>
              <a:rPr lang="zh-CN" altLang="en-US" dirty="0" smtClean="0">
                <a:sym typeface="Wingdings" pitchFamily="2" charset="2"/>
              </a:rPr>
              <a:t>状态</a:t>
            </a:r>
            <a:r>
              <a:rPr lang="en-US" altLang="zh-CN" dirty="0" smtClean="0">
                <a:sym typeface="Wingdings" pitchFamily="2" charset="2"/>
              </a:rPr>
              <a:t>3</a:t>
            </a:r>
            <a:r>
              <a:rPr lang="zh-CN" altLang="en-US" dirty="0" smtClean="0">
                <a:sym typeface="Wingdings" pitchFamily="2" charset="2"/>
              </a:rPr>
              <a:t>、状态</a:t>
            </a:r>
            <a:r>
              <a:rPr lang="en-US" altLang="zh-CN" dirty="0" smtClean="0">
                <a:sym typeface="Wingdings" pitchFamily="2" charset="2"/>
              </a:rPr>
              <a:t>4</a:t>
            </a:r>
            <a:r>
              <a:rPr lang="zh-CN" altLang="en-US" dirty="0" smtClean="0">
                <a:sym typeface="Wingdings" pitchFamily="2" charset="2"/>
              </a:rPr>
              <a:t>状态</a:t>
            </a:r>
            <a:r>
              <a:rPr lang="en-US" altLang="zh-CN" dirty="0" smtClean="0">
                <a:sym typeface="Wingdings" pitchFamily="2" charset="2"/>
              </a:rPr>
              <a:t>2[</a:t>
            </a:r>
            <a:r>
              <a:rPr lang="zh-CN" altLang="en-US" dirty="0" smtClean="0">
                <a:sym typeface="Wingdings" pitchFamily="2" charset="2"/>
              </a:rPr>
              <a:t>定时器</a:t>
            </a:r>
            <a:r>
              <a:rPr lang="en-US" altLang="zh-CN" dirty="0" smtClean="0">
                <a:sym typeface="Wingdings" pitchFamily="2" charset="2"/>
              </a:rPr>
              <a:t>T01</a:t>
            </a:r>
            <a:r>
              <a:rPr lang="zh-CN" altLang="en-US" dirty="0" smtClean="0">
                <a:sym typeface="Wingdings" pitchFamily="2" charset="2"/>
              </a:rPr>
              <a:t>超时</a:t>
            </a:r>
            <a:r>
              <a:rPr lang="en-US" altLang="zh-CN" dirty="0" smtClean="0">
                <a:sym typeface="Wingdings" pitchFamily="2" charset="2"/>
              </a:rPr>
              <a:t>]</a:t>
            </a:r>
          </a:p>
          <a:p>
            <a:r>
              <a:rPr lang="en-US" altLang="zh-CN" dirty="0" smtClean="0"/>
              <a:t>T01—</a:t>
            </a:r>
            <a:r>
              <a:rPr lang="zh-CN" altLang="en-US" dirty="0" smtClean="0"/>
              <a:t>序列号获取和测距计时器</a:t>
            </a:r>
            <a:endParaRPr lang="en-US" altLang="zh-CN" dirty="0" smtClean="0"/>
          </a:p>
          <a:p>
            <a:pPr lvl="1"/>
            <a:r>
              <a:rPr lang="en-US" altLang="zh-CN" dirty="0" smtClean="0"/>
              <a:t>T01</a:t>
            </a:r>
            <a:r>
              <a:rPr lang="zh-CN" altLang="en-US" dirty="0" smtClean="0"/>
              <a:t>通过限制</a:t>
            </a:r>
            <a:r>
              <a:rPr lang="en-US" altLang="zh-CN" dirty="0" smtClean="0"/>
              <a:t>ONU</a:t>
            </a:r>
            <a:r>
              <a:rPr lang="zh-CN" altLang="en-US" dirty="0" smtClean="0"/>
              <a:t>在</a:t>
            </a:r>
            <a:r>
              <a:rPr lang="en-US" altLang="zh-CN" dirty="0" smtClean="0"/>
              <a:t>03</a:t>
            </a:r>
            <a:r>
              <a:rPr lang="zh-CN" altLang="en-US" dirty="0" smtClean="0"/>
              <a:t>和</a:t>
            </a:r>
            <a:r>
              <a:rPr lang="en-US" altLang="zh-CN" dirty="0" smtClean="0"/>
              <a:t>04</a:t>
            </a:r>
            <a:r>
              <a:rPr lang="zh-CN" altLang="en-US" dirty="0" smtClean="0"/>
              <a:t>态的逗留时间来终止一个未成功的激活尝试</a:t>
            </a:r>
            <a:endParaRPr lang="en-US" altLang="zh-CN" dirty="0" smtClean="0"/>
          </a:p>
          <a:p>
            <a:pPr lvl="1"/>
            <a:r>
              <a:rPr lang="en-US" altLang="zh-CN" dirty="0" smtClean="0"/>
              <a:t>T01</a:t>
            </a:r>
            <a:r>
              <a:rPr lang="zh-CN" altLang="en-US" dirty="0" smtClean="0"/>
              <a:t>的初始值为</a:t>
            </a:r>
            <a:r>
              <a:rPr lang="en-US" altLang="zh-CN" dirty="0" smtClean="0"/>
              <a:t>10s</a:t>
            </a:r>
            <a:endParaRPr lang="en-US" altLang="zh-CN" dirty="0" smtClean="0">
              <a:sym typeface="Wingdings" pitchFamily="2" charset="2"/>
            </a:endParaRPr>
          </a:p>
          <a:p>
            <a:r>
              <a:rPr lang="en-US" altLang="zh-CN" dirty="0" smtClean="0">
                <a:sym typeface="Wingdings" pitchFamily="2" charset="2"/>
              </a:rPr>
              <a:t>5.</a:t>
            </a:r>
            <a:r>
              <a:rPr lang="zh-CN" altLang="en-US" dirty="0" smtClean="0">
                <a:sym typeface="Wingdings" pitchFamily="2" charset="2"/>
              </a:rPr>
              <a:t>状态</a:t>
            </a:r>
            <a:r>
              <a:rPr lang="en-US" altLang="zh-CN" dirty="0" smtClean="0">
                <a:sym typeface="Wingdings" pitchFamily="2" charset="2"/>
              </a:rPr>
              <a:t>4</a:t>
            </a:r>
            <a:r>
              <a:rPr lang="zh-CN" altLang="en-US" dirty="0" smtClean="0">
                <a:sym typeface="Wingdings" pitchFamily="2" charset="2"/>
              </a:rPr>
              <a:t>、状态</a:t>
            </a:r>
            <a:r>
              <a:rPr lang="en-US" altLang="zh-CN" dirty="0" smtClean="0">
                <a:sym typeface="Wingdings" pitchFamily="2" charset="2"/>
              </a:rPr>
              <a:t>5</a:t>
            </a:r>
            <a:r>
              <a:rPr lang="zh-CN" altLang="en-US" dirty="0" smtClean="0">
                <a:sym typeface="Wingdings" pitchFamily="2" charset="2"/>
              </a:rPr>
              <a:t>、状态</a:t>
            </a:r>
            <a:r>
              <a:rPr lang="en-US" altLang="zh-CN" dirty="0" smtClean="0">
                <a:sym typeface="Wingdings" pitchFamily="2" charset="2"/>
              </a:rPr>
              <a:t>6</a:t>
            </a:r>
            <a:r>
              <a:rPr lang="zh-CN" altLang="en-US" dirty="0" smtClean="0">
                <a:sym typeface="Wingdings" pitchFamily="2" charset="2"/>
              </a:rPr>
              <a:t>状态</a:t>
            </a:r>
            <a:r>
              <a:rPr lang="en-US" altLang="zh-CN" dirty="0" smtClean="0">
                <a:sym typeface="Wingdings" pitchFamily="2" charset="2"/>
              </a:rPr>
              <a:t>2[ONU</a:t>
            </a:r>
            <a:r>
              <a:rPr lang="zh-CN" altLang="en-US" dirty="0" smtClean="0">
                <a:sym typeface="Wingdings" pitchFamily="2" charset="2"/>
              </a:rPr>
              <a:t>接收到取消激活请求</a:t>
            </a:r>
            <a:r>
              <a:rPr lang="en-US" altLang="zh-CN" dirty="0" smtClean="0">
                <a:sym typeface="Wingdings" pitchFamily="2" charset="2"/>
              </a:rPr>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Wingdings" pitchFamily="2" charset="2"/>
              </a:rPr>
              <a:t>6.</a:t>
            </a:r>
            <a:r>
              <a:rPr lang="zh-CN" altLang="en-US" dirty="0" smtClean="0"/>
              <a:t>状态</a:t>
            </a:r>
            <a:r>
              <a:rPr lang="en-US" altLang="zh-CN" dirty="0" smtClean="0"/>
              <a:t>7</a:t>
            </a:r>
            <a:r>
              <a:rPr lang="en-US" altLang="zh-CN" dirty="0" smtClean="0">
                <a:sym typeface="Wingdings" pitchFamily="2" charset="2"/>
              </a:rPr>
              <a:t></a:t>
            </a:r>
            <a:r>
              <a:rPr lang="zh-CN" altLang="en-US" dirty="0" smtClean="0">
                <a:sym typeface="Wingdings" pitchFamily="2" charset="2"/>
              </a:rPr>
              <a:t>状态</a:t>
            </a:r>
            <a:r>
              <a:rPr lang="en-US" altLang="zh-CN" dirty="0" smtClean="0">
                <a:sym typeface="Wingdings" pitchFamily="2" charset="2"/>
              </a:rPr>
              <a:t>2[</a:t>
            </a:r>
            <a:r>
              <a:rPr lang="en-US" altLang="zh-CN" dirty="0" err="1" smtClean="0">
                <a:sym typeface="Wingdings" pitchFamily="2" charset="2"/>
              </a:rPr>
              <a:t>Directive_serival_number</a:t>
            </a:r>
            <a:r>
              <a:rPr lang="zh-CN" altLang="en-US" dirty="0" smtClean="0">
                <a:sym typeface="Wingdings" pitchFamily="2" charset="2"/>
              </a:rPr>
              <a:t>使能请求</a:t>
            </a:r>
            <a:r>
              <a:rPr lang="en-US" altLang="zh-CN" dirty="0" smtClean="0">
                <a:sym typeface="Wingdings"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Wingdings" pitchFamily="2" charset="2"/>
              </a:rPr>
              <a:t>7.</a:t>
            </a:r>
            <a:r>
              <a:rPr lang="zh-CN" altLang="en-US" dirty="0" smtClean="0">
                <a:sym typeface="Wingdings" pitchFamily="2" charset="2"/>
              </a:rPr>
              <a:t>状态</a:t>
            </a:r>
            <a:r>
              <a:rPr lang="en-US" altLang="zh-CN" dirty="0" smtClean="0">
                <a:sym typeface="Wingdings" pitchFamily="2" charset="2"/>
              </a:rPr>
              <a:t>2</a:t>
            </a:r>
            <a:r>
              <a:rPr lang="zh-CN" altLang="en-US" dirty="0" smtClean="0">
                <a:sym typeface="Wingdings" pitchFamily="2" charset="2"/>
              </a:rPr>
              <a:t>状态</a:t>
            </a:r>
            <a:r>
              <a:rPr lang="en-US" altLang="zh-CN" dirty="0" smtClean="0">
                <a:sym typeface="Wingdings" pitchFamily="2" charset="2"/>
              </a:rPr>
              <a:t>3[</a:t>
            </a:r>
            <a:r>
              <a:rPr lang="zh-CN" altLang="en-US" dirty="0" smtClean="0">
                <a:sym typeface="Wingdings" pitchFamily="2" charset="2"/>
              </a:rPr>
              <a:t>接收到</a:t>
            </a:r>
            <a:r>
              <a:rPr lang="en-US" altLang="zh-CN" dirty="0" err="1" smtClean="0">
                <a:sym typeface="Wingdings" pitchFamily="2" charset="2"/>
              </a:rPr>
              <a:t>UPStream_overhead</a:t>
            </a:r>
            <a:r>
              <a:rPr lang="zh-CN" altLang="en-US" dirty="0" smtClean="0">
                <a:sym typeface="Wingdings" pitchFamily="2" charset="2"/>
              </a:rPr>
              <a:t>信息</a:t>
            </a:r>
            <a:r>
              <a:rPr lang="en-US" altLang="zh-CN" dirty="0" smtClean="0">
                <a:sym typeface="Wingdings" pitchFamily="2" charset="2"/>
              </a:rPr>
              <a:t>]</a:t>
            </a:r>
            <a:endParaRPr lang="en-US" altLang="zh-CN" dirty="0" smtClean="0"/>
          </a:p>
          <a:p>
            <a:r>
              <a:rPr lang="en-US" altLang="zh-CN" dirty="0" smtClean="0">
                <a:sym typeface="Wingdings" pitchFamily="2" charset="2"/>
              </a:rPr>
              <a:t>8.</a:t>
            </a:r>
            <a:r>
              <a:rPr lang="zh-CN" altLang="en-US" dirty="0" smtClean="0">
                <a:sym typeface="Wingdings" pitchFamily="2" charset="2"/>
              </a:rPr>
              <a:t>状态</a:t>
            </a:r>
            <a:r>
              <a:rPr lang="en-US" altLang="zh-CN" dirty="0" smtClean="0">
                <a:sym typeface="Wingdings" pitchFamily="2" charset="2"/>
              </a:rPr>
              <a:t>3</a:t>
            </a:r>
            <a:r>
              <a:rPr lang="zh-CN" altLang="en-US" dirty="0" smtClean="0">
                <a:sym typeface="Wingdings" pitchFamily="2" charset="2"/>
              </a:rPr>
              <a:t>状态</a:t>
            </a:r>
            <a:r>
              <a:rPr lang="en-US" altLang="zh-CN" dirty="0" smtClean="0">
                <a:sym typeface="Wingdings" pitchFamily="2" charset="2"/>
              </a:rPr>
              <a:t>4[ONU</a:t>
            </a:r>
            <a:r>
              <a:rPr lang="zh-CN" altLang="en-US" dirty="0" smtClean="0">
                <a:sym typeface="Wingdings" pitchFamily="2" charset="2"/>
              </a:rPr>
              <a:t>接收到</a:t>
            </a:r>
            <a:r>
              <a:rPr lang="en-US" altLang="zh-CN" dirty="0" err="1" smtClean="0">
                <a:sym typeface="Wingdings" pitchFamily="2" charset="2"/>
              </a:rPr>
              <a:t>Assin_ONU_ID</a:t>
            </a:r>
            <a:r>
              <a:rPr lang="en-US" altLang="zh-CN" dirty="0" smtClean="0">
                <a:sym typeface="Wingdings"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Wingdings" pitchFamily="2" charset="2"/>
              </a:rPr>
              <a:t>9.</a:t>
            </a:r>
            <a:r>
              <a:rPr lang="zh-CN" altLang="en-US" dirty="0" smtClean="0">
                <a:sym typeface="Wingdings" pitchFamily="2" charset="2"/>
              </a:rPr>
              <a:t>状态</a:t>
            </a:r>
            <a:r>
              <a:rPr lang="en-US" altLang="zh-CN" dirty="0" smtClean="0">
                <a:sym typeface="Wingdings" pitchFamily="2" charset="2"/>
              </a:rPr>
              <a:t>6</a:t>
            </a:r>
            <a:r>
              <a:rPr lang="zh-CN" altLang="en-US" dirty="0" smtClean="0">
                <a:sym typeface="Wingdings" pitchFamily="2" charset="2"/>
              </a:rPr>
              <a:t>状态</a:t>
            </a:r>
            <a:r>
              <a:rPr lang="en-US" altLang="zh-CN" dirty="0" smtClean="0">
                <a:sym typeface="Wingdings" pitchFamily="2" charset="2"/>
              </a:rPr>
              <a:t>4[ONU</a:t>
            </a:r>
            <a:r>
              <a:rPr lang="zh-CN" altLang="en-US" dirty="0" smtClean="0">
                <a:sym typeface="Wingdings" pitchFamily="2" charset="2"/>
              </a:rPr>
              <a:t>接收到广播的</a:t>
            </a:r>
            <a:r>
              <a:rPr lang="en-US" altLang="zh-CN" dirty="0" smtClean="0">
                <a:sym typeface="Wingdings" pitchFamily="2" charset="2"/>
              </a:rPr>
              <a:t>POPUP</a:t>
            </a:r>
            <a:r>
              <a:rPr lang="zh-CN" altLang="en-US" dirty="0" smtClean="0">
                <a:sym typeface="Wingdings" pitchFamily="2" charset="2"/>
              </a:rPr>
              <a:t>信息</a:t>
            </a:r>
            <a:r>
              <a:rPr lang="en-US" altLang="zh-CN" dirty="0" smtClean="0">
                <a:sym typeface="Wingdings"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如果启用了保护倒换，所有的</a:t>
            </a:r>
            <a:r>
              <a:rPr lang="en-US" altLang="zh-CN" dirty="0" smtClean="0"/>
              <a:t>ONU</a:t>
            </a:r>
            <a:r>
              <a:rPr lang="zh-CN" altLang="en-US" dirty="0" smtClean="0"/>
              <a:t>将倒换到备用光纤上。这时所有</a:t>
            </a:r>
            <a:r>
              <a:rPr lang="en-US" altLang="zh-CN" dirty="0" smtClean="0"/>
              <a:t>ONU</a:t>
            </a:r>
            <a:r>
              <a:rPr lang="zh-CN" altLang="en-US" dirty="0" smtClean="0"/>
              <a:t>将重新进行测距，为此</a:t>
            </a:r>
            <a:r>
              <a:rPr lang="en-US" altLang="zh-CN" dirty="0" smtClean="0"/>
              <a:t>OLT</a:t>
            </a:r>
            <a:r>
              <a:rPr lang="zh-CN" altLang="en-US" dirty="0" smtClean="0"/>
              <a:t>发送</a:t>
            </a:r>
            <a:r>
              <a:rPr lang="en-US" altLang="zh-CN" dirty="0" smtClean="0"/>
              <a:t>Broadcast POPUP</a:t>
            </a:r>
            <a:r>
              <a:rPr lang="zh-CN" altLang="en-US" dirty="0" smtClean="0"/>
              <a:t>消息通知所有</a:t>
            </a:r>
            <a:r>
              <a:rPr lang="en-US" altLang="zh-CN" dirty="0" smtClean="0"/>
              <a:t>ONU</a:t>
            </a:r>
            <a:r>
              <a:rPr lang="zh-CN" altLang="en-US" dirty="0" smtClean="0"/>
              <a:t>进入到测距状态（</a:t>
            </a:r>
            <a:r>
              <a:rPr lang="en-US" altLang="zh-CN" dirty="0" smtClean="0"/>
              <a:t>O4</a:t>
            </a:r>
            <a:r>
              <a:rPr lang="zh-CN" altLang="en-US" dirty="0" smtClean="0"/>
              <a:t>）。</a:t>
            </a:r>
            <a:endParaRPr lang="en-US" altLang="zh-CN" dirty="0" smtClean="0">
              <a:sym typeface="Wingdings" pitchFamily="2" charset="2"/>
            </a:endParaRPr>
          </a:p>
          <a:p>
            <a:r>
              <a:rPr lang="en-US" altLang="zh-CN" dirty="0" smtClean="0">
                <a:sym typeface="Wingdings" pitchFamily="2" charset="2"/>
              </a:rPr>
              <a:t>10.</a:t>
            </a:r>
            <a:r>
              <a:rPr lang="zh-CN" altLang="en-US" dirty="0" smtClean="0">
                <a:sym typeface="Wingdings" pitchFamily="2" charset="2"/>
              </a:rPr>
              <a:t>状态</a:t>
            </a:r>
            <a:r>
              <a:rPr lang="en-US" altLang="zh-CN" dirty="0" smtClean="0">
                <a:sym typeface="Wingdings" pitchFamily="2" charset="2"/>
              </a:rPr>
              <a:t>4</a:t>
            </a:r>
            <a:r>
              <a:rPr lang="zh-CN" altLang="en-US" dirty="0" smtClean="0">
                <a:sym typeface="Wingdings" pitchFamily="2" charset="2"/>
              </a:rPr>
              <a:t>状态</a:t>
            </a:r>
            <a:r>
              <a:rPr lang="en-US" altLang="zh-CN" dirty="0" smtClean="0">
                <a:sym typeface="Wingdings" pitchFamily="2" charset="2"/>
              </a:rPr>
              <a:t>5[ONU</a:t>
            </a:r>
            <a:r>
              <a:rPr lang="zh-CN" altLang="en-US" dirty="0" smtClean="0">
                <a:sym typeface="Wingdings" pitchFamily="2" charset="2"/>
              </a:rPr>
              <a:t>接收到</a:t>
            </a:r>
            <a:r>
              <a:rPr lang="en-US" altLang="zh-CN" dirty="0" err="1" smtClean="0">
                <a:sym typeface="Wingdings" pitchFamily="2" charset="2"/>
              </a:rPr>
              <a:t>Ranging_Time</a:t>
            </a:r>
            <a:r>
              <a:rPr lang="zh-CN" altLang="en-US" dirty="0" smtClean="0">
                <a:sym typeface="Wingdings" pitchFamily="2" charset="2"/>
              </a:rPr>
              <a:t>信息</a:t>
            </a:r>
            <a:r>
              <a:rPr lang="en-US" altLang="zh-CN" dirty="0" smtClean="0">
                <a:sym typeface="Wingdings"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Wingdings" pitchFamily="2" charset="2"/>
              </a:rPr>
              <a:t>11.</a:t>
            </a:r>
            <a:r>
              <a:rPr lang="zh-CN" altLang="en-US" dirty="0" smtClean="0">
                <a:sym typeface="Wingdings" pitchFamily="2" charset="2"/>
              </a:rPr>
              <a:t>状态</a:t>
            </a:r>
            <a:r>
              <a:rPr lang="en-US" altLang="zh-CN" dirty="0" smtClean="0">
                <a:sym typeface="Wingdings" pitchFamily="2" charset="2"/>
              </a:rPr>
              <a:t>6</a:t>
            </a:r>
            <a:r>
              <a:rPr lang="zh-CN" altLang="en-US" dirty="0" smtClean="0">
                <a:sym typeface="Wingdings" pitchFamily="2" charset="2"/>
              </a:rPr>
              <a:t>状态</a:t>
            </a:r>
            <a:r>
              <a:rPr lang="en-US" altLang="zh-CN" dirty="0" smtClean="0">
                <a:sym typeface="Wingdings" pitchFamily="2" charset="2"/>
              </a:rPr>
              <a:t>5[ONU</a:t>
            </a:r>
            <a:r>
              <a:rPr lang="zh-CN" altLang="en-US" dirty="0" smtClean="0">
                <a:sym typeface="Wingdings" pitchFamily="2" charset="2"/>
              </a:rPr>
              <a:t>接收到定向的</a:t>
            </a:r>
            <a:r>
              <a:rPr lang="en-US" altLang="zh-CN" dirty="0" smtClean="0">
                <a:sym typeface="Wingdings" pitchFamily="2" charset="2"/>
              </a:rPr>
              <a:t>POPUP</a:t>
            </a:r>
            <a:r>
              <a:rPr lang="zh-CN" altLang="en-US" dirty="0" smtClean="0">
                <a:sym typeface="Wingdings" pitchFamily="2" charset="2"/>
              </a:rPr>
              <a:t>消息</a:t>
            </a:r>
            <a:r>
              <a:rPr lang="en-US" altLang="zh-CN" dirty="0" smtClean="0">
                <a:sym typeface="Wingdings"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如果没有保护倒换但</a:t>
            </a:r>
            <a:r>
              <a:rPr lang="en-US" altLang="zh-CN" dirty="0" smtClean="0"/>
              <a:t>ONU</a:t>
            </a:r>
            <a:r>
              <a:rPr lang="zh-CN" altLang="en-US" dirty="0" smtClean="0"/>
              <a:t>具有内部保护能力，</a:t>
            </a:r>
            <a:r>
              <a:rPr lang="en-US" altLang="zh-CN" dirty="0" smtClean="0"/>
              <a:t>OLT</a:t>
            </a:r>
            <a:r>
              <a:rPr lang="zh-CN" altLang="en-US" dirty="0" smtClean="0"/>
              <a:t>发送</a:t>
            </a:r>
            <a:r>
              <a:rPr lang="en-US" altLang="zh-CN" dirty="0" smtClean="0"/>
              <a:t>Directed POPUP</a:t>
            </a:r>
            <a:r>
              <a:rPr lang="zh-CN" altLang="en-US" dirty="0" smtClean="0"/>
              <a:t>消息通知</a:t>
            </a:r>
            <a:r>
              <a:rPr lang="en-US" altLang="zh-CN" dirty="0" smtClean="0"/>
              <a:t>ONU</a:t>
            </a:r>
            <a:r>
              <a:rPr lang="zh-CN" altLang="en-US" dirty="0" smtClean="0"/>
              <a:t>进入运行状态（</a:t>
            </a:r>
            <a:r>
              <a:rPr lang="en-US" altLang="zh-CN" dirty="0" smtClean="0"/>
              <a:t>O5</a:t>
            </a:r>
            <a:r>
              <a:rPr lang="zh-CN" altLang="en-US" dirty="0" smtClean="0"/>
              <a:t>）。当</a:t>
            </a:r>
            <a:r>
              <a:rPr lang="en-US" altLang="zh-CN" dirty="0" smtClean="0"/>
              <a:t>ONU</a:t>
            </a:r>
            <a:r>
              <a:rPr lang="zh-CN" altLang="en-US" dirty="0" smtClean="0"/>
              <a:t>进入到</a:t>
            </a:r>
            <a:r>
              <a:rPr lang="en-US" altLang="zh-CN" dirty="0" smtClean="0"/>
              <a:t>O5</a:t>
            </a:r>
            <a:r>
              <a:rPr lang="zh-CN" altLang="en-US" dirty="0" smtClean="0"/>
              <a:t>状态时，</a:t>
            </a:r>
            <a:r>
              <a:rPr lang="en-US" altLang="zh-CN" dirty="0" smtClean="0"/>
              <a:t>OLT</a:t>
            </a:r>
            <a:r>
              <a:rPr lang="zh-CN" altLang="en-US" dirty="0" smtClean="0"/>
              <a:t>需要先对该</a:t>
            </a:r>
            <a:r>
              <a:rPr lang="en-US" altLang="zh-CN" dirty="0" smtClean="0"/>
              <a:t>ONU</a:t>
            </a:r>
            <a:r>
              <a:rPr lang="zh-CN" altLang="en-US" dirty="0" smtClean="0"/>
              <a:t>进行检测，之后再恢复该</a:t>
            </a:r>
            <a:r>
              <a:rPr lang="en-US" altLang="zh-CN" dirty="0" smtClean="0"/>
              <a:t>ONU</a:t>
            </a:r>
            <a:r>
              <a:rPr lang="zh-CN" altLang="en-US" dirty="0" smtClean="0"/>
              <a:t>的业务。</a:t>
            </a:r>
            <a:endParaRPr lang="en-US" altLang="zh-CN" dirty="0" smtClean="0">
              <a:sym typeface="Wingdings" pitchFamily="2" charset="2"/>
            </a:endParaRPr>
          </a:p>
          <a:p>
            <a:r>
              <a:rPr lang="en-US" altLang="zh-CN" dirty="0" smtClean="0">
                <a:sym typeface="Wingdings" pitchFamily="2" charset="2"/>
              </a:rPr>
              <a:t>12.</a:t>
            </a:r>
            <a:r>
              <a:rPr lang="zh-CN" altLang="en-US" dirty="0" smtClean="0">
                <a:sym typeface="Wingdings" pitchFamily="2" charset="2"/>
              </a:rPr>
              <a:t>状态</a:t>
            </a:r>
            <a:r>
              <a:rPr lang="en-US" altLang="zh-CN" dirty="0" smtClean="0">
                <a:sym typeface="Wingdings" pitchFamily="2" charset="2"/>
              </a:rPr>
              <a:t>5</a:t>
            </a:r>
            <a:r>
              <a:rPr lang="zh-CN" altLang="en-US" dirty="0" smtClean="0">
                <a:sym typeface="Wingdings" pitchFamily="2" charset="2"/>
              </a:rPr>
              <a:t>状态</a:t>
            </a:r>
            <a:r>
              <a:rPr lang="en-US" altLang="zh-CN" dirty="0" smtClean="0">
                <a:sym typeface="Wingdings" pitchFamily="2" charset="2"/>
              </a:rPr>
              <a:t>6[ONU</a:t>
            </a:r>
            <a:r>
              <a:rPr lang="zh-CN" altLang="en-US" dirty="0" smtClean="0">
                <a:sym typeface="Wingdings" pitchFamily="2" charset="2"/>
              </a:rPr>
              <a:t>检测到</a:t>
            </a:r>
            <a:r>
              <a:rPr lang="en-US" altLang="zh-CN" dirty="0" smtClean="0">
                <a:sym typeface="Wingdings" pitchFamily="2" charset="2"/>
              </a:rPr>
              <a:t>LOS/LOF</a:t>
            </a:r>
            <a:r>
              <a:rPr lang="zh-CN" altLang="en-US" dirty="0" smtClean="0">
                <a:sym typeface="Wingdings" pitchFamily="2" charset="2"/>
              </a:rPr>
              <a:t>信息</a:t>
            </a:r>
            <a:r>
              <a:rPr lang="en-US" altLang="zh-CN" dirty="0" smtClean="0">
                <a:sym typeface="Wingdings" pitchFamily="2" charset="2"/>
              </a:rPr>
              <a:t>]</a:t>
            </a:r>
          </a:p>
          <a:p>
            <a:r>
              <a:rPr lang="en-US" altLang="zh-CN" dirty="0" smtClean="0"/>
              <a:t>13.</a:t>
            </a:r>
            <a:r>
              <a:rPr lang="zh-CN" altLang="en-US" dirty="0" smtClean="0"/>
              <a:t>状态</a:t>
            </a:r>
            <a:r>
              <a:rPr lang="en-US" altLang="zh-CN" dirty="0" smtClean="0"/>
              <a:t>2</a:t>
            </a:r>
            <a:r>
              <a:rPr lang="zh-CN" altLang="en-US" dirty="0" smtClean="0"/>
              <a:t>、状态</a:t>
            </a:r>
            <a:r>
              <a:rPr lang="en-US" altLang="zh-CN" dirty="0" smtClean="0"/>
              <a:t>3</a:t>
            </a:r>
            <a:r>
              <a:rPr lang="zh-CN" altLang="en-US" dirty="0" smtClean="0"/>
              <a:t>、状态</a:t>
            </a:r>
            <a:r>
              <a:rPr lang="en-US" altLang="zh-CN" dirty="0" smtClean="0"/>
              <a:t>4</a:t>
            </a:r>
            <a:r>
              <a:rPr lang="zh-CN" altLang="en-US" dirty="0" smtClean="0"/>
              <a:t>、状态</a:t>
            </a:r>
            <a:r>
              <a:rPr lang="en-US" altLang="zh-CN" dirty="0" smtClean="0"/>
              <a:t>5</a:t>
            </a:r>
            <a:r>
              <a:rPr lang="zh-CN" altLang="en-US" dirty="0" smtClean="0"/>
              <a:t>、状态</a:t>
            </a:r>
            <a:r>
              <a:rPr lang="en-US" altLang="zh-CN" dirty="0" smtClean="0"/>
              <a:t>6</a:t>
            </a:r>
            <a:r>
              <a:rPr lang="en-US" altLang="zh-CN" dirty="0" smtClean="0">
                <a:sym typeface="Wingdings" pitchFamily="2" charset="2"/>
              </a:rPr>
              <a:t></a:t>
            </a:r>
            <a:r>
              <a:rPr lang="zh-CN" altLang="en-US" dirty="0" smtClean="0">
                <a:sym typeface="Wingdings" pitchFamily="2" charset="2"/>
              </a:rPr>
              <a:t>状态</a:t>
            </a:r>
            <a:r>
              <a:rPr lang="en-US" altLang="zh-CN" dirty="0" smtClean="0">
                <a:sym typeface="Wingdings" pitchFamily="2" charset="2"/>
              </a:rPr>
              <a:t>7[</a:t>
            </a:r>
            <a:r>
              <a:rPr lang="zh-CN" altLang="en-US" dirty="0" smtClean="0">
                <a:sym typeface="Wingdings" pitchFamily="2" charset="2"/>
              </a:rPr>
              <a:t>收到去使能请求</a:t>
            </a:r>
            <a:r>
              <a:rPr lang="en-US" altLang="zh-CN" dirty="0" smtClean="0">
                <a:sym typeface="Wingdings" pitchFamily="2" charset="2"/>
              </a:rPr>
              <a:t>]</a:t>
            </a:r>
            <a:endParaRPr lang="en-US" altLang="zh-CN" dirty="0" smtClean="0"/>
          </a:p>
          <a:p>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F9FD515-C557-4298-BDA8-23736A838159}" type="slidenum">
              <a:rPr lang="zh-TW" altLang="en-US" smtClean="0"/>
              <a:t>19</a:t>
            </a:fld>
            <a:endParaRPr lang="zh-TW" altLang="en-US"/>
          </a:p>
        </p:txBody>
      </p:sp>
    </p:spTree>
    <p:extLst>
      <p:ext uri="{BB962C8B-B14F-4D97-AF65-F5344CB8AC3E}">
        <p14:creationId xmlns:p14="http://schemas.microsoft.com/office/powerpoint/2010/main" val="6588786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状态</a:t>
            </a:r>
            <a:r>
              <a:rPr lang="en-US" altLang="zh-CN" dirty="0" smtClean="0"/>
              <a:t>2</a:t>
            </a:r>
            <a:r>
              <a:rPr lang="zh-CN" altLang="en-US" dirty="0" smtClean="0"/>
              <a:t>、状态</a:t>
            </a:r>
            <a:r>
              <a:rPr lang="en-US" altLang="zh-CN" dirty="0" smtClean="0"/>
              <a:t>3</a:t>
            </a:r>
            <a:r>
              <a:rPr lang="zh-CN" altLang="en-US" dirty="0" smtClean="0"/>
              <a:t>、状态</a:t>
            </a:r>
            <a:r>
              <a:rPr lang="en-US" altLang="zh-CN" dirty="0" smtClean="0"/>
              <a:t>4</a:t>
            </a:r>
            <a:r>
              <a:rPr lang="en-US" altLang="zh-CN" dirty="0" smtClean="0">
                <a:sym typeface="Wingdings" pitchFamily="2" charset="2"/>
              </a:rPr>
              <a:t></a:t>
            </a:r>
            <a:r>
              <a:rPr lang="zh-CN" altLang="en-US" dirty="0" smtClean="0"/>
              <a:t>状态</a:t>
            </a:r>
            <a:r>
              <a:rPr lang="en-US" altLang="zh-CN" dirty="0" smtClean="0"/>
              <a:t>1[ONU</a:t>
            </a:r>
            <a:r>
              <a:rPr lang="zh-CN" altLang="en-US" dirty="0" smtClean="0"/>
              <a:t>检测到</a:t>
            </a:r>
            <a:r>
              <a:rPr lang="en-US" altLang="zh-CN" dirty="0" smtClean="0"/>
              <a:t>LOS]</a:t>
            </a:r>
          </a:p>
          <a:p>
            <a:r>
              <a:rPr lang="en-US" altLang="zh-CN" dirty="0" smtClean="0">
                <a:effectLst/>
              </a:rPr>
              <a:t>LOS</a:t>
            </a:r>
            <a:r>
              <a:rPr lang="zh-CN" altLang="en-US" dirty="0" smtClean="0">
                <a:effectLst/>
              </a:rPr>
              <a:t>：信号丢失，下行流中没有收到有效光信号</a:t>
            </a:r>
            <a:endParaRPr lang="en-US" altLang="zh-CN" dirty="0" smtClean="0">
              <a:effectLst/>
            </a:endParaRPr>
          </a:p>
          <a:p>
            <a:r>
              <a:rPr lang="en-US" altLang="zh-CN" dirty="0" smtClean="0">
                <a:effectLst/>
              </a:rPr>
              <a:t>LOF</a:t>
            </a:r>
            <a:r>
              <a:rPr lang="zh-CN" altLang="en-US" dirty="0" smtClean="0">
                <a:effectLst/>
              </a:rPr>
              <a:t>：帧丢失，从</a:t>
            </a:r>
            <a:r>
              <a:rPr lang="en-US" altLang="zh-CN" dirty="0" smtClean="0">
                <a:effectLst/>
              </a:rPr>
              <a:t>OLT</a:t>
            </a:r>
            <a:r>
              <a:rPr lang="zh-CN" altLang="en-US" dirty="0" smtClean="0">
                <a:effectLst/>
              </a:rPr>
              <a:t>连续收到</a:t>
            </a:r>
            <a:r>
              <a:rPr lang="en-US" altLang="zh-CN" dirty="0" smtClean="0">
                <a:effectLst/>
              </a:rPr>
              <a:t>5</a:t>
            </a:r>
            <a:r>
              <a:rPr lang="zh-CN" altLang="en-US" dirty="0" smtClean="0">
                <a:effectLst/>
              </a:rPr>
              <a:t>个无效的</a:t>
            </a:r>
            <a:r>
              <a:rPr lang="en-US" altLang="zh-CN" dirty="0" smtClean="0">
                <a:effectLst/>
              </a:rPr>
              <a:t>PSYNC</a:t>
            </a:r>
          </a:p>
          <a:p>
            <a:r>
              <a:rPr lang="en-US" altLang="zh-CN" dirty="0" smtClean="0">
                <a:sym typeface="Wingdings" pitchFamily="2" charset="2"/>
              </a:rPr>
              <a:t>2.</a:t>
            </a:r>
            <a:r>
              <a:rPr lang="zh-CN" altLang="en-US" dirty="0" smtClean="0">
                <a:sym typeface="Wingdings" pitchFamily="2" charset="2"/>
              </a:rPr>
              <a:t>状态</a:t>
            </a:r>
            <a:r>
              <a:rPr lang="en-US" altLang="zh-CN" dirty="0" smtClean="0">
                <a:sym typeface="Wingdings" pitchFamily="2" charset="2"/>
              </a:rPr>
              <a:t>6</a:t>
            </a:r>
            <a:r>
              <a:rPr lang="zh-CN" altLang="en-US" dirty="0" smtClean="0">
                <a:sym typeface="Wingdings" pitchFamily="2" charset="2"/>
              </a:rPr>
              <a:t>状态</a:t>
            </a:r>
            <a:r>
              <a:rPr lang="en-US" altLang="zh-CN" dirty="0" smtClean="0">
                <a:sym typeface="Wingdings" pitchFamily="2" charset="2"/>
              </a:rPr>
              <a:t>1[</a:t>
            </a:r>
            <a:r>
              <a:rPr lang="zh-CN" altLang="en-US" dirty="0" smtClean="0">
                <a:sym typeface="Wingdings" pitchFamily="2" charset="2"/>
              </a:rPr>
              <a:t>定时器</a:t>
            </a:r>
            <a:r>
              <a:rPr lang="en-US" altLang="zh-CN" dirty="0" smtClean="0">
                <a:sym typeface="Wingdings" pitchFamily="2" charset="2"/>
              </a:rPr>
              <a:t>T02</a:t>
            </a:r>
            <a:r>
              <a:rPr lang="zh-CN" altLang="en-US" dirty="0" smtClean="0">
                <a:sym typeface="Wingdings" pitchFamily="2" charset="2"/>
              </a:rPr>
              <a:t>超时</a:t>
            </a:r>
            <a:r>
              <a:rPr lang="en-US" altLang="zh-CN" dirty="0" smtClean="0">
                <a:sym typeface="Wingdings" pitchFamily="2" charset="2"/>
              </a:rPr>
              <a:t>]</a:t>
            </a:r>
          </a:p>
          <a:p>
            <a:r>
              <a:rPr lang="en-US" altLang="zh-CN" dirty="0" smtClean="0"/>
              <a:t>T02—POPUP</a:t>
            </a:r>
            <a:r>
              <a:rPr lang="zh-CN" altLang="en-US" dirty="0" smtClean="0"/>
              <a:t>计时器</a:t>
            </a:r>
            <a:endParaRPr lang="en-US" altLang="zh-CN" dirty="0" smtClean="0"/>
          </a:p>
          <a:p>
            <a:pPr lvl="1"/>
            <a:r>
              <a:rPr lang="en-US" altLang="zh-CN" dirty="0" smtClean="0"/>
              <a:t>T02</a:t>
            </a:r>
            <a:r>
              <a:rPr lang="zh-CN" altLang="en-US" dirty="0" smtClean="0"/>
              <a:t>通过限制</a:t>
            </a:r>
            <a:r>
              <a:rPr lang="en-US" altLang="zh-CN" dirty="0" smtClean="0"/>
              <a:t>ONU</a:t>
            </a:r>
            <a:r>
              <a:rPr lang="zh-CN" altLang="en-US" dirty="0" smtClean="0"/>
              <a:t>在</a:t>
            </a:r>
            <a:r>
              <a:rPr lang="en-US" altLang="zh-CN" dirty="0" smtClean="0"/>
              <a:t>06</a:t>
            </a:r>
            <a:r>
              <a:rPr lang="zh-CN" altLang="en-US" dirty="0" smtClean="0"/>
              <a:t>态的逗留时间来声明：从一个周期性</a:t>
            </a:r>
            <a:r>
              <a:rPr lang="en-US" altLang="zh-CN" dirty="0" smtClean="0"/>
              <a:t>LOS/LOF</a:t>
            </a:r>
            <a:r>
              <a:rPr lang="zh-CN" altLang="en-US" dirty="0" smtClean="0"/>
              <a:t>态恢复失败</a:t>
            </a:r>
            <a:endParaRPr lang="en-US" altLang="zh-CN" dirty="0" smtClean="0"/>
          </a:p>
          <a:p>
            <a:pPr lvl="1"/>
            <a:r>
              <a:rPr lang="en-US" altLang="zh-CN" dirty="0" smtClean="0"/>
              <a:t>T02</a:t>
            </a:r>
            <a:r>
              <a:rPr lang="zh-CN" altLang="en-US" dirty="0" smtClean="0"/>
              <a:t>的初始值为</a:t>
            </a:r>
            <a:r>
              <a:rPr lang="en-US" altLang="zh-CN" dirty="0" smtClean="0"/>
              <a:t>100ms</a:t>
            </a:r>
            <a:endParaRPr lang="en-US" altLang="zh-CN"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Wingdings" pitchFamily="2" charset="2"/>
              </a:rPr>
              <a:t>3.</a:t>
            </a:r>
            <a:r>
              <a:rPr lang="zh-CN" altLang="en-US" dirty="0" smtClean="0">
                <a:sym typeface="Wingdings" pitchFamily="2" charset="2"/>
              </a:rPr>
              <a:t>状态</a:t>
            </a:r>
            <a:r>
              <a:rPr lang="en-US" altLang="zh-CN" dirty="0" smtClean="0">
                <a:sym typeface="Wingdings" pitchFamily="2" charset="2"/>
              </a:rPr>
              <a:t>1</a:t>
            </a:r>
            <a:r>
              <a:rPr lang="zh-CN" altLang="en-US" dirty="0" smtClean="0">
                <a:sym typeface="Wingdings" pitchFamily="2" charset="2"/>
              </a:rPr>
              <a:t>状态</a:t>
            </a:r>
            <a:r>
              <a:rPr lang="en-US" altLang="zh-CN" dirty="0" smtClean="0">
                <a:sym typeface="Wingdings" pitchFamily="2" charset="2"/>
              </a:rPr>
              <a:t>2[</a:t>
            </a:r>
            <a:r>
              <a:rPr lang="zh-CN" altLang="en-US" dirty="0" smtClean="0">
                <a:sym typeface="Wingdings" pitchFamily="2" charset="2"/>
              </a:rPr>
              <a:t>接收到下行帧</a:t>
            </a:r>
            <a:r>
              <a:rPr lang="en-US" altLang="zh-CN" dirty="0" smtClean="0">
                <a:sym typeface="Wingdings"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Wingdings" pitchFamily="2" charset="2"/>
              </a:rPr>
              <a:t>4.</a:t>
            </a:r>
            <a:r>
              <a:rPr lang="zh-CN" altLang="en-US" dirty="0" smtClean="0">
                <a:sym typeface="Wingdings" pitchFamily="2" charset="2"/>
              </a:rPr>
              <a:t>状态</a:t>
            </a:r>
            <a:r>
              <a:rPr lang="en-US" altLang="zh-CN" dirty="0" smtClean="0">
                <a:sym typeface="Wingdings" pitchFamily="2" charset="2"/>
              </a:rPr>
              <a:t>3</a:t>
            </a:r>
            <a:r>
              <a:rPr lang="zh-CN" altLang="en-US" dirty="0" smtClean="0">
                <a:sym typeface="Wingdings" pitchFamily="2" charset="2"/>
              </a:rPr>
              <a:t>、状态</a:t>
            </a:r>
            <a:r>
              <a:rPr lang="en-US" altLang="zh-CN" dirty="0" smtClean="0">
                <a:sym typeface="Wingdings" pitchFamily="2" charset="2"/>
              </a:rPr>
              <a:t>4</a:t>
            </a:r>
            <a:r>
              <a:rPr lang="zh-CN" altLang="en-US" dirty="0" smtClean="0">
                <a:sym typeface="Wingdings" pitchFamily="2" charset="2"/>
              </a:rPr>
              <a:t>状态</a:t>
            </a:r>
            <a:r>
              <a:rPr lang="en-US" altLang="zh-CN" dirty="0" smtClean="0">
                <a:sym typeface="Wingdings" pitchFamily="2" charset="2"/>
              </a:rPr>
              <a:t>2[</a:t>
            </a:r>
            <a:r>
              <a:rPr lang="zh-CN" altLang="en-US" dirty="0" smtClean="0">
                <a:sym typeface="Wingdings" pitchFamily="2" charset="2"/>
              </a:rPr>
              <a:t>定时器</a:t>
            </a:r>
            <a:r>
              <a:rPr lang="en-US" altLang="zh-CN" dirty="0" smtClean="0">
                <a:sym typeface="Wingdings" pitchFamily="2" charset="2"/>
              </a:rPr>
              <a:t>T01</a:t>
            </a:r>
            <a:r>
              <a:rPr lang="zh-CN" altLang="en-US" dirty="0" smtClean="0">
                <a:sym typeface="Wingdings" pitchFamily="2" charset="2"/>
              </a:rPr>
              <a:t>超时</a:t>
            </a:r>
            <a:r>
              <a:rPr lang="en-US" altLang="zh-CN" dirty="0" smtClean="0">
                <a:sym typeface="Wingdings" pitchFamily="2" charset="2"/>
              </a:rPr>
              <a:t>]</a:t>
            </a:r>
          </a:p>
          <a:p>
            <a:r>
              <a:rPr lang="en-US" altLang="zh-CN" dirty="0" smtClean="0"/>
              <a:t>T01—</a:t>
            </a:r>
            <a:r>
              <a:rPr lang="zh-CN" altLang="en-US" dirty="0" smtClean="0"/>
              <a:t>序列号获取和测距计时器</a:t>
            </a:r>
            <a:endParaRPr lang="en-US" altLang="zh-CN" dirty="0" smtClean="0"/>
          </a:p>
          <a:p>
            <a:pPr lvl="1"/>
            <a:r>
              <a:rPr lang="en-US" altLang="zh-CN" dirty="0" smtClean="0"/>
              <a:t>T01</a:t>
            </a:r>
            <a:r>
              <a:rPr lang="zh-CN" altLang="en-US" dirty="0" smtClean="0"/>
              <a:t>通过限制</a:t>
            </a:r>
            <a:r>
              <a:rPr lang="en-US" altLang="zh-CN" dirty="0" smtClean="0"/>
              <a:t>ONU</a:t>
            </a:r>
            <a:r>
              <a:rPr lang="zh-CN" altLang="en-US" dirty="0" smtClean="0"/>
              <a:t>在</a:t>
            </a:r>
            <a:r>
              <a:rPr lang="en-US" altLang="zh-CN" dirty="0" smtClean="0"/>
              <a:t>03</a:t>
            </a:r>
            <a:r>
              <a:rPr lang="zh-CN" altLang="en-US" dirty="0" smtClean="0"/>
              <a:t>和</a:t>
            </a:r>
            <a:r>
              <a:rPr lang="en-US" altLang="zh-CN" dirty="0" smtClean="0"/>
              <a:t>04</a:t>
            </a:r>
            <a:r>
              <a:rPr lang="zh-CN" altLang="en-US" dirty="0" smtClean="0"/>
              <a:t>态的逗留时间来终止一个未成功的激活尝试</a:t>
            </a:r>
            <a:endParaRPr lang="en-US" altLang="zh-CN" dirty="0" smtClean="0"/>
          </a:p>
          <a:p>
            <a:pPr lvl="1"/>
            <a:r>
              <a:rPr lang="en-US" altLang="zh-CN" dirty="0" smtClean="0"/>
              <a:t>T01</a:t>
            </a:r>
            <a:r>
              <a:rPr lang="zh-CN" altLang="en-US" dirty="0" smtClean="0"/>
              <a:t>的初始值为</a:t>
            </a:r>
            <a:r>
              <a:rPr lang="en-US" altLang="zh-CN" dirty="0" smtClean="0"/>
              <a:t>10s</a:t>
            </a:r>
            <a:endParaRPr lang="en-US" altLang="zh-CN" dirty="0" smtClean="0">
              <a:sym typeface="Wingdings" pitchFamily="2" charset="2"/>
            </a:endParaRPr>
          </a:p>
          <a:p>
            <a:r>
              <a:rPr lang="en-US" altLang="zh-CN" dirty="0" smtClean="0">
                <a:sym typeface="Wingdings" pitchFamily="2" charset="2"/>
              </a:rPr>
              <a:t>5.</a:t>
            </a:r>
            <a:r>
              <a:rPr lang="zh-CN" altLang="en-US" dirty="0" smtClean="0">
                <a:sym typeface="Wingdings" pitchFamily="2" charset="2"/>
              </a:rPr>
              <a:t>状态</a:t>
            </a:r>
            <a:r>
              <a:rPr lang="en-US" altLang="zh-CN" dirty="0" smtClean="0">
                <a:sym typeface="Wingdings" pitchFamily="2" charset="2"/>
              </a:rPr>
              <a:t>4</a:t>
            </a:r>
            <a:r>
              <a:rPr lang="zh-CN" altLang="en-US" dirty="0" smtClean="0">
                <a:sym typeface="Wingdings" pitchFamily="2" charset="2"/>
              </a:rPr>
              <a:t>、状态</a:t>
            </a:r>
            <a:r>
              <a:rPr lang="en-US" altLang="zh-CN" dirty="0" smtClean="0">
                <a:sym typeface="Wingdings" pitchFamily="2" charset="2"/>
              </a:rPr>
              <a:t>5</a:t>
            </a:r>
            <a:r>
              <a:rPr lang="zh-CN" altLang="en-US" dirty="0" smtClean="0">
                <a:sym typeface="Wingdings" pitchFamily="2" charset="2"/>
              </a:rPr>
              <a:t>、状态</a:t>
            </a:r>
            <a:r>
              <a:rPr lang="en-US" altLang="zh-CN" dirty="0" smtClean="0">
                <a:sym typeface="Wingdings" pitchFamily="2" charset="2"/>
              </a:rPr>
              <a:t>6</a:t>
            </a:r>
            <a:r>
              <a:rPr lang="zh-CN" altLang="en-US" dirty="0" smtClean="0">
                <a:sym typeface="Wingdings" pitchFamily="2" charset="2"/>
              </a:rPr>
              <a:t>状态</a:t>
            </a:r>
            <a:r>
              <a:rPr lang="en-US" altLang="zh-CN" dirty="0" smtClean="0">
                <a:sym typeface="Wingdings" pitchFamily="2" charset="2"/>
              </a:rPr>
              <a:t>2[ONU</a:t>
            </a:r>
            <a:r>
              <a:rPr lang="zh-CN" altLang="en-US" dirty="0" smtClean="0">
                <a:sym typeface="Wingdings" pitchFamily="2" charset="2"/>
              </a:rPr>
              <a:t>接收到取消激活请求</a:t>
            </a:r>
            <a:r>
              <a:rPr lang="en-US" altLang="zh-CN" dirty="0" smtClean="0">
                <a:sym typeface="Wingdings" pitchFamily="2" charset="2"/>
              </a:rPr>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Wingdings" pitchFamily="2" charset="2"/>
              </a:rPr>
              <a:t>6.</a:t>
            </a:r>
            <a:r>
              <a:rPr lang="zh-CN" altLang="en-US" dirty="0" smtClean="0"/>
              <a:t>状态</a:t>
            </a:r>
            <a:r>
              <a:rPr lang="en-US" altLang="zh-CN" dirty="0" smtClean="0"/>
              <a:t>7</a:t>
            </a:r>
            <a:r>
              <a:rPr lang="en-US" altLang="zh-CN" dirty="0" smtClean="0">
                <a:sym typeface="Wingdings" pitchFamily="2" charset="2"/>
              </a:rPr>
              <a:t></a:t>
            </a:r>
            <a:r>
              <a:rPr lang="zh-CN" altLang="en-US" dirty="0" smtClean="0">
                <a:sym typeface="Wingdings" pitchFamily="2" charset="2"/>
              </a:rPr>
              <a:t>状态</a:t>
            </a:r>
            <a:r>
              <a:rPr lang="en-US" altLang="zh-CN" dirty="0" smtClean="0">
                <a:sym typeface="Wingdings" pitchFamily="2" charset="2"/>
              </a:rPr>
              <a:t>2[</a:t>
            </a:r>
            <a:r>
              <a:rPr lang="zh-CN" altLang="en-US" dirty="0" smtClean="0">
                <a:sym typeface="Wingdings" pitchFamily="2" charset="2"/>
              </a:rPr>
              <a:t>使能请求</a:t>
            </a:r>
            <a:r>
              <a:rPr lang="en-US" altLang="zh-CN" dirty="0" smtClean="0">
                <a:sym typeface="Wingdings" pitchFamily="2" charset="2"/>
              </a:rPr>
              <a:t>]</a:t>
            </a:r>
            <a:r>
              <a:rPr lang="zh-CN" altLang="en-US" dirty="0" smtClean="0">
                <a:sym typeface="Wingdings" pitchFamily="2" charset="2"/>
              </a:rPr>
              <a:t>请求</a:t>
            </a:r>
            <a:endParaRPr lang="en-US" altLang="zh-CN" dirty="0" smtClean="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Wingdings" pitchFamily="2" charset="2"/>
              </a:rPr>
              <a:t>7.</a:t>
            </a:r>
            <a:r>
              <a:rPr lang="zh-CN" altLang="en-US" dirty="0" smtClean="0">
                <a:sym typeface="Wingdings" pitchFamily="2" charset="2"/>
              </a:rPr>
              <a:t>状态</a:t>
            </a:r>
            <a:r>
              <a:rPr lang="en-US" altLang="zh-CN" dirty="0" smtClean="0">
                <a:sym typeface="Wingdings" pitchFamily="2" charset="2"/>
              </a:rPr>
              <a:t>2</a:t>
            </a:r>
            <a:r>
              <a:rPr lang="zh-CN" altLang="en-US" dirty="0" smtClean="0">
                <a:sym typeface="Wingdings" pitchFamily="2" charset="2"/>
              </a:rPr>
              <a:t>状态</a:t>
            </a:r>
            <a:r>
              <a:rPr lang="en-US" altLang="zh-CN" dirty="0" smtClean="0">
                <a:sym typeface="Wingdings" pitchFamily="2" charset="2"/>
              </a:rPr>
              <a:t>3[</a:t>
            </a:r>
            <a:r>
              <a:rPr lang="zh-CN" altLang="en-US" dirty="0" smtClean="0">
                <a:sym typeface="Wingdings" pitchFamily="2" charset="2"/>
              </a:rPr>
              <a:t>接收到</a:t>
            </a:r>
            <a:r>
              <a:rPr lang="en-US" altLang="zh-CN" dirty="0" err="1" smtClean="0">
                <a:sym typeface="Wingdings" pitchFamily="2" charset="2"/>
              </a:rPr>
              <a:t>UPStream_overhead</a:t>
            </a:r>
            <a:r>
              <a:rPr lang="zh-CN" altLang="en-US" dirty="0" smtClean="0">
                <a:sym typeface="Wingdings" pitchFamily="2" charset="2"/>
              </a:rPr>
              <a:t>信息</a:t>
            </a:r>
            <a:r>
              <a:rPr lang="en-US" altLang="zh-CN" dirty="0" smtClean="0">
                <a:sym typeface="Wingdings" pitchFamily="2" charset="2"/>
              </a:rPr>
              <a:t>]</a:t>
            </a:r>
            <a:endParaRPr lang="en-US" altLang="zh-CN" dirty="0" smtClean="0"/>
          </a:p>
          <a:p>
            <a:r>
              <a:rPr lang="en-US" altLang="zh-CN" dirty="0" smtClean="0">
                <a:sym typeface="Wingdings" pitchFamily="2" charset="2"/>
              </a:rPr>
              <a:t>8.</a:t>
            </a:r>
            <a:r>
              <a:rPr lang="zh-CN" altLang="en-US" dirty="0" smtClean="0">
                <a:sym typeface="Wingdings" pitchFamily="2" charset="2"/>
              </a:rPr>
              <a:t>状态</a:t>
            </a:r>
            <a:r>
              <a:rPr lang="en-US" altLang="zh-CN" dirty="0" smtClean="0">
                <a:sym typeface="Wingdings" pitchFamily="2" charset="2"/>
              </a:rPr>
              <a:t>3</a:t>
            </a:r>
            <a:r>
              <a:rPr lang="zh-CN" altLang="en-US" dirty="0" smtClean="0">
                <a:sym typeface="Wingdings" pitchFamily="2" charset="2"/>
              </a:rPr>
              <a:t>状态</a:t>
            </a:r>
            <a:r>
              <a:rPr lang="en-US" altLang="zh-CN" dirty="0" smtClean="0">
                <a:sym typeface="Wingdings" pitchFamily="2" charset="2"/>
              </a:rPr>
              <a:t>4[ONU</a:t>
            </a:r>
            <a:r>
              <a:rPr lang="zh-CN" altLang="en-US" dirty="0" smtClean="0">
                <a:sym typeface="Wingdings" pitchFamily="2" charset="2"/>
              </a:rPr>
              <a:t>接收到</a:t>
            </a:r>
            <a:r>
              <a:rPr lang="en-US" altLang="zh-CN" dirty="0" err="1" smtClean="0">
                <a:sym typeface="Wingdings" pitchFamily="2" charset="2"/>
              </a:rPr>
              <a:t>Assin_ONU_ID</a:t>
            </a:r>
            <a:r>
              <a:rPr lang="en-US" altLang="zh-CN" dirty="0" smtClean="0">
                <a:sym typeface="Wingdings"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Wingdings" pitchFamily="2" charset="2"/>
              </a:rPr>
              <a:t>9.</a:t>
            </a:r>
            <a:r>
              <a:rPr lang="zh-CN" altLang="en-US" dirty="0" smtClean="0">
                <a:sym typeface="Wingdings" pitchFamily="2" charset="2"/>
              </a:rPr>
              <a:t>状态</a:t>
            </a:r>
            <a:r>
              <a:rPr lang="en-US" altLang="zh-CN" dirty="0" smtClean="0">
                <a:sym typeface="Wingdings" pitchFamily="2" charset="2"/>
              </a:rPr>
              <a:t>6</a:t>
            </a:r>
            <a:r>
              <a:rPr lang="zh-CN" altLang="en-US" dirty="0" smtClean="0">
                <a:sym typeface="Wingdings" pitchFamily="2" charset="2"/>
              </a:rPr>
              <a:t>状态</a:t>
            </a:r>
            <a:r>
              <a:rPr lang="en-US" altLang="zh-CN" dirty="0" smtClean="0">
                <a:sym typeface="Wingdings" pitchFamily="2" charset="2"/>
              </a:rPr>
              <a:t>4[ONU</a:t>
            </a:r>
            <a:r>
              <a:rPr lang="zh-CN" altLang="en-US" dirty="0" smtClean="0">
                <a:sym typeface="Wingdings" pitchFamily="2" charset="2"/>
              </a:rPr>
              <a:t>接收到广播的</a:t>
            </a:r>
            <a:r>
              <a:rPr lang="en-US" altLang="zh-CN" dirty="0" smtClean="0">
                <a:sym typeface="Wingdings" pitchFamily="2" charset="2"/>
              </a:rPr>
              <a:t>POPUP</a:t>
            </a:r>
            <a:r>
              <a:rPr lang="zh-CN" altLang="en-US" dirty="0" smtClean="0">
                <a:sym typeface="Wingdings" pitchFamily="2" charset="2"/>
              </a:rPr>
              <a:t>信息</a:t>
            </a:r>
            <a:r>
              <a:rPr lang="en-US" altLang="zh-CN" dirty="0" smtClean="0">
                <a:sym typeface="Wingdings"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如果启用了保护倒换，所有的</a:t>
            </a:r>
            <a:r>
              <a:rPr lang="en-US" altLang="zh-CN" dirty="0" smtClean="0"/>
              <a:t>ONU</a:t>
            </a:r>
            <a:r>
              <a:rPr lang="zh-CN" altLang="en-US" dirty="0" smtClean="0"/>
              <a:t>将倒换到备用光纤上。这时所有</a:t>
            </a:r>
            <a:r>
              <a:rPr lang="en-US" altLang="zh-CN" dirty="0" smtClean="0"/>
              <a:t>ONU</a:t>
            </a:r>
            <a:r>
              <a:rPr lang="zh-CN" altLang="en-US" dirty="0" smtClean="0"/>
              <a:t>将重新进行测距，为此</a:t>
            </a:r>
            <a:r>
              <a:rPr lang="en-US" altLang="zh-CN" dirty="0" smtClean="0"/>
              <a:t>OLT</a:t>
            </a:r>
            <a:r>
              <a:rPr lang="zh-CN" altLang="en-US" dirty="0" smtClean="0"/>
              <a:t>发送</a:t>
            </a:r>
            <a:r>
              <a:rPr lang="en-US" altLang="zh-CN" dirty="0" smtClean="0"/>
              <a:t>Broadcast POPUP</a:t>
            </a:r>
            <a:r>
              <a:rPr lang="zh-CN" altLang="en-US" dirty="0" smtClean="0"/>
              <a:t>消息通知所有</a:t>
            </a:r>
            <a:r>
              <a:rPr lang="en-US" altLang="zh-CN" dirty="0" smtClean="0"/>
              <a:t>ONU</a:t>
            </a:r>
            <a:r>
              <a:rPr lang="zh-CN" altLang="en-US" dirty="0" smtClean="0"/>
              <a:t>进入到测距状态（</a:t>
            </a:r>
            <a:r>
              <a:rPr lang="en-US" altLang="zh-CN" dirty="0" smtClean="0"/>
              <a:t>O4</a:t>
            </a:r>
            <a:r>
              <a:rPr lang="zh-CN" altLang="en-US" dirty="0" smtClean="0"/>
              <a:t>）。</a:t>
            </a:r>
            <a:endParaRPr lang="en-US" altLang="zh-CN" dirty="0" smtClean="0">
              <a:sym typeface="Wingdings" pitchFamily="2" charset="2"/>
            </a:endParaRPr>
          </a:p>
          <a:p>
            <a:r>
              <a:rPr lang="en-US" altLang="zh-CN" dirty="0" smtClean="0">
                <a:sym typeface="Wingdings" pitchFamily="2" charset="2"/>
              </a:rPr>
              <a:t>10.</a:t>
            </a:r>
            <a:r>
              <a:rPr lang="zh-CN" altLang="en-US" dirty="0" smtClean="0">
                <a:sym typeface="Wingdings" pitchFamily="2" charset="2"/>
              </a:rPr>
              <a:t>状态</a:t>
            </a:r>
            <a:r>
              <a:rPr lang="en-US" altLang="zh-CN" dirty="0" smtClean="0">
                <a:sym typeface="Wingdings" pitchFamily="2" charset="2"/>
              </a:rPr>
              <a:t>4</a:t>
            </a:r>
            <a:r>
              <a:rPr lang="zh-CN" altLang="en-US" dirty="0" smtClean="0">
                <a:sym typeface="Wingdings" pitchFamily="2" charset="2"/>
              </a:rPr>
              <a:t>状态</a:t>
            </a:r>
            <a:r>
              <a:rPr lang="en-US" altLang="zh-CN" dirty="0" smtClean="0">
                <a:sym typeface="Wingdings" pitchFamily="2" charset="2"/>
              </a:rPr>
              <a:t>5[ONU</a:t>
            </a:r>
            <a:r>
              <a:rPr lang="zh-CN" altLang="en-US" dirty="0" smtClean="0">
                <a:sym typeface="Wingdings" pitchFamily="2" charset="2"/>
              </a:rPr>
              <a:t>接收到</a:t>
            </a:r>
            <a:r>
              <a:rPr lang="en-US" altLang="zh-CN" dirty="0" err="1" smtClean="0">
                <a:sym typeface="Wingdings" pitchFamily="2" charset="2"/>
              </a:rPr>
              <a:t>Ranging_Time</a:t>
            </a:r>
            <a:r>
              <a:rPr lang="zh-CN" altLang="en-US" dirty="0" smtClean="0">
                <a:sym typeface="Wingdings" pitchFamily="2" charset="2"/>
              </a:rPr>
              <a:t>信息</a:t>
            </a:r>
            <a:r>
              <a:rPr lang="en-US" altLang="zh-CN" dirty="0" smtClean="0">
                <a:sym typeface="Wingdings"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Wingdings" pitchFamily="2" charset="2"/>
              </a:rPr>
              <a:t>11.</a:t>
            </a:r>
            <a:r>
              <a:rPr lang="zh-CN" altLang="en-US" dirty="0" smtClean="0">
                <a:sym typeface="Wingdings" pitchFamily="2" charset="2"/>
              </a:rPr>
              <a:t>状态</a:t>
            </a:r>
            <a:r>
              <a:rPr lang="en-US" altLang="zh-CN" dirty="0" smtClean="0">
                <a:sym typeface="Wingdings" pitchFamily="2" charset="2"/>
              </a:rPr>
              <a:t>6</a:t>
            </a:r>
            <a:r>
              <a:rPr lang="zh-CN" altLang="en-US" dirty="0" smtClean="0">
                <a:sym typeface="Wingdings" pitchFamily="2" charset="2"/>
              </a:rPr>
              <a:t>状态</a:t>
            </a:r>
            <a:r>
              <a:rPr lang="en-US" altLang="zh-CN" dirty="0" smtClean="0">
                <a:sym typeface="Wingdings" pitchFamily="2" charset="2"/>
              </a:rPr>
              <a:t>5[ONU</a:t>
            </a:r>
            <a:r>
              <a:rPr lang="zh-CN" altLang="en-US" dirty="0" smtClean="0">
                <a:sym typeface="Wingdings" pitchFamily="2" charset="2"/>
              </a:rPr>
              <a:t>接收到定向的</a:t>
            </a:r>
            <a:r>
              <a:rPr lang="en-US" altLang="zh-CN" dirty="0" smtClean="0">
                <a:sym typeface="Wingdings" pitchFamily="2" charset="2"/>
              </a:rPr>
              <a:t>POPUP</a:t>
            </a:r>
            <a:r>
              <a:rPr lang="zh-CN" altLang="en-US" dirty="0" smtClean="0">
                <a:sym typeface="Wingdings" pitchFamily="2" charset="2"/>
              </a:rPr>
              <a:t>消息</a:t>
            </a:r>
            <a:r>
              <a:rPr lang="en-US" altLang="zh-CN" dirty="0" smtClean="0">
                <a:sym typeface="Wingdings"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如果没有保护倒换但</a:t>
            </a:r>
            <a:r>
              <a:rPr lang="en-US" altLang="zh-CN" dirty="0" smtClean="0"/>
              <a:t>ONU</a:t>
            </a:r>
            <a:r>
              <a:rPr lang="zh-CN" altLang="en-US" dirty="0" smtClean="0"/>
              <a:t>具有内部保护能力，</a:t>
            </a:r>
            <a:r>
              <a:rPr lang="en-US" altLang="zh-CN" dirty="0" smtClean="0"/>
              <a:t>OLT</a:t>
            </a:r>
            <a:r>
              <a:rPr lang="zh-CN" altLang="en-US" dirty="0" smtClean="0"/>
              <a:t>发送</a:t>
            </a:r>
            <a:r>
              <a:rPr lang="en-US" altLang="zh-CN" dirty="0" smtClean="0"/>
              <a:t>Directed POPUP</a:t>
            </a:r>
            <a:r>
              <a:rPr lang="zh-CN" altLang="en-US" dirty="0" smtClean="0"/>
              <a:t>消息通知</a:t>
            </a:r>
            <a:r>
              <a:rPr lang="en-US" altLang="zh-CN" dirty="0" smtClean="0"/>
              <a:t>ONU</a:t>
            </a:r>
            <a:r>
              <a:rPr lang="zh-CN" altLang="en-US" dirty="0" smtClean="0"/>
              <a:t>进入运行状态（</a:t>
            </a:r>
            <a:r>
              <a:rPr lang="en-US" altLang="zh-CN" dirty="0" smtClean="0"/>
              <a:t>O5</a:t>
            </a:r>
            <a:r>
              <a:rPr lang="zh-CN" altLang="en-US" dirty="0" smtClean="0"/>
              <a:t>）。当</a:t>
            </a:r>
            <a:r>
              <a:rPr lang="en-US" altLang="zh-CN" dirty="0" smtClean="0"/>
              <a:t>ONU</a:t>
            </a:r>
            <a:r>
              <a:rPr lang="zh-CN" altLang="en-US" dirty="0" smtClean="0"/>
              <a:t>进入到</a:t>
            </a:r>
            <a:r>
              <a:rPr lang="en-US" altLang="zh-CN" dirty="0" smtClean="0"/>
              <a:t>O5</a:t>
            </a:r>
            <a:r>
              <a:rPr lang="zh-CN" altLang="en-US" dirty="0" smtClean="0"/>
              <a:t>状态时，</a:t>
            </a:r>
            <a:r>
              <a:rPr lang="en-US" altLang="zh-CN" dirty="0" smtClean="0"/>
              <a:t>OLT</a:t>
            </a:r>
            <a:r>
              <a:rPr lang="zh-CN" altLang="en-US" dirty="0" smtClean="0"/>
              <a:t>需要先对该</a:t>
            </a:r>
            <a:r>
              <a:rPr lang="en-US" altLang="zh-CN" dirty="0" smtClean="0"/>
              <a:t>ONU</a:t>
            </a:r>
            <a:r>
              <a:rPr lang="zh-CN" altLang="en-US" dirty="0" smtClean="0"/>
              <a:t>进行检测，之后再恢复该</a:t>
            </a:r>
            <a:r>
              <a:rPr lang="en-US" altLang="zh-CN" dirty="0" smtClean="0"/>
              <a:t>ONU</a:t>
            </a:r>
            <a:r>
              <a:rPr lang="zh-CN" altLang="en-US" dirty="0" smtClean="0"/>
              <a:t>的业务。</a:t>
            </a:r>
            <a:endParaRPr lang="en-US" altLang="zh-CN" dirty="0" smtClean="0">
              <a:sym typeface="Wingdings" pitchFamily="2" charset="2"/>
            </a:endParaRPr>
          </a:p>
          <a:p>
            <a:r>
              <a:rPr lang="en-US" altLang="zh-CN" dirty="0" smtClean="0">
                <a:sym typeface="Wingdings" pitchFamily="2" charset="2"/>
              </a:rPr>
              <a:t>12.</a:t>
            </a:r>
            <a:r>
              <a:rPr lang="zh-CN" altLang="en-US" dirty="0" smtClean="0">
                <a:sym typeface="Wingdings" pitchFamily="2" charset="2"/>
              </a:rPr>
              <a:t>状态</a:t>
            </a:r>
            <a:r>
              <a:rPr lang="en-US" altLang="zh-CN" dirty="0" smtClean="0">
                <a:sym typeface="Wingdings" pitchFamily="2" charset="2"/>
              </a:rPr>
              <a:t>5</a:t>
            </a:r>
            <a:r>
              <a:rPr lang="zh-CN" altLang="en-US" dirty="0" smtClean="0">
                <a:sym typeface="Wingdings" pitchFamily="2" charset="2"/>
              </a:rPr>
              <a:t>状态</a:t>
            </a:r>
            <a:r>
              <a:rPr lang="en-US" altLang="zh-CN" dirty="0" smtClean="0">
                <a:sym typeface="Wingdings" pitchFamily="2" charset="2"/>
              </a:rPr>
              <a:t>6[ONU</a:t>
            </a:r>
            <a:r>
              <a:rPr lang="zh-CN" altLang="en-US" dirty="0" smtClean="0">
                <a:sym typeface="Wingdings" pitchFamily="2" charset="2"/>
              </a:rPr>
              <a:t>检测到</a:t>
            </a:r>
            <a:r>
              <a:rPr lang="en-US" altLang="zh-CN" dirty="0" smtClean="0">
                <a:sym typeface="Wingdings" pitchFamily="2" charset="2"/>
              </a:rPr>
              <a:t>LOS</a:t>
            </a:r>
            <a:r>
              <a:rPr lang="zh-CN" altLang="en-US" dirty="0" smtClean="0">
                <a:sym typeface="Wingdings" pitchFamily="2" charset="2"/>
              </a:rPr>
              <a:t>信息</a:t>
            </a:r>
            <a:r>
              <a:rPr lang="en-US" altLang="zh-CN" dirty="0" smtClean="0">
                <a:sym typeface="Wingdings" pitchFamily="2" charset="2"/>
              </a:rPr>
              <a:t>]</a:t>
            </a:r>
          </a:p>
          <a:p>
            <a:r>
              <a:rPr lang="en-US" altLang="zh-CN" dirty="0" smtClean="0"/>
              <a:t>13.</a:t>
            </a:r>
            <a:r>
              <a:rPr lang="zh-CN" altLang="en-US" dirty="0" smtClean="0"/>
              <a:t>状态</a:t>
            </a:r>
            <a:r>
              <a:rPr lang="en-US" altLang="zh-CN" dirty="0" smtClean="0"/>
              <a:t>2</a:t>
            </a:r>
            <a:r>
              <a:rPr lang="zh-CN" altLang="en-US" dirty="0" smtClean="0"/>
              <a:t>、状态</a:t>
            </a:r>
            <a:r>
              <a:rPr lang="en-US" altLang="zh-CN" dirty="0" smtClean="0"/>
              <a:t>3</a:t>
            </a:r>
            <a:r>
              <a:rPr lang="zh-CN" altLang="en-US" dirty="0" smtClean="0"/>
              <a:t>、状态</a:t>
            </a:r>
            <a:r>
              <a:rPr lang="en-US" altLang="zh-CN" dirty="0" smtClean="0"/>
              <a:t>4</a:t>
            </a:r>
            <a:r>
              <a:rPr lang="zh-CN" altLang="en-US" dirty="0" smtClean="0"/>
              <a:t>、状态</a:t>
            </a:r>
            <a:r>
              <a:rPr lang="en-US" altLang="zh-CN" dirty="0" smtClean="0"/>
              <a:t>5</a:t>
            </a:r>
            <a:r>
              <a:rPr lang="zh-CN" altLang="en-US" dirty="0" smtClean="0"/>
              <a:t>、状态</a:t>
            </a:r>
            <a:r>
              <a:rPr lang="en-US" altLang="zh-CN" dirty="0" smtClean="0"/>
              <a:t>6</a:t>
            </a:r>
            <a:r>
              <a:rPr lang="en-US" altLang="zh-CN" dirty="0" smtClean="0">
                <a:sym typeface="Wingdings" pitchFamily="2" charset="2"/>
              </a:rPr>
              <a:t></a:t>
            </a:r>
            <a:r>
              <a:rPr lang="zh-CN" altLang="en-US" dirty="0" smtClean="0">
                <a:sym typeface="Wingdings" pitchFamily="2" charset="2"/>
              </a:rPr>
              <a:t>状态</a:t>
            </a:r>
            <a:r>
              <a:rPr lang="en-US" altLang="zh-CN" dirty="0" smtClean="0">
                <a:sym typeface="Wingdings" pitchFamily="2" charset="2"/>
              </a:rPr>
              <a:t>7[</a:t>
            </a:r>
            <a:r>
              <a:rPr lang="zh-CN" altLang="en-US" dirty="0" smtClean="0">
                <a:sym typeface="Wingdings" pitchFamily="2" charset="2"/>
              </a:rPr>
              <a:t>收到去使能请求</a:t>
            </a:r>
            <a:r>
              <a:rPr lang="en-US" altLang="zh-CN" dirty="0" smtClean="0">
                <a:sym typeface="Wingdings" pitchFamily="2" charset="2"/>
              </a:rPr>
              <a:t>]</a:t>
            </a:r>
            <a:endParaRPr lang="en-US" altLang="zh-CN" dirty="0" smtClean="0"/>
          </a:p>
        </p:txBody>
      </p:sp>
      <p:sp>
        <p:nvSpPr>
          <p:cNvPr id="4" name="灯片编号占位符 3"/>
          <p:cNvSpPr>
            <a:spLocks noGrp="1"/>
          </p:cNvSpPr>
          <p:nvPr>
            <p:ph type="sldNum" sz="quarter" idx="10"/>
          </p:nvPr>
        </p:nvSpPr>
        <p:spPr/>
        <p:txBody>
          <a:bodyPr/>
          <a:lstStyle/>
          <a:p>
            <a:fld id="{DF9FD515-C557-4298-BDA8-23736A838159}" type="slidenum">
              <a:rPr lang="zh-TW" altLang="en-US" smtClean="0"/>
              <a:t>20</a:t>
            </a:fld>
            <a:endParaRPr lang="zh-TW" altLang="en-US"/>
          </a:p>
        </p:txBody>
      </p:sp>
    </p:spTree>
    <p:extLst>
      <p:ext uri="{BB962C8B-B14F-4D97-AF65-F5344CB8AC3E}">
        <p14:creationId xmlns:p14="http://schemas.microsoft.com/office/powerpoint/2010/main" val="2742915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此处的</a:t>
            </a:r>
            <a:r>
              <a:rPr lang="en-US" altLang="zh-CN" dirty="0" err="1" smtClean="0"/>
              <a:t>sn</a:t>
            </a:r>
            <a:r>
              <a:rPr lang="zh-CN" altLang="en-US" dirty="0" smtClean="0"/>
              <a:t>即在</a:t>
            </a:r>
            <a:r>
              <a:rPr lang="en-US" altLang="zh-CN" dirty="0" smtClean="0"/>
              <a:t>web</a:t>
            </a:r>
            <a:r>
              <a:rPr lang="zh-CN" altLang="en-US" dirty="0" smtClean="0"/>
              <a:t>页面认证页面输入的</a:t>
            </a:r>
            <a:r>
              <a:rPr lang="en-US" altLang="zh-CN" dirty="0" err="1" smtClean="0"/>
              <a:t>sn</a:t>
            </a:r>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21</a:t>
            </a:fld>
            <a:endParaRPr lang="zh-TW" altLang="en-US"/>
          </a:p>
        </p:txBody>
      </p:sp>
    </p:spTree>
    <p:extLst>
      <p:ext uri="{BB962C8B-B14F-4D97-AF65-F5344CB8AC3E}">
        <p14:creationId xmlns:p14="http://schemas.microsoft.com/office/powerpoint/2010/main" val="404583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GPON</a:t>
            </a:r>
            <a:r>
              <a:rPr lang="zh-CN" altLang="en-US" dirty="0" smtClean="0"/>
              <a:t>优势：更远的距离，更大的</a:t>
            </a:r>
            <a:r>
              <a:rPr lang="zh-CN" altLang="en-US" baseline="0" dirty="0" smtClean="0"/>
              <a:t>分光比，更大的带宽</a:t>
            </a:r>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3</a:t>
            </a:fld>
            <a:endParaRPr lang="zh-TW" altLang="en-US"/>
          </a:p>
        </p:txBody>
      </p:sp>
    </p:spTree>
    <p:extLst>
      <p:ext uri="{BB962C8B-B14F-4D97-AF65-F5344CB8AC3E}">
        <p14:creationId xmlns:p14="http://schemas.microsoft.com/office/powerpoint/2010/main" val="3881677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22</a:t>
            </a:fld>
            <a:endParaRPr lang="zh-TW" altLang="en-US"/>
          </a:p>
        </p:txBody>
      </p:sp>
    </p:spTree>
    <p:extLst>
      <p:ext uri="{BB962C8B-B14F-4D97-AF65-F5344CB8AC3E}">
        <p14:creationId xmlns:p14="http://schemas.microsoft.com/office/powerpoint/2010/main" val="864343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前导码主要用于同步，</a:t>
            </a:r>
            <a:endParaRPr lang="en-US" altLang="zh-CN" dirty="0" smtClean="0">
              <a:effectLst/>
            </a:endParaRPr>
          </a:p>
          <a:p>
            <a:endParaRPr lang="en-US" altLang="zh-CN" dirty="0" smtClean="0">
              <a:effectLst/>
            </a:endParaRPr>
          </a:p>
          <a:p>
            <a:r>
              <a:rPr lang="en-US" altLang="zh-CN" dirty="0" err="1" smtClean="0">
                <a:effectLst/>
              </a:rPr>
              <a:t>gggggggg</a:t>
            </a:r>
            <a:r>
              <a:rPr lang="en-US" altLang="zh-CN" dirty="0" smtClean="0">
                <a:effectLst/>
              </a:rPr>
              <a:t> = </a:t>
            </a:r>
            <a:r>
              <a:rPr lang="zh-CN" altLang="en-US" dirty="0" smtClean="0">
                <a:effectLst/>
              </a:rPr>
              <a:t>保护比特数</a:t>
            </a:r>
          </a:p>
          <a:p>
            <a:r>
              <a:rPr lang="en-US" altLang="zh-CN" dirty="0" err="1" smtClean="0">
                <a:effectLst/>
              </a:rPr>
              <a:t>xxxxxxxx</a:t>
            </a:r>
            <a:r>
              <a:rPr lang="en-US" altLang="zh-CN" dirty="0" smtClean="0">
                <a:effectLst/>
              </a:rPr>
              <a:t> =</a:t>
            </a:r>
            <a:r>
              <a:rPr lang="zh-CN" altLang="en-US" dirty="0" smtClean="0">
                <a:effectLst/>
              </a:rPr>
              <a:t>类型</a:t>
            </a:r>
            <a:r>
              <a:rPr lang="en-US" altLang="zh-CN" dirty="0" smtClean="0">
                <a:effectLst/>
              </a:rPr>
              <a:t>1</a:t>
            </a:r>
            <a:r>
              <a:rPr lang="zh-CN" altLang="en-US" dirty="0" smtClean="0">
                <a:effectLst/>
              </a:rPr>
              <a:t>的前导码比特数。类型</a:t>
            </a:r>
            <a:r>
              <a:rPr lang="en-US" altLang="zh-CN" dirty="0" smtClean="0">
                <a:effectLst/>
              </a:rPr>
              <a:t>1</a:t>
            </a:r>
            <a:r>
              <a:rPr lang="zh-CN" altLang="en-US" dirty="0" smtClean="0">
                <a:effectLst/>
              </a:rPr>
              <a:t>的前导比特包括“全</a:t>
            </a:r>
            <a:r>
              <a:rPr lang="en-US" altLang="zh-CN" dirty="0" smtClean="0">
                <a:effectLst/>
              </a:rPr>
              <a:t>1”</a:t>
            </a:r>
            <a:r>
              <a:rPr lang="zh-CN" altLang="en-US" dirty="0" smtClean="0">
                <a:effectLst/>
              </a:rPr>
              <a:t>模式。此值可设为</a:t>
            </a:r>
            <a:r>
              <a:rPr lang="en-US" altLang="zh-CN" dirty="0" smtClean="0">
                <a:effectLst/>
              </a:rPr>
              <a:t>0</a:t>
            </a:r>
            <a:r>
              <a:rPr lang="zh-CN" altLang="en-US" dirty="0" smtClean="0">
                <a:effectLst/>
              </a:rPr>
              <a:t>。</a:t>
            </a:r>
            <a:endParaRPr lang="en-US" altLang="zh-CN" dirty="0" smtClean="0">
              <a:effectLst/>
            </a:endParaRPr>
          </a:p>
          <a:p>
            <a:r>
              <a:rPr lang="en-US" altLang="zh-CN" dirty="0" err="1" smtClean="0">
                <a:effectLst/>
              </a:rPr>
              <a:t>yyyyyyyy</a:t>
            </a:r>
            <a:r>
              <a:rPr lang="en-US" altLang="zh-CN" dirty="0" smtClean="0">
                <a:effectLst/>
              </a:rPr>
              <a:t> =</a:t>
            </a:r>
            <a:r>
              <a:rPr lang="zh-CN" altLang="en-US" dirty="0" smtClean="0">
                <a:effectLst/>
              </a:rPr>
              <a:t>类型</a:t>
            </a:r>
            <a:r>
              <a:rPr lang="en-US" altLang="zh-CN" dirty="0" smtClean="0">
                <a:effectLst/>
              </a:rPr>
              <a:t>2</a:t>
            </a:r>
            <a:r>
              <a:rPr lang="zh-CN" altLang="en-US" dirty="0" smtClean="0">
                <a:effectLst/>
              </a:rPr>
              <a:t>的前导码比特数。类型</a:t>
            </a:r>
            <a:r>
              <a:rPr lang="en-US" altLang="zh-CN" dirty="0" smtClean="0">
                <a:effectLst/>
              </a:rPr>
              <a:t>2</a:t>
            </a:r>
            <a:r>
              <a:rPr lang="zh-CN" altLang="en-US" dirty="0" smtClean="0">
                <a:effectLst/>
              </a:rPr>
              <a:t>的前导比特包括“全</a:t>
            </a:r>
            <a:r>
              <a:rPr lang="en-US" altLang="zh-CN" dirty="0" smtClean="0">
                <a:effectLst/>
              </a:rPr>
              <a:t>0”</a:t>
            </a:r>
            <a:r>
              <a:rPr lang="zh-CN" altLang="en-US" dirty="0" smtClean="0">
                <a:effectLst/>
              </a:rPr>
              <a:t>模式。此值可设为</a:t>
            </a:r>
            <a:r>
              <a:rPr lang="en-US" altLang="zh-CN" dirty="0" smtClean="0">
                <a:effectLst/>
              </a:rPr>
              <a:t>0</a:t>
            </a:r>
            <a:r>
              <a:rPr lang="zh-CN" altLang="en-US" dirty="0" smtClean="0">
                <a:effectLst/>
              </a:rPr>
              <a:t>。</a:t>
            </a:r>
            <a:endParaRPr lang="en-US" altLang="zh-CN" dirty="0" smtClean="0">
              <a:effectLst/>
            </a:endParaRPr>
          </a:p>
          <a:p>
            <a:r>
              <a:rPr lang="en-US" altLang="zh-CN" dirty="0" err="1" smtClean="0">
                <a:effectLst/>
              </a:rPr>
              <a:t>cccccccc</a:t>
            </a:r>
            <a:r>
              <a:rPr lang="en-US" altLang="zh-CN" dirty="0" smtClean="0">
                <a:effectLst/>
              </a:rPr>
              <a:t> = </a:t>
            </a:r>
            <a:r>
              <a:rPr lang="zh-CN" altLang="en-US" dirty="0" smtClean="0">
                <a:effectLst/>
              </a:rPr>
              <a:t>用于类型</a:t>
            </a:r>
            <a:r>
              <a:rPr lang="en-US" altLang="zh-CN" dirty="0" smtClean="0">
                <a:effectLst/>
              </a:rPr>
              <a:t>3</a:t>
            </a:r>
            <a:r>
              <a:rPr lang="zh-CN" altLang="en-US" dirty="0" smtClean="0">
                <a:effectLst/>
              </a:rPr>
              <a:t>的前导码比特模式。（注</a:t>
            </a:r>
            <a:r>
              <a:rPr lang="en-US" altLang="zh-CN" dirty="0" smtClean="0">
                <a:effectLst/>
              </a:rPr>
              <a:t>1</a:t>
            </a:r>
            <a:r>
              <a:rPr lang="zh-CN" altLang="en-US" dirty="0" smtClean="0">
                <a:effectLst/>
              </a:rPr>
              <a:t>）</a:t>
            </a:r>
            <a:endParaRPr lang="en-US" altLang="zh-CN" dirty="0" smtClean="0">
              <a:effectLst/>
            </a:endParaRPr>
          </a:p>
          <a:p>
            <a:r>
              <a:rPr lang="en-US" altLang="zh-CN" dirty="0" err="1" smtClean="0">
                <a:effectLst/>
              </a:rPr>
              <a:t>bbbbbbbb</a:t>
            </a:r>
            <a:endParaRPr lang="en-US" altLang="zh-CN" dirty="0" smtClean="0">
              <a:effectLst/>
            </a:endParaRPr>
          </a:p>
          <a:p>
            <a:r>
              <a:rPr lang="zh-CN" altLang="en-US" dirty="0" smtClean="0">
                <a:effectLst/>
              </a:rPr>
              <a:t>用于在第</a:t>
            </a:r>
            <a:r>
              <a:rPr lang="en-US" altLang="zh-CN" dirty="0" smtClean="0">
                <a:effectLst/>
              </a:rPr>
              <a:t>1</a:t>
            </a:r>
            <a:r>
              <a:rPr lang="zh-CN" altLang="en-US" dirty="0" smtClean="0">
                <a:effectLst/>
              </a:rPr>
              <a:t>个字节的定界符中可以编程的数据（注</a:t>
            </a:r>
            <a:r>
              <a:rPr lang="en-US" altLang="zh-CN" dirty="0" smtClean="0">
                <a:effectLst/>
              </a:rPr>
              <a:t>2</a:t>
            </a:r>
            <a:r>
              <a:rPr lang="zh-CN" altLang="en-US" dirty="0" smtClean="0">
                <a:effectLst/>
              </a:rPr>
              <a:t>，</a:t>
            </a:r>
            <a:r>
              <a:rPr lang="en-US" altLang="zh-CN" dirty="0" smtClean="0">
                <a:effectLst/>
              </a:rPr>
              <a:t>3</a:t>
            </a:r>
            <a:r>
              <a:rPr lang="zh-CN" altLang="en-US" dirty="0" smtClean="0">
                <a:effectLst/>
              </a:rPr>
              <a:t>）</a:t>
            </a:r>
          </a:p>
          <a:p>
            <a:r>
              <a:rPr lang="zh-CN" altLang="en-US" dirty="0" smtClean="0">
                <a:effectLst/>
              </a:rPr>
              <a:t>在第</a:t>
            </a:r>
            <a:r>
              <a:rPr lang="en-US" altLang="zh-CN" dirty="0" smtClean="0">
                <a:effectLst/>
              </a:rPr>
              <a:t>2</a:t>
            </a:r>
            <a:r>
              <a:rPr lang="zh-CN" altLang="en-US" dirty="0" smtClean="0">
                <a:effectLst/>
              </a:rPr>
              <a:t>个字节的定界符中的可以编程的数据</a:t>
            </a:r>
            <a:endParaRPr lang="en-US" altLang="zh-CN" dirty="0" smtClean="0">
              <a:effectLst/>
            </a:endParaRPr>
          </a:p>
          <a:p>
            <a:endParaRPr lang="en-US" altLang="zh-CN" dirty="0" smtClean="0">
              <a:effectLst/>
            </a:endParaRPr>
          </a:p>
          <a:p>
            <a:r>
              <a:rPr lang="zh-CN" altLang="en-US" dirty="0" smtClean="0">
                <a:effectLst/>
              </a:rPr>
              <a:t>注：</a:t>
            </a:r>
            <a:endParaRPr lang="en-US" altLang="zh-CN" dirty="0" smtClean="0">
              <a:effectLst/>
            </a:endParaRPr>
          </a:p>
          <a:p>
            <a:r>
              <a:rPr lang="zh-CN" altLang="en-US" sz="1200" b="0" i="0" u="none" strike="noStrike" kern="1200" baseline="0" dirty="0" smtClean="0">
                <a:solidFill>
                  <a:schemeClr val="tx1"/>
                </a:solidFill>
                <a:latin typeface="+mn-lt"/>
                <a:ea typeface="+mn-ea"/>
                <a:cs typeface="+mn-cs"/>
              </a:rPr>
              <a:t>上行突发模式开销</a:t>
            </a:r>
          </a:p>
          <a:p>
            <a:r>
              <a:rPr lang="en-US" altLang="zh-CN" sz="1200" b="0" i="0" u="none" strike="noStrike" kern="1200" baseline="0" dirty="0" smtClean="0">
                <a:solidFill>
                  <a:schemeClr val="tx1"/>
                </a:solidFill>
                <a:latin typeface="+mn-lt"/>
                <a:ea typeface="+mn-ea"/>
                <a:cs typeface="+mn-cs"/>
              </a:rPr>
              <a:t>GPON</a:t>
            </a:r>
            <a:r>
              <a:rPr lang="zh-CN" altLang="en-US" sz="1200" b="0" i="0" u="none" strike="noStrike" kern="1200" baseline="0" dirty="0" smtClean="0">
                <a:solidFill>
                  <a:schemeClr val="tx1"/>
                </a:solidFill>
                <a:latin typeface="+mn-lt"/>
                <a:ea typeface="+mn-ea"/>
                <a:cs typeface="+mn-cs"/>
              </a:rPr>
              <a:t>上行突发模式开销由保护时间（</a:t>
            </a:r>
            <a:r>
              <a:rPr lang="en-US" altLang="zh-CN" sz="1200" b="0" i="0" u="none" strike="noStrike" kern="1200" baseline="0" dirty="0" smtClean="0">
                <a:solidFill>
                  <a:schemeClr val="tx1"/>
                </a:solidFill>
                <a:latin typeface="+mn-lt"/>
                <a:ea typeface="+mn-ea"/>
                <a:cs typeface="+mn-cs"/>
              </a:rPr>
              <a:t>Guard Time</a:t>
            </a:r>
            <a:r>
              <a:rPr lang="zh-CN" altLang="en-US" sz="1200" b="0" i="0" u="none" strike="noStrike" kern="1200" baseline="0" dirty="0" smtClean="0">
                <a:solidFill>
                  <a:schemeClr val="tx1"/>
                </a:solidFill>
                <a:latin typeface="+mn-lt"/>
                <a:ea typeface="+mn-ea"/>
                <a:cs typeface="+mn-cs"/>
              </a:rPr>
              <a:t>）、前导码（</a:t>
            </a:r>
            <a:r>
              <a:rPr lang="en-US" altLang="zh-CN" sz="1200" b="0" i="0" u="none" strike="noStrike" kern="1200" baseline="0" dirty="0" smtClean="0">
                <a:solidFill>
                  <a:schemeClr val="tx1"/>
                </a:solidFill>
                <a:latin typeface="+mn-lt"/>
                <a:ea typeface="+mn-ea"/>
                <a:cs typeface="+mn-cs"/>
              </a:rPr>
              <a:t>Preamble</a:t>
            </a:r>
            <a:r>
              <a:rPr lang="zh-CN" altLang="en-US" sz="1200" b="0" i="0" u="none" strike="noStrike" kern="1200" baseline="0" dirty="0" smtClean="0">
                <a:solidFill>
                  <a:schemeClr val="tx1"/>
                </a:solidFill>
                <a:latin typeface="+mn-lt"/>
                <a:ea typeface="+mn-ea"/>
                <a:cs typeface="+mn-cs"/>
              </a:rPr>
              <a:t>）和定界符（</a:t>
            </a:r>
            <a:r>
              <a:rPr lang="en-US" altLang="zh-CN" sz="1200" b="0" i="0" u="none" strike="noStrike" kern="1200" baseline="0" dirty="0" smtClean="0">
                <a:solidFill>
                  <a:schemeClr val="tx1"/>
                </a:solidFill>
                <a:latin typeface="+mn-lt"/>
                <a:ea typeface="+mn-ea"/>
                <a:cs typeface="+mn-cs"/>
              </a:rPr>
              <a:t>Delimiter</a:t>
            </a:r>
            <a:r>
              <a:rPr lang="zh-CN" altLang="en-US" sz="1200" b="0" i="0" u="none" strike="noStrike" kern="1200" baseline="0" dirty="0" smtClean="0">
                <a:solidFill>
                  <a:schemeClr val="tx1"/>
                </a:solidFill>
                <a:latin typeface="+mn-lt"/>
                <a:ea typeface="+mn-ea"/>
                <a:cs typeface="+mn-cs"/>
              </a:rPr>
              <a:t>）三部分组成，整个开销的最大长度为</a:t>
            </a:r>
            <a:r>
              <a:rPr lang="en-US" altLang="zh-CN" sz="1200" b="0" i="0" u="none" strike="noStrike" kern="1200" baseline="0" dirty="0" smtClean="0">
                <a:solidFill>
                  <a:schemeClr val="tx1"/>
                </a:solidFill>
                <a:latin typeface="+mn-lt"/>
                <a:ea typeface="+mn-ea"/>
                <a:cs typeface="+mn-cs"/>
              </a:rPr>
              <a:t>128</a:t>
            </a:r>
            <a:r>
              <a:rPr lang="zh-CN" altLang="en-US" sz="1200" b="0" i="0" u="none" strike="noStrike" kern="1200" baseline="0" dirty="0" smtClean="0">
                <a:solidFill>
                  <a:schemeClr val="tx1"/>
                </a:solidFill>
                <a:latin typeface="+mn-lt"/>
                <a:ea typeface="+mn-ea"/>
                <a:cs typeface="+mn-cs"/>
              </a:rPr>
              <a:t>字节。</a:t>
            </a:r>
          </a:p>
          <a:p>
            <a:r>
              <a:rPr lang="en-US" altLang="zh-CN" sz="1200" b="0" i="0" u="none" strike="noStrike" kern="1200" baseline="0" dirty="0" smtClean="0">
                <a:solidFill>
                  <a:schemeClr val="tx1"/>
                </a:solidFill>
                <a:latin typeface="+mn-lt"/>
                <a:ea typeface="+mn-ea"/>
                <a:cs typeface="+mn-cs"/>
              </a:rPr>
              <a:t>OLT</a:t>
            </a:r>
            <a:r>
              <a:rPr lang="zh-CN" altLang="en-US" sz="1200" b="0" i="0" u="none" strike="noStrike" kern="1200" baseline="0" dirty="0" smtClean="0">
                <a:solidFill>
                  <a:schemeClr val="tx1"/>
                </a:solidFill>
                <a:latin typeface="+mn-lt"/>
                <a:ea typeface="+mn-ea"/>
                <a:cs typeface="+mn-cs"/>
              </a:rPr>
              <a:t>在</a:t>
            </a:r>
            <a:r>
              <a:rPr lang="en-US" altLang="zh-CN" sz="1200" b="0" i="0" u="none" strike="noStrike" kern="1200" baseline="0" dirty="0" err="1" smtClean="0">
                <a:solidFill>
                  <a:schemeClr val="tx1"/>
                </a:solidFill>
                <a:latin typeface="+mn-lt"/>
                <a:ea typeface="+mn-ea"/>
                <a:cs typeface="+mn-cs"/>
              </a:rPr>
              <a:t>Upstream_Overhead</a:t>
            </a:r>
            <a:r>
              <a:rPr lang="zh-CN" altLang="en-US" sz="1200" b="0" i="0" u="none" strike="noStrike" kern="1200" baseline="0" dirty="0" smtClean="0">
                <a:solidFill>
                  <a:schemeClr val="tx1"/>
                </a:solidFill>
                <a:latin typeface="+mn-lt"/>
                <a:ea typeface="+mn-ea"/>
                <a:cs typeface="+mn-cs"/>
              </a:rPr>
              <a:t>消息中指示</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上行突发模式开销中保护时间域的长度和</a:t>
            </a:r>
            <a:r>
              <a:rPr lang="en-US" altLang="zh-CN" sz="1200" b="0" i="0" u="none" strike="noStrike" kern="1200" baseline="0" dirty="0" smtClean="0">
                <a:solidFill>
                  <a:schemeClr val="tx1"/>
                </a:solidFill>
                <a:latin typeface="+mn-lt"/>
                <a:ea typeface="+mn-ea"/>
                <a:cs typeface="+mn-cs"/>
              </a:rPr>
              <a:t>ONU</a:t>
            </a:r>
            <a:r>
              <a:rPr lang="zh-CN" altLang="en-US" sz="1200" b="0" i="0" u="none" strike="noStrike" kern="1200" baseline="0" dirty="0" smtClean="0">
                <a:solidFill>
                  <a:schemeClr val="tx1"/>
                </a:solidFill>
                <a:latin typeface="+mn-lt"/>
                <a:ea typeface="+mn-ea"/>
                <a:cs typeface="+mn-cs"/>
              </a:rPr>
              <a:t>所用上行定界符的图样值。</a:t>
            </a:r>
            <a:r>
              <a:rPr lang="en-US" altLang="zh-CN" sz="1200" b="0" i="0" u="none" strike="noStrike" kern="1200" baseline="0" dirty="0" smtClean="0">
                <a:solidFill>
                  <a:schemeClr val="tx1"/>
                </a:solidFill>
                <a:latin typeface="+mn-lt"/>
                <a:ea typeface="+mn-ea"/>
                <a:cs typeface="+mn-cs"/>
              </a:rPr>
              <a:t>GPON</a:t>
            </a:r>
            <a:r>
              <a:rPr lang="zh-CN" altLang="en-US" sz="1200" b="0" i="0" u="none" strike="noStrike" kern="1200" baseline="0" dirty="0" smtClean="0">
                <a:solidFill>
                  <a:schemeClr val="tx1"/>
                </a:solidFill>
                <a:latin typeface="+mn-lt"/>
                <a:ea typeface="+mn-ea"/>
                <a:cs typeface="+mn-cs"/>
              </a:rPr>
              <a:t>系统应使用长度为</a:t>
            </a:r>
            <a:r>
              <a:rPr lang="en-US" altLang="zh-CN" sz="1200" b="0" i="0" u="none" strike="noStrike" kern="1200" baseline="0" dirty="0" smtClean="0">
                <a:solidFill>
                  <a:schemeClr val="tx1"/>
                </a:solidFill>
                <a:latin typeface="+mn-lt"/>
                <a:ea typeface="+mn-ea"/>
                <a:cs typeface="+mn-cs"/>
              </a:rPr>
              <a:t>32</a:t>
            </a:r>
            <a:r>
              <a:rPr lang="zh-CN" altLang="en-US" sz="1200" b="0" i="0" u="none" strike="noStrike" kern="1200" baseline="0" dirty="0" smtClean="0">
                <a:solidFill>
                  <a:schemeClr val="tx1"/>
                </a:solidFill>
                <a:latin typeface="+mn-lt"/>
                <a:ea typeface="+mn-ea"/>
                <a:cs typeface="+mn-cs"/>
              </a:rPr>
              <a:t>比特的保护时间。应使用长度为</a:t>
            </a:r>
            <a:r>
              <a:rPr lang="en-US" altLang="zh-CN" sz="1200" b="0" i="0" u="none" strike="noStrike" kern="1200" baseline="0" dirty="0" smtClean="0">
                <a:solidFill>
                  <a:schemeClr val="tx1"/>
                </a:solidFill>
                <a:latin typeface="+mn-lt"/>
                <a:ea typeface="+mn-ea"/>
                <a:cs typeface="+mn-cs"/>
              </a:rPr>
              <a:t>20</a:t>
            </a:r>
            <a:r>
              <a:rPr lang="zh-CN" altLang="en-US" sz="1200" b="0" i="0" u="none" strike="noStrike" kern="1200" baseline="0" dirty="0" smtClean="0">
                <a:solidFill>
                  <a:schemeClr val="tx1"/>
                </a:solidFill>
                <a:latin typeface="+mn-lt"/>
                <a:ea typeface="+mn-ea"/>
                <a:cs typeface="+mn-cs"/>
              </a:rPr>
              <a:t>比特的定界符，图样值为</a:t>
            </a:r>
            <a:r>
              <a:rPr lang="en-US" altLang="zh-CN" sz="1200" b="0" i="0" u="none" strike="noStrike" kern="1200" baseline="0" dirty="0" smtClean="0">
                <a:solidFill>
                  <a:schemeClr val="tx1"/>
                </a:solidFill>
                <a:latin typeface="+mn-lt"/>
                <a:ea typeface="+mn-ea"/>
                <a:cs typeface="+mn-cs"/>
              </a:rPr>
              <a:t>0XB5983</a:t>
            </a:r>
            <a:r>
              <a:rPr lang="zh-CN" altLang="en-US" sz="1200" b="0" i="0" u="none" strike="noStrike" kern="1200" baseline="0" dirty="0" smtClean="0">
                <a:solidFill>
                  <a:schemeClr val="tx1"/>
                </a:solidFill>
                <a:latin typeface="+mn-lt"/>
                <a:ea typeface="+mn-ea"/>
                <a:cs typeface="+mn-cs"/>
              </a:rPr>
              <a:t>。上行定界符域长度为</a:t>
            </a:r>
            <a:r>
              <a:rPr lang="en-US" altLang="zh-CN" sz="1200" b="0" i="0" u="none" strike="noStrike" kern="1200" baseline="0" dirty="0" smtClean="0">
                <a:solidFill>
                  <a:schemeClr val="tx1"/>
                </a:solidFill>
                <a:latin typeface="+mn-lt"/>
                <a:ea typeface="+mn-ea"/>
                <a:cs typeface="+mn-cs"/>
              </a:rPr>
              <a:t>24</a:t>
            </a:r>
            <a:r>
              <a:rPr lang="zh-CN" altLang="en-US" sz="1200" b="0" i="0" u="none" strike="noStrike" kern="1200" baseline="0" dirty="0" smtClean="0">
                <a:solidFill>
                  <a:schemeClr val="tx1"/>
                </a:solidFill>
                <a:latin typeface="+mn-lt"/>
                <a:ea typeface="+mn-ea"/>
                <a:cs typeface="+mn-cs"/>
              </a:rPr>
              <a:t>比特，</a:t>
            </a:r>
            <a:r>
              <a:rPr lang="en-US" altLang="zh-CN" sz="1200" b="0" i="0" u="none" strike="noStrike" kern="1200" baseline="0" dirty="0" err="1" smtClean="0">
                <a:solidFill>
                  <a:schemeClr val="tx1"/>
                </a:solidFill>
                <a:latin typeface="+mn-lt"/>
                <a:ea typeface="+mn-ea"/>
                <a:cs typeface="+mn-cs"/>
              </a:rPr>
              <a:t>upstream_overhead</a:t>
            </a:r>
            <a:r>
              <a:rPr lang="zh-CN" altLang="en-US" sz="1200" b="0" i="0" u="none" strike="noStrike" kern="1200" baseline="0" dirty="0" smtClean="0">
                <a:solidFill>
                  <a:schemeClr val="tx1"/>
                </a:solidFill>
                <a:latin typeface="+mn-lt"/>
                <a:ea typeface="+mn-ea"/>
                <a:cs typeface="+mn-cs"/>
              </a:rPr>
              <a:t>消息中指示的类型</a:t>
            </a:r>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前导码的图样值作为</a:t>
            </a:r>
            <a:r>
              <a:rPr lang="en-US" altLang="zh-CN" sz="1200" b="0" i="0" u="none" strike="noStrike" kern="1200" baseline="0" dirty="0" smtClean="0">
                <a:solidFill>
                  <a:schemeClr val="tx1"/>
                </a:solidFill>
                <a:latin typeface="+mn-lt"/>
                <a:ea typeface="+mn-ea"/>
                <a:cs typeface="+mn-cs"/>
              </a:rPr>
              <a:t>24</a:t>
            </a:r>
            <a:r>
              <a:rPr lang="zh-CN" altLang="en-US" sz="1200" b="0" i="0" u="none" strike="noStrike" kern="1200" baseline="0" dirty="0" smtClean="0">
                <a:solidFill>
                  <a:schemeClr val="tx1"/>
                </a:solidFill>
                <a:latin typeface="+mn-lt"/>
                <a:ea typeface="+mn-ea"/>
                <a:cs typeface="+mn-cs"/>
              </a:rPr>
              <a:t>位定界符中的高</a:t>
            </a:r>
            <a:r>
              <a:rPr lang="en-US" altLang="zh-CN" sz="1200" b="0" i="0" u="none" strike="noStrike" kern="1200" baseline="0" dirty="0" smtClean="0">
                <a:solidFill>
                  <a:schemeClr val="tx1"/>
                </a:solidFill>
                <a:latin typeface="+mn-lt"/>
                <a:ea typeface="+mn-ea"/>
                <a:cs typeface="+mn-cs"/>
              </a:rPr>
              <a:t>4</a:t>
            </a:r>
            <a:r>
              <a:rPr lang="zh-CN" altLang="en-US" sz="1200" b="0" i="0" u="none" strike="noStrike" kern="1200" baseline="0" dirty="0" smtClean="0">
                <a:solidFill>
                  <a:schemeClr val="tx1"/>
                </a:solidFill>
                <a:latin typeface="+mn-lt"/>
                <a:ea typeface="+mn-ea"/>
                <a:cs typeface="+mn-cs"/>
              </a:rPr>
              <a:t>比特，即完整的</a:t>
            </a:r>
            <a:r>
              <a:rPr lang="en-US" altLang="zh-CN" sz="1200" b="0" i="0" u="none" strike="noStrike" kern="1200" baseline="0" dirty="0" smtClean="0">
                <a:solidFill>
                  <a:schemeClr val="tx1"/>
                </a:solidFill>
                <a:latin typeface="+mn-lt"/>
                <a:ea typeface="+mn-ea"/>
                <a:cs typeface="+mn-cs"/>
              </a:rPr>
              <a:t>24</a:t>
            </a:r>
            <a:r>
              <a:rPr lang="zh-CN" altLang="en-US" sz="1200" b="0" i="0" u="none" strike="noStrike" kern="1200" baseline="0" dirty="0" smtClean="0">
                <a:solidFill>
                  <a:schemeClr val="tx1"/>
                </a:solidFill>
                <a:latin typeface="+mn-lt"/>
                <a:ea typeface="+mn-ea"/>
                <a:cs typeface="+mn-cs"/>
              </a:rPr>
              <a:t>位定界符图样值为</a:t>
            </a:r>
            <a:r>
              <a:rPr lang="en-US" altLang="zh-CN" sz="1200" b="0" i="0" u="none" strike="noStrike" kern="1200" baseline="0" dirty="0" smtClean="0">
                <a:solidFill>
                  <a:schemeClr val="tx1"/>
                </a:solidFill>
                <a:latin typeface="+mn-lt"/>
                <a:ea typeface="+mn-ea"/>
                <a:cs typeface="+mn-cs"/>
              </a:rPr>
              <a:t>0XAB5983</a:t>
            </a:r>
            <a:r>
              <a:rPr lang="zh-CN" altLang="en-US" sz="1200" b="0" i="0" u="none" strike="noStrike" kern="1200" baseline="0" dirty="0" smtClean="0">
                <a:solidFill>
                  <a:schemeClr val="tx1"/>
                </a:solidFill>
                <a:latin typeface="+mn-lt"/>
                <a:ea typeface="+mn-ea"/>
                <a:cs typeface="+mn-cs"/>
              </a:rPr>
              <a:t>。</a:t>
            </a:r>
          </a:p>
          <a:p>
            <a:r>
              <a:rPr lang="en-US" altLang="zh-CN" sz="1200" b="0" i="0" u="none" strike="noStrike" kern="1200" baseline="0" dirty="0" smtClean="0">
                <a:solidFill>
                  <a:schemeClr val="tx1"/>
                </a:solidFill>
                <a:latin typeface="+mn-lt"/>
                <a:ea typeface="+mn-ea"/>
                <a:cs typeface="+mn-cs"/>
              </a:rPr>
              <a:t>GPON</a:t>
            </a:r>
            <a:r>
              <a:rPr lang="zh-CN" altLang="en-US" sz="1200" b="0" i="0" u="none" strike="noStrike" kern="1200" baseline="0" dirty="0" smtClean="0">
                <a:solidFill>
                  <a:schemeClr val="tx1"/>
                </a:solidFill>
                <a:latin typeface="+mn-lt"/>
                <a:ea typeface="+mn-ea"/>
                <a:cs typeface="+mn-cs"/>
              </a:rPr>
              <a:t>系统应只使用类型</a:t>
            </a:r>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的前导码，类型</a:t>
            </a:r>
            <a:r>
              <a:rPr lang="en-US" altLang="zh-CN" sz="1200" b="0" i="0" u="none" strike="noStrike" kern="1200" baseline="0" dirty="0" smtClean="0">
                <a:solidFill>
                  <a:schemeClr val="tx1"/>
                </a:solidFill>
                <a:latin typeface="+mn-lt"/>
                <a:ea typeface="+mn-ea"/>
                <a:cs typeface="+mn-cs"/>
              </a:rPr>
              <a:t>3</a:t>
            </a:r>
            <a:r>
              <a:rPr lang="zh-CN" altLang="en-US" sz="1200" b="0" i="0" u="none" strike="noStrike" kern="1200" baseline="0" dirty="0" smtClean="0">
                <a:solidFill>
                  <a:schemeClr val="tx1"/>
                </a:solidFill>
                <a:latin typeface="+mn-lt"/>
                <a:ea typeface="+mn-ea"/>
                <a:cs typeface="+mn-cs"/>
              </a:rPr>
              <a:t>前导码的图样值应取值</a:t>
            </a:r>
            <a:r>
              <a:rPr lang="en-US" altLang="zh-CN" sz="1200" b="0" i="0" u="none" strike="noStrike" kern="1200" baseline="0" dirty="0" smtClean="0">
                <a:solidFill>
                  <a:schemeClr val="tx1"/>
                </a:solidFill>
                <a:latin typeface="+mn-lt"/>
                <a:ea typeface="+mn-ea"/>
                <a:cs typeface="+mn-cs"/>
              </a:rPr>
              <a:t>A</a:t>
            </a:r>
            <a:r>
              <a:rPr lang="zh-CN" altLang="en-US"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effectLst/>
              <a:latin typeface="+mn-lt"/>
              <a:ea typeface="+mn-ea"/>
              <a:cs typeface="+mn-cs"/>
            </a:endParaRPr>
          </a:p>
          <a:p>
            <a:r>
              <a:rPr lang="zh-CN" altLang="en-US" dirty="0" smtClean="0">
                <a:effectLst/>
              </a:rPr>
              <a:t>保护时间域</a:t>
            </a:r>
            <a:r>
              <a:rPr lang="en-US" altLang="zh-CN" dirty="0" smtClean="0">
                <a:effectLst/>
              </a:rPr>
              <a:t>:</a:t>
            </a:r>
          </a:p>
          <a:p>
            <a:r>
              <a:rPr lang="en-US" altLang="zh-CN" dirty="0" smtClean="0">
                <a:effectLst/>
              </a:rPr>
              <a:t>OLT</a:t>
            </a:r>
            <a:r>
              <a:rPr lang="zh-CN" altLang="en-US" dirty="0" smtClean="0">
                <a:effectLst/>
              </a:rPr>
              <a:t>在</a:t>
            </a:r>
            <a:r>
              <a:rPr lang="en-US" altLang="zh-CN" dirty="0" err="1" smtClean="0">
                <a:effectLst/>
              </a:rPr>
              <a:t>upstream_overhead</a:t>
            </a:r>
            <a:r>
              <a:rPr lang="zh-CN" altLang="en-US" dirty="0" smtClean="0">
                <a:effectLst/>
              </a:rPr>
              <a:t>消息中指示</a:t>
            </a:r>
            <a:r>
              <a:rPr lang="en-US" altLang="zh-CN" dirty="0" smtClean="0">
                <a:effectLst/>
              </a:rPr>
              <a:t>ONU</a:t>
            </a:r>
            <a:r>
              <a:rPr lang="zh-CN" altLang="en-US" dirty="0" smtClean="0">
                <a:effectLst/>
              </a:rPr>
              <a:t>上行突发模式开销中保护时间域的长度。对于上行速率为</a:t>
            </a:r>
            <a:r>
              <a:rPr lang="en-US" altLang="zh-CN" dirty="0" smtClean="0">
                <a:effectLst/>
              </a:rPr>
              <a:t>1.244Gbit/s</a:t>
            </a:r>
            <a:r>
              <a:rPr lang="zh-CN" altLang="en-US" dirty="0" smtClean="0">
                <a:effectLst/>
              </a:rPr>
              <a:t>的</a:t>
            </a:r>
            <a:r>
              <a:rPr lang="en-US" altLang="zh-CN" dirty="0" smtClean="0">
                <a:effectLst/>
              </a:rPr>
              <a:t>GPON</a:t>
            </a:r>
            <a:r>
              <a:rPr lang="zh-CN" altLang="en-US" dirty="0" smtClean="0">
                <a:effectLst/>
              </a:rPr>
              <a:t>系统，宜使用长度为</a:t>
            </a:r>
            <a:r>
              <a:rPr lang="en-US" altLang="zh-CN" dirty="0" smtClean="0">
                <a:effectLst/>
              </a:rPr>
              <a:t>32</a:t>
            </a:r>
            <a:r>
              <a:rPr lang="zh-CN" altLang="en-US" dirty="0" smtClean="0">
                <a:effectLst/>
              </a:rPr>
              <a:t>比特的保护时间。</a:t>
            </a:r>
            <a:endParaRPr lang="en-US" altLang="zh-CN" dirty="0" smtClean="0">
              <a:effectLst/>
            </a:endParaRPr>
          </a:p>
          <a:p>
            <a:r>
              <a:rPr lang="zh-CN" altLang="en-US" dirty="0" smtClean="0">
                <a:effectLst/>
              </a:rPr>
              <a:t>定界符</a:t>
            </a:r>
            <a:r>
              <a:rPr lang="en-US" altLang="zh-CN" dirty="0" smtClean="0">
                <a:effectLst/>
              </a:rPr>
              <a:t>:</a:t>
            </a:r>
          </a:p>
          <a:p>
            <a:r>
              <a:rPr lang="en-US" altLang="zh-CN" dirty="0" smtClean="0">
                <a:effectLst/>
              </a:rPr>
              <a:t>OLT</a:t>
            </a:r>
            <a:r>
              <a:rPr lang="zh-CN" altLang="en-US" dirty="0" smtClean="0">
                <a:effectLst/>
              </a:rPr>
              <a:t>在</a:t>
            </a:r>
            <a:r>
              <a:rPr lang="en-US" altLang="zh-CN" dirty="0" err="1" smtClean="0">
                <a:effectLst/>
              </a:rPr>
              <a:t>upstream_overhead</a:t>
            </a:r>
            <a:r>
              <a:rPr lang="zh-CN" altLang="en-US" dirty="0" smtClean="0">
                <a:effectLst/>
              </a:rPr>
              <a:t>消息中指示</a:t>
            </a:r>
            <a:r>
              <a:rPr lang="en-US" altLang="zh-CN" dirty="0" smtClean="0">
                <a:effectLst/>
              </a:rPr>
              <a:t>ONU</a:t>
            </a:r>
            <a:r>
              <a:rPr lang="zh-CN" altLang="en-US" dirty="0" smtClean="0">
                <a:effectLst/>
              </a:rPr>
              <a:t>所用上行定界符的图样值。上行定界符域长度为</a:t>
            </a:r>
            <a:r>
              <a:rPr lang="en-US" altLang="zh-CN" dirty="0" smtClean="0">
                <a:effectLst/>
              </a:rPr>
              <a:t>24</a:t>
            </a:r>
            <a:r>
              <a:rPr lang="zh-CN" altLang="en-US" dirty="0" smtClean="0">
                <a:effectLst/>
              </a:rPr>
              <a:t>比特。对于上行速率为</a:t>
            </a:r>
            <a:r>
              <a:rPr lang="en-US" altLang="zh-CN" dirty="0" smtClean="0">
                <a:effectLst/>
              </a:rPr>
              <a:t>1.244Gbit/s</a:t>
            </a:r>
            <a:r>
              <a:rPr lang="zh-CN" altLang="en-US" dirty="0" smtClean="0">
                <a:effectLst/>
              </a:rPr>
              <a:t>的</a:t>
            </a:r>
            <a:r>
              <a:rPr lang="en-US" altLang="zh-CN" dirty="0" smtClean="0">
                <a:effectLst/>
              </a:rPr>
              <a:t>GPON</a:t>
            </a:r>
            <a:r>
              <a:rPr lang="zh-CN" altLang="en-US" dirty="0" smtClean="0">
                <a:effectLst/>
              </a:rPr>
              <a:t>系统，宜使用长度为</a:t>
            </a:r>
            <a:r>
              <a:rPr lang="en-US" altLang="zh-CN" dirty="0" smtClean="0">
                <a:effectLst/>
              </a:rPr>
              <a:t>20</a:t>
            </a:r>
            <a:r>
              <a:rPr lang="zh-CN" altLang="en-US" dirty="0" smtClean="0">
                <a:effectLst/>
              </a:rPr>
              <a:t>比特的定界符，图样值为</a:t>
            </a:r>
            <a:r>
              <a:rPr lang="en-US" altLang="zh-CN" dirty="0" smtClean="0">
                <a:effectLst/>
              </a:rPr>
              <a:t>0XB5983</a:t>
            </a:r>
            <a:r>
              <a:rPr lang="zh-CN" altLang="en-US" dirty="0" smtClean="0">
                <a:effectLst/>
              </a:rPr>
              <a:t>。当使用长度为</a:t>
            </a:r>
            <a:r>
              <a:rPr lang="en-US" altLang="zh-CN" dirty="0" smtClean="0">
                <a:effectLst/>
              </a:rPr>
              <a:t>20</a:t>
            </a:r>
            <a:r>
              <a:rPr lang="zh-CN" altLang="en-US" dirty="0" smtClean="0">
                <a:effectLst/>
              </a:rPr>
              <a:t>比特的前导码时，应使用</a:t>
            </a:r>
            <a:r>
              <a:rPr lang="en-US" altLang="zh-CN" dirty="0" err="1" smtClean="0">
                <a:effectLst/>
              </a:rPr>
              <a:t>upstream_overhead</a:t>
            </a:r>
            <a:r>
              <a:rPr lang="zh-CN" altLang="en-US" dirty="0" smtClean="0">
                <a:effectLst/>
              </a:rPr>
              <a:t>消息中指示的类型</a:t>
            </a:r>
            <a:r>
              <a:rPr lang="en-US" altLang="zh-CN" dirty="0" smtClean="0">
                <a:effectLst/>
              </a:rPr>
              <a:t>3</a:t>
            </a:r>
            <a:r>
              <a:rPr lang="zh-CN" altLang="en-US" dirty="0" smtClean="0">
                <a:effectLst/>
              </a:rPr>
              <a:t>前导码的图样值作为</a:t>
            </a:r>
            <a:r>
              <a:rPr lang="en-US" altLang="zh-CN" dirty="0" smtClean="0">
                <a:effectLst/>
              </a:rPr>
              <a:t>24</a:t>
            </a:r>
            <a:r>
              <a:rPr lang="zh-CN" altLang="en-US" dirty="0" smtClean="0">
                <a:effectLst/>
              </a:rPr>
              <a:t>位定界符中的高</a:t>
            </a:r>
            <a:r>
              <a:rPr lang="en-US" altLang="zh-CN" dirty="0" smtClean="0">
                <a:effectLst/>
              </a:rPr>
              <a:t>4</a:t>
            </a:r>
            <a:r>
              <a:rPr lang="zh-CN" altLang="en-US" dirty="0" smtClean="0">
                <a:effectLst/>
              </a:rPr>
              <a:t>比特，即完整的</a:t>
            </a:r>
            <a:r>
              <a:rPr lang="en-US" altLang="zh-CN" dirty="0" smtClean="0">
                <a:effectLst/>
              </a:rPr>
              <a:t>24</a:t>
            </a:r>
            <a:r>
              <a:rPr lang="zh-CN" altLang="en-US" dirty="0" smtClean="0">
                <a:effectLst/>
              </a:rPr>
              <a:t>位定界符图样值为</a:t>
            </a:r>
            <a:r>
              <a:rPr lang="en-US" altLang="zh-CN" dirty="0" smtClean="0">
                <a:effectLst/>
              </a:rPr>
              <a:t>0XAB5983</a:t>
            </a:r>
            <a:r>
              <a:rPr lang="zh-CN" altLang="en-US" dirty="0" smtClean="0">
                <a:effectLst/>
              </a:rPr>
              <a:t>。</a:t>
            </a:r>
          </a:p>
          <a:p>
            <a:r>
              <a:rPr lang="zh-CN" altLang="en-US" dirty="0" smtClean="0">
                <a:effectLst/>
              </a:rPr>
              <a:t>前导码</a:t>
            </a:r>
            <a:r>
              <a:rPr lang="en-US" altLang="zh-CN" dirty="0" smtClean="0">
                <a:effectLst/>
              </a:rPr>
              <a:t>:</a:t>
            </a:r>
          </a:p>
          <a:p>
            <a:r>
              <a:rPr lang="en-US" altLang="zh-CN" dirty="0" smtClean="0">
                <a:effectLst/>
              </a:rPr>
              <a:t>GPON</a:t>
            </a:r>
            <a:r>
              <a:rPr lang="zh-CN" altLang="en-US" dirty="0" smtClean="0">
                <a:effectLst/>
              </a:rPr>
              <a:t>系统应使用类型</a:t>
            </a:r>
            <a:r>
              <a:rPr lang="en-US" altLang="zh-CN" dirty="0" smtClean="0">
                <a:effectLst/>
              </a:rPr>
              <a:t>3</a:t>
            </a:r>
            <a:r>
              <a:rPr lang="zh-CN" altLang="en-US" dirty="0" smtClean="0">
                <a:effectLst/>
              </a:rPr>
              <a:t>的前导码，类型</a:t>
            </a:r>
            <a:r>
              <a:rPr lang="en-US" altLang="zh-CN" dirty="0" smtClean="0">
                <a:effectLst/>
              </a:rPr>
              <a:t>3</a:t>
            </a:r>
            <a:r>
              <a:rPr lang="zh-CN" altLang="en-US" dirty="0" smtClean="0">
                <a:effectLst/>
              </a:rPr>
              <a:t>前导码的图样值宜取值</a:t>
            </a:r>
            <a:r>
              <a:rPr lang="en-US" altLang="zh-CN" dirty="0" smtClean="0">
                <a:effectLst/>
              </a:rPr>
              <a:t>A.</a:t>
            </a:r>
            <a:endParaRPr lang="zh-CN" altLang="en-US" dirty="0" smtClean="0">
              <a:effectLst/>
            </a:endParaRPr>
          </a:p>
          <a:p>
            <a:r>
              <a:rPr lang="zh-CN" altLang="en-US" dirty="0" smtClean="0">
                <a:effectLst/>
              </a:rPr>
              <a:t>类型</a:t>
            </a:r>
            <a:r>
              <a:rPr lang="en-US" altLang="zh-CN" dirty="0" smtClean="0">
                <a:effectLst/>
              </a:rPr>
              <a:t>3</a:t>
            </a:r>
            <a:r>
              <a:rPr lang="zh-CN" altLang="en-US" dirty="0" smtClean="0">
                <a:effectLst/>
              </a:rPr>
              <a:t>前导码域的长度</a:t>
            </a:r>
            <a:r>
              <a:rPr lang="en-US" altLang="zh-CN" dirty="0" smtClean="0">
                <a:effectLst/>
              </a:rPr>
              <a:t>=</a:t>
            </a:r>
            <a:r>
              <a:rPr lang="zh-CN" altLang="en-US" dirty="0" smtClean="0">
                <a:effectLst/>
              </a:rPr>
              <a:t>上行突发模式开销长度（</a:t>
            </a:r>
            <a:r>
              <a:rPr lang="en-US" altLang="zh-CN" dirty="0" smtClean="0">
                <a:effectLst/>
              </a:rPr>
              <a:t>L</a:t>
            </a:r>
            <a:r>
              <a:rPr lang="zh-CN" altLang="en-US" dirty="0" smtClean="0">
                <a:effectLst/>
              </a:rPr>
              <a:t>）</a:t>
            </a:r>
            <a:r>
              <a:rPr lang="en-US" altLang="zh-CN" dirty="0" smtClean="0">
                <a:effectLst/>
              </a:rPr>
              <a:t>-</a:t>
            </a:r>
            <a:r>
              <a:rPr lang="zh-CN" altLang="en-US" dirty="0" smtClean="0">
                <a:effectLst/>
              </a:rPr>
              <a:t>保护时间域长度（</a:t>
            </a:r>
            <a:r>
              <a:rPr lang="en-US" altLang="zh-CN" dirty="0" smtClean="0">
                <a:effectLst/>
              </a:rPr>
              <a:t>G</a:t>
            </a:r>
            <a:r>
              <a:rPr lang="zh-CN" altLang="en-US" dirty="0" smtClean="0">
                <a:effectLst/>
              </a:rPr>
              <a:t>）</a:t>
            </a:r>
            <a:r>
              <a:rPr lang="en-US" altLang="zh-CN" dirty="0" smtClean="0">
                <a:effectLst/>
              </a:rPr>
              <a:t>-</a:t>
            </a:r>
            <a:r>
              <a:rPr lang="zh-CN" altLang="en-US" dirty="0" smtClean="0">
                <a:effectLst/>
              </a:rPr>
              <a:t>定界符域长度（</a:t>
            </a:r>
            <a:r>
              <a:rPr lang="en-US" altLang="zh-CN" dirty="0" smtClean="0">
                <a:effectLst/>
              </a:rPr>
              <a:t>D</a:t>
            </a:r>
            <a:r>
              <a:rPr lang="zh-CN" altLang="en-US" dirty="0" smtClean="0">
                <a:effectLst/>
              </a:rPr>
              <a:t>）</a:t>
            </a:r>
            <a:r>
              <a:rPr lang="en-US" altLang="zh-CN" dirty="0" smtClean="0">
                <a:effectLst/>
              </a:rPr>
              <a:t>-</a:t>
            </a:r>
            <a:r>
              <a:rPr lang="zh-CN" altLang="en-US" dirty="0" smtClean="0">
                <a:effectLst/>
              </a:rPr>
              <a:t>类型</a:t>
            </a:r>
            <a:r>
              <a:rPr lang="en-US" altLang="zh-CN" dirty="0" smtClean="0">
                <a:effectLst/>
              </a:rPr>
              <a:t>1</a:t>
            </a:r>
            <a:r>
              <a:rPr lang="zh-CN" altLang="en-US" dirty="0" smtClean="0">
                <a:effectLst/>
              </a:rPr>
              <a:t>前导码域长度（</a:t>
            </a:r>
            <a:r>
              <a:rPr lang="en-US" altLang="zh-CN" dirty="0" smtClean="0">
                <a:effectLst/>
              </a:rPr>
              <a:t>P1</a:t>
            </a:r>
            <a:r>
              <a:rPr lang="zh-CN" altLang="en-US" dirty="0" smtClean="0">
                <a:effectLst/>
              </a:rPr>
              <a:t>）</a:t>
            </a:r>
            <a:r>
              <a:rPr lang="en-US" altLang="zh-CN" dirty="0" smtClean="0">
                <a:effectLst/>
              </a:rPr>
              <a:t>-</a:t>
            </a:r>
            <a:r>
              <a:rPr lang="zh-CN" altLang="en-US" dirty="0" smtClean="0">
                <a:effectLst/>
              </a:rPr>
              <a:t>类型</a:t>
            </a:r>
            <a:r>
              <a:rPr lang="en-US" altLang="zh-CN" dirty="0" smtClean="0">
                <a:effectLst/>
              </a:rPr>
              <a:t>2</a:t>
            </a:r>
            <a:r>
              <a:rPr lang="zh-CN" altLang="en-US" dirty="0" smtClean="0">
                <a:effectLst/>
              </a:rPr>
              <a:t>前导码长度（</a:t>
            </a:r>
            <a:r>
              <a:rPr lang="en-US" altLang="zh-CN" dirty="0" smtClean="0">
                <a:effectLst/>
              </a:rPr>
              <a:t>P2</a:t>
            </a:r>
            <a:r>
              <a:rPr lang="zh-CN" altLang="en-US" dirty="0" smtClean="0">
                <a:effectLst/>
              </a:rPr>
              <a:t>）。因为上行突发模式开销的最大长度为</a:t>
            </a:r>
            <a:r>
              <a:rPr lang="en-US" altLang="zh-CN" dirty="0" smtClean="0">
                <a:effectLst/>
              </a:rPr>
              <a:t>128</a:t>
            </a:r>
            <a:r>
              <a:rPr lang="zh-CN" altLang="en-US" dirty="0" smtClean="0">
                <a:effectLst/>
              </a:rPr>
              <a:t>字节，类型</a:t>
            </a:r>
            <a:r>
              <a:rPr lang="en-US" altLang="zh-CN" dirty="0" smtClean="0">
                <a:effectLst/>
              </a:rPr>
              <a:t>1</a:t>
            </a:r>
            <a:r>
              <a:rPr lang="zh-CN" altLang="en-US" dirty="0" smtClean="0">
                <a:effectLst/>
              </a:rPr>
              <a:t>和类型</a:t>
            </a:r>
            <a:r>
              <a:rPr lang="en-US" altLang="zh-CN" dirty="0" smtClean="0">
                <a:effectLst/>
              </a:rPr>
              <a:t>2</a:t>
            </a:r>
            <a:r>
              <a:rPr lang="zh-CN" altLang="en-US" dirty="0" smtClean="0">
                <a:effectLst/>
              </a:rPr>
              <a:t>前导码不使用时长度为</a:t>
            </a:r>
            <a:r>
              <a:rPr lang="en-US" altLang="zh-CN" dirty="0" smtClean="0">
                <a:effectLst/>
              </a:rPr>
              <a:t>0</a:t>
            </a:r>
            <a:r>
              <a:rPr lang="zh-CN" altLang="en-US" dirty="0" smtClean="0">
                <a:effectLst/>
              </a:rPr>
              <a:t>，所以类型</a:t>
            </a:r>
            <a:r>
              <a:rPr lang="en-US" altLang="zh-CN" dirty="0" smtClean="0">
                <a:effectLst/>
              </a:rPr>
              <a:t>3</a:t>
            </a:r>
            <a:r>
              <a:rPr lang="zh-CN" altLang="en-US" dirty="0" smtClean="0">
                <a:effectLst/>
              </a:rPr>
              <a:t>前导码长度最大值为</a:t>
            </a:r>
            <a:r>
              <a:rPr lang="en-US" altLang="zh-CN" dirty="0" smtClean="0">
                <a:effectLst/>
              </a:rPr>
              <a:t>121</a:t>
            </a:r>
            <a:r>
              <a:rPr lang="zh-CN" altLang="en-US" dirty="0" smtClean="0">
                <a:effectLst/>
              </a:rPr>
              <a:t>字节（</a:t>
            </a:r>
            <a:r>
              <a:rPr lang="en-US" altLang="zh-CN" dirty="0" smtClean="0">
                <a:effectLst/>
              </a:rPr>
              <a:t>128-4-3</a:t>
            </a:r>
            <a:r>
              <a:rPr lang="zh-CN" altLang="en-US" dirty="0" smtClean="0">
                <a:effectLst/>
              </a:rPr>
              <a:t>）即</a:t>
            </a:r>
            <a:r>
              <a:rPr lang="en-US" altLang="zh-CN" dirty="0" smtClean="0">
                <a:effectLst/>
              </a:rPr>
              <a:t>0x79</a:t>
            </a:r>
            <a:r>
              <a:rPr lang="zh-CN" altLang="en-US" dirty="0" smtClean="0">
                <a:effectLst/>
              </a:rPr>
              <a:t>。</a:t>
            </a:r>
          </a:p>
          <a:p>
            <a:r>
              <a:rPr lang="en-US" altLang="zh-CN" dirty="0" smtClean="0">
                <a:effectLst/>
              </a:rPr>
              <a:t>ONU</a:t>
            </a:r>
            <a:r>
              <a:rPr lang="zh-CN" altLang="en-US" dirty="0" smtClean="0">
                <a:effectLst/>
              </a:rPr>
              <a:t>应使用</a:t>
            </a:r>
            <a:r>
              <a:rPr lang="en-US" altLang="zh-CN" dirty="0" smtClean="0">
                <a:effectLst/>
              </a:rPr>
              <a:t>OLT</a:t>
            </a:r>
            <a:r>
              <a:rPr lang="zh-CN" altLang="en-US" dirty="0" smtClean="0">
                <a:effectLst/>
              </a:rPr>
              <a:t>在</a:t>
            </a:r>
            <a:r>
              <a:rPr lang="en-US" altLang="zh-CN" dirty="0" err="1" smtClean="0">
                <a:effectLst/>
              </a:rPr>
              <a:t>extended_Burst_Length</a:t>
            </a:r>
            <a:r>
              <a:rPr lang="zh-CN" altLang="en-US" dirty="0" smtClean="0">
                <a:effectLst/>
              </a:rPr>
              <a:t>消息中指示的上行前导码长度进行发送，支持的上行类型</a:t>
            </a:r>
            <a:r>
              <a:rPr lang="en-US" altLang="zh-CN" dirty="0" smtClean="0">
                <a:effectLst/>
              </a:rPr>
              <a:t>3</a:t>
            </a:r>
            <a:r>
              <a:rPr lang="zh-CN" altLang="en-US" dirty="0" smtClean="0">
                <a:effectLst/>
              </a:rPr>
              <a:t>前导码长度在标准允许范围内不应受限。</a:t>
            </a:r>
          </a:p>
          <a:p>
            <a:r>
              <a:rPr lang="zh-CN" altLang="en-US" dirty="0" smtClean="0">
                <a:effectLst/>
              </a:rPr>
              <a:t>在</a:t>
            </a:r>
            <a:r>
              <a:rPr lang="en-US" altLang="zh-CN" dirty="0" smtClean="0">
                <a:effectLst/>
              </a:rPr>
              <a:t>O3</a:t>
            </a:r>
            <a:r>
              <a:rPr lang="zh-CN" altLang="en-US" dirty="0" smtClean="0">
                <a:effectLst/>
              </a:rPr>
              <a:t>、</a:t>
            </a:r>
            <a:r>
              <a:rPr lang="en-US" altLang="zh-CN" dirty="0" smtClean="0">
                <a:effectLst/>
              </a:rPr>
              <a:t>O4</a:t>
            </a:r>
            <a:r>
              <a:rPr lang="zh-CN" altLang="en-US" dirty="0" smtClean="0">
                <a:effectLst/>
              </a:rPr>
              <a:t>状态，为了便于同步，</a:t>
            </a:r>
            <a:r>
              <a:rPr lang="en-US" altLang="zh-CN" dirty="0" smtClean="0">
                <a:effectLst/>
              </a:rPr>
              <a:t>OLT</a:t>
            </a:r>
            <a:r>
              <a:rPr lang="zh-CN" altLang="en-US" dirty="0" smtClean="0">
                <a:effectLst/>
              </a:rPr>
              <a:t>宜指示</a:t>
            </a:r>
            <a:r>
              <a:rPr lang="en-US" altLang="zh-CN" dirty="0" smtClean="0">
                <a:effectLst/>
              </a:rPr>
              <a:t>ONU</a:t>
            </a:r>
            <a:r>
              <a:rPr lang="zh-CN" altLang="en-US" dirty="0" smtClean="0">
                <a:effectLst/>
              </a:rPr>
              <a:t>使用较长的类型</a:t>
            </a:r>
            <a:r>
              <a:rPr lang="en-US" altLang="zh-CN" dirty="0" smtClean="0">
                <a:effectLst/>
              </a:rPr>
              <a:t>3</a:t>
            </a:r>
            <a:r>
              <a:rPr lang="zh-CN" altLang="en-US" dirty="0" smtClean="0">
                <a:effectLst/>
              </a:rPr>
              <a:t>前导码。在</a:t>
            </a:r>
            <a:r>
              <a:rPr lang="en-US" altLang="zh-CN" dirty="0" smtClean="0">
                <a:effectLst/>
              </a:rPr>
              <a:t>O5</a:t>
            </a:r>
            <a:r>
              <a:rPr lang="zh-CN" altLang="en-US" dirty="0" smtClean="0">
                <a:effectLst/>
              </a:rPr>
              <a:t>、</a:t>
            </a:r>
            <a:r>
              <a:rPr lang="en-US" altLang="zh-CN" dirty="0" smtClean="0">
                <a:effectLst/>
              </a:rPr>
              <a:t>O6</a:t>
            </a:r>
            <a:r>
              <a:rPr lang="zh-CN" altLang="en-US" dirty="0" smtClean="0">
                <a:effectLst/>
              </a:rPr>
              <a:t>状态，</a:t>
            </a:r>
            <a:r>
              <a:rPr lang="en-US" altLang="zh-CN" dirty="0" smtClean="0">
                <a:effectLst/>
              </a:rPr>
              <a:t>OLT</a:t>
            </a:r>
            <a:r>
              <a:rPr lang="zh-CN" altLang="en-US" dirty="0" smtClean="0">
                <a:effectLst/>
              </a:rPr>
              <a:t>宜指示</a:t>
            </a:r>
            <a:r>
              <a:rPr lang="en-US" altLang="zh-CN" dirty="0" smtClean="0">
                <a:effectLst/>
              </a:rPr>
              <a:t>ONU</a:t>
            </a:r>
            <a:r>
              <a:rPr lang="zh-CN" altLang="en-US" dirty="0" smtClean="0">
                <a:effectLst/>
              </a:rPr>
              <a:t>使用较短的类型</a:t>
            </a:r>
            <a:r>
              <a:rPr lang="en-US" altLang="zh-CN" dirty="0" smtClean="0">
                <a:effectLst/>
              </a:rPr>
              <a:t>3</a:t>
            </a:r>
            <a:r>
              <a:rPr lang="zh-CN" altLang="en-US" dirty="0" smtClean="0">
                <a:effectLst/>
              </a:rPr>
              <a:t>前导码。</a:t>
            </a:r>
          </a:p>
          <a:p>
            <a:endParaRPr lang="zh-CN" altLang="en-US"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23</a:t>
            </a:fld>
            <a:endParaRPr lang="zh-TW" altLang="en-US"/>
          </a:p>
        </p:txBody>
      </p:sp>
    </p:spTree>
    <p:extLst>
      <p:ext uri="{BB962C8B-B14F-4D97-AF65-F5344CB8AC3E}">
        <p14:creationId xmlns:p14="http://schemas.microsoft.com/office/powerpoint/2010/main" val="2804467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effectLst/>
              </a:rPr>
              <a:t>Bbbbbbbb</a:t>
            </a:r>
            <a:endParaRPr lang="en-US" altLang="zh-CN"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rPr>
              <a:t>在第</a:t>
            </a:r>
            <a:r>
              <a:rPr lang="en-US" altLang="zh-CN" dirty="0" smtClean="0">
                <a:effectLst/>
              </a:rPr>
              <a:t>3</a:t>
            </a:r>
            <a:r>
              <a:rPr lang="zh-CN" altLang="en-US" dirty="0" smtClean="0">
                <a:effectLst/>
              </a:rPr>
              <a:t>个字节的定界符中的可以编程的数据</a:t>
            </a:r>
          </a:p>
          <a:p>
            <a:r>
              <a:rPr lang="en-US" altLang="zh-CN" dirty="0" err="1" smtClean="0">
                <a:effectLst/>
              </a:rPr>
              <a:t>xxemsspp</a:t>
            </a:r>
            <a:endParaRPr lang="en-US" altLang="zh-CN" dirty="0" smtClean="0"/>
          </a:p>
          <a:p>
            <a:r>
              <a:rPr lang="en-US" altLang="zh-CN" dirty="0" smtClean="0"/>
              <a:t>e=</a:t>
            </a:r>
            <a:r>
              <a:rPr lang="zh-CN" altLang="en-US" dirty="0" smtClean="0"/>
              <a:t>预均衡机制的状态：“</a:t>
            </a:r>
            <a:r>
              <a:rPr lang="en-US" altLang="zh-CN" dirty="0" smtClean="0"/>
              <a:t>0”=</a:t>
            </a:r>
            <a:r>
              <a:rPr lang="zh-CN" altLang="en-US" dirty="0" smtClean="0"/>
              <a:t>没有预均衡时延，</a:t>
            </a:r>
            <a:r>
              <a:rPr lang="zh-CN" altLang="en-US" b="1" dirty="0" smtClean="0"/>
              <a:t>“</a:t>
            </a:r>
            <a:r>
              <a:rPr lang="en-US" altLang="zh-CN" b="1" dirty="0" smtClean="0"/>
              <a:t>1” =</a:t>
            </a:r>
            <a:r>
              <a:rPr lang="zh-CN" altLang="en-US" b="1" dirty="0" smtClean="0"/>
              <a:t>采用以下的预均衡时延。</a:t>
            </a:r>
          </a:p>
          <a:p>
            <a:r>
              <a:rPr lang="en-US" altLang="zh-CN" dirty="0" smtClean="0"/>
              <a:t>m =</a:t>
            </a:r>
            <a:r>
              <a:rPr lang="en-US" altLang="zh-CN" dirty="0" err="1" smtClean="0"/>
              <a:t>SN_Mask</a:t>
            </a:r>
            <a:r>
              <a:rPr lang="zh-CN" altLang="en-US" dirty="0" smtClean="0"/>
              <a:t>机制的状态：</a:t>
            </a:r>
            <a:r>
              <a:rPr lang="zh-CN" altLang="en-US" b="1" dirty="0" smtClean="0"/>
              <a:t>“</a:t>
            </a:r>
            <a:r>
              <a:rPr lang="en-US" altLang="zh-CN" b="1" dirty="0" smtClean="0"/>
              <a:t>0” =</a:t>
            </a:r>
            <a:r>
              <a:rPr lang="zh-CN" altLang="en-US" b="1" dirty="0" smtClean="0"/>
              <a:t>禁止</a:t>
            </a:r>
            <a:r>
              <a:rPr lang="en-US" altLang="zh-CN" b="1" dirty="0" err="1" smtClean="0"/>
              <a:t>SN_Mask</a:t>
            </a:r>
            <a:r>
              <a:rPr lang="zh-CN" altLang="en-US" dirty="0" smtClean="0"/>
              <a:t>，“</a:t>
            </a:r>
            <a:r>
              <a:rPr lang="en-US" altLang="zh-CN" dirty="0" smtClean="0"/>
              <a:t>1” = </a:t>
            </a:r>
            <a:r>
              <a:rPr lang="zh-CN" altLang="en-US" dirty="0" smtClean="0"/>
              <a:t>使能</a:t>
            </a:r>
            <a:r>
              <a:rPr lang="en-US" altLang="zh-CN" dirty="0" err="1" smtClean="0"/>
              <a:t>SN_Mask</a:t>
            </a:r>
            <a:r>
              <a:rPr lang="en-US" altLang="zh-CN" dirty="0" smtClean="0"/>
              <a:t> </a:t>
            </a:r>
          </a:p>
          <a:p>
            <a:r>
              <a:rPr lang="en-US" altLang="zh-CN" dirty="0" err="1" smtClean="0"/>
              <a:t>ss</a:t>
            </a:r>
            <a:r>
              <a:rPr lang="en-US" altLang="zh-CN" dirty="0" smtClean="0"/>
              <a:t> </a:t>
            </a:r>
            <a:r>
              <a:rPr lang="zh-CN" altLang="en-US" dirty="0" smtClean="0"/>
              <a:t>为响应同一</a:t>
            </a:r>
            <a:r>
              <a:rPr lang="en-US" altLang="zh-CN" dirty="0" smtClean="0"/>
              <a:t>SN-request</a:t>
            </a:r>
            <a:r>
              <a:rPr lang="zh-CN" altLang="en-US" dirty="0" smtClean="0"/>
              <a:t>时，额外允许发送</a:t>
            </a:r>
            <a:r>
              <a:rPr lang="en-US" altLang="zh-CN" dirty="0" smtClean="0"/>
              <a:t>SN-transmission</a:t>
            </a:r>
            <a:r>
              <a:rPr lang="zh-CN" altLang="en-US" dirty="0" smtClean="0"/>
              <a:t>的最多次数。例如，</a:t>
            </a:r>
            <a:r>
              <a:rPr lang="en-US" altLang="zh-CN" dirty="0" err="1" smtClean="0"/>
              <a:t>ss</a:t>
            </a:r>
            <a:r>
              <a:rPr lang="en-US" altLang="zh-CN" dirty="0" smtClean="0"/>
              <a:t>=10</a:t>
            </a:r>
            <a:r>
              <a:rPr lang="zh-CN" altLang="en-US" dirty="0" smtClean="0"/>
              <a:t>表明</a:t>
            </a:r>
            <a:r>
              <a:rPr lang="en-US" altLang="zh-CN" dirty="0" smtClean="0"/>
              <a:t>ONU</a:t>
            </a:r>
            <a:r>
              <a:rPr lang="zh-CN" altLang="en-US" dirty="0" smtClean="0"/>
              <a:t>能发送</a:t>
            </a:r>
            <a:r>
              <a:rPr lang="en-US" altLang="zh-CN" dirty="0" smtClean="0"/>
              <a:t>3</a:t>
            </a:r>
            <a:r>
              <a:rPr lang="zh-CN" altLang="en-US" dirty="0" smtClean="0"/>
              <a:t>次响应同一</a:t>
            </a:r>
            <a:r>
              <a:rPr lang="en-US" altLang="zh-CN" dirty="0" smtClean="0"/>
              <a:t>SN-request</a:t>
            </a:r>
            <a:r>
              <a:rPr lang="zh-CN" altLang="en-US" dirty="0" smtClean="0"/>
              <a:t>的</a:t>
            </a:r>
            <a:r>
              <a:rPr lang="en-US" altLang="zh-CN" dirty="0" smtClean="0"/>
              <a:t>SN-transmission</a:t>
            </a:r>
            <a:r>
              <a:rPr lang="zh-CN" altLang="en-US" dirty="0" smtClean="0"/>
              <a:t>。</a:t>
            </a:r>
          </a:p>
          <a:p>
            <a:r>
              <a:rPr lang="zh-CN" altLang="en-US" dirty="0" smtClean="0"/>
              <a:t>默认</a:t>
            </a:r>
            <a:r>
              <a:rPr lang="en-US" altLang="zh-CN" dirty="0" smtClean="0"/>
              <a:t>ONU</a:t>
            </a:r>
            <a:r>
              <a:rPr lang="zh-CN" altLang="en-US" dirty="0" smtClean="0"/>
              <a:t>发送光功率电平模式</a:t>
            </a:r>
            <a:r>
              <a:rPr lang="en-US" altLang="zh-CN" dirty="0" smtClean="0"/>
              <a:t>[</a:t>
            </a:r>
            <a:r>
              <a:rPr lang="zh-CN" altLang="en-US" b="1" dirty="0" smtClean="0"/>
              <a:t>这里为</a:t>
            </a:r>
            <a:r>
              <a:rPr lang="en-US" altLang="zh-CN" b="1" dirty="0" smtClean="0"/>
              <a:t>00</a:t>
            </a:r>
            <a:r>
              <a:rPr lang="zh-CN" altLang="en-US" b="1" dirty="0" smtClean="0"/>
              <a:t>，即只有一次回应</a:t>
            </a:r>
            <a:r>
              <a:rPr lang="en-US" altLang="zh-CN" dirty="0" smtClean="0"/>
              <a:t>]</a:t>
            </a:r>
            <a:endParaRPr lang="zh-CN" altLang="en-US" dirty="0" smtClean="0"/>
          </a:p>
          <a:p>
            <a:r>
              <a:rPr lang="en-US" altLang="zh-CN" b="1" dirty="0" err="1" smtClean="0"/>
              <a:t>pp</a:t>
            </a:r>
            <a:r>
              <a:rPr lang="en-US" altLang="zh-CN" b="1" dirty="0" smtClean="0"/>
              <a:t> = “00” – </a:t>
            </a:r>
            <a:r>
              <a:rPr lang="zh-CN" altLang="en-US" b="1" dirty="0" smtClean="0"/>
              <a:t>模式</a:t>
            </a:r>
            <a:r>
              <a:rPr lang="en-US" altLang="zh-CN" b="1" dirty="0" smtClean="0"/>
              <a:t>0</a:t>
            </a:r>
            <a:r>
              <a:rPr lang="zh-CN" altLang="en-US" b="1" dirty="0" smtClean="0"/>
              <a:t>：正常</a:t>
            </a:r>
            <a:endParaRPr lang="en-US" altLang="zh-CN" b="1" dirty="0" smtClean="0"/>
          </a:p>
          <a:p>
            <a:r>
              <a:rPr lang="en-US" altLang="zh-CN" dirty="0" err="1" smtClean="0">
                <a:effectLst/>
              </a:rPr>
              <a:t>pp</a:t>
            </a:r>
            <a:r>
              <a:rPr lang="en-US" altLang="zh-CN" dirty="0" smtClean="0">
                <a:effectLst/>
              </a:rPr>
              <a:t> = “01” – </a:t>
            </a:r>
            <a:r>
              <a:rPr lang="zh-CN" altLang="en-US" dirty="0" smtClean="0">
                <a:effectLst/>
              </a:rPr>
              <a:t>模式</a:t>
            </a:r>
            <a:r>
              <a:rPr lang="en-US" altLang="zh-CN" dirty="0" smtClean="0">
                <a:effectLst/>
              </a:rPr>
              <a:t>1</a:t>
            </a:r>
            <a:r>
              <a:rPr lang="zh-CN" altLang="en-US" dirty="0" smtClean="0">
                <a:effectLst/>
              </a:rPr>
              <a:t>：正常－</a:t>
            </a:r>
            <a:r>
              <a:rPr lang="en-US" altLang="zh-CN" dirty="0" smtClean="0">
                <a:effectLst/>
              </a:rPr>
              <a:t>3dB </a:t>
            </a:r>
          </a:p>
          <a:p>
            <a:r>
              <a:rPr lang="en-US" altLang="zh-CN" dirty="0" err="1" smtClean="0">
                <a:effectLst/>
              </a:rPr>
              <a:t>pp</a:t>
            </a:r>
            <a:r>
              <a:rPr lang="en-US" altLang="zh-CN" dirty="0" smtClean="0">
                <a:effectLst/>
              </a:rPr>
              <a:t> = “10” – </a:t>
            </a:r>
            <a:r>
              <a:rPr lang="zh-CN" altLang="en-US" dirty="0" smtClean="0">
                <a:effectLst/>
              </a:rPr>
              <a:t>模式</a:t>
            </a:r>
            <a:r>
              <a:rPr lang="en-US" altLang="zh-CN" dirty="0" smtClean="0">
                <a:effectLst/>
              </a:rPr>
              <a:t>2</a:t>
            </a:r>
            <a:r>
              <a:rPr lang="zh-CN" altLang="en-US" dirty="0" smtClean="0">
                <a:effectLst/>
              </a:rPr>
              <a:t>：正常－</a:t>
            </a:r>
            <a:r>
              <a:rPr lang="en-US" altLang="zh-CN" dirty="0" smtClean="0">
                <a:effectLst/>
              </a:rPr>
              <a:t>6dB </a:t>
            </a:r>
          </a:p>
          <a:p>
            <a:r>
              <a:rPr lang="en-US" altLang="zh-CN" dirty="0" err="1" smtClean="0">
                <a:effectLst/>
              </a:rPr>
              <a:t>pp</a:t>
            </a:r>
            <a:r>
              <a:rPr lang="en-US" altLang="zh-CN" dirty="0" smtClean="0">
                <a:effectLst/>
              </a:rPr>
              <a:t> = “11” – </a:t>
            </a:r>
            <a:r>
              <a:rPr lang="zh-CN" altLang="en-US" dirty="0" smtClean="0">
                <a:effectLst/>
              </a:rPr>
              <a:t>预留</a:t>
            </a:r>
            <a:endParaRPr lang="en-US" altLang="zh-CN" dirty="0" smtClean="0">
              <a:effectLst/>
            </a:endParaRPr>
          </a:p>
          <a:p>
            <a:r>
              <a:rPr lang="en-US" altLang="zh-CN" dirty="0" err="1" smtClean="0">
                <a:effectLst/>
              </a:rPr>
              <a:t>dddddddd</a:t>
            </a:r>
            <a:r>
              <a:rPr lang="en-US" altLang="zh-CN" dirty="0" smtClean="0">
                <a:effectLst/>
              </a:rPr>
              <a:t> </a:t>
            </a:r>
          </a:p>
          <a:p>
            <a:r>
              <a:rPr lang="zh-CN" altLang="en-US" dirty="0" smtClean="0">
                <a:effectLst/>
              </a:rPr>
              <a:t>预分配均衡时延</a:t>
            </a:r>
            <a:endParaRPr lang="en-US" altLang="zh-CN" dirty="0" smtClean="0">
              <a:effectLst/>
            </a:endParaRPr>
          </a:p>
          <a:p>
            <a:r>
              <a:rPr lang="zh-CN" altLang="en-US" dirty="0" smtClean="0">
                <a:effectLst/>
              </a:rPr>
              <a:t>注</a:t>
            </a:r>
            <a:r>
              <a:rPr lang="en-US" altLang="zh-CN" dirty="0" smtClean="0">
                <a:effectLst/>
              </a:rPr>
              <a:t>1</a:t>
            </a:r>
            <a:r>
              <a:rPr lang="zh-CN" altLang="en-US" dirty="0" smtClean="0">
                <a:effectLst/>
              </a:rPr>
              <a:t>：类型</a:t>
            </a:r>
            <a:r>
              <a:rPr lang="en-US" altLang="zh-CN" dirty="0" smtClean="0">
                <a:effectLst/>
              </a:rPr>
              <a:t>3</a:t>
            </a:r>
            <a:r>
              <a:rPr lang="zh-CN" altLang="en-US" dirty="0" smtClean="0">
                <a:effectLst/>
              </a:rPr>
              <a:t>的前导码的长度可以这样计算：在本标准第</a:t>
            </a:r>
            <a:r>
              <a:rPr lang="en-US" altLang="zh-CN" dirty="0" smtClean="0">
                <a:effectLst/>
              </a:rPr>
              <a:t>2</a:t>
            </a:r>
            <a:r>
              <a:rPr lang="zh-CN" altLang="en-US" dirty="0" smtClean="0">
                <a:effectLst/>
              </a:rPr>
              <a:t>部分规定的整个物理层开销时间中减去分配的保护时间，类型</a:t>
            </a:r>
            <a:r>
              <a:rPr lang="en-US" altLang="zh-CN" dirty="0" smtClean="0">
                <a:effectLst/>
              </a:rPr>
              <a:t>1</a:t>
            </a:r>
            <a:r>
              <a:rPr lang="zh-CN" altLang="en-US" dirty="0" smtClean="0">
                <a:effectLst/>
              </a:rPr>
              <a:t>、</a:t>
            </a:r>
            <a:r>
              <a:rPr lang="en-US" altLang="zh-CN" dirty="0" smtClean="0">
                <a:effectLst/>
              </a:rPr>
              <a:t>2</a:t>
            </a:r>
            <a:r>
              <a:rPr lang="zh-CN" altLang="en-US" dirty="0" smtClean="0">
                <a:effectLst/>
              </a:rPr>
              <a:t>的前导码和定界的</a:t>
            </a:r>
            <a:r>
              <a:rPr lang="en-US" altLang="zh-CN" dirty="0" smtClean="0">
                <a:effectLst/>
              </a:rPr>
              <a:t>3</a:t>
            </a:r>
            <a:r>
              <a:rPr lang="zh-CN" altLang="en-US" dirty="0" smtClean="0">
                <a:effectLst/>
              </a:rPr>
              <a:t>字节。如果需要该域可重复多次，部分字节可调整到与定界符相邻的位置。</a:t>
            </a:r>
          </a:p>
          <a:p>
            <a:r>
              <a:rPr lang="zh-CN" altLang="en-US" dirty="0" smtClean="0">
                <a:effectLst/>
              </a:rPr>
              <a:t>注</a:t>
            </a:r>
            <a:r>
              <a:rPr lang="en-US" altLang="zh-CN" dirty="0" smtClean="0">
                <a:effectLst/>
              </a:rPr>
              <a:t>2</a:t>
            </a:r>
            <a:r>
              <a:rPr lang="zh-CN" altLang="en-US" dirty="0" smtClean="0">
                <a:effectLst/>
              </a:rPr>
              <a:t>：定界符格式占用物理层时间的后</a:t>
            </a:r>
            <a:r>
              <a:rPr lang="en-US" altLang="zh-CN" dirty="0" smtClean="0">
                <a:effectLst/>
              </a:rPr>
              <a:t>3</a:t>
            </a:r>
            <a:r>
              <a:rPr lang="zh-CN" altLang="en-US" dirty="0" smtClean="0">
                <a:effectLst/>
              </a:rPr>
              <a:t>字节。很多情况下，实际的定界功能不需要使用所有的</a:t>
            </a:r>
            <a:r>
              <a:rPr lang="en-US" altLang="zh-CN" dirty="0" smtClean="0">
                <a:effectLst/>
              </a:rPr>
              <a:t>3</a:t>
            </a:r>
            <a:r>
              <a:rPr lang="zh-CN" altLang="en-US" dirty="0" smtClean="0">
                <a:effectLst/>
              </a:rPr>
              <a:t>字节，所以定界域的最高比特一般作为前导码的后部。特殊情况下如果保护时间和定界域重叠，则保护时间优先。</a:t>
            </a:r>
          </a:p>
          <a:p>
            <a:r>
              <a:rPr lang="zh-CN" altLang="en-US" dirty="0" smtClean="0">
                <a:effectLst/>
              </a:rPr>
              <a:t>注</a:t>
            </a:r>
            <a:r>
              <a:rPr lang="en-US" altLang="zh-CN" dirty="0" smtClean="0">
                <a:effectLst/>
              </a:rPr>
              <a:t>3</a:t>
            </a:r>
            <a:r>
              <a:rPr lang="zh-CN" altLang="en-US" dirty="0" smtClean="0">
                <a:effectLst/>
              </a:rPr>
              <a:t>：对</a:t>
            </a:r>
            <a:r>
              <a:rPr lang="en-US" altLang="zh-CN" dirty="0" smtClean="0">
                <a:effectLst/>
              </a:rPr>
              <a:t>16</a:t>
            </a:r>
            <a:r>
              <a:rPr lang="zh-CN" altLang="en-US" dirty="0" smtClean="0">
                <a:effectLst/>
              </a:rPr>
              <a:t>比特的定界符来说，建议值为：</a:t>
            </a:r>
            <a:r>
              <a:rPr lang="en-US" altLang="zh-CN" dirty="0" smtClean="0">
                <a:effectLst/>
              </a:rPr>
              <a:t>0x85B3</a:t>
            </a:r>
            <a:r>
              <a:rPr lang="zh-CN" altLang="en-US" dirty="0" smtClean="0">
                <a:effectLst/>
              </a:rPr>
              <a:t>，</a:t>
            </a:r>
            <a:r>
              <a:rPr lang="en-US" altLang="zh-CN" dirty="0" smtClean="0">
                <a:effectLst/>
              </a:rPr>
              <a:t>0x8C5B</a:t>
            </a:r>
            <a:r>
              <a:rPr lang="zh-CN" altLang="en-US" dirty="0" smtClean="0">
                <a:effectLst/>
              </a:rPr>
              <a:t>，</a:t>
            </a:r>
            <a:r>
              <a:rPr lang="en-US" altLang="zh-CN" dirty="0" smtClean="0">
                <a:effectLst/>
              </a:rPr>
              <a:t>0xB433</a:t>
            </a:r>
            <a:r>
              <a:rPr lang="zh-CN" altLang="en-US" dirty="0" smtClean="0">
                <a:effectLst/>
              </a:rPr>
              <a:t>，</a:t>
            </a:r>
            <a:r>
              <a:rPr lang="en-US" altLang="zh-CN" dirty="0" smtClean="0">
                <a:effectLst/>
              </a:rPr>
              <a:t>0xB670</a:t>
            </a:r>
            <a:r>
              <a:rPr lang="zh-CN" altLang="en-US" dirty="0" smtClean="0">
                <a:effectLst/>
              </a:rPr>
              <a:t>和</a:t>
            </a:r>
            <a:r>
              <a:rPr lang="en-US" altLang="zh-CN" dirty="0" smtClean="0">
                <a:effectLst/>
              </a:rPr>
              <a:t>0xE6D0</a:t>
            </a:r>
            <a:r>
              <a:rPr lang="zh-CN" altLang="en-US" dirty="0" smtClean="0">
                <a:effectLst/>
              </a:rPr>
              <a:t>。对</a:t>
            </a:r>
            <a:r>
              <a:rPr lang="en-US" altLang="zh-CN" dirty="0" smtClean="0">
                <a:effectLst/>
              </a:rPr>
              <a:t>20</a:t>
            </a:r>
            <a:r>
              <a:rPr lang="zh-CN" altLang="en-US" dirty="0" smtClean="0">
                <a:effectLst/>
              </a:rPr>
              <a:t>比特的定界符来说，建议值为：</a:t>
            </a:r>
            <a:r>
              <a:rPr lang="en-US" altLang="zh-CN" b="1" dirty="0" smtClean="0">
                <a:effectLst/>
              </a:rPr>
              <a:t>0xB5983</a:t>
            </a:r>
            <a:r>
              <a:rPr lang="zh-CN" altLang="en-US" dirty="0" smtClean="0">
                <a:effectLst/>
              </a:rPr>
              <a:t>。</a:t>
            </a:r>
          </a:p>
          <a:p>
            <a:endParaRPr lang="zh-CN" altLang="en-US" dirty="0" smtClean="0">
              <a:effectLst/>
            </a:endParaRPr>
          </a:p>
          <a:p>
            <a:r>
              <a:rPr lang="zh-CN" altLang="en-US" dirty="0" smtClean="0">
                <a:effectLst/>
              </a:rPr>
              <a:t> </a:t>
            </a:r>
          </a:p>
          <a:p>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24</a:t>
            </a:fld>
            <a:endParaRPr lang="zh-TW" altLang="en-US"/>
          </a:p>
        </p:txBody>
      </p:sp>
    </p:spTree>
    <p:extLst>
      <p:ext uri="{BB962C8B-B14F-4D97-AF65-F5344CB8AC3E}">
        <p14:creationId xmlns:p14="http://schemas.microsoft.com/office/powerpoint/2010/main" val="239009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25</a:t>
            </a:fld>
            <a:endParaRPr lang="zh-TW" altLang="en-US"/>
          </a:p>
        </p:txBody>
      </p:sp>
    </p:spTree>
    <p:extLst>
      <p:ext uri="{BB962C8B-B14F-4D97-AF65-F5344CB8AC3E}">
        <p14:creationId xmlns:p14="http://schemas.microsoft.com/office/powerpoint/2010/main" val="732095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RRRRRRRR </a:t>
            </a:r>
            <a:r>
              <a:rPr lang="zh-CN" altLang="en-US" dirty="0" smtClean="0">
                <a:effectLst/>
              </a:rPr>
              <a:t>：当发送此消息时，</a:t>
            </a:r>
            <a:r>
              <a:rPr lang="en-US" altLang="zh-CN" dirty="0" smtClean="0">
                <a:effectLst/>
              </a:rPr>
              <a:t>ONU</a:t>
            </a:r>
            <a:r>
              <a:rPr lang="zh-CN" altLang="en-US" dirty="0" smtClean="0">
                <a:effectLst/>
              </a:rPr>
              <a:t>的随机延时</a:t>
            </a:r>
            <a:r>
              <a:rPr lang="en-US" altLang="zh-CN" dirty="0" smtClean="0">
                <a:effectLst/>
              </a:rPr>
              <a:t>(MSB)</a:t>
            </a:r>
            <a:r>
              <a:rPr lang="zh-CN" altLang="en-US" dirty="0" smtClean="0">
                <a:effectLst/>
              </a:rPr>
              <a:t>（以</a:t>
            </a:r>
            <a:r>
              <a:rPr lang="en-US" altLang="zh-CN" dirty="0" smtClean="0">
                <a:effectLst/>
              </a:rPr>
              <a:t>32</a:t>
            </a:r>
            <a:r>
              <a:rPr lang="zh-CN" altLang="en-US" dirty="0" smtClean="0">
                <a:effectLst/>
              </a:rPr>
              <a:t>字节为单位）</a:t>
            </a:r>
            <a:endParaRPr lang="en-US" altLang="zh-CN" dirty="0" smtClean="0">
              <a:effectLst/>
            </a:endParaRPr>
          </a:p>
          <a:p>
            <a:r>
              <a:rPr lang="en-US" altLang="zh-CN" dirty="0" smtClean="0">
                <a:effectLst/>
              </a:rPr>
              <a:t>RRRRAGTT </a:t>
            </a:r>
            <a:r>
              <a:rPr lang="zh-CN" altLang="en-US" dirty="0" smtClean="0">
                <a:effectLst/>
              </a:rPr>
              <a:t>：</a:t>
            </a:r>
            <a:r>
              <a:rPr lang="en-US" altLang="zh-CN" dirty="0" smtClean="0">
                <a:effectLst/>
              </a:rPr>
              <a:t>RRRR = </a:t>
            </a:r>
            <a:r>
              <a:rPr lang="zh-CN" altLang="en-US" dirty="0" smtClean="0">
                <a:effectLst/>
              </a:rPr>
              <a:t>当发送此消息时，</a:t>
            </a:r>
            <a:r>
              <a:rPr lang="en-US" altLang="zh-CN" dirty="0" smtClean="0">
                <a:effectLst/>
              </a:rPr>
              <a:t>ONU</a:t>
            </a:r>
            <a:r>
              <a:rPr lang="zh-CN" altLang="en-US" dirty="0" smtClean="0">
                <a:effectLst/>
              </a:rPr>
              <a:t>的随机延时（</a:t>
            </a:r>
            <a:r>
              <a:rPr lang="en-US" altLang="zh-CN" dirty="0" smtClean="0">
                <a:effectLst/>
              </a:rPr>
              <a:t>LSB</a:t>
            </a:r>
            <a:r>
              <a:rPr lang="zh-CN" altLang="en-US" dirty="0" smtClean="0">
                <a:effectLst/>
              </a:rPr>
              <a:t>）（以</a:t>
            </a:r>
            <a:r>
              <a:rPr lang="en-US" altLang="zh-CN" dirty="0" smtClean="0">
                <a:effectLst/>
              </a:rPr>
              <a:t>32</a:t>
            </a:r>
            <a:r>
              <a:rPr lang="zh-CN" altLang="en-US" dirty="0" smtClean="0">
                <a:effectLst/>
              </a:rPr>
              <a:t>字节为单位）</a:t>
            </a:r>
            <a:endParaRPr lang="en-US" altLang="zh-CN" dirty="0" smtClean="0">
              <a:effectLst/>
            </a:endParaRPr>
          </a:p>
          <a:p>
            <a:r>
              <a:rPr lang="en-US" altLang="zh-CN" dirty="0" smtClean="0">
                <a:effectLst/>
              </a:rPr>
              <a:t>A = </a:t>
            </a:r>
            <a:r>
              <a:rPr lang="zh-CN" altLang="en-US" dirty="0" smtClean="0">
                <a:effectLst/>
              </a:rPr>
              <a:t>不规定。</a:t>
            </a:r>
            <a:endParaRPr lang="en-US" altLang="zh-CN" dirty="0" smtClean="0">
              <a:effectLst/>
            </a:endParaRPr>
          </a:p>
          <a:p>
            <a:r>
              <a:rPr lang="en-US" altLang="zh-CN" dirty="0" smtClean="0">
                <a:effectLst/>
              </a:rPr>
              <a:t>G = </a:t>
            </a:r>
            <a:r>
              <a:rPr lang="zh-CN" altLang="en-US" dirty="0" smtClean="0">
                <a:effectLst/>
              </a:rPr>
              <a:t>此</a:t>
            </a:r>
            <a:r>
              <a:rPr lang="en-US" altLang="zh-CN" dirty="0" smtClean="0">
                <a:effectLst/>
              </a:rPr>
              <a:t>ONU</a:t>
            </a:r>
            <a:r>
              <a:rPr lang="zh-CN" altLang="en-US" dirty="0" smtClean="0">
                <a:effectLst/>
              </a:rPr>
              <a:t>支持</a:t>
            </a:r>
            <a:r>
              <a:rPr lang="en-US" altLang="zh-CN" dirty="0" smtClean="0">
                <a:effectLst/>
              </a:rPr>
              <a:t>GEM</a:t>
            </a:r>
            <a:r>
              <a:rPr lang="zh-CN" altLang="en-US" dirty="0" smtClean="0">
                <a:effectLst/>
              </a:rPr>
              <a:t>传送（</a:t>
            </a:r>
            <a:r>
              <a:rPr lang="en-US" altLang="zh-CN" b="1" dirty="0" smtClean="0">
                <a:effectLst/>
              </a:rPr>
              <a:t>G=1</a:t>
            </a:r>
            <a:r>
              <a:rPr lang="zh-CN" altLang="en-US" b="1" dirty="0" smtClean="0">
                <a:effectLst/>
              </a:rPr>
              <a:t>表示支持</a:t>
            </a:r>
            <a:r>
              <a:rPr lang="zh-CN" altLang="en-US" dirty="0" smtClean="0">
                <a:effectLst/>
              </a:rPr>
              <a:t>）</a:t>
            </a:r>
            <a:endParaRPr lang="en-US" altLang="zh-CN" dirty="0" smtClean="0">
              <a:effectLst/>
            </a:endParaRPr>
          </a:p>
          <a:p>
            <a:r>
              <a:rPr lang="en-US" altLang="zh-CN" dirty="0" smtClean="0">
                <a:effectLst/>
              </a:rPr>
              <a:t>TT = ONU</a:t>
            </a:r>
            <a:r>
              <a:rPr lang="zh-CN" altLang="en-US" dirty="0" smtClean="0">
                <a:effectLst/>
              </a:rPr>
              <a:t>的发送光功率电平模式</a:t>
            </a:r>
            <a:endParaRPr lang="en-US" altLang="zh-CN" dirty="0" smtClean="0">
              <a:effectLst/>
            </a:endParaRPr>
          </a:p>
          <a:p>
            <a:r>
              <a:rPr lang="en-US" altLang="zh-CN" dirty="0" smtClean="0">
                <a:effectLst/>
              </a:rPr>
              <a:t>TT=00</a:t>
            </a:r>
            <a:r>
              <a:rPr lang="zh-CN" altLang="en-US" dirty="0" smtClean="0">
                <a:effectLst/>
              </a:rPr>
              <a:t>：低功率</a:t>
            </a:r>
          </a:p>
          <a:p>
            <a:r>
              <a:rPr lang="en-US" altLang="zh-CN" dirty="0" smtClean="0">
                <a:effectLst/>
              </a:rPr>
              <a:t>TT=01</a:t>
            </a:r>
            <a:r>
              <a:rPr lang="zh-CN" altLang="en-US" dirty="0" smtClean="0">
                <a:effectLst/>
              </a:rPr>
              <a:t>：中等功率</a:t>
            </a:r>
          </a:p>
          <a:p>
            <a:r>
              <a:rPr lang="en-US" altLang="zh-CN" b="1" dirty="0" smtClean="0">
                <a:effectLst/>
              </a:rPr>
              <a:t>TT=10</a:t>
            </a:r>
            <a:r>
              <a:rPr lang="zh-CN" altLang="en-US" b="1" dirty="0" smtClean="0">
                <a:effectLst/>
              </a:rPr>
              <a:t>：高功率</a:t>
            </a:r>
          </a:p>
          <a:p>
            <a:r>
              <a:rPr lang="en-US" altLang="zh-CN" dirty="0" smtClean="0">
                <a:effectLst/>
              </a:rPr>
              <a:t>TT=11</a:t>
            </a:r>
            <a:r>
              <a:rPr lang="zh-CN" altLang="en-US" dirty="0" smtClean="0">
                <a:effectLst/>
              </a:rPr>
              <a:t>：预留</a:t>
            </a:r>
          </a:p>
          <a:p>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26</a:t>
            </a:fld>
            <a:endParaRPr lang="zh-TW" altLang="en-US"/>
          </a:p>
        </p:txBody>
      </p:sp>
    </p:spTree>
    <p:extLst>
      <p:ext uri="{BB962C8B-B14F-4D97-AF65-F5344CB8AC3E}">
        <p14:creationId xmlns:p14="http://schemas.microsoft.com/office/powerpoint/2010/main" val="3309070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不分配</a:t>
            </a:r>
            <a:r>
              <a:rPr lang="en-US" altLang="zh-CN" dirty="0" err="1" smtClean="0"/>
              <a:t>onu_id</a:t>
            </a:r>
            <a:r>
              <a:rPr lang="zh-CN" altLang="en-US" dirty="0" smtClean="0"/>
              <a:t>，不会跳到</a:t>
            </a:r>
            <a:r>
              <a:rPr lang="en-US" altLang="zh-CN" dirty="0" smtClean="0"/>
              <a:t>o4</a:t>
            </a:r>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27</a:t>
            </a:fld>
            <a:endParaRPr lang="zh-TW" altLang="en-US"/>
          </a:p>
        </p:txBody>
      </p:sp>
    </p:spTree>
    <p:extLst>
      <p:ext uri="{BB962C8B-B14F-4D97-AF65-F5344CB8AC3E}">
        <p14:creationId xmlns:p14="http://schemas.microsoft.com/office/powerpoint/2010/main" val="31464555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Onu_id</a:t>
            </a:r>
            <a:r>
              <a:rPr lang="zh-CN" altLang="en-US" dirty="0" smtClean="0"/>
              <a:t>是</a:t>
            </a:r>
            <a:r>
              <a:rPr lang="en-US" altLang="zh-CN" dirty="0" smtClean="0"/>
              <a:t>38</a:t>
            </a:r>
            <a:r>
              <a:rPr lang="zh-CN" altLang="en-US" dirty="0" smtClean="0"/>
              <a:t>，后面跟的是</a:t>
            </a:r>
            <a:r>
              <a:rPr lang="en-US" altLang="zh-CN" dirty="0" err="1" smtClean="0"/>
              <a:t>sn</a:t>
            </a:r>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28</a:t>
            </a:fld>
            <a:endParaRPr lang="zh-TW" altLang="en-US"/>
          </a:p>
        </p:txBody>
      </p:sp>
    </p:spTree>
    <p:extLst>
      <p:ext uri="{BB962C8B-B14F-4D97-AF65-F5344CB8AC3E}">
        <p14:creationId xmlns:p14="http://schemas.microsoft.com/office/powerpoint/2010/main" val="7182945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各个</a:t>
            </a:r>
            <a:r>
              <a:rPr lang="en-US" altLang="zh-CN" dirty="0" err="1" smtClean="0"/>
              <a:t>onu</a:t>
            </a:r>
            <a:r>
              <a:rPr lang="zh-CN" altLang="en-US" dirty="0" smtClean="0"/>
              <a:t>是通过</a:t>
            </a:r>
            <a:r>
              <a:rPr lang="en-US" altLang="zh-CN" sz="1200" b="0" i="0" kern="1200" dirty="0" smtClean="0">
                <a:solidFill>
                  <a:schemeClr val="tx1"/>
                </a:solidFill>
                <a:effectLst/>
                <a:latin typeface="+mn-lt"/>
                <a:ea typeface="+mn-ea"/>
                <a:cs typeface="+mn-cs"/>
              </a:rPr>
              <a:t>TDMA</a:t>
            </a:r>
            <a:r>
              <a:rPr lang="zh-CN" altLang="en-US" sz="1200" b="0" i="0" kern="1200" dirty="0" smtClean="0">
                <a:solidFill>
                  <a:schemeClr val="tx1"/>
                </a:solidFill>
                <a:effectLst/>
                <a:latin typeface="+mn-lt"/>
                <a:ea typeface="+mn-ea"/>
                <a:cs typeface="+mn-cs"/>
              </a:rPr>
              <a:t>（</a:t>
            </a:r>
            <a:r>
              <a:rPr lang="zh-CN" altLang="en-US" dirty="0" smtClean="0"/>
              <a:t>时分复用）来实现上行传输</a:t>
            </a:r>
            <a:endParaRPr lang="en-US" altLang="zh-CN" dirty="0" smtClean="0"/>
          </a:p>
          <a:p>
            <a:r>
              <a:rPr lang="en-US" altLang="zh-CN" dirty="0" smtClean="0"/>
              <a:t>OLT</a:t>
            </a:r>
            <a:r>
              <a:rPr lang="zh-CN" altLang="en-US" dirty="0" smtClean="0"/>
              <a:t>通过</a:t>
            </a:r>
            <a:r>
              <a:rPr lang="en-US" altLang="zh-CN" dirty="0" smtClean="0"/>
              <a:t>Ranging</a:t>
            </a:r>
            <a:r>
              <a:rPr lang="zh-CN" altLang="en-US" dirty="0" smtClean="0"/>
              <a:t>测距过程获取</a:t>
            </a:r>
            <a:r>
              <a:rPr lang="en-US" altLang="zh-CN" dirty="0" smtClean="0"/>
              <a:t>ONU</a:t>
            </a:r>
            <a:r>
              <a:rPr lang="zh-CN" altLang="en-US" dirty="0" smtClean="0"/>
              <a:t>的往返延迟</a:t>
            </a:r>
            <a:r>
              <a:rPr lang="en-US" altLang="zh-CN" dirty="0" smtClean="0"/>
              <a:t>RTD,</a:t>
            </a:r>
            <a:r>
              <a:rPr lang="zh-CN" altLang="en-US" dirty="0" smtClean="0"/>
              <a:t>计算出每个</a:t>
            </a:r>
            <a:r>
              <a:rPr lang="en-US" altLang="zh-CN" dirty="0" smtClean="0"/>
              <a:t>ONU</a:t>
            </a:r>
            <a:r>
              <a:rPr lang="zh-CN" altLang="en-US" dirty="0" smtClean="0"/>
              <a:t>的物理距离，然后指定合适的均衡时延参数</a:t>
            </a:r>
            <a:r>
              <a:rPr lang="en-US" altLang="zh-CN" dirty="0" err="1" smtClean="0"/>
              <a:t>EqD</a:t>
            </a:r>
            <a:r>
              <a:rPr lang="zh-CN" altLang="en-US" dirty="0" smtClean="0"/>
              <a:t>，使各个</a:t>
            </a:r>
            <a:r>
              <a:rPr lang="en-US" altLang="zh-CN" dirty="0" smtClean="0"/>
              <a:t>ONU</a:t>
            </a:r>
            <a:r>
              <a:rPr lang="zh-CN" altLang="en-US" dirty="0" smtClean="0"/>
              <a:t>的</a:t>
            </a:r>
            <a:r>
              <a:rPr lang="en-US" altLang="zh-CN" dirty="0" err="1" smtClean="0"/>
              <a:t>RTD+EqD</a:t>
            </a:r>
            <a:r>
              <a:rPr lang="zh-CN" altLang="en-US" dirty="0" smtClean="0"/>
              <a:t>相同，也即使各个</a:t>
            </a:r>
            <a:r>
              <a:rPr lang="en-US" altLang="zh-CN" dirty="0" smtClean="0"/>
              <a:t>ONU</a:t>
            </a:r>
            <a:r>
              <a:rPr lang="zh-CN" altLang="en-US" dirty="0" smtClean="0"/>
              <a:t>的逻辑距离相同，然后再让每个</a:t>
            </a:r>
            <a:r>
              <a:rPr lang="en-US" altLang="zh-CN" dirty="0" err="1" smtClean="0"/>
              <a:t>onu</a:t>
            </a:r>
            <a:r>
              <a:rPr lang="zh-CN" altLang="en-US" dirty="0" smtClean="0"/>
              <a:t>在各自的时隙（时隙由</a:t>
            </a:r>
            <a:r>
              <a:rPr lang="en-US" altLang="zh-CN" dirty="0" err="1" smtClean="0"/>
              <a:t>olt</a:t>
            </a:r>
            <a:r>
              <a:rPr lang="zh-CN" altLang="en-US" dirty="0" smtClean="0"/>
              <a:t>指定）发光，从而避免多个</a:t>
            </a:r>
            <a:r>
              <a:rPr lang="en-US" altLang="zh-CN" dirty="0" err="1" smtClean="0"/>
              <a:t>onu</a:t>
            </a:r>
            <a:r>
              <a:rPr lang="zh-CN" altLang="en-US" dirty="0" smtClean="0"/>
              <a:t>发出的光同时到达</a:t>
            </a:r>
            <a:r>
              <a:rPr lang="en-US" altLang="zh-CN" dirty="0" smtClean="0"/>
              <a:t>OLT</a:t>
            </a:r>
            <a:r>
              <a:rPr lang="zh-CN" altLang="en-US" dirty="0" smtClean="0"/>
              <a:t>。</a:t>
            </a:r>
            <a:endParaRPr lang="en-US" altLang="zh-CN" dirty="0" smtClean="0"/>
          </a:p>
          <a:p>
            <a:endParaRPr lang="en-US" altLang="zh-CN" dirty="0" smtClean="0"/>
          </a:p>
          <a:p>
            <a:r>
              <a:rPr lang="zh-CN" altLang="en-US" dirty="0" smtClean="0"/>
              <a:t>时隙有</a:t>
            </a:r>
            <a:r>
              <a:rPr lang="en-US" altLang="zh-CN" dirty="0" err="1" smtClean="0"/>
              <a:t>alloc_id</a:t>
            </a:r>
            <a:r>
              <a:rPr lang="zh-CN" altLang="en-US" dirty="0" smtClean="0"/>
              <a:t>指定，下行帧中</a:t>
            </a:r>
            <a:r>
              <a:rPr lang="en-US" altLang="zh-CN" dirty="0" err="1" smtClean="0"/>
              <a:t>alloc_id</a:t>
            </a:r>
            <a:r>
              <a:rPr lang="zh-CN" altLang="en-US" dirty="0" smtClean="0"/>
              <a:t>后面跟的</a:t>
            </a:r>
            <a:r>
              <a:rPr lang="en-US" altLang="zh-CN" dirty="0" smtClean="0"/>
              <a:t>start</a:t>
            </a:r>
            <a:r>
              <a:rPr lang="en-US" altLang="zh-CN" baseline="0" dirty="0" smtClean="0"/>
              <a:t> time </a:t>
            </a:r>
            <a:r>
              <a:rPr lang="zh-CN" altLang="en-US" baseline="0" dirty="0" smtClean="0"/>
              <a:t>和</a:t>
            </a:r>
            <a:r>
              <a:rPr lang="en-US" altLang="zh-CN" baseline="0" dirty="0" err="1" smtClean="0"/>
              <a:t>endtime</a:t>
            </a:r>
            <a:r>
              <a:rPr lang="zh-CN" altLang="en-US" baseline="0" dirty="0" smtClean="0"/>
              <a:t>指字节，但是</a:t>
            </a:r>
            <a:r>
              <a:rPr lang="en-US" altLang="zh-CN" baseline="0" dirty="0" err="1" smtClean="0"/>
              <a:t>onu</a:t>
            </a:r>
            <a:r>
              <a:rPr lang="zh-CN" altLang="en-US" baseline="0" dirty="0" smtClean="0"/>
              <a:t>会换算成时间，假如</a:t>
            </a:r>
            <a:r>
              <a:rPr lang="en-US" altLang="zh-CN" baseline="0" dirty="0" smtClean="0"/>
              <a:t>start time</a:t>
            </a:r>
            <a:r>
              <a:rPr lang="zh-CN" altLang="en-US" baseline="0" dirty="0" smtClean="0"/>
              <a:t>值为</a:t>
            </a:r>
            <a:r>
              <a:rPr lang="en-US" altLang="zh-CN" baseline="0" dirty="0" smtClean="0"/>
              <a:t>500</a:t>
            </a:r>
            <a:r>
              <a:rPr lang="zh-CN" altLang="en-US" baseline="0" dirty="0" smtClean="0"/>
              <a:t>，则</a:t>
            </a:r>
            <a:r>
              <a:rPr lang="en-US" altLang="zh-CN" baseline="0" dirty="0" err="1" smtClean="0"/>
              <a:t>onu</a:t>
            </a:r>
            <a:r>
              <a:rPr lang="zh-CN" altLang="en-US" baseline="0" dirty="0" smtClean="0"/>
              <a:t>收到这个帧后，再延迟</a:t>
            </a:r>
            <a:r>
              <a:rPr lang="en-US" altLang="zh-CN" baseline="0" dirty="0" err="1" smtClean="0"/>
              <a:t>EqD</a:t>
            </a:r>
            <a:r>
              <a:rPr lang="zh-CN" altLang="en-US" baseline="0" dirty="0" smtClean="0"/>
              <a:t>后</a:t>
            </a:r>
            <a:r>
              <a:rPr lang="en-US" altLang="zh-CN" baseline="0" dirty="0" smtClean="0"/>
              <a:t>,</a:t>
            </a:r>
            <a:r>
              <a:rPr lang="zh-CN" altLang="en-US" baseline="0" dirty="0" smtClean="0"/>
              <a:t>再延迟</a:t>
            </a:r>
            <a:r>
              <a:rPr lang="en-US" altLang="zh-CN" baseline="0" dirty="0" smtClean="0"/>
              <a:t>(500/19440)*125us</a:t>
            </a:r>
            <a:r>
              <a:rPr lang="zh-CN" altLang="en-US" baseline="0" dirty="0" smtClean="0"/>
              <a:t>的时间后开始发送数据，发送数据字节大小为</a:t>
            </a:r>
            <a:r>
              <a:rPr lang="en-US" altLang="zh-CN" baseline="0" dirty="0" err="1" smtClean="0"/>
              <a:t>endtime-startime</a:t>
            </a:r>
            <a:r>
              <a:rPr lang="zh-CN" altLang="en-US" baseline="0" dirty="0" smtClean="0"/>
              <a:t>。注意发送多少字节，会相应花费相应的时间，发送字节为</a:t>
            </a:r>
            <a:r>
              <a:rPr lang="en-US" altLang="zh-CN" baseline="0" dirty="0" err="1" smtClean="0"/>
              <a:t>endtime-startime</a:t>
            </a:r>
            <a:r>
              <a:rPr lang="en-US" altLang="zh-CN" baseline="0" dirty="0" smtClean="0"/>
              <a:t>;</a:t>
            </a:r>
            <a:r>
              <a:rPr lang="zh-CN" altLang="en-US" baseline="0" dirty="0" smtClean="0"/>
              <a:t>那么发送这些字节所用的时间为（</a:t>
            </a:r>
            <a:r>
              <a:rPr lang="en-US" altLang="zh-CN" baseline="0" dirty="0" err="1" smtClean="0"/>
              <a:t>endtime-startime</a:t>
            </a:r>
            <a:r>
              <a:rPr lang="zh-CN" altLang="en-US" baseline="0" dirty="0" smtClean="0"/>
              <a:t>）</a:t>
            </a:r>
            <a:r>
              <a:rPr lang="en-US" altLang="zh-CN" baseline="0" dirty="0" smtClean="0"/>
              <a:t>/19440*125us</a:t>
            </a:r>
            <a:r>
              <a:rPr lang="zh-CN" altLang="en-US" baseline="0" dirty="0" smtClean="0"/>
              <a:t>。</a:t>
            </a:r>
            <a:endParaRPr lang="en-US" altLang="zh-CN" baseline="0" dirty="0" smtClean="0"/>
          </a:p>
          <a:p>
            <a:endParaRPr lang="en-US" altLang="zh-CN" baseline="0" dirty="0" smtClean="0"/>
          </a:p>
          <a:p>
            <a:r>
              <a:rPr lang="zh-CN" altLang="en-US" baseline="0" dirty="0" smtClean="0"/>
              <a:t>通过以上操作，各个</a:t>
            </a:r>
            <a:r>
              <a:rPr lang="en-US" altLang="zh-CN" baseline="0" dirty="0" err="1" smtClean="0"/>
              <a:t>onu</a:t>
            </a:r>
            <a:r>
              <a:rPr lang="zh-CN" altLang="en-US" baseline="0" dirty="0" smtClean="0"/>
              <a:t>发送的光到</a:t>
            </a:r>
            <a:r>
              <a:rPr lang="en-US" altLang="zh-CN" baseline="0" dirty="0" err="1" smtClean="0"/>
              <a:t>olt</a:t>
            </a:r>
            <a:r>
              <a:rPr lang="zh-CN" altLang="en-US" baseline="0" dirty="0" smtClean="0"/>
              <a:t>的时间就不会重叠，从而才能实现时分复用。</a:t>
            </a:r>
            <a:endParaRPr lang="en-US" altLang="zh-CN" baseline="0" dirty="0" smtClean="0"/>
          </a:p>
          <a:p>
            <a:r>
              <a:rPr lang="zh-CN" altLang="en-US" baseline="0" dirty="0" smtClean="0"/>
              <a:t>和声波原理一样，说出来多少字，声波相应就有多长，说的话越多，声波越长。</a:t>
            </a:r>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29</a:t>
            </a:fld>
            <a:endParaRPr lang="zh-TW" altLang="en-US"/>
          </a:p>
        </p:txBody>
      </p:sp>
    </p:spTree>
    <p:extLst>
      <p:ext uri="{BB962C8B-B14F-4D97-AF65-F5344CB8AC3E}">
        <p14:creationId xmlns:p14="http://schemas.microsoft.com/office/powerpoint/2010/main" val="3227408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30</a:t>
            </a:fld>
            <a:endParaRPr lang="zh-TW" altLang="en-US"/>
          </a:p>
        </p:txBody>
      </p:sp>
    </p:spTree>
    <p:extLst>
      <p:ext uri="{BB962C8B-B14F-4D97-AF65-F5344CB8AC3E}">
        <p14:creationId xmlns:p14="http://schemas.microsoft.com/office/powerpoint/2010/main" val="589232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到</a:t>
            </a:r>
            <a:r>
              <a:rPr lang="en-US" altLang="zh-CN" dirty="0" smtClean="0"/>
              <a:t>o5</a:t>
            </a:r>
            <a:r>
              <a:rPr lang="zh-CN" altLang="en-US" dirty="0" smtClean="0"/>
              <a:t>后分配的</a:t>
            </a:r>
            <a:r>
              <a:rPr lang="en-US" altLang="zh-CN" dirty="0" smtClean="0"/>
              <a:t>port</a:t>
            </a:r>
            <a:r>
              <a:rPr lang="en-US" altLang="zh-CN" baseline="0" dirty="0" smtClean="0"/>
              <a:t> id </a:t>
            </a:r>
            <a:r>
              <a:rPr lang="zh-CN" altLang="en-US" baseline="0" dirty="0" smtClean="0"/>
              <a:t>和</a:t>
            </a:r>
            <a:r>
              <a:rPr lang="en-US" altLang="zh-CN" baseline="0" dirty="0" err="1" smtClean="0"/>
              <a:t>onu_id</a:t>
            </a:r>
            <a:r>
              <a:rPr lang="zh-CN" altLang="en-US" baseline="0" dirty="0" smtClean="0"/>
              <a:t>相同，</a:t>
            </a:r>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31</a:t>
            </a:fld>
            <a:endParaRPr lang="zh-TW" altLang="en-US"/>
          </a:p>
        </p:txBody>
      </p:sp>
    </p:spTree>
    <p:extLst>
      <p:ext uri="{BB962C8B-B14F-4D97-AF65-F5344CB8AC3E}">
        <p14:creationId xmlns:p14="http://schemas.microsoft.com/office/powerpoint/2010/main" val="108339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smtClean="0"/>
              <a:t>64</a:t>
            </a:r>
            <a:r>
              <a:rPr lang="zh-CN" altLang="en-US" dirty="0" smtClean="0"/>
              <a:t>最大分流比 </a:t>
            </a:r>
            <a:r>
              <a:rPr lang="en-US" altLang="zh-CN" dirty="0" smtClean="0"/>
              <a:t>[</a:t>
            </a:r>
            <a:r>
              <a:rPr lang="zh-CN" altLang="en-US" dirty="0" smtClean="0"/>
              <a:t>分光器</a:t>
            </a:r>
            <a:r>
              <a:rPr lang="en-US" altLang="zh-CN" dirty="0" smtClean="0"/>
              <a:t>]</a:t>
            </a:r>
          </a:p>
          <a:p>
            <a:r>
              <a:rPr lang="zh-CN" altLang="en-US" dirty="0" smtClean="0"/>
              <a:t>以太网、语音、分时复用、有线电视</a:t>
            </a:r>
            <a:endParaRPr lang="en-US" altLang="zh-CN" dirty="0" smtClean="0"/>
          </a:p>
          <a:p>
            <a:r>
              <a:rPr lang="en-US" altLang="zh-CN" sz="1200" kern="1200" dirty="0" smtClean="0">
                <a:solidFill>
                  <a:schemeClr val="tx1"/>
                </a:solidFill>
                <a:effectLst/>
                <a:latin typeface="+mn-lt"/>
                <a:ea typeface="+mn-ea"/>
                <a:cs typeface="+mn-cs"/>
              </a:rPr>
              <a:t>CATV</a:t>
            </a:r>
            <a:r>
              <a:rPr lang="zh-CN" altLang="en-US" sz="1200" kern="1200" dirty="0" smtClean="0">
                <a:solidFill>
                  <a:schemeClr val="tx1"/>
                </a:solidFill>
                <a:effectLst/>
                <a:latin typeface="+mn-lt"/>
                <a:ea typeface="+mn-ea"/>
                <a:cs typeface="+mn-cs"/>
              </a:rPr>
              <a:t>是指使用一条同轴电缆</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CoaxialCable</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就可以做到双向多频道通信的有线电视</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CableTelevision</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最大距离</a:t>
            </a:r>
            <a:r>
              <a:rPr lang="en-US" altLang="zh-CN" sz="1200" kern="1200" dirty="0" smtClean="0">
                <a:solidFill>
                  <a:schemeClr val="tx1"/>
                </a:solidFill>
                <a:effectLst/>
                <a:latin typeface="+mn-lt"/>
                <a:ea typeface="+mn-ea"/>
                <a:cs typeface="+mn-cs"/>
              </a:rPr>
              <a:t>20km</a:t>
            </a:r>
            <a:r>
              <a:rPr lang="zh-CN" altLang="en-US" sz="1200" kern="1200" dirty="0" smtClean="0">
                <a:solidFill>
                  <a:schemeClr val="tx1"/>
                </a:solidFill>
                <a:effectLst/>
                <a:latin typeface="+mn-lt"/>
                <a:ea typeface="+mn-ea"/>
                <a:cs typeface="+mn-cs"/>
              </a:rPr>
              <a:t>是根据光衰减得出的，每公里大概衰减</a:t>
            </a:r>
            <a:r>
              <a:rPr lang="en-US" altLang="zh-CN" sz="1200" kern="1200" dirty="0" smtClean="0">
                <a:solidFill>
                  <a:schemeClr val="tx1"/>
                </a:solidFill>
                <a:effectLst/>
                <a:latin typeface="+mn-lt"/>
                <a:ea typeface="+mn-ea"/>
                <a:cs typeface="+mn-cs"/>
              </a:rPr>
              <a:t>0.35db,</a:t>
            </a:r>
            <a:r>
              <a:rPr lang="zh-CN" altLang="en-US" sz="1200" kern="1200" dirty="0" smtClean="0">
                <a:solidFill>
                  <a:schemeClr val="tx1"/>
                </a:solidFill>
                <a:effectLst/>
                <a:latin typeface="+mn-lt"/>
                <a:ea typeface="+mn-ea"/>
                <a:cs typeface="+mn-cs"/>
              </a:rPr>
              <a:t>此外光纤弯曲，接法兰，不同的分光比，光都会衰减</a:t>
            </a:r>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4</a:t>
            </a:fld>
            <a:endParaRPr lang="zh-TW" altLang="en-US"/>
          </a:p>
        </p:txBody>
      </p:sp>
    </p:spTree>
    <p:extLst>
      <p:ext uri="{BB962C8B-B14F-4D97-AF65-F5344CB8AC3E}">
        <p14:creationId xmlns:p14="http://schemas.microsoft.com/office/powerpoint/2010/main" val="23454475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当有新的</a:t>
            </a:r>
            <a:r>
              <a:rPr lang="en-US" altLang="zh-CN" dirty="0" smtClean="0"/>
              <a:t>SN</a:t>
            </a:r>
            <a:r>
              <a:rPr lang="zh-CN" altLang="en-US" dirty="0" smtClean="0"/>
              <a:t>第一次注册</a:t>
            </a:r>
            <a:r>
              <a:rPr lang="en-US" altLang="zh-CN" dirty="0" smtClean="0"/>
              <a:t>LOID</a:t>
            </a:r>
            <a:r>
              <a:rPr lang="zh-CN" altLang="en-US" dirty="0" smtClean="0"/>
              <a:t>时，</a:t>
            </a:r>
            <a:r>
              <a:rPr lang="en-US" altLang="zh-CN" dirty="0" smtClean="0"/>
              <a:t>OLT</a:t>
            </a:r>
            <a:r>
              <a:rPr lang="zh-CN" altLang="en-US" dirty="0" smtClean="0"/>
              <a:t>会临时分配给</a:t>
            </a:r>
            <a:r>
              <a:rPr lang="en-US" altLang="zh-CN" dirty="0" smtClean="0"/>
              <a:t>ONU</a:t>
            </a:r>
            <a:r>
              <a:rPr lang="zh-CN" altLang="en-US" dirty="0" smtClean="0"/>
              <a:t>一个</a:t>
            </a:r>
            <a:r>
              <a:rPr lang="en-US" altLang="zh-CN" dirty="0" smtClean="0"/>
              <a:t>ONU_ID</a:t>
            </a:r>
            <a:r>
              <a:rPr lang="zh-CN" altLang="en-US" dirty="0" smtClean="0"/>
              <a:t>，当进行完</a:t>
            </a:r>
            <a:r>
              <a:rPr lang="en-US" altLang="zh-CN" dirty="0" smtClean="0"/>
              <a:t>LOID</a:t>
            </a:r>
            <a:r>
              <a:rPr lang="zh-CN" altLang="en-US" dirty="0" smtClean="0"/>
              <a:t>注册之后，</a:t>
            </a:r>
            <a:r>
              <a:rPr lang="en-US" altLang="zh-CN" dirty="0" smtClean="0"/>
              <a:t>ONU</a:t>
            </a:r>
            <a:r>
              <a:rPr lang="zh-CN" altLang="en-US" dirty="0" smtClean="0"/>
              <a:t>会接收到一个</a:t>
            </a:r>
            <a:r>
              <a:rPr lang="en-US" altLang="zh-CN" dirty="0" smtClean="0"/>
              <a:t>DEACTIVATE_ONU_ID PLOAM</a:t>
            </a:r>
            <a:r>
              <a:rPr lang="zh-CN" altLang="en-US" dirty="0" smtClean="0"/>
              <a:t>信息，从</a:t>
            </a:r>
            <a:r>
              <a:rPr lang="en-US" altLang="zh-CN" dirty="0" smtClean="0"/>
              <a:t>&lt;05&gt;  &lt;02&gt;</a:t>
            </a:r>
          </a:p>
          <a:p>
            <a:r>
              <a:rPr lang="zh-CN" altLang="en-US" dirty="0" smtClean="0"/>
              <a:t>然后重新进行注册，此时得到的</a:t>
            </a:r>
            <a:r>
              <a:rPr lang="en-US" altLang="zh-CN" dirty="0" smtClean="0"/>
              <a:t>ONU_ID</a:t>
            </a:r>
            <a:r>
              <a:rPr lang="zh-CN" altLang="en-US" dirty="0" smtClean="0"/>
              <a:t>就是</a:t>
            </a:r>
            <a:r>
              <a:rPr lang="en-US" altLang="zh-CN" dirty="0" smtClean="0"/>
              <a:t>OLT</a:t>
            </a:r>
            <a:r>
              <a:rPr lang="zh-CN" altLang="en-US" dirty="0" smtClean="0"/>
              <a:t>上配置的</a:t>
            </a:r>
            <a:r>
              <a:rPr lang="en-US" altLang="zh-CN" dirty="0" smtClean="0"/>
              <a:t>ONU_ID</a:t>
            </a:r>
            <a:endParaRPr lang="en-US" altLang="zh-CN"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32</a:t>
            </a:fld>
            <a:endParaRPr lang="zh-TW" altLang="en-US"/>
          </a:p>
        </p:txBody>
      </p:sp>
    </p:spTree>
    <p:extLst>
      <p:ext uri="{BB962C8B-B14F-4D97-AF65-F5344CB8AC3E}">
        <p14:creationId xmlns:p14="http://schemas.microsoft.com/office/powerpoint/2010/main" val="2290606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solidFill>
                <a:srgbClr val="FF0000"/>
              </a:solidFill>
            </a:endParaRPr>
          </a:p>
        </p:txBody>
      </p:sp>
      <p:sp>
        <p:nvSpPr>
          <p:cNvPr id="4" name="灯片编号占位符 3"/>
          <p:cNvSpPr>
            <a:spLocks noGrp="1"/>
          </p:cNvSpPr>
          <p:nvPr>
            <p:ph type="sldNum" sz="quarter" idx="10"/>
          </p:nvPr>
        </p:nvSpPr>
        <p:spPr/>
        <p:txBody>
          <a:bodyPr/>
          <a:lstStyle/>
          <a:p>
            <a:fld id="{DF9FD515-C557-4298-BDA8-23736A838159}" type="slidenum">
              <a:rPr lang="zh-TW" altLang="en-US" smtClean="0"/>
              <a:t>33</a:t>
            </a:fld>
            <a:endParaRPr lang="zh-TW" altLang="en-US"/>
          </a:p>
        </p:txBody>
      </p:sp>
    </p:spTree>
    <p:extLst>
      <p:ext uri="{BB962C8B-B14F-4D97-AF65-F5344CB8AC3E}">
        <p14:creationId xmlns:p14="http://schemas.microsoft.com/office/powerpoint/2010/main" val="889255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35</a:t>
            </a:fld>
            <a:endParaRPr lang="zh-TW" altLang="en-US"/>
          </a:p>
        </p:txBody>
      </p:sp>
    </p:spTree>
    <p:extLst>
      <p:ext uri="{BB962C8B-B14F-4D97-AF65-F5344CB8AC3E}">
        <p14:creationId xmlns:p14="http://schemas.microsoft.com/office/powerpoint/2010/main" val="27644572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36</a:t>
            </a:fld>
            <a:endParaRPr lang="zh-TW" altLang="en-US"/>
          </a:p>
        </p:txBody>
      </p:sp>
    </p:spTree>
    <p:extLst>
      <p:ext uri="{BB962C8B-B14F-4D97-AF65-F5344CB8AC3E}">
        <p14:creationId xmlns:p14="http://schemas.microsoft.com/office/powerpoint/2010/main" val="18783416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37</a:t>
            </a:fld>
            <a:endParaRPr lang="zh-TW" altLang="en-US"/>
          </a:p>
        </p:txBody>
      </p:sp>
    </p:spTree>
    <p:extLst>
      <p:ext uri="{BB962C8B-B14F-4D97-AF65-F5344CB8AC3E}">
        <p14:creationId xmlns:p14="http://schemas.microsoft.com/office/powerpoint/2010/main" val="23310876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38</a:t>
            </a:fld>
            <a:endParaRPr lang="zh-TW" altLang="en-US"/>
          </a:p>
        </p:txBody>
      </p:sp>
    </p:spTree>
    <p:extLst>
      <p:ext uri="{BB962C8B-B14F-4D97-AF65-F5344CB8AC3E}">
        <p14:creationId xmlns:p14="http://schemas.microsoft.com/office/powerpoint/2010/main" val="905393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upstream BER  :</a:t>
            </a:r>
            <a:r>
              <a:rPr lang="zh-CN" altLang="en-US" sz="1200" dirty="0" smtClean="0"/>
              <a:t>上行的误码率</a:t>
            </a:r>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39</a:t>
            </a:fld>
            <a:endParaRPr lang="zh-TW" altLang="en-US"/>
          </a:p>
        </p:txBody>
      </p:sp>
    </p:spTree>
    <p:extLst>
      <p:ext uri="{BB962C8B-B14F-4D97-AF65-F5344CB8AC3E}">
        <p14:creationId xmlns:p14="http://schemas.microsoft.com/office/powerpoint/2010/main" val="64631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VDM</a:t>
            </a:r>
            <a:r>
              <a:rPr lang="zh-CN" altLang="en-US" dirty="0" smtClean="0"/>
              <a:t>：</a:t>
            </a:r>
            <a:r>
              <a:rPr lang="en-US" altLang="zh-CN" sz="1200" b="0" i="0" kern="1200" dirty="0" smtClean="0">
                <a:solidFill>
                  <a:schemeClr val="tx1"/>
                </a:solidFill>
                <a:effectLst/>
                <a:latin typeface="+mn-lt"/>
                <a:ea typeface="+mn-ea"/>
                <a:cs typeface="+mn-cs"/>
              </a:rPr>
              <a:t>Wavelength Division Multiplexing,</a:t>
            </a:r>
            <a:r>
              <a:rPr lang="zh-CN" altLang="en-US" dirty="0" smtClean="0"/>
              <a:t>波分复用</a:t>
            </a:r>
            <a:endParaRPr lang="en-US" altLang="zh-CN" dirty="0" smtClean="0"/>
          </a:p>
          <a:p>
            <a:r>
              <a:rPr lang="en-US" altLang="zh-CN" dirty="0" err="1" smtClean="0"/>
              <a:t>TDMA:</a:t>
            </a:r>
            <a:r>
              <a:rPr lang="en-US" altLang="zh-CN" sz="1200" b="0" i="0" kern="1200" dirty="0" err="1" smtClean="0">
                <a:solidFill>
                  <a:schemeClr val="tx1"/>
                </a:solidFill>
                <a:effectLst/>
                <a:latin typeface="+mn-lt"/>
                <a:ea typeface="+mn-ea"/>
                <a:cs typeface="+mn-cs"/>
              </a:rPr>
              <a:t>Time</a:t>
            </a:r>
            <a:r>
              <a:rPr lang="en-US" altLang="zh-CN" sz="1200" b="0" i="0" kern="1200" dirty="0" smtClean="0">
                <a:solidFill>
                  <a:schemeClr val="tx1"/>
                </a:solidFill>
                <a:effectLst/>
                <a:latin typeface="+mn-lt"/>
                <a:ea typeface="+mn-ea"/>
                <a:cs typeface="+mn-cs"/>
              </a:rPr>
              <a:t> division multiple access,</a:t>
            </a:r>
            <a:r>
              <a:rPr lang="zh-CN" altLang="en-US" sz="1200" b="0" i="0" kern="1200" dirty="0" smtClean="0">
                <a:solidFill>
                  <a:schemeClr val="tx1"/>
                </a:solidFill>
                <a:effectLst/>
                <a:latin typeface="+mn-lt"/>
                <a:ea typeface="+mn-ea"/>
                <a:cs typeface="+mn-cs"/>
              </a:rPr>
              <a:t>时分复用</a:t>
            </a:r>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5</a:t>
            </a:fld>
            <a:endParaRPr lang="zh-TW" altLang="en-US"/>
          </a:p>
        </p:txBody>
      </p:sp>
    </p:spTree>
    <p:extLst>
      <p:ext uri="{BB962C8B-B14F-4D97-AF65-F5344CB8AC3E}">
        <p14:creationId xmlns:p14="http://schemas.microsoft.com/office/powerpoint/2010/main" val="4013935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FD515-C557-4298-BDA8-23736A838159}" type="slidenum">
              <a:rPr lang="zh-TW" altLang="en-US" smtClean="0"/>
              <a:t>7</a:t>
            </a:fld>
            <a:endParaRPr lang="zh-TW" altLang="en-US"/>
          </a:p>
        </p:txBody>
      </p:sp>
    </p:spTree>
    <p:extLst>
      <p:ext uri="{BB962C8B-B14F-4D97-AF65-F5344CB8AC3E}">
        <p14:creationId xmlns:p14="http://schemas.microsoft.com/office/powerpoint/2010/main" val="1914419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OLT</a:t>
            </a:r>
            <a:r>
              <a:rPr lang="zh-CN" altLang="en-US" dirty="0" smtClean="0"/>
              <a:t>到</a:t>
            </a:r>
            <a:r>
              <a:rPr lang="en-US" altLang="zh-CN" dirty="0" err="1" smtClean="0"/>
              <a:t>onu</a:t>
            </a:r>
            <a:r>
              <a:rPr lang="zh-CN" altLang="en-US" dirty="0" smtClean="0"/>
              <a:t>的最远距离</a:t>
            </a:r>
            <a:r>
              <a:rPr lang="en-US" altLang="zh-CN" dirty="0" smtClean="0"/>
              <a:t>20Km</a:t>
            </a:r>
            <a:r>
              <a:rPr lang="zh-CN" altLang="en-US" dirty="0" smtClean="0"/>
              <a:t>是根据光功率计算出来的。距离越远，光衰减越大，</a:t>
            </a:r>
          </a:p>
        </p:txBody>
      </p:sp>
      <p:sp>
        <p:nvSpPr>
          <p:cNvPr id="4" name="灯片编号占位符 3"/>
          <p:cNvSpPr>
            <a:spLocks noGrp="1"/>
          </p:cNvSpPr>
          <p:nvPr>
            <p:ph type="sldNum" sz="quarter" idx="10"/>
          </p:nvPr>
        </p:nvSpPr>
        <p:spPr/>
        <p:txBody>
          <a:bodyPr/>
          <a:lstStyle/>
          <a:p>
            <a:fld id="{DF9FD515-C557-4298-BDA8-23736A838159}" type="slidenum">
              <a:rPr lang="zh-TW" altLang="en-US" smtClean="0">
                <a:solidFill>
                  <a:prstClr val="black"/>
                </a:solidFill>
              </a:rPr>
              <a:pPr/>
              <a:t>8</a:t>
            </a:fld>
            <a:endParaRPr lang="zh-TW" altLang="en-US">
              <a:solidFill>
                <a:prstClr val="black"/>
              </a:solidFill>
            </a:endParaRPr>
          </a:p>
        </p:txBody>
      </p:sp>
    </p:spTree>
    <p:extLst>
      <p:ext uri="{BB962C8B-B14F-4D97-AF65-F5344CB8AC3E}">
        <p14:creationId xmlns:p14="http://schemas.microsoft.com/office/powerpoint/2010/main" val="1869556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GTC</a:t>
            </a:r>
            <a:r>
              <a:rPr lang="zh-CN" altLang="en-US" b="1" dirty="0" smtClean="0"/>
              <a:t>成帧子层包括</a:t>
            </a:r>
            <a:r>
              <a:rPr lang="en-US" altLang="zh-CN" b="1" dirty="0" smtClean="0"/>
              <a:t>3</a:t>
            </a:r>
            <a:r>
              <a:rPr lang="zh-CN" altLang="en-US" b="1" dirty="0" smtClean="0"/>
              <a:t>个功能：</a:t>
            </a:r>
          </a:p>
          <a:p>
            <a:r>
              <a:rPr lang="en-US" altLang="zh-CN" b="1" dirty="0" smtClean="0"/>
              <a:t>1) </a:t>
            </a:r>
            <a:r>
              <a:rPr lang="zh-CN" altLang="en-US" b="1" dirty="0" smtClean="0"/>
              <a:t>复用和解复用</a:t>
            </a:r>
          </a:p>
          <a:p>
            <a:r>
              <a:rPr lang="en-US" altLang="zh-CN" b="1" dirty="0" smtClean="0"/>
              <a:t>PLOAM</a:t>
            </a:r>
            <a:r>
              <a:rPr lang="zh-CN" altLang="en-US" b="1" dirty="0" smtClean="0"/>
              <a:t>和</a:t>
            </a:r>
            <a:r>
              <a:rPr lang="en-US" altLang="zh-CN" b="1" dirty="0" smtClean="0"/>
              <a:t>GEM</a:t>
            </a:r>
            <a:r>
              <a:rPr lang="zh-CN" altLang="en-US" b="1" dirty="0" smtClean="0"/>
              <a:t>部分根据帧头指示的边界信息复用到下行</a:t>
            </a:r>
            <a:r>
              <a:rPr lang="en-US" altLang="zh-CN" b="1" dirty="0" smtClean="0"/>
              <a:t>TC</a:t>
            </a:r>
            <a:r>
              <a:rPr lang="zh-CN" altLang="en-US" b="1" dirty="0" smtClean="0"/>
              <a:t>帧中，并可以根据帧头指示从上行</a:t>
            </a:r>
            <a:r>
              <a:rPr lang="en-US" altLang="zh-CN" b="1" dirty="0" smtClean="0"/>
              <a:t>TC</a:t>
            </a:r>
            <a:r>
              <a:rPr lang="zh-CN" altLang="en-US" b="1" dirty="0" smtClean="0"/>
              <a:t>帧中提取出</a:t>
            </a:r>
            <a:r>
              <a:rPr lang="en-US" altLang="zh-CN" b="1" dirty="0" smtClean="0"/>
              <a:t>PLOAM</a:t>
            </a:r>
            <a:r>
              <a:rPr lang="zh-CN" altLang="en-US" b="1" dirty="0" smtClean="0"/>
              <a:t>和</a:t>
            </a:r>
            <a:r>
              <a:rPr lang="en-US" altLang="zh-CN" b="1" dirty="0" smtClean="0"/>
              <a:t>GEM</a:t>
            </a:r>
            <a:r>
              <a:rPr lang="zh-CN" altLang="en-US" b="1" dirty="0" smtClean="0"/>
              <a:t>部分。</a:t>
            </a:r>
          </a:p>
          <a:p>
            <a:r>
              <a:rPr lang="en-US" altLang="zh-CN" b="1" dirty="0" smtClean="0"/>
              <a:t>2) </a:t>
            </a:r>
            <a:r>
              <a:rPr lang="zh-CN" altLang="en-US" b="1" dirty="0" smtClean="0"/>
              <a:t>帧头生成和解码</a:t>
            </a:r>
          </a:p>
          <a:p>
            <a:r>
              <a:rPr lang="zh-CN" altLang="en-US" b="1" dirty="0" smtClean="0"/>
              <a:t>下行帧的</a:t>
            </a:r>
            <a:r>
              <a:rPr lang="en-US" altLang="zh-CN" b="1" dirty="0" smtClean="0"/>
              <a:t>TC</a:t>
            </a:r>
            <a:r>
              <a:rPr lang="zh-CN" altLang="en-US" b="1" dirty="0" smtClean="0"/>
              <a:t>帧头按照格式要求生成，上行帧的帧头会被解码。此外还要完成嵌入式</a:t>
            </a:r>
            <a:r>
              <a:rPr lang="en-US" altLang="zh-CN" b="1" dirty="0" smtClean="0"/>
              <a:t>OAM</a:t>
            </a:r>
            <a:r>
              <a:rPr lang="zh-CN" altLang="en-US" b="1" dirty="0" smtClean="0"/>
              <a:t>。</a:t>
            </a:r>
          </a:p>
          <a:p>
            <a:r>
              <a:rPr lang="en-US" altLang="zh-CN" b="1" dirty="0" smtClean="0"/>
              <a:t>3) </a:t>
            </a:r>
            <a:r>
              <a:rPr lang="zh-CN" altLang="en-US" b="1" dirty="0" smtClean="0"/>
              <a:t>基于</a:t>
            </a:r>
            <a:r>
              <a:rPr lang="en-US" altLang="zh-CN" b="1" dirty="0" err="1" smtClean="0"/>
              <a:t>Alloc</a:t>
            </a:r>
            <a:r>
              <a:rPr lang="en-US" altLang="zh-CN" b="1" dirty="0" smtClean="0"/>
              <a:t>-ID</a:t>
            </a:r>
            <a:r>
              <a:rPr lang="zh-CN" altLang="en-US" b="1" dirty="0" smtClean="0"/>
              <a:t>的内部路由功能</a:t>
            </a:r>
          </a:p>
          <a:p>
            <a:r>
              <a:rPr lang="zh-CN" altLang="en-US" b="1" dirty="0" smtClean="0"/>
              <a:t>基于</a:t>
            </a:r>
            <a:r>
              <a:rPr lang="en-US" altLang="zh-CN" b="1" dirty="0" err="1" smtClean="0"/>
              <a:t>Alloc</a:t>
            </a:r>
            <a:r>
              <a:rPr lang="en-US" altLang="zh-CN" b="1" dirty="0" smtClean="0"/>
              <a:t>-ID</a:t>
            </a:r>
            <a:r>
              <a:rPr lang="zh-CN" altLang="en-US" b="1" dirty="0" smtClean="0"/>
              <a:t>的内部标识为来自</a:t>
            </a:r>
            <a:r>
              <a:rPr lang="en-US" altLang="zh-CN" b="1" dirty="0" smtClean="0"/>
              <a:t>/</a:t>
            </a:r>
            <a:r>
              <a:rPr lang="zh-CN" altLang="en-US" b="1" dirty="0" smtClean="0"/>
              <a:t>送往</a:t>
            </a:r>
            <a:r>
              <a:rPr lang="en-US" altLang="zh-CN" b="1" dirty="0" smtClean="0"/>
              <a:t>GEM TC</a:t>
            </a:r>
            <a:r>
              <a:rPr lang="zh-CN" altLang="en-US" b="1" dirty="0" smtClean="0"/>
              <a:t>适配器的数据进行路由。</a:t>
            </a:r>
            <a:endParaRPr lang="en-US" altLang="zh-CN" b="1" dirty="0" smtClean="0"/>
          </a:p>
          <a:p>
            <a:endParaRPr lang="en-US" altLang="zh-CN" b="1" dirty="0" smtClean="0"/>
          </a:p>
          <a:p>
            <a:r>
              <a:rPr lang="zh-CN" altLang="en-US" b="1" dirty="0" smtClean="0"/>
              <a:t>适配子层提供了</a:t>
            </a:r>
            <a:r>
              <a:rPr lang="en-US" altLang="zh-CN" b="1" dirty="0" smtClean="0"/>
              <a:t>2</a:t>
            </a:r>
            <a:r>
              <a:rPr lang="zh-CN" altLang="en-US" b="1" dirty="0" smtClean="0"/>
              <a:t>个</a:t>
            </a:r>
            <a:r>
              <a:rPr lang="en-US" altLang="zh-CN" b="1" dirty="0" smtClean="0"/>
              <a:t>TC</a:t>
            </a:r>
            <a:r>
              <a:rPr lang="zh-CN" altLang="en-US" b="1" dirty="0" smtClean="0"/>
              <a:t>适配器，即</a:t>
            </a:r>
            <a:r>
              <a:rPr lang="en-US" altLang="zh-CN" b="1" dirty="0" smtClean="0"/>
              <a:t>GEM TC</a:t>
            </a:r>
            <a:r>
              <a:rPr lang="zh-CN" altLang="en-US" b="1" dirty="0" smtClean="0"/>
              <a:t>适配器和</a:t>
            </a:r>
            <a:r>
              <a:rPr lang="en-US" altLang="zh-CN" b="1" dirty="0" smtClean="0"/>
              <a:t>OMCI</a:t>
            </a:r>
            <a:r>
              <a:rPr lang="zh-CN" altLang="en-US" b="1" dirty="0" smtClean="0"/>
              <a:t>适配器。</a:t>
            </a:r>
            <a:r>
              <a:rPr lang="en-US" altLang="zh-CN" b="1" dirty="0" smtClean="0"/>
              <a:t>GEM TC</a:t>
            </a:r>
            <a:r>
              <a:rPr lang="zh-CN" altLang="en-US" b="1" dirty="0" smtClean="0"/>
              <a:t>适配器生成来自</a:t>
            </a:r>
            <a:r>
              <a:rPr lang="en-US" altLang="zh-CN" b="1" dirty="0" smtClean="0"/>
              <a:t>GTC</a:t>
            </a:r>
            <a:r>
              <a:rPr lang="zh-CN" altLang="en-US" b="1" dirty="0" smtClean="0"/>
              <a:t>成帧子层各</a:t>
            </a:r>
            <a:r>
              <a:rPr lang="en-US" altLang="zh-CN" b="1" dirty="0" smtClean="0"/>
              <a:t>GEM</a:t>
            </a:r>
            <a:r>
              <a:rPr lang="zh-CN" altLang="en-US" b="1" dirty="0" smtClean="0"/>
              <a:t>块的</a:t>
            </a:r>
            <a:r>
              <a:rPr lang="en-US" altLang="zh-CN" b="1" dirty="0" smtClean="0"/>
              <a:t>PDU</a:t>
            </a:r>
            <a:r>
              <a:rPr lang="zh-CN" altLang="en-US" b="1" dirty="0" smtClean="0"/>
              <a:t>，并将这些</a:t>
            </a:r>
            <a:r>
              <a:rPr lang="en-US" altLang="zh-CN" b="1" dirty="0" smtClean="0"/>
              <a:t>PDU</a:t>
            </a:r>
            <a:r>
              <a:rPr lang="zh-CN" altLang="en-US" b="1" dirty="0" smtClean="0"/>
              <a:t>映射到相应的块。适配器向上层实体提供了</a:t>
            </a:r>
            <a:r>
              <a:rPr lang="en-US" altLang="zh-CN" b="1" dirty="0" smtClean="0"/>
              <a:t>GEM</a:t>
            </a:r>
            <a:r>
              <a:rPr lang="zh-CN" altLang="en-US" b="1" dirty="0" smtClean="0"/>
              <a:t>接口：</a:t>
            </a:r>
            <a:r>
              <a:rPr lang="en-US" altLang="zh-CN" b="1" dirty="0" smtClean="0"/>
              <a:t>GEM TC</a:t>
            </a:r>
            <a:r>
              <a:rPr lang="zh-CN" altLang="en-US" b="1" dirty="0" smtClean="0"/>
              <a:t>适配器经过配置后可将帧适配到不同的帧传送接口。此外，适配器根据特定的</a:t>
            </a:r>
            <a:r>
              <a:rPr lang="en-US" altLang="zh-CN" b="1" dirty="0" smtClean="0"/>
              <a:t>Port-ID</a:t>
            </a:r>
            <a:r>
              <a:rPr lang="zh-CN" altLang="en-US" b="1" dirty="0" smtClean="0"/>
              <a:t>识别</a:t>
            </a:r>
            <a:r>
              <a:rPr lang="en-US" altLang="zh-CN" b="1" dirty="0" smtClean="0"/>
              <a:t>OMCI</a:t>
            </a:r>
            <a:r>
              <a:rPr lang="zh-CN" altLang="en-US" b="1" dirty="0" smtClean="0"/>
              <a:t>通道。</a:t>
            </a:r>
            <a:r>
              <a:rPr lang="en-US" altLang="zh-CN" b="1" dirty="0" smtClean="0"/>
              <a:t>OMCI</a:t>
            </a:r>
            <a:r>
              <a:rPr lang="zh-CN" altLang="en-US" b="1" dirty="0" smtClean="0"/>
              <a:t>适配器从</a:t>
            </a:r>
            <a:r>
              <a:rPr lang="en-US" altLang="zh-CN" b="1" dirty="0" smtClean="0"/>
              <a:t>GEM TC</a:t>
            </a:r>
            <a:r>
              <a:rPr lang="zh-CN" altLang="en-US" b="1" dirty="0" smtClean="0"/>
              <a:t>适配器接收数据并传送到</a:t>
            </a:r>
            <a:r>
              <a:rPr lang="en-US" altLang="zh-CN" b="1" dirty="0" smtClean="0"/>
              <a:t>OMCI</a:t>
            </a:r>
            <a:r>
              <a:rPr lang="zh-CN" altLang="en-US" b="1" dirty="0" smtClean="0"/>
              <a:t>实体，另一方面它也可把</a:t>
            </a:r>
            <a:r>
              <a:rPr lang="en-US" altLang="zh-CN" b="1" dirty="0" smtClean="0"/>
              <a:t>OMCI</a:t>
            </a:r>
            <a:r>
              <a:rPr lang="zh-CN" altLang="en-US" b="1" dirty="0" smtClean="0"/>
              <a:t>实体数据传送到</a:t>
            </a:r>
            <a:r>
              <a:rPr lang="en-US" altLang="zh-CN" b="1" dirty="0" smtClean="0"/>
              <a:t>GEM TC</a:t>
            </a:r>
            <a:r>
              <a:rPr lang="zh-CN" altLang="en-US" b="1" dirty="0" smtClean="0"/>
              <a:t>适配器。</a:t>
            </a:r>
            <a:endParaRPr lang="en-US" altLang="zh-CN" b="1" dirty="0" smtClean="0"/>
          </a:p>
          <a:p>
            <a:endParaRPr lang="en-US" altLang="zh-CN" b="1" dirty="0" smtClean="0"/>
          </a:p>
          <a:p>
            <a:r>
              <a:rPr lang="zh-CN" altLang="en-US" b="1" dirty="0" smtClean="0"/>
              <a:t>嵌入式</a:t>
            </a:r>
            <a:r>
              <a:rPr lang="en-US" altLang="zh-CN" b="1" dirty="0" smtClean="0"/>
              <a:t>OAM</a:t>
            </a:r>
            <a:r>
              <a:rPr lang="zh-CN" altLang="en-US" b="1" dirty="0" smtClean="0"/>
              <a:t>通道由</a:t>
            </a:r>
            <a:r>
              <a:rPr lang="en-US" altLang="zh-CN" b="1" dirty="0" smtClean="0"/>
              <a:t>GTC</a:t>
            </a:r>
            <a:r>
              <a:rPr lang="zh-CN" altLang="en-US" b="1" dirty="0" smtClean="0"/>
              <a:t>帧头中具有特定格式的域信息提供。因为每个信息片被直接映射到</a:t>
            </a:r>
            <a:r>
              <a:rPr lang="en-US" altLang="zh-CN" b="1" dirty="0" smtClean="0"/>
              <a:t>GTC</a:t>
            </a:r>
            <a:r>
              <a:rPr lang="zh-CN" altLang="en-US" b="1" dirty="0" smtClean="0"/>
              <a:t>帧头中的特定区域，所以</a:t>
            </a:r>
            <a:r>
              <a:rPr lang="en-US" altLang="zh-CN" b="1" dirty="0" smtClean="0"/>
              <a:t>OAM</a:t>
            </a:r>
            <a:r>
              <a:rPr lang="zh-CN" altLang="en-US" b="1" dirty="0" smtClean="0"/>
              <a:t>通道为时间敏感的控制信息提供了一个低延时通道。使用这个通道的功能包括：带宽授权、密钥切换和动态带宽分配指示。</a:t>
            </a:r>
            <a:endParaRPr lang="en-US" altLang="zh-CN" b="1" dirty="0" smtClean="0"/>
          </a:p>
          <a:p>
            <a:endParaRPr lang="en-US" altLang="zh-CN" b="1" dirty="0" smtClean="0"/>
          </a:p>
          <a:p>
            <a:r>
              <a:rPr lang="zh-CN" altLang="en-US" b="1" dirty="0" smtClean="0"/>
              <a:t>七层结构</a:t>
            </a:r>
          </a:p>
          <a:p>
            <a:r>
              <a:rPr lang="zh-CN" altLang="en-US" b="1" dirty="0" smtClean="0"/>
              <a:t>物理层</a:t>
            </a:r>
            <a:r>
              <a:rPr lang="en-US" altLang="zh-CN" b="1" dirty="0" smtClean="0"/>
              <a:t>Physical </a:t>
            </a:r>
            <a:r>
              <a:rPr lang="zh-CN" altLang="en-US" dirty="0" smtClean="0"/>
              <a:t>：建立、维护和取消物理连接</a:t>
            </a:r>
            <a:endParaRPr lang="en-US" altLang="zh-CN" dirty="0" smtClean="0"/>
          </a:p>
          <a:p>
            <a:r>
              <a:rPr lang="zh-CN" altLang="en-US" u="none" dirty="0" smtClean="0">
                <a:solidFill>
                  <a:schemeClr val="tx1"/>
                </a:solidFill>
              </a:rPr>
              <a:t>为数据端设备提供传送数据的通路</a:t>
            </a:r>
            <a:r>
              <a:rPr lang="en-US" altLang="zh-CN" u="none" dirty="0" smtClean="0">
                <a:solidFill>
                  <a:schemeClr val="tx1"/>
                </a:solidFill>
              </a:rPr>
              <a:t>,</a:t>
            </a:r>
            <a:r>
              <a:rPr lang="zh-CN" altLang="en-US" u="none" dirty="0" smtClean="0">
                <a:solidFill>
                  <a:schemeClr val="tx1"/>
                </a:solidFill>
              </a:rPr>
              <a:t>数据通路可以是一个物理媒体</a:t>
            </a:r>
            <a:r>
              <a:rPr lang="en-US" altLang="zh-CN" u="none" dirty="0" smtClean="0">
                <a:solidFill>
                  <a:schemeClr val="tx1"/>
                </a:solidFill>
              </a:rPr>
              <a:t>,</a:t>
            </a:r>
            <a:r>
              <a:rPr lang="zh-CN" altLang="en-US" u="none" dirty="0" smtClean="0">
                <a:solidFill>
                  <a:schemeClr val="tx1"/>
                </a:solidFill>
              </a:rPr>
              <a:t>也可以是多个物理媒体连接而成</a:t>
            </a:r>
            <a:r>
              <a:rPr lang="en-US" altLang="zh-CN" u="none" dirty="0" smtClean="0">
                <a:solidFill>
                  <a:schemeClr val="tx1"/>
                </a:solidFill>
              </a:rPr>
              <a:t>.</a:t>
            </a:r>
            <a:r>
              <a:rPr lang="zh-CN" altLang="en-US" u="none" dirty="0" smtClean="0">
                <a:solidFill>
                  <a:schemeClr val="tx1"/>
                </a:solidFill>
              </a:rPr>
              <a:t>一次完整的数据传输</a:t>
            </a:r>
            <a:r>
              <a:rPr lang="en-US" altLang="zh-CN" u="none" dirty="0" smtClean="0">
                <a:solidFill>
                  <a:schemeClr val="tx1"/>
                </a:solidFill>
              </a:rPr>
              <a:t>,</a:t>
            </a:r>
            <a:r>
              <a:rPr lang="zh-CN" altLang="en-US" u="none" dirty="0" smtClean="0">
                <a:solidFill>
                  <a:schemeClr val="tx1"/>
                </a:solidFill>
              </a:rPr>
              <a:t>包括激活物理连接</a:t>
            </a:r>
            <a:r>
              <a:rPr lang="en-US" altLang="zh-CN" u="none" dirty="0" smtClean="0">
                <a:solidFill>
                  <a:schemeClr val="tx1"/>
                </a:solidFill>
              </a:rPr>
              <a:t>,</a:t>
            </a:r>
            <a:r>
              <a:rPr lang="zh-CN" altLang="en-US" u="none" dirty="0" smtClean="0">
                <a:solidFill>
                  <a:schemeClr val="tx1"/>
                </a:solidFill>
              </a:rPr>
              <a:t>传送数据</a:t>
            </a:r>
            <a:r>
              <a:rPr lang="en-US" altLang="zh-CN" u="none" dirty="0" smtClean="0">
                <a:solidFill>
                  <a:schemeClr val="tx1"/>
                </a:solidFill>
              </a:rPr>
              <a:t>,</a:t>
            </a:r>
            <a:r>
              <a:rPr lang="zh-CN" altLang="en-US" u="none" dirty="0" smtClean="0">
                <a:solidFill>
                  <a:schemeClr val="tx1"/>
                </a:solidFill>
              </a:rPr>
              <a:t>终止物理连接</a:t>
            </a:r>
            <a:r>
              <a:rPr lang="en-US" altLang="zh-CN" u="none" dirty="0" smtClean="0">
                <a:solidFill>
                  <a:schemeClr val="tx1"/>
                </a:solidFill>
              </a:rPr>
              <a:t>.</a:t>
            </a:r>
            <a:r>
              <a:rPr lang="zh-CN" altLang="en-US" u="none" dirty="0" smtClean="0">
                <a:solidFill>
                  <a:schemeClr val="tx1"/>
                </a:solidFill>
              </a:rPr>
              <a:t>所谓激活</a:t>
            </a:r>
            <a:r>
              <a:rPr lang="en-US" altLang="zh-CN" u="none" dirty="0" smtClean="0">
                <a:solidFill>
                  <a:schemeClr val="tx1"/>
                </a:solidFill>
              </a:rPr>
              <a:t>,</a:t>
            </a:r>
            <a:r>
              <a:rPr lang="zh-CN" altLang="en-US" u="none" dirty="0" smtClean="0">
                <a:solidFill>
                  <a:schemeClr val="tx1"/>
                </a:solidFill>
              </a:rPr>
              <a:t>就是不管有多少物理媒体参与</a:t>
            </a:r>
            <a:r>
              <a:rPr lang="en-US" altLang="zh-CN" u="none" dirty="0" smtClean="0">
                <a:solidFill>
                  <a:schemeClr val="tx1"/>
                </a:solidFill>
              </a:rPr>
              <a:t>,</a:t>
            </a:r>
            <a:r>
              <a:rPr lang="zh-CN" altLang="en-US" u="none" dirty="0" smtClean="0">
                <a:solidFill>
                  <a:schemeClr val="tx1"/>
                </a:solidFill>
              </a:rPr>
              <a:t>都要在通信的两个数据终端设备间连接起来</a:t>
            </a:r>
            <a:r>
              <a:rPr lang="en-US" altLang="zh-CN" u="none" dirty="0" smtClean="0">
                <a:solidFill>
                  <a:schemeClr val="tx1"/>
                </a:solidFill>
              </a:rPr>
              <a:t>,</a:t>
            </a:r>
            <a:r>
              <a:rPr lang="zh-CN" altLang="en-US" u="none" dirty="0" smtClean="0">
                <a:solidFill>
                  <a:schemeClr val="tx1"/>
                </a:solidFill>
              </a:rPr>
              <a:t>形成一条通路</a:t>
            </a:r>
            <a:r>
              <a:rPr lang="en-US" altLang="zh-CN" u="none" dirty="0" smtClean="0">
                <a:solidFill>
                  <a:schemeClr val="tx1"/>
                </a:solidFill>
              </a:rPr>
              <a:t>.</a:t>
            </a:r>
          </a:p>
          <a:p>
            <a:r>
              <a:rPr lang="zh-CN" altLang="en-US" u="none" dirty="0" smtClean="0">
                <a:solidFill>
                  <a:schemeClr val="tx1"/>
                </a:solidFill>
              </a:rPr>
              <a:t>属于物理层定义的典型规范代表包括：</a:t>
            </a:r>
            <a:r>
              <a:rPr lang="en-US" altLang="zh-CN" u="none" dirty="0" smtClean="0">
                <a:solidFill>
                  <a:schemeClr val="tx1"/>
                </a:solidFill>
              </a:rPr>
              <a:t>EIA/TIARS-232</a:t>
            </a:r>
            <a:r>
              <a:rPr lang="zh-CN" altLang="en-US" u="none" dirty="0" smtClean="0">
                <a:solidFill>
                  <a:schemeClr val="tx1"/>
                </a:solidFill>
              </a:rPr>
              <a:t>、</a:t>
            </a:r>
            <a:r>
              <a:rPr lang="en-US" altLang="zh-CN" u="none" dirty="0" smtClean="0">
                <a:solidFill>
                  <a:schemeClr val="tx1"/>
                </a:solidFill>
              </a:rPr>
              <a:t>EIA/TIARS-449</a:t>
            </a:r>
            <a:r>
              <a:rPr lang="zh-CN" altLang="en-US" u="none" dirty="0" smtClean="0">
                <a:solidFill>
                  <a:schemeClr val="tx1"/>
                </a:solidFill>
              </a:rPr>
              <a:t>、</a:t>
            </a:r>
            <a:r>
              <a:rPr lang="en-US" altLang="zh-CN" u="none" dirty="0" smtClean="0">
                <a:solidFill>
                  <a:schemeClr val="tx1"/>
                </a:solidFill>
              </a:rPr>
              <a:t>V.35</a:t>
            </a:r>
            <a:r>
              <a:rPr lang="zh-CN" altLang="en-US" u="none" dirty="0" smtClean="0">
                <a:solidFill>
                  <a:schemeClr val="tx1"/>
                </a:solidFill>
              </a:rPr>
              <a:t>、</a:t>
            </a:r>
            <a:r>
              <a:rPr lang="en-US" altLang="zh-CN" u="none" dirty="0" smtClean="0">
                <a:solidFill>
                  <a:schemeClr val="tx1"/>
                </a:solidFill>
              </a:rPr>
              <a:t>RJ-45</a:t>
            </a:r>
            <a:r>
              <a:rPr lang="zh-CN" altLang="en-US" u="none" dirty="0" smtClean="0">
                <a:solidFill>
                  <a:schemeClr val="tx1"/>
                </a:solidFill>
              </a:rPr>
              <a:t>等。</a:t>
            </a:r>
            <a:endParaRPr lang="en-US" altLang="zh-CN" u="none" dirty="0" smtClean="0">
              <a:solidFill>
                <a:schemeClr val="tx1"/>
              </a:solidFill>
            </a:endParaRPr>
          </a:p>
          <a:p>
            <a:r>
              <a:rPr lang="zh-CN" altLang="en-US" u="none" dirty="0" smtClean="0">
                <a:solidFill>
                  <a:schemeClr val="tx1"/>
                </a:solidFill>
              </a:rPr>
              <a:t>物理层的主要设备：中继器、集线器。</a:t>
            </a:r>
            <a:endParaRPr lang="en-US" altLang="zh-CN" u="none" dirty="0" smtClean="0">
              <a:solidFill>
                <a:schemeClr val="tx1"/>
              </a:solidFill>
            </a:endParaRPr>
          </a:p>
          <a:p>
            <a:r>
              <a:rPr lang="zh-CN" altLang="en-US" b="1" dirty="0" smtClean="0"/>
              <a:t>数据链路层 </a:t>
            </a:r>
            <a:r>
              <a:rPr lang="en-US" altLang="zh-CN" b="1" dirty="0" smtClean="0"/>
              <a:t>Data Link</a:t>
            </a:r>
            <a:r>
              <a:rPr lang="zh-CN" altLang="en-US" dirty="0" smtClean="0"/>
              <a:t>：在物理层上建立、撤销、标识逻辑链接和链路复用 以及差错校验等功能。通过使用接收系统的硬件地址或物理地址来寻址</a:t>
            </a:r>
            <a:endParaRPr lang="en-US" altLang="zh-CN" dirty="0" smtClean="0"/>
          </a:p>
          <a:p>
            <a:r>
              <a:rPr lang="zh-CN" altLang="en-US" dirty="0" smtClean="0"/>
              <a:t>在物理层提供比特流服务的基础上，建立相邻结点之间的数据链路，通过差错控制提供数据帧（</a:t>
            </a:r>
            <a:r>
              <a:rPr lang="en-US" altLang="zh-CN" dirty="0" smtClean="0"/>
              <a:t>Frame</a:t>
            </a:r>
            <a:r>
              <a:rPr lang="zh-CN" altLang="en-US" dirty="0" smtClean="0"/>
              <a:t>）在信道上无差错的传输，并进行各电路上的动作系列。</a:t>
            </a:r>
          </a:p>
          <a:p>
            <a:r>
              <a:rPr lang="zh-CN" altLang="en-US" dirty="0" smtClean="0"/>
              <a:t>数据链路层在不可靠的物理介质上提供可靠的传输。该层的作用包括：物理地址寻址、数据的成帧、流量控制、数据的检错、重发等。</a:t>
            </a:r>
            <a:endParaRPr lang="en-US" altLang="zh-CN" dirty="0" smtClean="0"/>
          </a:p>
          <a:p>
            <a:r>
              <a:rPr lang="zh-CN" altLang="en-US" dirty="0" smtClean="0"/>
              <a:t>数据链数据链路层协议的代表包括：</a:t>
            </a:r>
            <a:r>
              <a:rPr lang="en-US" altLang="zh-CN" dirty="0" smtClean="0"/>
              <a:t>SDLC</a:t>
            </a:r>
            <a:r>
              <a:rPr lang="zh-CN" altLang="en-US" dirty="0" smtClean="0"/>
              <a:t>、</a:t>
            </a:r>
            <a:r>
              <a:rPr lang="en-US" altLang="zh-CN" dirty="0" smtClean="0"/>
              <a:t>HDLC</a:t>
            </a:r>
            <a:r>
              <a:rPr lang="zh-CN" altLang="en-US" dirty="0" smtClean="0"/>
              <a:t>、</a:t>
            </a:r>
            <a:r>
              <a:rPr lang="en-US" altLang="zh-CN" dirty="0" smtClean="0"/>
              <a:t>PPP</a:t>
            </a:r>
            <a:r>
              <a:rPr lang="zh-CN" altLang="en-US" dirty="0" smtClean="0"/>
              <a:t>、</a:t>
            </a:r>
            <a:r>
              <a:rPr lang="en-US" altLang="zh-CN" dirty="0" smtClean="0"/>
              <a:t>STP</a:t>
            </a:r>
            <a:r>
              <a:rPr lang="zh-CN" altLang="en-US" dirty="0" smtClean="0"/>
              <a:t>、帧中继等。</a:t>
            </a:r>
            <a:endParaRPr lang="en-US" altLang="zh-CN" dirty="0" smtClean="0"/>
          </a:p>
          <a:p>
            <a:r>
              <a:rPr lang="zh-CN" altLang="en-US" dirty="0" smtClean="0"/>
              <a:t>数据链路层主要设备：二层交换机、网桥</a:t>
            </a:r>
            <a:endParaRPr lang="en-US" altLang="zh-CN" dirty="0" smtClean="0"/>
          </a:p>
          <a:p>
            <a:r>
              <a:rPr lang="zh-CN" altLang="en-US" b="1" dirty="0" smtClean="0"/>
              <a:t>网络层 </a:t>
            </a:r>
            <a:r>
              <a:rPr lang="en-US" altLang="zh-CN" b="1" dirty="0" smtClean="0"/>
              <a:t>Network</a:t>
            </a:r>
            <a:r>
              <a:rPr lang="zh-CN" altLang="en-US" dirty="0" smtClean="0"/>
              <a:t>：基于网络层地址（</a:t>
            </a:r>
            <a:r>
              <a:rPr lang="en-US" altLang="zh-CN" dirty="0" smtClean="0"/>
              <a:t>IP</a:t>
            </a:r>
            <a:r>
              <a:rPr lang="zh-CN" altLang="en-US" dirty="0" smtClean="0"/>
              <a:t>地址）进行不同网络系统间的路径选择</a:t>
            </a:r>
            <a:endParaRPr lang="en-US" altLang="zh-CN" dirty="0" smtClean="0"/>
          </a:p>
          <a:p>
            <a:r>
              <a:rPr lang="zh-CN" altLang="en-US" dirty="0" smtClean="0"/>
              <a:t>在计算机网络中进行通信的两个计算机之间可能会经过很多个数据链路，也可能还要经过很多通信子网。网络层的任务就是选择合适的网间路由和交换结点， 确保数据及时传送。网络层将解封装数据链路层收到的帧，提取数据包，包中封装有网络层包头，其中含有逻辑地址信息</a:t>
            </a:r>
            <a:r>
              <a:rPr lang="en-US" altLang="zh-CN" dirty="0" smtClean="0"/>
              <a:t>- -</a:t>
            </a:r>
            <a:r>
              <a:rPr lang="zh-CN" altLang="en-US" dirty="0" smtClean="0"/>
              <a:t>源站点和目的站点地址的网络地址。</a:t>
            </a:r>
            <a:endParaRPr lang="en-US" altLang="zh-CN" dirty="0" smtClean="0"/>
          </a:p>
          <a:p>
            <a:r>
              <a:rPr lang="zh-CN" altLang="en-US" dirty="0" smtClean="0"/>
              <a:t>网络层协议的代表包括：</a:t>
            </a:r>
            <a:r>
              <a:rPr lang="en-US" altLang="zh-CN" dirty="0" smtClean="0"/>
              <a:t>IP</a:t>
            </a:r>
            <a:r>
              <a:rPr lang="zh-CN" altLang="en-US" dirty="0" smtClean="0"/>
              <a:t>、</a:t>
            </a:r>
            <a:r>
              <a:rPr lang="en-US" altLang="zh-CN" dirty="0" smtClean="0"/>
              <a:t>IPX</a:t>
            </a:r>
            <a:r>
              <a:rPr lang="zh-CN" altLang="en-US" dirty="0" smtClean="0"/>
              <a:t>、</a:t>
            </a:r>
            <a:r>
              <a:rPr lang="en-US" altLang="zh-CN" dirty="0" smtClean="0"/>
              <a:t>OSPF</a:t>
            </a:r>
            <a:r>
              <a:rPr lang="zh-CN" altLang="en-US" dirty="0" smtClean="0"/>
              <a:t>等。</a:t>
            </a:r>
            <a:endParaRPr lang="en-US" altLang="zh-CN" dirty="0" smtClean="0"/>
          </a:p>
          <a:p>
            <a:r>
              <a:rPr lang="zh-CN" altLang="en-US" dirty="0" smtClean="0"/>
              <a:t>网络层主要设备：路由器</a:t>
            </a:r>
            <a:endParaRPr lang="en-US" altLang="zh-CN" dirty="0" smtClean="0"/>
          </a:p>
          <a:p>
            <a:r>
              <a:rPr lang="zh-CN" altLang="en-US" b="1" dirty="0" smtClean="0"/>
              <a:t>传输层 </a:t>
            </a:r>
            <a:r>
              <a:rPr lang="en-US" altLang="zh-CN" b="1" dirty="0" smtClean="0"/>
              <a:t>Transport</a:t>
            </a:r>
            <a:r>
              <a:rPr lang="zh-CN" altLang="en-US" dirty="0" smtClean="0"/>
              <a:t>：用一个寻址机制来标识一个特定的应用程序（端口号）</a:t>
            </a:r>
            <a:endParaRPr lang="en-US" altLang="zh-CN" dirty="0" smtClean="0"/>
          </a:p>
          <a:p>
            <a:r>
              <a:rPr lang="zh-CN" altLang="en-US" dirty="0" smtClean="0"/>
              <a:t>第</a:t>
            </a:r>
            <a:r>
              <a:rPr lang="en-US" altLang="zh-CN" dirty="0" smtClean="0"/>
              <a:t>4</a:t>
            </a:r>
            <a:r>
              <a:rPr lang="zh-CN" altLang="en-US" dirty="0" smtClean="0"/>
              <a:t>层的数据单元称为数据段（</a:t>
            </a:r>
            <a:r>
              <a:rPr lang="en-US" altLang="zh-CN" dirty="0" smtClean="0"/>
              <a:t>segment</a:t>
            </a:r>
            <a:r>
              <a:rPr lang="zh-CN" altLang="en-US" dirty="0" smtClean="0"/>
              <a:t>）这个层负责获取全部信息，因此，它必须跟踪数据单元碎片、乱序到达的数据包和其它在传输过程中可能发生的危险。第</a:t>
            </a:r>
            <a:r>
              <a:rPr lang="en-US" altLang="zh-CN" dirty="0" smtClean="0"/>
              <a:t>4</a:t>
            </a:r>
            <a:r>
              <a:rPr lang="zh-CN" altLang="en-US" dirty="0" smtClean="0"/>
              <a:t>层为上层提供端到端（最终用户到最终用户）的透明的、可靠的数据传输服务。所谓透明的传输是指在通信过程中传输层对上层屏蔽了通信传输系统的具体细节。</a:t>
            </a:r>
          </a:p>
          <a:p>
            <a:r>
              <a:rPr lang="zh-CN" altLang="en-US" dirty="0" smtClean="0"/>
              <a:t>传输层协议的代表包括：</a:t>
            </a:r>
            <a:r>
              <a:rPr lang="en-US" altLang="zh-CN" dirty="0" smtClean="0"/>
              <a:t>TCP</a:t>
            </a:r>
            <a:r>
              <a:rPr lang="zh-CN" altLang="en-US" dirty="0" smtClean="0"/>
              <a:t>、</a:t>
            </a:r>
            <a:r>
              <a:rPr lang="en-US" altLang="zh-CN" dirty="0" smtClean="0"/>
              <a:t>UDP</a:t>
            </a:r>
            <a:r>
              <a:rPr lang="zh-CN" altLang="en-US" dirty="0" smtClean="0"/>
              <a:t>、</a:t>
            </a:r>
            <a:r>
              <a:rPr lang="en-US" altLang="zh-CN" dirty="0" smtClean="0"/>
              <a:t>SPX</a:t>
            </a:r>
            <a:r>
              <a:rPr lang="zh-CN" altLang="en-US" dirty="0" smtClean="0"/>
              <a:t>等。</a:t>
            </a:r>
            <a:endParaRPr lang="en-US" altLang="zh-CN" dirty="0" smtClean="0"/>
          </a:p>
          <a:p>
            <a:r>
              <a:rPr lang="zh-CN" altLang="en-US" b="1" dirty="0" smtClean="0"/>
              <a:t>会话层 </a:t>
            </a:r>
            <a:r>
              <a:rPr lang="en-US" altLang="zh-CN" b="1" dirty="0" smtClean="0"/>
              <a:t>Session</a:t>
            </a:r>
            <a:r>
              <a:rPr lang="zh-CN" altLang="en-US" dirty="0" smtClean="0"/>
              <a:t>：建立、管理和终止会话</a:t>
            </a:r>
            <a:endParaRPr lang="en-US" altLang="zh-CN" dirty="0" smtClean="0"/>
          </a:p>
          <a:p>
            <a:r>
              <a:rPr lang="zh-CN" altLang="en-US" dirty="0" smtClean="0"/>
              <a:t>这一层也可以称为会晤层或对话层，在会话层及以上的高层次中，数据传送的单位不再另外命名，统称为报文。会话层不参与具体的传输，它提供包括访问验证和会话管理在内的建立和维护应用之间通信的机制。如服务器验证用户登录便是由会话层完成的。</a:t>
            </a:r>
            <a:endParaRPr lang="en-US" altLang="zh-CN" dirty="0" smtClean="0"/>
          </a:p>
          <a:p>
            <a:r>
              <a:rPr lang="zh-CN" altLang="en-US" b="1" dirty="0" smtClean="0"/>
              <a:t>表示层 </a:t>
            </a:r>
            <a:r>
              <a:rPr lang="en-US" altLang="zh-CN" b="1" dirty="0" smtClean="0"/>
              <a:t>Presentation</a:t>
            </a:r>
            <a:r>
              <a:rPr lang="zh-CN" altLang="en-US" dirty="0" smtClean="0"/>
              <a:t>：数据表示、数据安全、数据压缩</a:t>
            </a:r>
            <a:endParaRPr lang="en-US" altLang="zh-CN" dirty="0" smtClean="0"/>
          </a:p>
          <a:p>
            <a:r>
              <a:rPr lang="zh-CN" altLang="en-US" b="1" dirty="0" smtClean="0"/>
              <a:t>应用层 </a:t>
            </a:r>
            <a:r>
              <a:rPr lang="en-US" altLang="zh-CN" b="1" dirty="0" smtClean="0"/>
              <a:t>Application</a:t>
            </a:r>
            <a:r>
              <a:rPr lang="zh-CN" altLang="en-US" dirty="0" smtClean="0"/>
              <a:t>：网络服务与使用者应用程序间的一个接口</a:t>
            </a:r>
            <a:endParaRPr lang="en-US" altLang="zh-CN" dirty="0" smtClean="0"/>
          </a:p>
          <a:p>
            <a:r>
              <a:rPr lang="zh-CN" altLang="en-US" dirty="0" smtClean="0"/>
              <a:t>应用层协议的代表包括：</a:t>
            </a:r>
            <a:r>
              <a:rPr lang="en-US" altLang="zh-CN" dirty="0" smtClean="0"/>
              <a:t>Telnet</a:t>
            </a:r>
            <a:r>
              <a:rPr lang="zh-CN" altLang="en-US" dirty="0" smtClean="0"/>
              <a:t>、</a:t>
            </a:r>
            <a:r>
              <a:rPr lang="en-US" altLang="zh-CN" dirty="0" smtClean="0"/>
              <a:t>FTP</a:t>
            </a:r>
            <a:r>
              <a:rPr lang="zh-CN" altLang="en-US" dirty="0" smtClean="0"/>
              <a:t>、</a:t>
            </a:r>
            <a:r>
              <a:rPr lang="en-US" altLang="zh-CN" dirty="0" smtClean="0"/>
              <a:t>HTTP</a:t>
            </a:r>
            <a:r>
              <a:rPr lang="zh-CN" altLang="en-US" dirty="0" smtClean="0"/>
              <a:t>、</a:t>
            </a:r>
            <a:r>
              <a:rPr lang="en-US" altLang="zh-CN" dirty="0" smtClean="0"/>
              <a:t>SNMP</a:t>
            </a:r>
            <a:r>
              <a:rPr lang="zh-CN" altLang="en-US" dirty="0" smtClean="0"/>
              <a:t>、</a:t>
            </a:r>
            <a:r>
              <a:rPr lang="en-US" altLang="zh-CN" dirty="0" smtClean="0"/>
              <a:t>DNS</a:t>
            </a:r>
            <a:r>
              <a:rPr lang="zh-CN" altLang="en-US" dirty="0" smtClean="0"/>
              <a:t>等。</a:t>
            </a:r>
            <a:endParaRPr lang="en-US" altLang="zh-CN" dirty="0" smtClean="0"/>
          </a:p>
          <a:p>
            <a:endParaRPr lang="en-US" altLang="zh-CN" dirty="0" smtClean="0"/>
          </a:p>
          <a:p>
            <a:r>
              <a:rPr lang="en-US" altLang="zh-CN" b="1" dirty="0" smtClean="0"/>
              <a:t>GTC adaptation </a:t>
            </a:r>
            <a:r>
              <a:rPr lang="en-US" altLang="zh-CN" b="1" dirty="0" err="1" smtClean="0"/>
              <a:t>sublayer</a:t>
            </a:r>
            <a:r>
              <a:rPr lang="en-US" altLang="zh-CN" dirty="0" smtClean="0"/>
              <a:t>: A </a:t>
            </a:r>
            <a:r>
              <a:rPr lang="en-US" altLang="zh-CN" dirty="0" err="1" smtClean="0"/>
              <a:t>sublayer</a:t>
            </a:r>
            <a:r>
              <a:rPr lang="en-US" altLang="zh-CN" dirty="0" smtClean="0"/>
              <a:t> of the G-PON transmission convergence layer that</a:t>
            </a:r>
          </a:p>
          <a:p>
            <a:r>
              <a:rPr lang="en-US" altLang="zh-CN" dirty="0" smtClean="0"/>
              <a:t>supports the functions of user data fragmentation and de-fragmentation, GEM encapsulation, GEM</a:t>
            </a:r>
          </a:p>
          <a:p>
            <a:r>
              <a:rPr lang="en-US" altLang="zh-CN" dirty="0" smtClean="0"/>
              <a:t>frame delineation and GEM Port-ID filtering.</a:t>
            </a:r>
          </a:p>
          <a:p>
            <a:r>
              <a:rPr lang="en-US" altLang="zh-CN" b="1" dirty="0" smtClean="0"/>
              <a:t>GTC framing </a:t>
            </a:r>
            <a:r>
              <a:rPr lang="en-US" altLang="zh-CN" b="1" dirty="0" err="1" smtClean="0"/>
              <a:t>sublayer</a:t>
            </a:r>
            <a:r>
              <a:rPr lang="en-US" altLang="zh-CN" dirty="0" smtClean="0"/>
              <a:t>: A </a:t>
            </a:r>
            <a:r>
              <a:rPr lang="en-US" altLang="zh-CN" dirty="0" err="1" smtClean="0"/>
              <a:t>sublayer</a:t>
            </a:r>
            <a:r>
              <a:rPr lang="en-US" altLang="zh-CN" dirty="0" smtClean="0"/>
              <a:t> of the G-PON transmission convergence layer that</a:t>
            </a:r>
          </a:p>
          <a:p>
            <a:r>
              <a:rPr lang="en-US" altLang="zh-CN" dirty="0" smtClean="0"/>
              <a:t>supports the functions of GTC frame</a:t>
            </a:r>
          </a:p>
          <a:p>
            <a:endParaRPr lang="zh-CN" altLang="en-US" dirty="0" smtClean="0"/>
          </a:p>
        </p:txBody>
      </p:sp>
      <p:sp>
        <p:nvSpPr>
          <p:cNvPr id="4" name="灯片编号占位符 3"/>
          <p:cNvSpPr>
            <a:spLocks noGrp="1"/>
          </p:cNvSpPr>
          <p:nvPr>
            <p:ph type="sldNum" sz="quarter" idx="10"/>
          </p:nvPr>
        </p:nvSpPr>
        <p:spPr/>
        <p:txBody>
          <a:bodyPr/>
          <a:lstStyle/>
          <a:p>
            <a:fld id="{DF9FD515-C557-4298-BDA8-23736A838159}" type="slidenum">
              <a:rPr lang="zh-TW" altLang="en-US" smtClean="0"/>
              <a:t>9</a:t>
            </a:fld>
            <a:endParaRPr lang="zh-TW" altLang="en-US"/>
          </a:p>
        </p:txBody>
      </p:sp>
    </p:spTree>
    <p:extLst>
      <p:ext uri="{BB962C8B-B14F-4D97-AF65-F5344CB8AC3E}">
        <p14:creationId xmlns:p14="http://schemas.microsoft.com/office/powerpoint/2010/main" val="1869556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Ploam</a:t>
            </a:r>
            <a:r>
              <a:rPr lang="en-US" altLang="zh-CN" baseline="0" dirty="0" smtClean="0"/>
              <a:t> :</a:t>
            </a:r>
            <a:r>
              <a:rPr lang="en-US" altLang="zh-CN" sz="1200" b="0" i="0" kern="1200" dirty="0" smtClean="0">
                <a:solidFill>
                  <a:schemeClr val="tx1"/>
                </a:solidFill>
                <a:effectLst/>
                <a:latin typeface="+mn-lt"/>
                <a:ea typeface="+mn-ea"/>
                <a:cs typeface="+mn-cs"/>
              </a:rPr>
              <a:t>Physical Layer Operations, Administration and Maintenance </a:t>
            </a:r>
            <a:r>
              <a:rPr lang="zh-CN" altLang="en-US" sz="1200" b="0" i="0" kern="1200" dirty="0" smtClean="0">
                <a:solidFill>
                  <a:schemeClr val="tx1"/>
                </a:solidFill>
                <a:effectLst/>
                <a:latin typeface="+mn-lt"/>
                <a:ea typeface="+mn-ea"/>
                <a:cs typeface="+mn-cs"/>
              </a:rPr>
              <a:t>物理层操作管理和维护</a:t>
            </a:r>
            <a:r>
              <a:rPr lang="en-US" altLang="zh-CN" sz="1200" b="0" i="0" kern="1200" dirty="0" smtClean="0">
                <a:solidFill>
                  <a:schemeClr val="tx1"/>
                </a:solidFill>
                <a:effectLst/>
                <a:latin typeface="+mn-lt"/>
                <a:ea typeface="+mn-ea"/>
                <a:cs typeface="+mn-cs"/>
              </a:rPr>
              <a:t>,</a:t>
            </a:r>
            <a:r>
              <a:rPr lang="zh-CN" altLang="en-US" sz="1200" b="0" i="0" kern="1200" baseline="0" dirty="0" smtClean="0">
                <a:solidFill>
                  <a:schemeClr val="tx1"/>
                </a:solidFill>
                <a:effectLst/>
                <a:latin typeface="+mn-lt"/>
                <a:ea typeface="+mn-ea"/>
                <a:cs typeface="+mn-cs"/>
              </a:rPr>
              <a:t>多</a:t>
            </a:r>
            <a:r>
              <a:rPr lang="zh-CN" altLang="en-US" baseline="0" dirty="0" smtClean="0"/>
              <a:t>用于</a:t>
            </a:r>
            <a:r>
              <a:rPr lang="en-US" altLang="zh-CN" baseline="0" dirty="0" smtClean="0"/>
              <a:t>01</a:t>
            </a:r>
            <a:r>
              <a:rPr lang="zh-CN" altLang="en-US" baseline="0" dirty="0" smtClean="0"/>
              <a:t>到</a:t>
            </a:r>
            <a:r>
              <a:rPr lang="en-US" altLang="zh-CN" baseline="0" dirty="0" smtClean="0"/>
              <a:t>05</a:t>
            </a:r>
            <a:r>
              <a:rPr lang="zh-CN" altLang="en-US" baseline="0" dirty="0" smtClean="0"/>
              <a:t>之间注册</a:t>
            </a:r>
            <a:r>
              <a:rPr lang="en-US" altLang="zh-CN" baseline="0" dirty="0" err="1" smtClean="0"/>
              <a:t>olt</a:t>
            </a:r>
            <a:r>
              <a:rPr lang="zh-CN" altLang="en-US" baseline="0" dirty="0" smtClean="0"/>
              <a:t>用，及配置</a:t>
            </a:r>
            <a:r>
              <a:rPr lang="en-US" altLang="zh-CN" baseline="0" dirty="0" err="1" smtClean="0"/>
              <a:t>port_id,alloc_id</a:t>
            </a:r>
            <a:endParaRPr lang="en-US" altLang="zh-CN" baseline="0" dirty="0" smtClean="0"/>
          </a:p>
          <a:p>
            <a:r>
              <a:rPr lang="en-US" altLang="zh-CN" dirty="0" err="1" smtClean="0"/>
              <a:t>Omci</a:t>
            </a:r>
            <a:r>
              <a:rPr lang="en-US" altLang="zh-CN" dirty="0" smtClean="0"/>
              <a:t> :</a:t>
            </a:r>
            <a:r>
              <a:rPr lang="en-US" altLang="zh-CN" sz="1200" b="0" i="0" kern="1200" dirty="0" smtClean="0">
                <a:solidFill>
                  <a:schemeClr val="tx1"/>
                </a:solidFill>
                <a:effectLst/>
                <a:latin typeface="+mn-lt"/>
                <a:ea typeface="+mn-ea"/>
                <a:cs typeface="+mn-cs"/>
              </a:rPr>
              <a:t>ONU Management and Control Interface.</a:t>
            </a:r>
            <a:r>
              <a:rPr lang="zh-CN" altLang="en-US" dirty="0" smtClean="0"/>
              <a:t>管理</a:t>
            </a:r>
            <a:r>
              <a:rPr lang="en-US" altLang="zh-CN" dirty="0" err="1" smtClean="0"/>
              <a:t>onu</a:t>
            </a:r>
            <a:r>
              <a:rPr lang="zh-CN" altLang="en-US" dirty="0" smtClean="0"/>
              <a:t>，包括重启</a:t>
            </a:r>
            <a:r>
              <a:rPr lang="en-US" altLang="zh-CN" dirty="0" err="1" smtClean="0"/>
              <a:t>onu,loid</a:t>
            </a:r>
            <a:r>
              <a:rPr lang="zh-CN" altLang="en-US" dirty="0" smtClean="0"/>
              <a:t>认证等各种管理</a:t>
            </a:r>
            <a:r>
              <a:rPr lang="en-US" altLang="zh-CN" dirty="0" err="1" smtClean="0"/>
              <a:t>onu</a:t>
            </a:r>
            <a:r>
              <a:rPr lang="zh-CN" altLang="en-US" dirty="0" smtClean="0"/>
              <a:t>的工作</a:t>
            </a:r>
            <a:r>
              <a:rPr lang="en-US" altLang="zh-CN" dirty="0" smtClean="0"/>
              <a:t>,</a:t>
            </a:r>
            <a:r>
              <a:rPr lang="zh-CN" altLang="en-US" sz="1200" b="0" i="0" kern="1200" dirty="0" smtClean="0">
                <a:solidFill>
                  <a:schemeClr val="tx1"/>
                </a:solidFill>
                <a:effectLst/>
                <a:latin typeface="+mn-lt"/>
                <a:ea typeface="+mn-ea"/>
                <a:cs typeface="+mn-cs"/>
              </a:rPr>
              <a:t>配置管理、故障管理、性能管理和安全管理</a:t>
            </a:r>
            <a:r>
              <a:rPr lang="en-US" altLang="zh-CN" dirty="0" smtClean="0"/>
              <a:t/>
            </a:r>
            <a:br>
              <a:rPr lang="en-US" altLang="zh-CN" dirty="0" smtClean="0"/>
            </a:br>
            <a:r>
              <a:rPr lang="en-US" altLang="zh-CN" dirty="0" smtClean="0"/>
              <a:t>Gem</a:t>
            </a:r>
            <a:r>
              <a:rPr lang="en-US" altLang="zh-CN" baseline="0" dirty="0" smtClean="0"/>
              <a:t> client : </a:t>
            </a:r>
            <a:r>
              <a:rPr lang="zh-CN" altLang="en-US" baseline="0" dirty="0" smtClean="0"/>
              <a:t>传输上网，语音，下载等业务</a:t>
            </a:r>
            <a:endParaRPr lang="en-US" altLang="zh-CN" dirty="0" smtClean="0"/>
          </a:p>
          <a:p>
            <a:endParaRPr lang="zh-CN" altLang="en-US" dirty="0" smtClean="0"/>
          </a:p>
        </p:txBody>
      </p:sp>
      <p:sp>
        <p:nvSpPr>
          <p:cNvPr id="4" name="灯片编号占位符 3"/>
          <p:cNvSpPr>
            <a:spLocks noGrp="1"/>
          </p:cNvSpPr>
          <p:nvPr>
            <p:ph type="sldNum" sz="quarter" idx="10"/>
          </p:nvPr>
        </p:nvSpPr>
        <p:spPr/>
        <p:txBody>
          <a:bodyPr/>
          <a:lstStyle/>
          <a:p>
            <a:fld id="{DF9FD515-C557-4298-BDA8-23736A838159}" type="slidenum">
              <a:rPr lang="zh-TW" altLang="en-US" smtClean="0">
                <a:solidFill>
                  <a:prstClr val="black"/>
                </a:solidFill>
              </a:rPr>
              <a:pPr/>
              <a:t>10</a:t>
            </a:fld>
            <a:endParaRPr lang="zh-TW" altLang="en-US">
              <a:solidFill>
                <a:prstClr val="black"/>
              </a:solidFill>
            </a:endParaRPr>
          </a:p>
        </p:txBody>
      </p:sp>
    </p:spTree>
    <p:extLst>
      <p:ext uri="{BB962C8B-B14F-4D97-AF65-F5344CB8AC3E}">
        <p14:creationId xmlns:p14="http://schemas.microsoft.com/office/powerpoint/2010/main" val="1869556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本文主要介绍了下行速率为</a:t>
            </a:r>
            <a:r>
              <a:rPr lang="en-US" altLang="zh-CN" dirty="0" smtClean="0"/>
              <a:t>2.48832Gbit/s</a:t>
            </a:r>
            <a:r>
              <a:rPr lang="zh-CN" altLang="en-US" dirty="0" smtClean="0"/>
              <a:t>，上行速率为</a:t>
            </a:r>
            <a:r>
              <a:rPr lang="en-US" altLang="zh-CN" dirty="0" smtClean="0"/>
              <a:t>1.24416Gbit/s</a:t>
            </a:r>
            <a:r>
              <a:rPr lang="zh-CN" altLang="en-US" dirty="0" smtClean="0"/>
              <a:t>的</a:t>
            </a:r>
            <a:r>
              <a:rPr lang="en-US" altLang="zh-CN" dirty="0" smtClean="0"/>
              <a:t>GPON</a:t>
            </a:r>
            <a:r>
              <a:rPr lang="zh-CN" altLang="en-US" dirty="0" smtClean="0"/>
              <a:t>成帧技术，下行帧长为</a:t>
            </a:r>
            <a:r>
              <a:rPr lang="en-US" altLang="zh-CN" dirty="0" smtClean="0"/>
              <a:t>125us</a:t>
            </a:r>
            <a:r>
              <a:rPr lang="zh-CN" altLang="en-US" dirty="0" smtClean="0"/>
              <a:t>，即</a:t>
            </a:r>
            <a:r>
              <a:rPr lang="en-US" altLang="zh-CN" dirty="0" smtClean="0"/>
              <a:t>38880</a:t>
            </a:r>
            <a:r>
              <a:rPr lang="zh-CN" altLang="en-US" dirty="0" smtClean="0"/>
              <a:t>字节，上行帧长为</a:t>
            </a:r>
            <a:r>
              <a:rPr lang="en-US" altLang="zh-CN" dirty="0" smtClean="0"/>
              <a:t>125us</a:t>
            </a:r>
            <a:r>
              <a:rPr lang="zh-CN" altLang="en-US" dirty="0" smtClean="0"/>
              <a:t>，即</a:t>
            </a:r>
            <a:r>
              <a:rPr lang="en-US" altLang="zh-CN" dirty="0" smtClean="0"/>
              <a:t>19440</a:t>
            </a:r>
            <a:r>
              <a:rPr lang="zh-CN" altLang="en-US" dirty="0" smtClean="0"/>
              <a:t>字节。</a:t>
            </a:r>
            <a:r>
              <a:rPr lang="en-US" altLang="zh-CN" dirty="0" err="1" smtClean="0"/>
              <a:t>PCBd</a:t>
            </a:r>
            <a:r>
              <a:rPr lang="en-US" altLang="zh-CN" dirty="0" smtClean="0"/>
              <a:t>:</a:t>
            </a:r>
          </a:p>
          <a:p>
            <a:r>
              <a:rPr lang="en-US" altLang="zh-CN" dirty="0" err="1" smtClean="0"/>
              <a:t>Psync:physical</a:t>
            </a:r>
            <a:r>
              <a:rPr lang="en-US" altLang="zh-CN" dirty="0" smtClean="0"/>
              <a:t> synchronization </a:t>
            </a:r>
            <a:r>
              <a:rPr lang="zh-CN" altLang="en-US" dirty="0" smtClean="0"/>
              <a:t>固定为</a:t>
            </a:r>
            <a:r>
              <a:rPr lang="en-US" altLang="zh-CN" dirty="0" smtClean="0"/>
              <a:t>0XB6AB31E0</a:t>
            </a:r>
          </a:p>
          <a:p>
            <a:r>
              <a:rPr lang="en-US" altLang="zh-CN" dirty="0" err="1" smtClean="0"/>
              <a:t>BIP:contains</a:t>
            </a:r>
            <a:r>
              <a:rPr lang="en-US" altLang="zh-CN" dirty="0" smtClean="0"/>
              <a:t> the bit-interleaved parity of all bytes transmitted since the last BIP, excluding FEC parity (if present).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Plend:Blen:</a:t>
            </a:r>
            <a:r>
              <a:rPr lang="en-US" altLang="zh-TW" dirty="0" err="1" smtClean="0">
                <a:latin typeface="Calibri" pitchFamily="34" charset="0"/>
              </a:rPr>
              <a:t>the</a:t>
            </a:r>
            <a:r>
              <a:rPr lang="en-US" altLang="zh-TW" dirty="0" smtClean="0">
                <a:latin typeface="Calibri" pitchFamily="34" charset="0"/>
              </a:rPr>
              <a:t> number of </a:t>
            </a:r>
            <a:r>
              <a:rPr lang="en-US" altLang="zh-TW" dirty="0" err="1" smtClean="0">
                <a:latin typeface="Calibri" pitchFamily="34" charset="0"/>
              </a:rPr>
              <a:t>Alloc</a:t>
            </a:r>
            <a:r>
              <a:rPr lang="en-US" altLang="zh-TW" dirty="0" smtClean="0">
                <a:latin typeface="Calibri" pitchFamily="34" charset="0"/>
              </a:rPr>
              <a:t>-IDs of Bandwidth map</a:t>
            </a:r>
            <a:r>
              <a:rPr lang="zh-CN" altLang="en-US" dirty="0" smtClean="0">
                <a:latin typeface="Calibri" pitchFamily="34" charset="0"/>
              </a:rPr>
              <a:t>（</a:t>
            </a:r>
            <a:r>
              <a:rPr lang="en-US" altLang="zh-CN" dirty="0" smtClean="0">
                <a:latin typeface="Calibri" pitchFamily="34" charset="0"/>
              </a:rPr>
              <a:t>MAX</a:t>
            </a:r>
            <a:r>
              <a:rPr lang="zh-CN" altLang="en-US" dirty="0" smtClean="0">
                <a:latin typeface="Calibri" pitchFamily="34" charset="0"/>
              </a:rPr>
              <a:t>：</a:t>
            </a:r>
            <a:r>
              <a:rPr lang="en-US" altLang="zh-CN" dirty="0" smtClean="0">
                <a:latin typeface="Calibri" pitchFamily="34" charset="0"/>
              </a:rPr>
              <a:t>4095</a:t>
            </a:r>
            <a:r>
              <a:rPr lang="zh-CN" altLang="en-US" dirty="0" smtClean="0">
                <a:latin typeface="Calibri" pitchFamily="34" charset="0"/>
              </a:rPr>
              <a:t>）</a:t>
            </a:r>
            <a:endParaRPr lang="en-US" altLang="zh-CN" dirty="0" smtClean="0">
              <a:latin typeface="Calibri"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Calibri" pitchFamily="34" charset="0"/>
              </a:rPr>
              <a:t>STOPTIME</a:t>
            </a:r>
            <a:r>
              <a:rPr lang="zh-CN" altLang="en-US" dirty="0" smtClean="0">
                <a:latin typeface="Calibri" pitchFamily="34" charset="0"/>
              </a:rPr>
              <a:t>：</a:t>
            </a:r>
            <a:r>
              <a:rPr lang="en-US" altLang="zh-CN" dirty="0" smtClean="0">
                <a:latin typeface="Calibri" pitchFamily="34" charset="0"/>
              </a:rPr>
              <a:t>max</a:t>
            </a:r>
            <a:r>
              <a:rPr lang="zh-CN" altLang="en-US" dirty="0" smtClean="0">
                <a:latin typeface="Calibri" pitchFamily="34" charset="0"/>
              </a:rPr>
              <a:t>：</a:t>
            </a:r>
            <a:r>
              <a:rPr lang="en-US" altLang="zh-CN" dirty="0" smtClean="0">
                <a:latin typeface="Calibri" pitchFamily="34" charset="0"/>
              </a:rPr>
              <a:t>65535</a:t>
            </a:r>
            <a:endParaRPr lang="en-US" altLang="zh-CN" dirty="0" smtClean="0"/>
          </a:p>
          <a:p>
            <a:endParaRPr lang="en-US" altLang="zh-CN" dirty="0" smtClean="0"/>
          </a:p>
          <a:p>
            <a:r>
              <a:rPr lang="en-US" altLang="zh-CN" dirty="0" smtClean="0"/>
              <a:t>Flags field</a:t>
            </a:r>
            <a:r>
              <a:rPr lang="zh-CN" altLang="en-US" dirty="0" smtClean="0"/>
              <a:t>：</a:t>
            </a:r>
            <a:endParaRPr lang="en-US" altLang="zh-CN" dirty="0" smtClean="0"/>
          </a:p>
          <a:p>
            <a:r>
              <a:rPr lang="en-US" altLang="zh-CN" dirty="0" smtClean="0"/>
              <a:t>The Flags field is a 12-bit field that contains 4 separate indications that control certain functions of</a:t>
            </a:r>
          </a:p>
          <a:p>
            <a:r>
              <a:rPr lang="en-US" altLang="zh-CN" dirty="0" smtClean="0"/>
              <a:t>the associated upstream transmission. The meaning of these indications is as follows:</a:t>
            </a:r>
          </a:p>
          <a:p>
            <a:r>
              <a:rPr lang="en-US" altLang="zh-CN" dirty="0" smtClean="0"/>
              <a:t>– Bit 11 (MSB): Send power </a:t>
            </a:r>
            <a:r>
              <a:rPr lang="en-US" altLang="zh-CN" dirty="0" err="1" smtClean="0"/>
              <a:t>levelling</a:t>
            </a:r>
            <a:r>
              <a:rPr lang="en-US" altLang="zh-CN" dirty="0" smtClean="0"/>
              <a:t> sequence (</a:t>
            </a:r>
            <a:r>
              <a:rPr lang="en-US" altLang="zh-CN" dirty="0" err="1" smtClean="0"/>
              <a:t>PLSu</a:t>
            </a:r>
            <a:r>
              <a:rPr lang="en-US" altLang="zh-CN" dirty="0" smtClean="0"/>
              <a:t>): The </a:t>
            </a:r>
            <a:r>
              <a:rPr lang="en-US" altLang="zh-CN" dirty="0" err="1" smtClean="0"/>
              <a:t>PLSu</a:t>
            </a:r>
            <a:r>
              <a:rPr lang="en-US" altLang="zh-CN" dirty="0" smtClean="0"/>
              <a:t> feature is deprecated. Bit</a:t>
            </a:r>
          </a:p>
          <a:p>
            <a:r>
              <a:rPr lang="en-US" altLang="zh-CN" dirty="0" smtClean="0"/>
              <a:t>11 should always be set to 0.</a:t>
            </a:r>
          </a:p>
          <a:p>
            <a:r>
              <a:rPr lang="en-US" altLang="zh-CN" dirty="0" smtClean="0"/>
              <a:t>– Bit 10: Send </a:t>
            </a:r>
            <a:r>
              <a:rPr lang="en-US" altLang="zh-CN" dirty="0" err="1" smtClean="0"/>
              <a:t>PLOAMu</a:t>
            </a:r>
            <a:r>
              <a:rPr lang="en-US" altLang="zh-CN" dirty="0" smtClean="0"/>
              <a:t>: If this bit is set, the ONU shall send its </a:t>
            </a:r>
            <a:r>
              <a:rPr lang="en-US" altLang="zh-CN" dirty="0" err="1" smtClean="0"/>
              <a:t>PLOAMu</a:t>
            </a:r>
            <a:r>
              <a:rPr lang="en-US" altLang="zh-CN" dirty="0" smtClean="0"/>
              <a:t> information</a:t>
            </a:r>
          </a:p>
          <a:p>
            <a:r>
              <a:rPr lang="en-US" altLang="zh-CN" dirty="0" smtClean="0"/>
              <a:t>during this allocation. If this bit is not set, the ONU will not send the </a:t>
            </a:r>
            <a:r>
              <a:rPr lang="en-US" altLang="zh-CN" dirty="0" err="1" smtClean="0"/>
              <a:t>PLOAMu</a:t>
            </a:r>
            <a:r>
              <a:rPr lang="en-US" altLang="zh-CN" dirty="0" smtClean="0"/>
              <a:t> information</a:t>
            </a:r>
          </a:p>
          <a:p>
            <a:r>
              <a:rPr lang="en-US" altLang="zh-CN" dirty="0" smtClean="0"/>
              <a:t>in this allocation.</a:t>
            </a:r>
          </a:p>
          <a:p>
            <a:r>
              <a:rPr lang="en-US" altLang="zh-CN" dirty="0" smtClean="0"/>
              <a:t>– Bit 9: Use FEC: If this bit is set, the ONU shall compute and insert FEC parity during this</a:t>
            </a:r>
          </a:p>
          <a:p>
            <a:r>
              <a:rPr lang="en-US" altLang="zh-CN" dirty="0" smtClean="0"/>
              <a:t>allocation. Note that this bit should be the same for the life of the allocation ID, and is</a:t>
            </a:r>
          </a:p>
          <a:p>
            <a:r>
              <a:rPr lang="en-US" altLang="zh-CN" dirty="0" smtClean="0"/>
              <a:t>merely an in-band confirmation of previously known data.</a:t>
            </a:r>
          </a:p>
          <a:p>
            <a:r>
              <a:rPr lang="en-US" altLang="zh-CN" dirty="0" smtClean="0"/>
              <a:t>– Bits 8 and 7: Send </a:t>
            </a:r>
            <a:r>
              <a:rPr lang="en-US" altLang="zh-CN" dirty="0" err="1" smtClean="0"/>
              <a:t>DBRu</a:t>
            </a:r>
            <a:r>
              <a:rPr lang="en-US" altLang="zh-CN" dirty="0" smtClean="0"/>
              <a:t> (mode): Depending on the contents of these two bits, the ONU</a:t>
            </a:r>
          </a:p>
          <a:p>
            <a:r>
              <a:rPr lang="en-US" altLang="zh-CN" dirty="0" smtClean="0"/>
              <a:t>will send the </a:t>
            </a:r>
            <a:r>
              <a:rPr lang="en-US" altLang="zh-CN" dirty="0" err="1" smtClean="0"/>
              <a:t>DBRu</a:t>
            </a:r>
            <a:r>
              <a:rPr lang="en-US" altLang="zh-CN" dirty="0" smtClean="0"/>
              <a:t> corresponding to the allocation ID or not. The code points defined are:</a:t>
            </a:r>
          </a:p>
          <a:p>
            <a:r>
              <a:rPr lang="en-US" altLang="zh-CN" dirty="0" smtClean="0"/>
              <a:t>00: Do not send </a:t>
            </a:r>
            <a:r>
              <a:rPr lang="en-US" altLang="zh-CN" dirty="0" err="1" smtClean="0"/>
              <a:t>DBRu</a:t>
            </a:r>
            <a:r>
              <a:rPr lang="en-US" altLang="zh-CN" dirty="0" smtClean="0"/>
              <a:t> at all.</a:t>
            </a:r>
          </a:p>
          <a:p>
            <a:r>
              <a:rPr lang="en-US" altLang="zh-CN" dirty="0" smtClean="0"/>
              <a:t>01: Send the "Mode 0" </a:t>
            </a:r>
            <a:r>
              <a:rPr lang="en-US" altLang="zh-CN" dirty="0" err="1" smtClean="0"/>
              <a:t>DBRu</a:t>
            </a:r>
            <a:r>
              <a:rPr lang="en-US" altLang="zh-CN" dirty="0" smtClean="0"/>
              <a:t> (two bytes).</a:t>
            </a:r>
          </a:p>
          <a:p>
            <a:r>
              <a:rPr lang="en-US" altLang="zh-CN" dirty="0" smtClean="0"/>
              <a:t>10: Send the "Mode 1" </a:t>
            </a:r>
            <a:r>
              <a:rPr lang="en-US" altLang="zh-CN" dirty="0" err="1" smtClean="0"/>
              <a:t>DBRu</a:t>
            </a:r>
            <a:r>
              <a:rPr lang="en-US" altLang="zh-CN" dirty="0" smtClean="0"/>
              <a:t> (three bytes).</a:t>
            </a:r>
          </a:p>
          <a:p>
            <a:r>
              <a:rPr lang="en-US" altLang="zh-CN" dirty="0" smtClean="0"/>
              <a:t>11: Reserved, protected.</a:t>
            </a:r>
          </a:p>
          <a:p>
            <a:r>
              <a:rPr lang="en-US" altLang="zh-CN" dirty="0" smtClean="0"/>
              <a:t>Bits 6-0: Reserved for future use.</a:t>
            </a:r>
          </a:p>
        </p:txBody>
      </p:sp>
      <p:sp>
        <p:nvSpPr>
          <p:cNvPr id="4" name="灯片编号占位符 3"/>
          <p:cNvSpPr>
            <a:spLocks noGrp="1"/>
          </p:cNvSpPr>
          <p:nvPr>
            <p:ph type="sldNum" sz="quarter" idx="10"/>
          </p:nvPr>
        </p:nvSpPr>
        <p:spPr/>
        <p:txBody>
          <a:bodyPr/>
          <a:lstStyle/>
          <a:p>
            <a:fld id="{DF9FD515-C557-4298-BDA8-23736A838159}" type="slidenum">
              <a:rPr lang="zh-TW" altLang="en-US" smtClean="0"/>
              <a:t>11</a:t>
            </a:fld>
            <a:endParaRPr lang="zh-TW" altLang="en-US"/>
          </a:p>
        </p:txBody>
      </p:sp>
    </p:spTree>
    <p:extLst>
      <p:ext uri="{BB962C8B-B14F-4D97-AF65-F5344CB8AC3E}">
        <p14:creationId xmlns:p14="http://schemas.microsoft.com/office/powerpoint/2010/main" val="2653337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286"/>
          <a:stretch/>
        </p:blipFill>
        <p:spPr bwMode="auto">
          <a:xfrm>
            <a:off x="0" y="0"/>
            <a:ext cx="9144000" cy="685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 1"/>
          <p:cNvSpPr>
            <a:spLocks noGrp="1"/>
          </p:cNvSpPr>
          <p:nvPr>
            <p:ph type="ctrTitle"/>
          </p:nvPr>
        </p:nvSpPr>
        <p:spPr>
          <a:xfrm>
            <a:off x="2915816" y="2204864"/>
            <a:ext cx="6026194" cy="1542641"/>
          </a:xfrm>
          <a:prstGeom prst="rect">
            <a:avLst/>
          </a:prstGeom>
        </p:spPr>
        <p:txBody>
          <a:bodyPr anchor="ctr">
            <a:normAutofit/>
          </a:bodyPr>
          <a:lstStyle>
            <a:lvl1pPr algn="ctr">
              <a:defRPr sz="4000" baseline="0"/>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3635896" y="3861048"/>
            <a:ext cx="4599798" cy="2088232"/>
          </a:xfrm>
          <a:prstGeom prst="rect">
            <a:avLst/>
          </a:prstGeom>
        </p:spPr>
        <p:txBody>
          <a:bodyPr anchor="ctr" anchorCtr="0">
            <a:normAutofit/>
          </a:bodyPr>
          <a:lstStyle>
            <a:lvl1pPr marL="0" indent="0" algn="ctr" fontAlgn="ctr">
              <a:buNone/>
              <a:defRPr sz="28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
        <p:nvSpPr>
          <p:cNvPr id="13" name="文字方塊 12"/>
          <p:cNvSpPr txBox="1"/>
          <p:nvPr userDrawn="1"/>
        </p:nvSpPr>
        <p:spPr>
          <a:xfrm>
            <a:off x="6192559" y="6597352"/>
            <a:ext cx="2952328" cy="261610"/>
          </a:xfrm>
          <a:prstGeom prst="rect">
            <a:avLst/>
          </a:prstGeom>
          <a:noFill/>
        </p:spPr>
        <p:txBody>
          <a:bodyPr wrap="square" rtlCol="0">
            <a:spAutoFit/>
          </a:bodyPr>
          <a:lstStyle/>
          <a:p>
            <a:r>
              <a:rPr lang="en-US" altLang="zh-TW" sz="1050" dirty="0" smtClean="0">
                <a:solidFill>
                  <a:schemeClr val="bg1">
                    <a:lumMod val="75000"/>
                  </a:schemeClr>
                </a:solidFill>
                <a:latin typeface="+mn-lt"/>
              </a:rPr>
              <a:t>@ MitraStar</a:t>
            </a:r>
            <a:r>
              <a:rPr lang="en-US" altLang="zh-TW" sz="1050" baseline="0" dirty="0" smtClean="0">
                <a:solidFill>
                  <a:schemeClr val="bg1">
                    <a:lumMod val="75000"/>
                  </a:schemeClr>
                </a:solidFill>
                <a:latin typeface="+mn-lt"/>
              </a:rPr>
              <a:t> Technology Corp. All Rights Reserved</a:t>
            </a:r>
            <a:r>
              <a:rPr lang="en-US" altLang="zh-TW" sz="1050" baseline="0" dirty="0" smtClean="0">
                <a:solidFill>
                  <a:schemeClr val="bg1">
                    <a:lumMod val="50000"/>
                  </a:schemeClr>
                </a:solidFill>
                <a:latin typeface="+mn-lt"/>
              </a:rPr>
              <a:t>. </a:t>
            </a:r>
            <a:endParaRPr lang="zh-TW" altLang="en-US" sz="1050" dirty="0">
              <a:solidFill>
                <a:schemeClr val="bg1">
                  <a:lumMod val="50000"/>
                </a:schemeClr>
              </a:solidFill>
              <a:latin typeface="+mn-lt"/>
            </a:endParaRPr>
          </a:p>
        </p:txBody>
      </p:sp>
      <p:sp>
        <p:nvSpPr>
          <p:cNvPr id="7" name="投影片編號版面配置區 2"/>
          <p:cNvSpPr>
            <a:spLocks noGrp="1"/>
          </p:cNvSpPr>
          <p:nvPr>
            <p:ph type="sldNum" sz="quarter" idx="10"/>
          </p:nvPr>
        </p:nvSpPr>
        <p:spPr>
          <a:xfrm>
            <a:off x="3505200" y="6579441"/>
            <a:ext cx="2133600" cy="261610"/>
          </a:xfrm>
        </p:spPr>
        <p:txBody>
          <a:bodyPr/>
          <a:lstStyle/>
          <a:p>
            <a:endParaRPr lang="zh-TW" altLang="en-US" dirty="0"/>
          </a:p>
        </p:txBody>
      </p:sp>
    </p:spTree>
    <p:extLst>
      <p:ext uri="{BB962C8B-B14F-4D97-AF65-F5344CB8AC3E}">
        <p14:creationId xmlns:p14="http://schemas.microsoft.com/office/powerpoint/2010/main" val="197165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內頁1:標題及文字">
    <p:spTree>
      <p:nvGrpSpPr>
        <p:cNvPr id="1" name=""/>
        <p:cNvGrpSpPr/>
        <p:nvPr/>
      </p:nvGrpSpPr>
      <p:grpSpPr>
        <a:xfrm>
          <a:off x="0" y="0"/>
          <a:ext cx="0" cy="0"/>
          <a:chOff x="0" y="0"/>
          <a:chExt cx="0" cy="0"/>
        </a:xfrm>
      </p:grpSpPr>
      <p:sp>
        <p:nvSpPr>
          <p:cNvPr id="2" name="標題 1"/>
          <p:cNvSpPr>
            <a:spLocks noGrp="1"/>
          </p:cNvSpPr>
          <p:nvPr>
            <p:ph type="title"/>
          </p:nvPr>
        </p:nvSpPr>
        <p:spPr>
          <a:xfrm>
            <a:off x="1187624" y="224744"/>
            <a:ext cx="7632848" cy="900000"/>
          </a:xfrm>
          <a:prstGeom prst="rect">
            <a:avLst/>
          </a:prstGeom>
        </p:spPr>
        <p:txBody>
          <a:bodyPr anchor="ct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323528" y="1268760"/>
            <a:ext cx="8496944" cy="5184576"/>
          </a:xfrm>
          <a:prstGeom prst="rect">
            <a:avLst/>
          </a:prstGeom>
        </p:spPr>
        <p:txBody>
          <a:bodyPr/>
          <a:lstStyle>
            <a:lvl1pPr marL="342900" indent="-342900">
              <a:buSzPct val="60000"/>
              <a:buFont typeface="Wingdings" pitchFamily="2" charset="2"/>
              <a:buChar char="n"/>
              <a:defRPr/>
            </a:lvl1pPr>
            <a:lvl2pPr marL="742950" indent="-285750">
              <a:buSzPct val="60000"/>
              <a:buFont typeface="Wingdings" pitchFamily="2" charset="2"/>
              <a:buChar char="l"/>
              <a:defRPr/>
            </a:lvl2pPr>
            <a:lvl3pPr marL="1143000" indent="-228600">
              <a:buSzPct val="60000"/>
              <a:buFont typeface="Wingdings" pitchFamily="2" charset="2"/>
              <a:buChar char="Ø"/>
              <a:defRPr/>
            </a:lvl3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endParaRPr lang="zh-TW" altLang="en-US" dirty="0"/>
          </a:p>
        </p:txBody>
      </p:sp>
      <p:sp>
        <p:nvSpPr>
          <p:cNvPr id="7" name="投影片編號版面配置區 2"/>
          <p:cNvSpPr>
            <a:spLocks noGrp="1"/>
          </p:cNvSpPr>
          <p:nvPr>
            <p:ph type="sldNum" sz="quarter" idx="10"/>
          </p:nvPr>
        </p:nvSpPr>
        <p:spPr>
          <a:xfrm>
            <a:off x="3505200" y="6579441"/>
            <a:ext cx="2133600" cy="261610"/>
          </a:xfrm>
        </p:spPr>
        <p:txBody>
          <a:bodyPr/>
          <a:lstStyle/>
          <a:p>
            <a:endParaRPr lang="zh-TW" altLang="en-US" dirty="0"/>
          </a:p>
        </p:txBody>
      </p:sp>
    </p:spTree>
    <p:extLst>
      <p:ext uri="{BB962C8B-B14F-4D97-AF65-F5344CB8AC3E}">
        <p14:creationId xmlns:p14="http://schemas.microsoft.com/office/powerpoint/2010/main" val="17405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內頁2:標題及圖片">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635" t="95878" b="1"/>
          <a:stretch/>
        </p:blipFill>
        <p:spPr bwMode="auto">
          <a:xfrm>
            <a:off x="0" y="6580703"/>
            <a:ext cx="9155119" cy="290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標題 1"/>
          <p:cNvSpPr>
            <a:spLocks noGrp="1"/>
          </p:cNvSpPr>
          <p:nvPr>
            <p:ph type="title"/>
          </p:nvPr>
        </p:nvSpPr>
        <p:spPr>
          <a:xfrm>
            <a:off x="251520" y="224744"/>
            <a:ext cx="8496104" cy="900000"/>
          </a:xfrm>
          <a:prstGeom prst="rect">
            <a:avLst/>
          </a:prstGeom>
        </p:spPr>
        <p:txBody>
          <a:bodyPr anchor="ctr"/>
          <a:lstStyle>
            <a:lvl1pPr algn="ctr">
              <a:defRPr/>
            </a:lvl1pPr>
          </a:lstStyle>
          <a:p>
            <a:r>
              <a:rPr lang="zh-TW" altLang="en-US" dirty="0" smtClean="0"/>
              <a:t>按一下以編輯母片標題樣式</a:t>
            </a:r>
            <a:endParaRPr lang="zh-TW" altLang="en-US" dirty="0"/>
          </a:p>
        </p:txBody>
      </p:sp>
      <p:sp>
        <p:nvSpPr>
          <p:cNvPr id="6" name="文字方塊 5"/>
          <p:cNvSpPr txBox="1"/>
          <p:nvPr userDrawn="1"/>
        </p:nvSpPr>
        <p:spPr>
          <a:xfrm>
            <a:off x="6192559" y="6597352"/>
            <a:ext cx="2952328" cy="261610"/>
          </a:xfrm>
          <a:prstGeom prst="rect">
            <a:avLst/>
          </a:prstGeom>
          <a:noFill/>
        </p:spPr>
        <p:txBody>
          <a:bodyPr wrap="square" rtlCol="0">
            <a:spAutoFit/>
          </a:bodyPr>
          <a:lstStyle/>
          <a:p>
            <a:r>
              <a:rPr lang="en-US" altLang="zh-TW" sz="1050" dirty="0" smtClean="0">
                <a:solidFill>
                  <a:schemeClr val="bg1">
                    <a:lumMod val="75000"/>
                  </a:schemeClr>
                </a:solidFill>
                <a:latin typeface="+mn-lt"/>
              </a:rPr>
              <a:t>@ MitraStar</a:t>
            </a:r>
            <a:r>
              <a:rPr lang="en-US" altLang="zh-TW" sz="1050" baseline="0" dirty="0" smtClean="0">
                <a:solidFill>
                  <a:schemeClr val="bg1">
                    <a:lumMod val="75000"/>
                  </a:schemeClr>
                </a:solidFill>
                <a:latin typeface="+mn-lt"/>
              </a:rPr>
              <a:t> Technology Corp. All Rights Reserved</a:t>
            </a:r>
            <a:r>
              <a:rPr lang="en-US" altLang="zh-TW" sz="1050" baseline="0" dirty="0" smtClean="0">
                <a:solidFill>
                  <a:schemeClr val="bg1">
                    <a:lumMod val="50000"/>
                  </a:schemeClr>
                </a:solidFill>
                <a:latin typeface="+mn-lt"/>
              </a:rPr>
              <a:t>. </a:t>
            </a:r>
            <a:endParaRPr lang="zh-TW" altLang="en-US" sz="1050" dirty="0">
              <a:solidFill>
                <a:schemeClr val="bg1">
                  <a:lumMod val="50000"/>
                </a:schemeClr>
              </a:solidFill>
              <a:latin typeface="+mn-lt"/>
            </a:endParaRPr>
          </a:p>
        </p:txBody>
      </p:sp>
      <p:sp>
        <p:nvSpPr>
          <p:cNvPr id="7" name="投影片編號版面配置區 2"/>
          <p:cNvSpPr>
            <a:spLocks noGrp="1"/>
          </p:cNvSpPr>
          <p:nvPr>
            <p:ph type="sldNum" sz="quarter" idx="10"/>
          </p:nvPr>
        </p:nvSpPr>
        <p:spPr>
          <a:xfrm>
            <a:off x="3505200" y="6579441"/>
            <a:ext cx="2133600" cy="261610"/>
          </a:xfrm>
        </p:spPr>
        <p:txBody>
          <a:bodyPr/>
          <a:lstStyle/>
          <a:p>
            <a:endParaRPr lang="zh-TW" altLang="en-US" dirty="0"/>
          </a:p>
        </p:txBody>
      </p:sp>
    </p:spTree>
    <p:extLst>
      <p:ext uri="{BB962C8B-B14F-4D97-AF65-F5344CB8AC3E}">
        <p14:creationId xmlns:p14="http://schemas.microsoft.com/office/powerpoint/2010/main" val="300380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封底">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635" t="95878" b="1"/>
          <a:stretch/>
        </p:blipFill>
        <p:spPr bwMode="auto">
          <a:xfrm>
            <a:off x="0" y="6578930"/>
            <a:ext cx="9155119" cy="290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投影片編號版面配置區 2"/>
          <p:cNvSpPr>
            <a:spLocks noGrp="1"/>
          </p:cNvSpPr>
          <p:nvPr>
            <p:ph type="sldNum" sz="quarter" idx="10"/>
          </p:nvPr>
        </p:nvSpPr>
        <p:spPr>
          <a:xfrm>
            <a:off x="3505200" y="6579441"/>
            <a:ext cx="2133600" cy="261610"/>
          </a:xfrm>
        </p:spPr>
        <p:txBody>
          <a:bodyPr/>
          <a:lstStyle/>
          <a:p>
            <a:endParaRPr lang="zh-TW" altLang="en-US" dirty="0"/>
          </a:p>
        </p:txBody>
      </p:sp>
      <p:sp>
        <p:nvSpPr>
          <p:cNvPr id="6" name="文字方塊 5"/>
          <p:cNvSpPr txBox="1"/>
          <p:nvPr userDrawn="1"/>
        </p:nvSpPr>
        <p:spPr>
          <a:xfrm>
            <a:off x="6192559" y="6597352"/>
            <a:ext cx="2952328" cy="261610"/>
          </a:xfrm>
          <a:prstGeom prst="rect">
            <a:avLst/>
          </a:prstGeom>
          <a:noFill/>
        </p:spPr>
        <p:txBody>
          <a:bodyPr wrap="square" rtlCol="0">
            <a:spAutoFit/>
          </a:bodyPr>
          <a:lstStyle/>
          <a:p>
            <a:r>
              <a:rPr lang="en-US" altLang="zh-TW" sz="1050" dirty="0" smtClean="0">
                <a:solidFill>
                  <a:schemeClr val="bg1">
                    <a:lumMod val="75000"/>
                  </a:schemeClr>
                </a:solidFill>
                <a:latin typeface="+mn-lt"/>
              </a:rPr>
              <a:t>@ MitraStar</a:t>
            </a:r>
            <a:r>
              <a:rPr lang="en-US" altLang="zh-TW" sz="1050" baseline="0" dirty="0" smtClean="0">
                <a:solidFill>
                  <a:schemeClr val="bg1">
                    <a:lumMod val="75000"/>
                  </a:schemeClr>
                </a:solidFill>
                <a:latin typeface="+mn-lt"/>
              </a:rPr>
              <a:t> Technology Corp. All Rights Reserved</a:t>
            </a:r>
            <a:r>
              <a:rPr lang="en-US" altLang="zh-TW" sz="1050" baseline="0" dirty="0" smtClean="0">
                <a:solidFill>
                  <a:schemeClr val="bg1">
                    <a:lumMod val="50000"/>
                  </a:schemeClr>
                </a:solidFill>
                <a:latin typeface="+mn-lt"/>
              </a:rPr>
              <a:t>. </a:t>
            </a:r>
            <a:endParaRPr lang="zh-TW" altLang="en-US" sz="1050" dirty="0">
              <a:solidFill>
                <a:schemeClr val="bg1">
                  <a:lumMod val="50000"/>
                </a:schemeClr>
              </a:solidFill>
              <a:latin typeface="+mn-lt"/>
            </a:endParaRPr>
          </a:p>
        </p:txBody>
      </p:sp>
      <p:sp>
        <p:nvSpPr>
          <p:cNvPr id="7" name="文字方塊 6"/>
          <p:cNvSpPr txBox="1"/>
          <p:nvPr userDrawn="1"/>
        </p:nvSpPr>
        <p:spPr>
          <a:xfrm>
            <a:off x="0" y="3099513"/>
            <a:ext cx="9155119" cy="1282482"/>
          </a:xfrm>
          <a:prstGeom prst="rect">
            <a:avLst/>
          </a:prstGeom>
          <a:noFill/>
        </p:spPr>
        <p:txBody>
          <a:bodyPr wrap="square" rtlCol="0">
            <a:noAutofit/>
          </a:bodyPr>
          <a:lstStyle/>
          <a:p>
            <a:pPr algn="ctr"/>
            <a:r>
              <a:rPr lang="en-US" altLang="zh-TW" sz="3200" b="1" i="1" dirty="0"/>
              <a:t>Creating smarter living </a:t>
            </a:r>
            <a:endParaRPr lang="en-US" altLang="zh-TW" sz="3200" b="1" i="1" dirty="0" smtClean="0"/>
          </a:p>
          <a:p>
            <a:pPr algn="ctr"/>
            <a:r>
              <a:rPr lang="en-US" altLang="zh-TW" sz="3200" b="1" i="1" dirty="0" smtClean="0"/>
              <a:t>through </a:t>
            </a:r>
            <a:r>
              <a:rPr lang="en-US" altLang="zh-TW" sz="3200" b="1" i="1" dirty="0"/>
              <a:t>a seamlessly connected </a:t>
            </a:r>
            <a:r>
              <a:rPr lang="en-US" altLang="zh-TW" sz="3200" b="1" i="1" dirty="0" smtClean="0"/>
              <a:t>world </a:t>
            </a:r>
            <a:endParaRPr lang="zh-TW" altLang="en-US" sz="3200" b="1" i="1" dirty="0"/>
          </a:p>
        </p:txBody>
      </p:sp>
      <p:pic>
        <p:nvPicPr>
          <p:cNvPr id="8" name="圖片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710815" y="2119246"/>
            <a:ext cx="3733489" cy="812610"/>
          </a:xfrm>
          <a:prstGeom prst="rect">
            <a:avLst/>
          </a:prstGeom>
        </p:spPr>
      </p:pic>
    </p:spTree>
    <p:extLst>
      <p:ext uri="{BB962C8B-B14F-4D97-AF65-F5344CB8AC3E}">
        <p14:creationId xmlns:p14="http://schemas.microsoft.com/office/powerpoint/2010/main" val="22167183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286"/>
          <a:stretch/>
        </p:blipFill>
        <p:spPr bwMode="auto">
          <a:xfrm>
            <a:off x="0" y="0"/>
            <a:ext cx="9144000" cy="685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 1"/>
          <p:cNvSpPr>
            <a:spLocks noGrp="1"/>
          </p:cNvSpPr>
          <p:nvPr>
            <p:ph type="ctrTitle"/>
          </p:nvPr>
        </p:nvSpPr>
        <p:spPr>
          <a:xfrm>
            <a:off x="2915816" y="2204864"/>
            <a:ext cx="6026194" cy="1542641"/>
          </a:xfrm>
          <a:prstGeom prst="rect">
            <a:avLst/>
          </a:prstGeom>
        </p:spPr>
        <p:txBody>
          <a:bodyPr anchor="ctr">
            <a:normAutofit/>
          </a:bodyPr>
          <a:lstStyle>
            <a:lvl1pPr algn="ctr">
              <a:defRPr sz="4000" baseline="0"/>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3635896" y="3861048"/>
            <a:ext cx="4599798" cy="2088232"/>
          </a:xfrm>
          <a:prstGeom prst="rect">
            <a:avLst/>
          </a:prstGeom>
        </p:spPr>
        <p:txBody>
          <a:bodyPr anchor="ctr" anchorCtr="0">
            <a:normAutofit/>
          </a:bodyPr>
          <a:lstStyle>
            <a:lvl1pPr marL="0" indent="0" algn="ctr" fontAlgn="ctr">
              <a:buNone/>
              <a:defRPr sz="28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
        <p:nvSpPr>
          <p:cNvPr id="13" name="文字方塊 12"/>
          <p:cNvSpPr txBox="1"/>
          <p:nvPr userDrawn="1"/>
        </p:nvSpPr>
        <p:spPr>
          <a:xfrm>
            <a:off x="6192559" y="6597352"/>
            <a:ext cx="2952328" cy="261610"/>
          </a:xfrm>
          <a:prstGeom prst="rect">
            <a:avLst/>
          </a:prstGeom>
          <a:noFill/>
        </p:spPr>
        <p:txBody>
          <a:bodyPr wrap="square" rtlCol="0">
            <a:spAutoFit/>
          </a:bodyPr>
          <a:lstStyle/>
          <a:p>
            <a:r>
              <a:rPr lang="en-US" altLang="zh-TW" sz="1050" dirty="0" smtClean="0">
                <a:solidFill>
                  <a:prstClr val="white">
                    <a:lumMod val="75000"/>
                  </a:prstClr>
                </a:solidFill>
              </a:rPr>
              <a:t>@ MitraStar Technology Corp. All Rights Reserved</a:t>
            </a:r>
            <a:r>
              <a:rPr lang="en-US" altLang="zh-TW" sz="1050" dirty="0" smtClean="0">
                <a:solidFill>
                  <a:prstClr val="white">
                    <a:lumMod val="50000"/>
                  </a:prstClr>
                </a:solidFill>
              </a:rPr>
              <a:t>. </a:t>
            </a:r>
            <a:endParaRPr lang="zh-TW" altLang="en-US" sz="1050" dirty="0">
              <a:solidFill>
                <a:prstClr val="white">
                  <a:lumMod val="50000"/>
                </a:prstClr>
              </a:solidFill>
            </a:endParaRPr>
          </a:p>
        </p:txBody>
      </p:sp>
      <p:sp>
        <p:nvSpPr>
          <p:cNvPr id="7" name="投影片編號版面配置區 2"/>
          <p:cNvSpPr>
            <a:spLocks noGrp="1"/>
          </p:cNvSpPr>
          <p:nvPr>
            <p:ph type="sldNum" sz="quarter" idx="10"/>
          </p:nvPr>
        </p:nvSpPr>
        <p:spPr>
          <a:xfrm>
            <a:off x="3505200" y="6579441"/>
            <a:ext cx="2133600" cy="261610"/>
          </a:xfrm>
        </p:spPr>
        <p:txBody>
          <a:bodyPr/>
          <a:lstStyle/>
          <a:p>
            <a:endParaRPr lang="zh-TW" altLang="en-US" dirty="0">
              <a:solidFill>
                <a:prstClr val="black">
                  <a:tint val="75000"/>
                </a:prstClr>
              </a:solidFill>
            </a:endParaRPr>
          </a:p>
        </p:txBody>
      </p:sp>
    </p:spTree>
    <p:extLst>
      <p:ext uri="{BB962C8B-B14F-4D97-AF65-F5344CB8AC3E}">
        <p14:creationId xmlns:p14="http://schemas.microsoft.com/office/powerpoint/2010/main" val="4159689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內頁1:標題及文字">
    <p:spTree>
      <p:nvGrpSpPr>
        <p:cNvPr id="1" name=""/>
        <p:cNvGrpSpPr/>
        <p:nvPr/>
      </p:nvGrpSpPr>
      <p:grpSpPr>
        <a:xfrm>
          <a:off x="0" y="0"/>
          <a:ext cx="0" cy="0"/>
          <a:chOff x="0" y="0"/>
          <a:chExt cx="0" cy="0"/>
        </a:xfrm>
      </p:grpSpPr>
      <p:sp>
        <p:nvSpPr>
          <p:cNvPr id="2" name="標題 1"/>
          <p:cNvSpPr>
            <a:spLocks noGrp="1"/>
          </p:cNvSpPr>
          <p:nvPr>
            <p:ph type="title"/>
          </p:nvPr>
        </p:nvSpPr>
        <p:spPr>
          <a:xfrm>
            <a:off x="1187624" y="224744"/>
            <a:ext cx="7632848" cy="900000"/>
          </a:xfrm>
          <a:prstGeom prst="rect">
            <a:avLst/>
          </a:prstGeom>
        </p:spPr>
        <p:txBody>
          <a:bodyPr anchor="ct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323528" y="1268760"/>
            <a:ext cx="8496944" cy="5184576"/>
          </a:xfrm>
          <a:prstGeom prst="rect">
            <a:avLst/>
          </a:prstGeom>
        </p:spPr>
        <p:txBody>
          <a:bodyPr/>
          <a:lstStyle>
            <a:lvl1pPr marL="342900" indent="-342900">
              <a:buSzPct val="60000"/>
              <a:buFont typeface="Wingdings" pitchFamily="2" charset="2"/>
              <a:buChar char="n"/>
              <a:defRPr/>
            </a:lvl1pPr>
            <a:lvl2pPr marL="742950" indent="-285750">
              <a:buSzPct val="60000"/>
              <a:buFont typeface="Wingdings" pitchFamily="2" charset="2"/>
              <a:buChar char="l"/>
              <a:defRPr/>
            </a:lvl2pPr>
            <a:lvl3pPr marL="1143000" indent="-228600">
              <a:buSzPct val="60000"/>
              <a:buFont typeface="Wingdings" pitchFamily="2" charset="2"/>
              <a:buChar char="Ø"/>
              <a:defRPr/>
            </a:lvl3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endParaRPr lang="zh-TW" altLang="en-US" dirty="0"/>
          </a:p>
        </p:txBody>
      </p:sp>
      <p:sp>
        <p:nvSpPr>
          <p:cNvPr id="7" name="投影片編號版面配置區 2"/>
          <p:cNvSpPr>
            <a:spLocks noGrp="1"/>
          </p:cNvSpPr>
          <p:nvPr>
            <p:ph type="sldNum" sz="quarter" idx="10"/>
          </p:nvPr>
        </p:nvSpPr>
        <p:spPr>
          <a:xfrm>
            <a:off x="3505200" y="6579441"/>
            <a:ext cx="2133600" cy="261610"/>
          </a:xfrm>
        </p:spPr>
        <p:txBody>
          <a:bodyPr/>
          <a:lstStyle/>
          <a:p>
            <a:endParaRPr lang="zh-TW" altLang="en-US" dirty="0">
              <a:solidFill>
                <a:prstClr val="black">
                  <a:tint val="75000"/>
                </a:prstClr>
              </a:solidFill>
            </a:endParaRPr>
          </a:p>
        </p:txBody>
      </p:sp>
    </p:spTree>
    <p:extLst>
      <p:ext uri="{BB962C8B-B14F-4D97-AF65-F5344CB8AC3E}">
        <p14:creationId xmlns:p14="http://schemas.microsoft.com/office/powerpoint/2010/main" val="789554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內頁2:標題及圖片">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635" t="95878" b="1"/>
          <a:stretch/>
        </p:blipFill>
        <p:spPr bwMode="auto">
          <a:xfrm>
            <a:off x="0" y="6580703"/>
            <a:ext cx="9155119" cy="290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標題 1"/>
          <p:cNvSpPr>
            <a:spLocks noGrp="1"/>
          </p:cNvSpPr>
          <p:nvPr>
            <p:ph type="title"/>
          </p:nvPr>
        </p:nvSpPr>
        <p:spPr>
          <a:xfrm>
            <a:off x="251520" y="224744"/>
            <a:ext cx="8496104" cy="900000"/>
          </a:xfrm>
          <a:prstGeom prst="rect">
            <a:avLst/>
          </a:prstGeom>
        </p:spPr>
        <p:txBody>
          <a:bodyPr anchor="ctr"/>
          <a:lstStyle>
            <a:lvl1pPr algn="ctr">
              <a:defRPr/>
            </a:lvl1pPr>
          </a:lstStyle>
          <a:p>
            <a:r>
              <a:rPr lang="zh-TW" altLang="en-US" dirty="0" smtClean="0"/>
              <a:t>按一下以編輯母片標題樣式</a:t>
            </a:r>
            <a:endParaRPr lang="zh-TW" altLang="en-US" dirty="0"/>
          </a:p>
        </p:txBody>
      </p:sp>
      <p:sp>
        <p:nvSpPr>
          <p:cNvPr id="6" name="文字方塊 5"/>
          <p:cNvSpPr txBox="1"/>
          <p:nvPr userDrawn="1"/>
        </p:nvSpPr>
        <p:spPr>
          <a:xfrm>
            <a:off x="6192559" y="6597352"/>
            <a:ext cx="2952328" cy="261610"/>
          </a:xfrm>
          <a:prstGeom prst="rect">
            <a:avLst/>
          </a:prstGeom>
          <a:noFill/>
        </p:spPr>
        <p:txBody>
          <a:bodyPr wrap="square" rtlCol="0">
            <a:spAutoFit/>
          </a:bodyPr>
          <a:lstStyle/>
          <a:p>
            <a:r>
              <a:rPr lang="en-US" altLang="zh-TW" sz="1050" dirty="0" smtClean="0">
                <a:solidFill>
                  <a:prstClr val="white">
                    <a:lumMod val="75000"/>
                  </a:prstClr>
                </a:solidFill>
              </a:rPr>
              <a:t>@ MitraStar Technology Corp. All Rights Reserved</a:t>
            </a:r>
            <a:r>
              <a:rPr lang="en-US" altLang="zh-TW" sz="1050" dirty="0" smtClean="0">
                <a:solidFill>
                  <a:prstClr val="white">
                    <a:lumMod val="50000"/>
                  </a:prstClr>
                </a:solidFill>
              </a:rPr>
              <a:t>. </a:t>
            </a:r>
            <a:endParaRPr lang="zh-TW" altLang="en-US" sz="1050" dirty="0">
              <a:solidFill>
                <a:prstClr val="white">
                  <a:lumMod val="50000"/>
                </a:prstClr>
              </a:solidFill>
            </a:endParaRPr>
          </a:p>
        </p:txBody>
      </p:sp>
      <p:sp>
        <p:nvSpPr>
          <p:cNvPr id="7" name="投影片編號版面配置區 2"/>
          <p:cNvSpPr>
            <a:spLocks noGrp="1"/>
          </p:cNvSpPr>
          <p:nvPr>
            <p:ph type="sldNum" sz="quarter" idx="10"/>
          </p:nvPr>
        </p:nvSpPr>
        <p:spPr>
          <a:xfrm>
            <a:off x="3505200" y="6579441"/>
            <a:ext cx="2133600" cy="261610"/>
          </a:xfrm>
        </p:spPr>
        <p:txBody>
          <a:bodyPr/>
          <a:lstStyle/>
          <a:p>
            <a:endParaRPr lang="zh-TW" altLang="en-US" dirty="0">
              <a:solidFill>
                <a:prstClr val="black">
                  <a:tint val="75000"/>
                </a:prstClr>
              </a:solidFill>
            </a:endParaRPr>
          </a:p>
        </p:txBody>
      </p:sp>
    </p:spTree>
    <p:extLst>
      <p:ext uri="{BB962C8B-B14F-4D97-AF65-F5344CB8AC3E}">
        <p14:creationId xmlns:p14="http://schemas.microsoft.com/office/powerpoint/2010/main" val="2574886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封底">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635" t="95878" b="1"/>
          <a:stretch/>
        </p:blipFill>
        <p:spPr bwMode="auto">
          <a:xfrm>
            <a:off x="0" y="6578930"/>
            <a:ext cx="9155119" cy="290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投影片編號版面配置區 2"/>
          <p:cNvSpPr>
            <a:spLocks noGrp="1"/>
          </p:cNvSpPr>
          <p:nvPr>
            <p:ph type="sldNum" sz="quarter" idx="10"/>
          </p:nvPr>
        </p:nvSpPr>
        <p:spPr>
          <a:xfrm>
            <a:off x="3505200" y="6579441"/>
            <a:ext cx="2133600" cy="261610"/>
          </a:xfrm>
        </p:spPr>
        <p:txBody>
          <a:bodyPr/>
          <a:lstStyle/>
          <a:p>
            <a:endParaRPr lang="zh-TW" altLang="en-US" dirty="0">
              <a:solidFill>
                <a:prstClr val="black">
                  <a:tint val="75000"/>
                </a:prstClr>
              </a:solidFill>
            </a:endParaRPr>
          </a:p>
        </p:txBody>
      </p:sp>
      <p:sp>
        <p:nvSpPr>
          <p:cNvPr id="6" name="文字方塊 5"/>
          <p:cNvSpPr txBox="1"/>
          <p:nvPr userDrawn="1"/>
        </p:nvSpPr>
        <p:spPr>
          <a:xfrm>
            <a:off x="6192559" y="6597352"/>
            <a:ext cx="2952328" cy="261610"/>
          </a:xfrm>
          <a:prstGeom prst="rect">
            <a:avLst/>
          </a:prstGeom>
          <a:noFill/>
        </p:spPr>
        <p:txBody>
          <a:bodyPr wrap="square" rtlCol="0">
            <a:spAutoFit/>
          </a:bodyPr>
          <a:lstStyle/>
          <a:p>
            <a:r>
              <a:rPr lang="en-US" altLang="zh-TW" sz="1050" dirty="0" smtClean="0">
                <a:solidFill>
                  <a:prstClr val="white">
                    <a:lumMod val="75000"/>
                  </a:prstClr>
                </a:solidFill>
              </a:rPr>
              <a:t>@ MitraStar Technology Corp. All Rights Reserved</a:t>
            </a:r>
            <a:r>
              <a:rPr lang="en-US" altLang="zh-TW" sz="1050" dirty="0" smtClean="0">
                <a:solidFill>
                  <a:prstClr val="white">
                    <a:lumMod val="50000"/>
                  </a:prstClr>
                </a:solidFill>
              </a:rPr>
              <a:t>. </a:t>
            </a:r>
            <a:endParaRPr lang="zh-TW" altLang="en-US" sz="1050" dirty="0">
              <a:solidFill>
                <a:prstClr val="white">
                  <a:lumMod val="50000"/>
                </a:prstClr>
              </a:solidFill>
            </a:endParaRPr>
          </a:p>
        </p:txBody>
      </p:sp>
      <p:sp>
        <p:nvSpPr>
          <p:cNvPr id="7" name="文字方塊 6"/>
          <p:cNvSpPr txBox="1"/>
          <p:nvPr userDrawn="1"/>
        </p:nvSpPr>
        <p:spPr>
          <a:xfrm>
            <a:off x="0" y="3099513"/>
            <a:ext cx="9155119" cy="1282482"/>
          </a:xfrm>
          <a:prstGeom prst="rect">
            <a:avLst/>
          </a:prstGeom>
          <a:noFill/>
        </p:spPr>
        <p:txBody>
          <a:bodyPr wrap="square" rtlCol="0">
            <a:noAutofit/>
          </a:bodyPr>
          <a:lstStyle/>
          <a:p>
            <a:pPr algn="ctr"/>
            <a:r>
              <a:rPr lang="en-US" altLang="zh-TW" sz="3200" b="1" i="1" dirty="0">
                <a:solidFill>
                  <a:prstClr val="black"/>
                </a:solidFill>
              </a:rPr>
              <a:t>Creating smarter living </a:t>
            </a:r>
            <a:endParaRPr lang="en-US" altLang="zh-TW" sz="3200" b="1" i="1" dirty="0" smtClean="0">
              <a:solidFill>
                <a:prstClr val="black"/>
              </a:solidFill>
            </a:endParaRPr>
          </a:p>
          <a:p>
            <a:pPr algn="ctr"/>
            <a:r>
              <a:rPr lang="en-US" altLang="zh-TW" sz="3200" b="1" i="1" dirty="0" smtClean="0">
                <a:solidFill>
                  <a:prstClr val="black"/>
                </a:solidFill>
              </a:rPr>
              <a:t>through </a:t>
            </a:r>
            <a:r>
              <a:rPr lang="en-US" altLang="zh-TW" sz="3200" b="1" i="1" dirty="0">
                <a:solidFill>
                  <a:prstClr val="black"/>
                </a:solidFill>
              </a:rPr>
              <a:t>a seamlessly connected </a:t>
            </a:r>
            <a:r>
              <a:rPr lang="en-US" altLang="zh-TW" sz="3200" b="1" i="1" dirty="0" smtClean="0">
                <a:solidFill>
                  <a:prstClr val="black"/>
                </a:solidFill>
              </a:rPr>
              <a:t>world </a:t>
            </a:r>
            <a:endParaRPr lang="zh-TW" altLang="en-US" sz="3200" b="1" i="1" dirty="0">
              <a:solidFill>
                <a:prstClr val="black"/>
              </a:solidFill>
            </a:endParaRPr>
          </a:p>
        </p:txBody>
      </p:sp>
      <p:pic>
        <p:nvPicPr>
          <p:cNvPr id="8" name="圖片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710815" y="2119246"/>
            <a:ext cx="3733489" cy="812610"/>
          </a:xfrm>
          <a:prstGeom prst="rect">
            <a:avLst/>
          </a:prstGeom>
        </p:spPr>
      </p:pic>
    </p:spTree>
    <p:extLst>
      <p:ext uri="{BB962C8B-B14F-4D97-AF65-F5344CB8AC3E}">
        <p14:creationId xmlns:p14="http://schemas.microsoft.com/office/powerpoint/2010/main" val="19781998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投影片編號版面配置區 5"/>
          <p:cNvSpPr>
            <a:spLocks noGrp="1"/>
          </p:cNvSpPr>
          <p:nvPr>
            <p:ph type="sldNum" sz="quarter" idx="4"/>
          </p:nvPr>
        </p:nvSpPr>
        <p:spPr>
          <a:xfrm>
            <a:off x="3505200" y="6579441"/>
            <a:ext cx="2133600" cy="261610"/>
          </a:xfrm>
          <a:prstGeom prst="rect">
            <a:avLst/>
          </a:prstGeom>
        </p:spPr>
        <p:txBody>
          <a:bodyPr vert="horz" lIns="91440" tIns="45720" rIns="91440" bIns="45720" rtlCol="0" anchor="ctr"/>
          <a:lstStyle>
            <a:lvl1pPr algn="ctr">
              <a:defRPr sz="1200">
                <a:solidFill>
                  <a:schemeClr val="tx1">
                    <a:tint val="75000"/>
                  </a:schemeClr>
                </a:solidFill>
              </a:defRPr>
            </a:lvl1pPr>
          </a:lstStyle>
          <a:p>
            <a:fld id="{86AD204D-FD74-44FC-99A7-DF7A9946C9F2}" type="slidenum">
              <a:rPr lang="zh-TW" altLang="en-US" smtClean="0"/>
              <a:pPr/>
              <a:t>‹#›</a:t>
            </a:fld>
            <a:endParaRPr lang="zh-TW" altLang="en-US" dirty="0"/>
          </a:p>
        </p:txBody>
      </p:sp>
      <p:sp>
        <p:nvSpPr>
          <p:cNvPr id="8" name="文字方塊 7"/>
          <p:cNvSpPr txBox="1"/>
          <p:nvPr userDrawn="1"/>
        </p:nvSpPr>
        <p:spPr>
          <a:xfrm>
            <a:off x="6228184" y="6591061"/>
            <a:ext cx="2952328" cy="261610"/>
          </a:xfrm>
          <a:prstGeom prst="rect">
            <a:avLst/>
          </a:prstGeom>
          <a:noFill/>
        </p:spPr>
        <p:txBody>
          <a:bodyPr wrap="square" rtlCol="0">
            <a:spAutoFit/>
          </a:bodyPr>
          <a:lstStyle/>
          <a:p>
            <a:r>
              <a:rPr lang="en-US" altLang="zh-TW" sz="1050" dirty="0" smtClean="0">
                <a:solidFill>
                  <a:schemeClr val="bg1">
                    <a:lumMod val="75000"/>
                  </a:schemeClr>
                </a:solidFill>
                <a:latin typeface="+mn-lt"/>
              </a:rPr>
              <a:t>@ MitraStar</a:t>
            </a:r>
            <a:r>
              <a:rPr lang="en-US" altLang="zh-TW" sz="1050" baseline="0" dirty="0" smtClean="0">
                <a:solidFill>
                  <a:schemeClr val="bg1">
                    <a:lumMod val="75000"/>
                  </a:schemeClr>
                </a:solidFill>
                <a:latin typeface="+mn-lt"/>
              </a:rPr>
              <a:t> Technology Corp. All Rights Reserved</a:t>
            </a:r>
            <a:r>
              <a:rPr lang="en-US" altLang="zh-TW" sz="1050" baseline="0" dirty="0" smtClean="0">
                <a:solidFill>
                  <a:schemeClr val="bg1">
                    <a:lumMod val="50000"/>
                  </a:schemeClr>
                </a:solidFill>
                <a:latin typeface="+mn-lt"/>
              </a:rPr>
              <a:t>. </a:t>
            </a:r>
            <a:endParaRPr lang="zh-TW" altLang="en-US" sz="1050" dirty="0">
              <a:solidFill>
                <a:schemeClr val="bg1">
                  <a:lumMod val="50000"/>
                </a:schemeClr>
              </a:solidFill>
              <a:latin typeface="+mn-lt"/>
            </a:endParaRPr>
          </a:p>
        </p:txBody>
      </p:sp>
      <p:pic>
        <p:nvPicPr>
          <p:cNvPr id="1027" name="Picture 3"/>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l="2924" t="1905"/>
          <a:stretch/>
        </p:blipFill>
        <p:spPr bwMode="auto">
          <a:xfrm>
            <a:off x="0" y="0"/>
            <a:ext cx="9143999"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8692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Lst>
  <p:hf hdr="0" dt="0"/>
  <p:txStyles>
    <p:titleStyle>
      <a:lvl1pPr algn="l" defTabSz="914400" rtl="0" eaLnBrk="1" latinLnBrk="0" hangingPunct="1">
        <a:spcBef>
          <a:spcPct val="0"/>
        </a:spcBef>
        <a:buNone/>
        <a:defRPr sz="4000" b="1" kern="1200" baseline="0">
          <a:solidFill>
            <a:srgbClr val="981B5B"/>
          </a:solidFill>
          <a:latin typeface="Calibri" pitchFamily="34" charset="0"/>
          <a:ea typeface="新細明體" pitchFamily="18" charset="-120"/>
          <a:cs typeface="+mj-cs"/>
        </a:defRPr>
      </a:lvl1pPr>
    </p:titleStyle>
    <p:bodyStyle>
      <a:lvl1pPr marL="342900" indent="-342900" algn="l" defTabSz="914400" rtl="0" eaLnBrk="1" latinLnBrk="0" hangingPunct="1">
        <a:spcBef>
          <a:spcPct val="20000"/>
        </a:spcBef>
        <a:buSzPct val="60000"/>
        <a:buFont typeface="Wingdings" pitchFamily="2" charset="2"/>
        <a:buChar char="n"/>
        <a:defRPr sz="3200" kern="1200">
          <a:solidFill>
            <a:schemeClr val="tx1"/>
          </a:solidFill>
          <a:latin typeface="+mn-lt"/>
          <a:ea typeface="+mn-ea"/>
          <a:cs typeface="+mn-cs"/>
        </a:defRPr>
      </a:lvl1pPr>
      <a:lvl2pPr marL="742950" indent="-285750" algn="l" defTabSz="914400" rtl="0" eaLnBrk="1" latinLnBrk="0" hangingPunct="1">
        <a:spcBef>
          <a:spcPct val="20000"/>
        </a:spcBef>
        <a:buSzPct val="60000"/>
        <a:buFont typeface="Wingdings" pitchFamily="2" charset="2"/>
        <a:buChar char="l"/>
        <a:defRPr sz="2800" kern="1200">
          <a:solidFill>
            <a:schemeClr val="tx1"/>
          </a:solidFill>
          <a:latin typeface="+mn-lt"/>
          <a:ea typeface="+mn-ea"/>
          <a:cs typeface="+mn-cs"/>
        </a:defRPr>
      </a:lvl2pPr>
      <a:lvl3pPr marL="1143000" indent="-228600" algn="l" defTabSz="914400" rtl="0" eaLnBrk="1" latinLnBrk="0" hangingPunct="1">
        <a:spcBef>
          <a:spcPct val="20000"/>
        </a:spcBef>
        <a:buSzPct val="60000"/>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投影片編號版面配置區 5"/>
          <p:cNvSpPr>
            <a:spLocks noGrp="1"/>
          </p:cNvSpPr>
          <p:nvPr>
            <p:ph type="sldNum" sz="quarter" idx="4"/>
          </p:nvPr>
        </p:nvSpPr>
        <p:spPr>
          <a:xfrm>
            <a:off x="3505200" y="6579441"/>
            <a:ext cx="2133600" cy="261610"/>
          </a:xfrm>
          <a:prstGeom prst="rect">
            <a:avLst/>
          </a:prstGeom>
        </p:spPr>
        <p:txBody>
          <a:bodyPr vert="horz" lIns="91440" tIns="45720" rIns="91440" bIns="45720" rtlCol="0" anchor="ctr"/>
          <a:lstStyle>
            <a:lvl1pPr algn="ctr">
              <a:defRPr sz="1200">
                <a:solidFill>
                  <a:schemeClr val="tx1">
                    <a:tint val="75000"/>
                  </a:schemeClr>
                </a:solidFill>
              </a:defRPr>
            </a:lvl1pPr>
          </a:lstStyle>
          <a:p>
            <a:fld id="{86AD204D-FD74-44FC-99A7-DF7A9946C9F2}" type="slidenum">
              <a:rPr lang="zh-TW" altLang="en-US" smtClean="0">
                <a:solidFill>
                  <a:prstClr val="black">
                    <a:tint val="75000"/>
                  </a:prstClr>
                </a:solidFill>
              </a:rPr>
              <a:pPr/>
              <a:t>‹#›</a:t>
            </a:fld>
            <a:endParaRPr lang="zh-TW" altLang="en-US" dirty="0">
              <a:solidFill>
                <a:prstClr val="black">
                  <a:tint val="75000"/>
                </a:prstClr>
              </a:solidFill>
            </a:endParaRPr>
          </a:p>
        </p:txBody>
      </p:sp>
      <p:sp>
        <p:nvSpPr>
          <p:cNvPr id="8" name="文字方塊 7"/>
          <p:cNvSpPr txBox="1"/>
          <p:nvPr userDrawn="1"/>
        </p:nvSpPr>
        <p:spPr>
          <a:xfrm>
            <a:off x="6228184" y="6591061"/>
            <a:ext cx="2952328" cy="261610"/>
          </a:xfrm>
          <a:prstGeom prst="rect">
            <a:avLst/>
          </a:prstGeom>
          <a:noFill/>
        </p:spPr>
        <p:txBody>
          <a:bodyPr wrap="square" rtlCol="0">
            <a:spAutoFit/>
          </a:bodyPr>
          <a:lstStyle/>
          <a:p>
            <a:r>
              <a:rPr lang="en-US" altLang="zh-TW" sz="1050" dirty="0" smtClean="0">
                <a:solidFill>
                  <a:prstClr val="white">
                    <a:lumMod val="75000"/>
                  </a:prstClr>
                </a:solidFill>
              </a:rPr>
              <a:t>@ MitraStar Technology Corp. All Rights Reserved</a:t>
            </a:r>
            <a:r>
              <a:rPr lang="en-US" altLang="zh-TW" sz="1050" dirty="0" smtClean="0">
                <a:solidFill>
                  <a:prstClr val="white">
                    <a:lumMod val="50000"/>
                  </a:prstClr>
                </a:solidFill>
              </a:rPr>
              <a:t>. </a:t>
            </a:r>
            <a:endParaRPr lang="zh-TW" altLang="en-US" sz="1050" dirty="0">
              <a:solidFill>
                <a:prstClr val="white">
                  <a:lumMod val="50000"/>
                </a:prstClr>
              </a:solidFill>
            </a:endParaRPr>
          </a:p>
        </p:txBody>
      </p:sp>
      <p:pic>
        <p:nvPicPr>
          <p:cNvPr id="1027" name="Picture 3"/>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l="2924" t="1905"/>
          <a:stretch/>
        </p:blipFill>
        <p:spPr bwMode="auto">
          <a:xfrm>
            <a:off x="0" y="0"/>
            <a:ext cx="9143999"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748130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Lst>
  <p:hf hdr="0" dt="0"/>
  <p:txStyles>
    <p:titleStyle>
      <a:lvl1pPr algn="l" defTabSz="914400" rtl="0" eaLnBrk="1" latinLnBrk="0" hangingPunct="1">
        <a:spcBef>
          <a:spcPct val="0"/>
        </a:spcBef>
        <a:buNone/>
        <a:defRPr sz="4000" b="1" kern="1200" baseline="0">
          <a:solidFill>
            <a:srgbClr val="981B5B"/>
          </a:solidFill>
          <a:latin typeface="Calibri" pitchFamily="34" charset="0"/>
          <a:ea typeface="新細明體" pitchFamily="18" charset="-120"/>
          <a:cs typeface="+mj-cs"/>
        </a:defRPr>
      </a:lvl1pPr>
    </p:titleStyle>
    <p:bodyStyle>
      <a:lvl1pPr marL="342900" indent="-342900" algn="l" defTabSz="914400" rtl="0" eaLnBrk="1" latinLnBrk="0" hangingPunct="1">
        <a:spcBef>
          <a:spcPct val="20000"/>
        </a:spcBef>
        <a:buSzPct val="60000"/>
        <a:buFont typeface="Wingdings" pitchFamily="2" charset="2"/>
        <a:buChar char="n"/>
        <a:defRPr sz="3200" kern="1200">
          <a:solidFill>
            <a:schemeClr val="tx1"/>
          </a:solidFill>
          <a:latin typeface="+mn-lt"/>
          <a:ea typeface="+mn-ea"/>
          <a:cs typeface="+mn-cs"/>
        </a:defRPr>
      </a:lvl1pPr>
      <a:lvl2pPr marL="742950" indent="-285750" algn="l" defTabSz="914400" rtl="0" eaLnBrk="1" latinLnBrk="0" hangingPunct="1">
        <a:spcBef>
          <a:spcPct val="20000"/>
        </a:spcBef>
        <a:buSzPct val="60000"/>
        <a:buFont typeface="Wingdings" pitchFamily="2" charset="2"/>
        <a:buChar char="l"/>
        <a:defRPr sz="2800" kern="1200">
          <a:solidFill>
            <a:schemeClr val="tx1"/>
          </a:solidFill>
          <a:latin typeface="+mn-lt"/>
          <a:ea typeface="+mn-ea"/>
          <a:cs typeface="+mn-cs"/>
        </a:defRPr>
      </a:lvl2pPr>
      <a:lvl3pPr marL="1143000" indent="-228600" algn="l" defTabSz="914400" rtl="0" eaLnBrk="1" latinLnBrk="0" hangingPunct="1">
        <a:spcBef>
          <a:spcPct val="20000"/>
        </a:spcBef>
        <a:buSzPct val="60000"/>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r>
              <a:rPr lang="en-US" altLang="zh-TW" dirty="0" smtClean="0"/>
              <a:t>P</a:t>
            </a:r>
            <a:r>
              <a:rPr lang="en-US" altLang="zh-CN" dirty="0" smtClean="0"/>
              <a:t>on Liu</a:t>
            </a:r>
            <a:endParaRPr lang="en-US" altLang="zh-TW" dirty="0" smtClean="0"/>
          </a:p>
          <a:p>
            <a:r>
              <a:rPr lang="en-US" altLang="zh-TW" dirty="0" smtClean="0"/>
              <a:t>2019/8/5</a:t>
            </a:r>
            <a:endParaRPr lang="zh-TW" altLang="en-US" dirty="0"/>
          </a:p>
        </p:txBody>
      </p:sp>
      <p:sp>
        <p:nvSpPr>
          <p:cNvPr id="6" name="標題 1"/>
          <p:cNvSpPr>
            <a:spLocks noGrp="1"/>
          </p:cNvSpPr>
          <p:nvPr>
            <p:ph type="ctrTitle"/>
          </p:nvPr>
        </p:nvSpPr>
        <p:spPr>
          <a:xfrm>
            <a:off x="2915816" y="2204864"/>
            <a:ext cx="6026194" cy="1542641"/>
          </a:xfrm>
        </p:spPr>
        <p:txBody>
          <a:bodyPr>
            <a:normAutofit/>
          </a:bodyPr>
          <a:lstStyle>
            <a:lvl1pPr>
              <a:defRPr sz="4000" baseline="0"/>
            </a:lvl1pPr>
          </a:lstStyle>
          <a:p>
            <a:r>
              <a:rPr lang="en-US" altLang="zh-TW" dirty="0"/>
              <a:t>GPON </a:t>
            </a:r>
            <a:r>
              <a:rPr lang="en-US" altLang="zh-CN" dirty="0" smtClean="0"/>
              <a:t>Knowledge Introduce</a:t>
            </a:r>
            <a:endParaRPr lang="en-US" altLang="zh-CN" dirty="0"/>
          </a:p>
        </p:txBody>
      </p:sp>
    </p:spTree>
    <p:extLst>
      <p:ext uri="{BB962C8B-B14F-4D97-AF65-F5344CB8AC3E}">
        <p14:creationId xmlns:p14="http://schemas.microsoft.com/office/powerpoint/2010/main" val="504783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 GPON</a:t>
            </a:r>
            <a:endParaRPr lang="zh-CN" altLang="en-US" dirty="0"/>
          </a:p>
        </p:txBody>
      </p:sp>
      <p:sp>
        <p:nvSpPr>
          <p:cNvPr id="4" name="灯片编号占位符 3"/>
          <p:cNvSpPr>
            <a:spLocks noGrp="1"/>
          </p:cNvSpPr>
          <p:nvPr>
            <p:ph type="sldNum" sz="quarter" idx="10"/>
          </p:nvPr>
        </p:nvSpPr>
        <p:spPr/>
        <p:txBody>
          <a:bodyPr/>
          <a:lstStyle/>
          <a:p>
            <a:endParaRPr lang="zh-TW" altLang="en-US" dirty="0">
              <a:solidFill>
                <a:prstClr val="black">
                  <a:tint val="75000"/>
                </a:prstClr>
              </a:solidFill>
            </a:endParaRPr>
          </a:p>
        </p:txBody>
      </p:sp>
      <p:pic>
        <p:nvPicPr>
          <p:cNvPr id="7" name="Picture 4" descr="TC_Lay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196752"/>
            <a:ext cx="6135688" cy="48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903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GTC frame </a:t>
            </a:r>
            <a:r>
              <a:rPr lang="en-US" altLang="zh-CN" dirty="0"/>
              <a:t>-- Downstream </a:t>
            </a:r>
            <a:r>
              <a:rPr lang="en-US" altLang="zh-CN" dirty="0" smtClean="0"/>
              <a:t>frame</a:t>
            </a:r>
            <a:endParaRPr lang="zh-CN" altLang="en-US" dirty="0"/>
          </a:p>
        </p:txBody>
      </p:sp>
      <p:sp>
        <p:nvSpPr>
          <p:cNvPr id="3" name="内容占位符 2"/>
          <p:cNvSpPr>
            <a:spLocks noGrp="1"/>
          </p:cNvSpPr>
          <p:nvPr>
            <p:ph idx="1"/>
          </p:nvPr>
        </p:nvSpPr>
        <p:spPr/>
        <p:txBody>
          <a:bodyPr/>
          <a:lstStyle/>
          <a:p>
            <a:pPr marL="342900" lvl="1" indent="-342900">
              <a:buFont typeface="Wingdings" pitchFamily="2" charset="2"/>
              <a:buChar char="n"/>
            </a:pPr>
            <a:r>
              <a:rPr lang="en-US" altLang="zh-CN" dirty="0"/>
              <a:t>Downstream </a:t>
            </a:r>
            <a:r>
              <a:rPr lang="en-US" altLang="zh-CN" dirty="0" smtClean="0"/>
              <a:t>frame</a:t>
            </a:r>
          </a:p>
          <a:p>
            <a:pPr marL="0" lvl="1" indent="0">
              <a:buNone/>
            </a:pPr>
            <a:endParaRPr lang="en-US" altLang="zh-CN" dirty="0"/>
          </a:p>
        </p:txBody>
      </p:sp>
      <p:sp>
        <p:nvSpPr>
          <p:cNvPr id="4" name="灯片编号占位符 3"/>
          <p:cNvSpPr>
            <a:spLocks noGrp="1"/>
          </p:cNvSpPr>
          <p:nvPr>
            <p:ph type="sldNum" sz="quarter" idx="10"/>
          </p:nvPr>
        </p:nvSpPr>
        <p:spPr/>
        <p:txBody>
          <a:bodyPr/>
          <a:lstStyle/>
          <a:p>
            <a:endParaRPr lang="zh-TW"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520" y="1952424"/>
            <a:ext cx="7582959" cy="3924848"/>
          </a:xfrm>
          <a:prstGeom prst="rect">
            <a:avLst/>
          </a:prstGeom>
        </p:spPr>
      </p:pic>
    </p:spTree>
    <p:extLst>
      <p:ext uri="{BB962C8B-B14F-4D97-AF65-F5344CB8AC3E}">
        <p14:creationId xmlns:p14="http://schemas.microsoft.com/office/powerpoint/2010/main" val="106949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GTC frame -- </a:t>
            </a:r>
            <a:r>
              <a:rPr lang="en-US" altLang="zh-CN" dirty="0" smtClean="0"/>
              <a:t>Upstream </a:t>
            </a:r>
            <a:r>
              <a:rPr lang="en-US" altLang="zh-CN" dirty="0"/>
              <a:t>frame</a:t>
            </a:r>
            <a:endParaRPr lang="zh-CN" altLang="en-US" dirty="0"/>
          </a:p>
        </p:txBody>
      </p:sp>
      <p:sp>
        <p:nvSpPr>
          <p:cNvPr id="3" name="内容占位符 2"/>
          <p:cNvSpPr>
            <a:spLocks noGrp="1"/>
          </p:cNvSpPr>
          <p:nvPr>
            <p:ph idx="1"/>
          </p:nvPr>
        </p:nvSpPr>
        <p:spPr/>
        <p:txBody>
          <a:bodyPr/>
          <a:lstStyle/>
          <a:p>
            <a:r>
              <a:rPr lang="en-US" altLang="zh-CN" dirty="0"/>
              <a:t>Upstream frame</a:t>
            </a:r>
            <a:endParaRPr lang="en-US" altLang="zh-CN" dirty="0" smtClean="0"/>
          </a:p>
        </p:txBody>
      </p:sp>
      <p:sp>
        <p:nvSpPr>
          <p:cNvPr id="4" name="灯片编号占位符 3"/>
          <p:cNvSpPr>
            <a:spLocks noGrp="1"/>
          </p:cNvSpPr>
          <p:nvPr>
            <p:ph type="sldNum" sz="quarter" idx="10"/>
          </p:nvPr>
        </p:nvSpPr>
        <p:spPr/>
        <p:txBody>
          <a:bodyPr/>
          <a:lstStyle/>
          <a:p>
            <a:endParaRPr lang="zh-TW"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705" y="1995853"/>
            <a:ext cx="7630590" cy="3953427"/>
          </a:xfrm>
          <a:prstGeom prst="rect">
            <a:avLst/>
          </a:prstGeom>
        </p:spPr>
      </p:pic>
    </p:spTree>
    <p:extLst>
      <p:ext uri="{BB962C8B-B14F-4D97-AF65-F5344CB8AC3E}">
        <p14:creationId xmlns:p14="http://schemas.microsoft.com/office/powerpoint/2010/main" val="1566741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1268760"/>
            <a:ext cx="4886325" cy="510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1115616" y="260648"/>
            <a:ext cx="7632848" cy="504056"/>
          </a:xfrm>
        </p:spPr>
        <p:txBody>
          <a:bodyPr/>
          <a:lstStyle/>
          <a:p>
            <a:r>
              <a:rPr lang="en-US" altLang="zh-CN" dirty="0" smtClean="0"/>
              <a:t>GPON </a:t>
            </a:r>
            <a:r>
              <a:rPr lang="en-US" altLang="zh-CN" dirty="0"/>
              <a:t>bandwidth</a:t>
            </a:r>
            <a:r>
              <a:rPr lang="en-US" altLang="zh-CN" b="0" dirty="0"/>
              <a:t> </a:t>
            </a:r>
            <a:r>
              <a:rPr lang="en-US" altLang="zh-CN" dirty="0"/>
              <a:t>allocation</a:t>
            </a:r>
            <a:r>
              <a:rPr lang="en-US" altLang="zh-CN" b="0" dirty="0"/>
              <a:t> </a:t>
            </a:r>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sp>
        <p:nvSpPr>
          <p:cNvPr id="5" name="TextBox 4"/>
          <p:cNvSpPr txBox="1"/>
          <p:nvPr/>
        </p:nvSpPr>
        <p:spPr>
          <a:xfrm>
            <a:off x="6505996" y="1628800"/>
            <a:ext cx="2021333" cy="323165"/>
          </a:xfrm>
          <a:prstGeom prst="rect">
            <a:avLst/>
          </a:prstGeom>
          <a:noFill/>
        </p:spPr>
        <p:txBody>
          <a:bodyPr wrap="square" rtlCol="0">
            <a:spAutoFit/>
          </a:bodyPr>
          <a:lstStyle/>
          <a:p>
            <a:r>
              <a:rPr lang="en-US" altLang="zh-CN" sz="1500" dirty="0" smtClean="0">
                <a:latin typeface="Times New Roman" pitchFamily="18" charset="0"/>
              </a:rPr>
              <a:t>&lt;--&gt;</a:t>
            </a:r>
            <a:r>
              <a:rPr lang="en-US" altLang="zh-CN" sz="1500" dirty="0" err="1" smtClean="0">
                <a:latin typeface="Times New Roman" pitchFamily="18" charset="0"/>
              </a:rPr>
              <a:t>vlan</a:t>
            </a:r>
            <a:r>
              <a:rPr lang="en-US" altLang="zh-CN" sz="1500" dirty="0" smtClean="0">
                <a:latin typeface="Times New Roman" pitchFamily="18" charset="0"/>
              </a:rPr>
              <a:t> 200  TR069</a:t>
            </a:r>
            <a:endParaRPr lang="zh-CN" altLang="en-US" sz="1500" dirty="0">
              <a:latin typeface="Times New Roman" pitchFamily="18" charset="0"/>
            </a:endParaRPr>
          </a:p>
        </p:txBody>
      </p:sp>
      <p:sp>
        <p:nvSpPr>
          <p:cNvPr id="7" name="TextBox 6"/>
          <p:cNvSpPr txBox="1"/>
          <p:nvPr/>
        </p:nvSpPr>
        <p:spPr>
          <a:xfrm>
            <a:off x="6473965" y="2420888"/>
            <a:ext cx="2021332" cy="323165"/>
          </a:xfrm>
          <a:prstGeom prst="rect">
            <a:avLst/>
          </a:prstGeom>
          <a:noFill/>
        </p:spPr>
        <p:txBody>
          <a:bodyPr wrap="square" rtlCol="0">
            <a:spAutoFit/>
          </a:bodyPr>
          <a:lstStyle/>
          <a:p>
            <a:r>
              <a:rPr lang="en-US" altLang="zh-CN" sz="1500" dirty="0" smtClean="0">
                <a:latin typeface="Times New Roman" pitchFamily="18" charset="0"/>
              </a:rPr>
              <a:t>&lt;--&gt;</a:t>
            </a:r>
            <a:r>
              <a:rPr lang="en-US" altLang="zh-CN" sz="1500" dirty="0" err="1" smtClean="0">
                <a:latin typeface="Times New Roman" pitchFamily="18" charset="0"/>
              </a:rPr>
              <a:t>vlan</a:t>
            </a:r>
            <a:r>
              <a:rPr lang="en-US" altLang="zh-CN" sz="1500" dirty="0" smtClean="0">
                <a:latin typeface="Times New Roman" pitchFamily="18" charset="0"/>
              </a:rPr>
              <a:t> 3003 Internet</a:t>
            </a:r>
            <a:endParaRPr lang="zh-CN" altLang="en-US" sz="1500" dirty="0">
              <a:latin typeface="Times New Roman" pitchFamily="18" charset="0"/>
            </a:endParaRPr>
          </a:p>
        </p:txBody>
      </p:sp>
      <p:sp>
        <p:nvSpPr>
          <p:cNvPr id="8" name="TextBox 7"/>
          <p:cNvSpPr txBox="1"/>
          <p:nvPr/>
        </p:nvSpPr>
        <p:spPr>
          <a:xfrm>
            <a:off x="365135" y="1436024"/>
            <a:ext cx="864096" cy="3693319"/>
          </a:xfrm>
          <a:prstGeom prst="rect">
            <a:avLst/>
          </a:prstGeom>
          <a:solidFill>
            <a:schemeClr val="tx2">
              <a:lumMod val="40000"/>
              <a:lumOff val="60000"/>
            </a:schemeClr>
          </a:solidFill>
          <a:ln>
            <a:solidFill>
              <a:schemeClr val="tx1"/>
            </a:solidFill>
          </a:ln>
        </p:spPr>
        <p:txBody>
          <a:bodyPr wrap="square" rtlCol="0">
            <a:spAutoFit/>
          </a:bodyPr>
          <a:lstStyle/>
          <a:p>
            <a:pPr algn="ctr"/>
            <a:r>
              <a:rPr lang="en-US" altLang="zh-CN" dirty="0" smtClean="0"/>
              <a:t>O</a:t>
            </a:r>
          </a:p>
          <a:p>
            <a:pPr algn="ctr"/>
            <a:endParaRPr lang="en-US" altLang="zh-CN" dirty="0" smtClean="0"/>
          </a:p>
          <a:p>
            <a:pPr algn="ctr"/>
            <a:endParaRPr lang="en-US" altLang="zh-CN" dirty="0" smtClean="0"/>
          </a:p>
          <a:p>
            <a:pPr algn="ctr"/>
            <a:endParaRPr lang="en-US" altLang="zh-CN" dirty="0"/>
          </a:p>
          <a:p>
            <a:pPr algn="ctr"/>
            <a:endParaRPr lang="en-US" altLang="zh-CN" dirty="0" smtClean="0"/>
          </a:p>
          <a:p>
            <a:pPr algn="ctr"/>
            <a:endParaRPr lang="en-US" altLang="zh-CN" dirty="0"/>
          </a:p>
          <a:p>
            <a:pPr algn="ctr"/>
            <a:r>
              <a:rPr lang="en-US" altLang="zh-CN" dirty="0" smtClean="0"/>
              <a:t>L</a:t>
            </a:r>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a:p>
          <a:p>
            <a:pPr algn="ctr"/>
            <a:r>
              <a:rPr lang="en-US" altLang="zh-CN" dirty="0" smtClean="0"/>
              <a:t>T</a:t>
            </a:r>
            <a:endParaRPr lang="zh-CN" altLang="en-US" dirty="0"/>
          </a:p>
        </p:txBody>
      </p:sp>
      <p:sp>
        <p:nvSpPr>
          <p:cNvPr id="10" name="TextBox 9"/>
          <p:cNvSpPr txBox="1"/>
          <p:nvPr/>
        </p:nvSpPr>
        <p:spPr>
          <a:xfrm>
            <a:off x="1234135" y="1674967"/>
            <a:ext cx="1393649" cy="323165"/>
          </a:xfrm>
          <a:prstGeom prst="rect">
            <a:avLst/>
          </a:prstGeom>
          <a:noFill/>
        </p:spPr>
        <p:txBody>
          <a:bodyPr wrap="square" rtlCol="0">
            <a:spAutoFit/>
          </a:bodyPr>
          <a:lstStyle/>
          <a:p>
            <a:r>
              <a:rPr lang="en-US" altLang="zh-CN" sz="1500" dirty="0" smtClean="0">
                <a:latin typeface="Times New Roman" pitchFamily="18" charset="0"/>
                <a:sym typeface="Wingdings" pitchFamily="2" charset="2"/>
              </a:rPr>
              <a:t>ALLOC-ID  1</a:t>
            </a:r>
            <a:endParaRPr lang="zh-CN" altLang="en-US" sz="1500" dirty="0">
              <a:latin typeface="Times New Roman" pitchFamily="18" charset="0"/>
            </a:endParaRPr>
          </a:p>
        </p:txBody>
      </p:sp>
      <p:sp>
        <p:nvSpPr>
          <p:cNvPr id="11" name="TextBox 10"/>
          <p:cNvSpPr txBox="1"/>
          <p:nvPr/>
        </p:nvSpPr>
        <p:spPr>
          <a:xfrm>
            <a:off x="1259632" y="3531099"/>
            <a:ext cx="2021333" cy="323165"/>
          </a:xfrm>
          <a:prstGeom prst="rect">
            <a:avLst/>
          </a:prstGeom>
          <a:noFill/>
        </p:spPr>
        <p:txBody>
          <a:bodyPr wrap="square" rtlCol="0">
            <a:spAutoFit/>
          </a:bodyPr>
          <a:lstStyle/>
          <a:p>
            <a:r>
              <a:rPr lang="en-US" altLang="zh-CN" sz="1500" dirty="0" smtClean="0">
                <a:latin typeface="Times New Roman" pitchFamily="18" charset="0"/>
                <a:sym typeface="Wingdings" pitchFamily="2" charset="2"/>
              </a:rPr>
              <a:t>ALLOC-ID  2</a:t>
            </a:r>
            <a:endParaRPr lang="zh-CN" altLang="en-US" sz="1500" dirty="0">
              <a:latin typeface="Times New Roman" pitchFamily="18" charset="0"/>
            </a:endParaRPr>
          </a:p>
        </p:txBody>
      </p:sp>
      <p:sp>
        <p:nvSpPr>
          <p:cNvPr id="9" name="TextBox 8"/>
          <p:cNvSpPr txBox="1"/>
          <p:nvPr/>
        </p:nvSpPr>
        <p:spPr>
          <a:xfrm>
            <a:off x="2483768" y="1582633"/>
            <a:ext cx="3091234" cy="369332"/>
          </a:xfrm>
          <a:prstGeom prst="rect">
            <a:avLst/>
          </a:prstGeom>
          <a:noFill/>
        </p:spPr>
        <p:txBody>
          <a:bodyPr wrap="square" rtlCol="0">
            <a:spAutoFit/>
          </a:bodyPr>
          <a:lstStyle/>
          <a:p>
            <a:r>
              <a:rPr lang="en-US" altLang="zh-CN" dirty="0" smtClean="0"/>
              <a:t>&lt;--------------------------------------&gt;</a:t>
            </a:r>
            <a:endParaRPr lang="zh-CN" altLang="en-US" dirty="0"/>
          </a:p>
        </p:txBody>
      </p:sp>
      <p:sp>
        <p:nvSpPr>
          <p:cNvPr id="13" name="TextBox 12"/>
          <p:cNvSpPr txBox="1"/>
          <p:nvPr/>
        </p:nvSpPr>
        <p:spPr>
          <a:xfrm>
            <a:off x="2483768" y="3508015"/>
            <a:ext cx="3240360" cy="369332"/>
          </a:xfrm>
          <a:prstGeom prst="rect">
            <a:avLst/>
          </a:prstGeom>
          <a:noFill/>
        </p:spPr>
        <p:txBody>
          <a:bodyPr wrap="square" rtlCol="0">
            <a:spAutoFit/>
          </a:bodyPr>
          <a:lstStyle/>
          <a:p>
            <a:r>
              <a:rPr lang="en-US" altLang="zh-CN" dirty="0" smtClean="0"/>
              <a:t>&lt;--------------------------------------&gt;</a:t>
            </a:r>
            <a:endParaRPr lang="zh-CN" altLang="en-US" dirty="0"/>
          </a:p>
        </p:txBody>
      </p:sp>
    </p:spTree>
    <p:extLst>
      <p:ext uri="{BB962C8B-B14F-4D97-AF65-F5344CB8AC3E}">
        <p14:creationId xmlns:p14="http://schemas.microsoft.com/office/powerpoint/2010/main" val="203559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GPON bandwidth allocation</a:t>
            </a:r>
            <a:endParaRPr lang="zh-CN" altLang="en-US" dirty="0"/>
          </a:p>
        </p:txBody>
      </p:sp>
      <p:sp>
        <p:nvSpPr>
          <p:cNvPr id="4" name="灯片编号占位符 3"/>
          <p:cNvSpPr>
            <a:spLocks noGrp="1"/>
          </p:cNvSpPr>
          <p:nvPr>
            <p:ph type="sldNum" sz="quarter" idx="10"/>
          </p:nvPr>
        </p:nvSpPr>
        <p:spPr/>
        <p:txBody>
          <a:bodyPr/>
          <a:lstStyle/>
          <a:p>
            <a:endParaRPr lang="zh-TW" altLang="en-US" dirty="0">
              <a:solidFill>
                <a:prstClr val="black">
                  <a:tint val="75000"/>
                </a:prst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052736"/>
            <a:ext cx="899160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1043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T-CONT</a:t>
            </a:r>
            <a:endParaRPr lang="zh-CN" altLang="en-US" dirty="0"/>
          </a:p>
        </p:txBody>
      </p:sp>
      <p:sp>
        <p:nvSpPr>
          <p:cNvPr id="3" name="内容占位符 2"/>
          <p:cNvSpPr>
            <a:spLocks noGrp="1"/>
          </p:cNvSpPr>
          <p:nvPr>
            <p:ph idx="1"/>
          </p:nvPr>
        </p:nvSpPr>
        <p:spPr/>
        <p:txBody>
          <a:bodyPr/>
          <a:lstStyle/>
          <a:p>
            <a:r>
              <a:rPr lang="en-US" altLang="zh-CN" dirty="0" smtClean="0"/>
              <a:t>T-CONT have five types </a:t>
            </a:r>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994" y="1916832"/>
            <a:ext cx="7933520"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9592" y="4581128"/>
            <a:ext cx="6341713" cy="1569660"/>
          </a:xfrm>
          <a:prstGeom prst="rect">
            <a:avLst/>
          </a:prstGeom>
          <a:noFill/>
        </p:spPr>
        <p:txBody>
          <a:bodyPr wrap="square" rtlCol="0">
            <a:spAutoFit/>
          </a:bodyPr>
          <a:lstStyle/>
          <a:p>
            <a:r>
              <a:rPr lang="en-US" altLang="zh-CN" sz="2800" dirty="0" smtClean="0"/>
              <a:t>R</a:t>
            </a:r>
            <a:r>
              <a:rPr lang="en-US" altLang="zh-CN" sz="2800" baseline="-25000" dirty="0" smtClean="0"/>
              <a:t>F</a:t>
            </a:r>
            <a:r>
              <a:rPr lang="zh-CN" altLang="en-US" sz="2800" dirty="0" smtClean="0"/>
              <a:t>：</a:t>
            </a:r>
            <a:r>
              <a:rPr lang="en-US" altLang="zh-CN" sz="2800" dirty="0"/>
              <a:t>Fixed </a:t>
            </a:r>
            <a:r>
              <a:rPr lang="en-US" altLang="zh-CN" sz="2800" dirty="0" smtClean="0"/>
              <a:t>bandwidth</a:t>
            </a:r>
          </a:p>
          <a:p>
            <a:r>
              <a:rPr lang="en-US" altLang="zh-CN" sz="2800" dirty="0" smtClean="0"/>
              <a:t>R</a:t>
            </a:r>
            <a:r>
              <a:rPr lang="en-US" altLang="zh-CN" sz="2800" baseline="-25000" dirty="0" smtClean="0"/>
              <a:t>A</a:t>
            </a:r>
            <a:r>
              <a:rPr lang="en-US" altLang="zh-CN" sz="2800" dirty="0" smtClean="0"/>
              <a:t>:   Assured BW</a:t>
            </a:r>
          </a:p>
          <a:p>
            <a:r>
              <a:rPr lang="en-US" altLang="zh-CN" sz="2800" dirty="0" smtClean="0"/>
              <a:t>R</a:t>
            </a:r>
            <a:r>
              <a:rPr lang="en-US" altLang="zh-CN" sz="2800" baseline="-25000" dirty="0" smtClean="0"/>
              <a:t>M</a:t>
            </a:r>
            <a:r>
              <a:rPr lang="en-US" altLang="zh-CN" sz="2800" dirty="0" smtClean="0"/>
              <a:t>:  Maximum BW</a:t>
            </a:r>
          </a:p>
          <a:p>
            <a:endParaRPr lang="zh-CN" altLang="en-US" baseline="-25000" dirty="0"/>
          </a:p>
        </p:txBody>
      </p:sp>
    </p:spTree>
    <p:extLst>
      <p:ext uri="{BB962C8B-B14F-4D97-AF65-F5344CB8AC3E}">
        <p14:creationId xmlns:p14="http://schemas.microsoft.com/office/powerpoint/2010/main" val="2413997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DBA methods</a:t>
            </a:r>
            <a:endParaRPr lang="zh-CN" altLang="en-US" dirty="0"/>
          </a:p>
        </p:txBody>
      </p:sp>
      <p:sp>
        <p:nvSpPr>
          <p:cNvPr id="3" name="内容占位符 2"/>
          <p:cNvSpPr>
            <a:spLocks noGrp="1"/>
          </p:cNvSpPr>
          <p:nvPr>
            <p:ph idx="1"/>
          </p:nvPr>
        </p:nvSpPr>
        <p:spPr/>
        <p:txBody>
          <a:bodyPr/>
          <a:lstStyle/>
          <a:p>
            <a:r>
              <a:rPr lang="en-US" altLang="zh-CN" dirty="0"/>
              <a:t>Status reporting (SR) DBA is based on the explicit buffer occupancy reports that </a:t>
            </a:r>
            <a:r>
              <a:rPr lang="en-US" altLang="zh-CN" dirty="0" smtClean="0"/>
              <a:t>are solicited </a:t>
            </a:r>
            <a:r>
              <a:rPr lang="en-US" altLang="zh-CN" dirty="0"/>
              <a:t>by the OLT and submitted by the ONUs in response;</a:t>
            </a:r>
          </a:p>
          <a:p>
            <a:r>
              <a:rPr lang="en-US" altLang="zh-CN" dirty="0"/>
              <a:t>– Traffic monitoring (TM) DBA is based on the OLT's observation of the idle GEM </a:t>
            </a:r>
            <a:r>
              <a:rPr lang="en-US" altLang="zh-CN" dirty="0" smtClean="0"/>
              <a:t>frame pattern </a:t>
            </a:r>
            <a:r>
              <a:rPr lang="en-US" altLang="zh-CN" dirty="0"/>
              <a:t>and its comparison with the corresponding bandwidth maps.</a:t>
            </a:r>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spTree>
    <p:extLst>
      <p:ext uri="{BB962C8B-B14F-4D97-AF65-F5344CB8AC3E}">
        <p14:creationId xmlns:p14="http://schemas.microsoft.com/office/powerpoint/2010/main" val="3075650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Mapping </a:t>
            </a:r>
            <a:r>
              <a:rPr lang="en-US" altLang="zh-CN" sz="3200" dirty="0" smtClean="0"/>
              <a:t>Date into </a:t>
            </a:r>
            <a:r>
              <a:rPr lang="en-US" altLang="zh-CN" sz="3200" dirty="0"/>
              <a:t>the GTC payload</a:t>
            </a:r>
            <a:endParaRPr lang="zh-CN" altLang="en-US" sz="3200" dirty="0"/>
          </a:p>
        </p:txBody>
      </p:sp>
      <p:sp>
        <p:nvSpPr>
          <p:cNvPr id="3" name="内容占位符 2"/>
          <p:cNvSpPr>
            <a:spLocks noGrp="1"/>
          </p:cNvSpPr>
          <p:nvPr>
            <p:ph idx="1"/>
          </p:nvPr>
        </p:nvSpPr>
        <p:spPr/>
        <p:txBody>
          <a:bodyPr/>
          <a:lstStyle/>
          <a:p>
            <a:r>
              <a:rPr lang="en-US" altLang="zh-CN" sz="2800" b="1" dirty="0"/>
              <a:t>Ethernet over GEM</a:t>
            </a:r>
            <a:endParaRPr lang="zh-CN" altLang="en-US" sz="2800" dirty="0"/>
          </a:p>
        </p:txBody>
      </p:sp>
      <p:sp>
        <p:nvSpPr>
          <p:cNvPr id="4" name="灯片编号占位符 3"/>
          <p:cNvSpPr>
            <a:spLocks noGrp="1"/>
          </p:cNvSpPr>
          <p:nvPr>
            <p:ph type="sldNum" sz="quarter" idx="10"/>
          </p:nvPr>
        </p:nvSpPr>
        <p:spPr/>
        <p:txBody>
          <a:bodyPr/>
          <a:lstStyle/>
          <a:p>
            <a:endParaRPr lang="zh-TW" altLang="en-US"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468" y="3501008"/>
            <a:ext cx="550545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627" y="1763316"/>
            <a:ext cx="75819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6021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PLOAM </a:t>
            </a:r>
            <a:r>
              <a:rPr lang="en-US" altLang="zh-CN" dirty="0" smtClean="0"/>
              <a:t>Message</a:t>
            </a:r>
            <a:endParaRPr lang="zh-CN" altLang="en-US" dirty="0"/>
          </a:p>
        </p:txBody>
      </p:sp>
      <p:sp>
        <p:nvSpPr>
          <p:cNvPr id="3" name="内容占位符 2"/>
          <p:cNvSpPr>
            <a:spLocks noGrp="1"/>
          </p:cNvSpPr>
          <p:nvPr>
            <p:ph idx="1"/>
          </p:nvPr>
        </p:nvSpPr>
        <p:spPr/>
        <p:txBody>
          <a:bodyPr/>
          <a:lstStyle/>
          <a:p>
            <a:r>
              <a:rPr lang="en-US" altLang="zh-CN" dirty="0" smtClean="0"/>
              <a:t> </a:t>
            </a:r>
          </a:p>
          <a:p>
            <a:r>
              <a:rPr lang="en-US" altLang="zh-CN" dirty="0" smtClean="0"/>
              <a:t> </a:t>
            </a:r>
            <a:endParaRPr lang="en-US" altLang="zh-CN" dirty="0"/>
          </a:p>
          <a:p>
            <a:endParaRPr lang="en-US" altLang="zh-CN" dirty="0" smtClean="0"/>
          </a:p>
          <a:p>
            <a:pPr marL="0" indent="0">
              <a:buNone/>
            </a:pPr>
            <a:endParaRPr lang="en-US" altLang="zh-CN" dirty="0" smtClean="0"/>
          </a:p>
          <a:p>
            <a:pPr marL="0" indent="0">
              <a:buNone/>
            </a:pPr>
            <a:endParaRPr lang="en-US" altLang="zh-CN" dirty="0" smtClean="0"/>
          </a:p>
          <a:p>
            <a:r>
              <a:rPr lang="en-US" altLang="zh-CN" dirty="0" smtClean="0"/>
              <a:t>ONU_ID</a:t>
            </a:r>
          </a:p>
          <a:p>
            <a:pPr lvl="1"/>
            <a:r>
              <a:rPr lang="en-US" altLang="zh-CN" dirty="0" smtClean="0"/>
              <a:t>This </a:t>
            </a:r>
            <a:r>
              <a:rPr lang="en-US" altLang="zh-CN" dirty="0"/>
              <a:t>ONU-ID can be from 0 to 253. For broadcast to all ONUs, this field is </a:t>
            </a:r>
            <a:r>
              <a:rPr lang="en-US" altLang="zh-CN" dirty="0" smtClean="0"/>
              <a:t>set to 0xFF</a:t>
            </a:r>
          </a:p>
          <a:p>
            <a:r>
              <a:rPr lang="en-US" altLang="zh-CN" dirty="0" err="1" smtClean="0"/>
              <a:t>Message_ID</a:t>
            </a:r>
            <a:r>
              <a:rPr lang="en-US" altLang="zh-CN" dirty="0"/>
              <a:t> </a:t>
            </a:r>
            <a:r>
              <a:rPr lang="en-US" altLang="zh-CN" dirty="0" smtClean="0"/>
              <a:t>: the </a:t>
            </a:r>
            <a:r>
              <a:rPr lang="en-US" altLang="zh-CN" dirty="0"/>
              <a:t>type of the </a:t>
            </a:r>
            <a:r>
              <a:rPr lang="en-US" altLang="zh-CN" dirty="0" smtClean="0"/>
              <a:t>message</a:t>
            </a:r>
          </a:p>
          <a:p>
            <a:endParaRPr lang="en-US" altLang="zh-CN" dirty="0" smtClean="0"/>
          </a:p>
        </p:txBody>
      </p:sp>
      <p:sp>
        <p:nvSpPr>
          <p:cNvPr id="4" name="灯片编号占位符 3"/>
          <p:cNvSpPr>
            <a:spLocks noGrp="1"/>
          </p:cNvSpPr>
          <p:nvPr>
            <p:ph type="sldNum" sz="quarter" idx="10"/>
          </p:nvPr>
        </p:nvSpPr>
        <p:spPr/>
        <p:txBody>
          <a:bodyPr/>
          <a:lstStyle/>
          <a:p>
            <a:endParaRPr lang="zh-TW"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993" y="1052736"/>
            <a:ext cx="5355075" cy="3096344"/>
          </a:xfrm>
          <a:prstGeom prst="rect">
            <a:avLst/>
          </a:prstGeom>
        </p:spPr>
      </p:pic>
      <p:sp>
        <p:nvSpPr>
          <p:cNvPr id="6" name="TextBox 5"/>
          <p:cNvSpPr txBox="1"/>
          <p:nvPr/>
        </p:nvSpPr>
        <p:spPr>
          <a:xfrm>
            <a:off x="762178" y="1412776"/>
            <a:ext cx="3377774" cy="461665"/>
          </a:xfrm>
          <a:prstGeom prst="rect">
            <a:avLst/>
          </a:prstGeom>
          <a:noFill/>
        </p:spPr>
        <p:txBody>
          <a:bodyPr wrap="square" rtlCol="0">
            <a:spAutoFit/>
          </a:bodyPr>
          <a:lstStyle/>
          <a:p>
            <a:r>
              <a:rPr lang="en-US" altLang="zh-CN" sz="2400" dirty="0"/>
              <a:t>13 bytes including CRC</a:t>
            </a:r>
          </a:p>
        </p:txBody>
      </p:sp>
      <p:sp>
        <p:nvSpPr>
          <p:cNvPr id="7" name="TextBox 6"/>
          <p:cNvSpPr txBox="1"/>
          <p:nvPr/>
        </p:nvSpPr>
        <p:spPr>
          <a:xfrm rot="10800000" flipV="1">
            <a:off x="755577" y="1988840"/>
            <a:ext cx="2808312" cy="1569660"/>
          </a:xfrm>
          <a:prstGeom prst="rect">
            <a:avLst/>
          </a:prstGeom>
          <a:noFill/>
        </p:spPr>
        <p:txBody>
          <a:bodyPr wrap="square" rtlCol="0">
            <a:spAutoFit/>
          </a:bodyPr>
          <a:lstStyle/>
          <a:p>
            <a:r>
              <a:rPr lang="en-US" altLang="zh-TW" sz="2400" dirty="0" smtClean="0">
                <a:solidFill>
                  <a:srgbClr val="FF0000"/>
                </a:solidFill>
                <a:latin typeface="Calibri" pitchFamily="34" charset="0"/>
              </a:rPr>
              <a:t>18</a:t>
            </a:r>
            <a:r>
              <a:rPr lang="en-US" altLang="zh-TW" sz="2400" dirty="0" smtClean="0">
                <a:latin typeface="Calibri" pitchFamily="34" charset="0"/>
              </a:rPr>
              <a:t> types of message at downstream and </a:t>
            </a:r>
            <a:r>
              <a:rPr lang="en-US" altLang="zh-TW" sz="2400" dirty="0" smtClean="0">
                <a:solidFill>
                  <a:srgbClr val="FF0000"/>
                </a:solidFill>
                <a:latin typeface="Calibri" pitchFamily="34" charset="0"/>
              </a:rPr>
              <a:t>9</a:t>
            </a:r>
            <a:r>
              <a:rPr lang="en-US" altLang="zh-TW" sz="2400" dirty="0" smtClean="0">
                <a:latin typeface="Calibri" pitchFamily="34" charset="0"/>
              </a:rPr>
              <a:t> types of message at upstream</a:t>
            </a:r>
            <a:endParaRPr lang="en-US" altLang="zh-TW" sz="2400" dirty="0">
              <a:latin typeface="Calibri" pitchFamily="34" charset="0"/>
            </a:endParaRPr>
          </a:p>
        </p:txBody>
      </p:sp>
    </p:spTree>
    <p:extLst>
      <p:ext uri="{BB962C8B-B14F-4D97-AF65-F5344CB8AC3E}">
        <p14:creationId xmlns:p14="http://schemas.microsoft.com/office/powerpoint/2010/main" val="3902516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GPON </a:t>
            </a:r>
            <a:r>
              <a:rPr lang="en-US" altLang="zh-CN" dirty="0" smtClean="0"/>
              <a:t> Register -- State change</a:t>
            </a:r>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pic>
        <p:nvPicPr>
          <p:cNvPr id="5" name="Picture 4" descr="ONU_Activation_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12084" y="1268413"/>
            <a:ext cx="6519831" cy="518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4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CN" dirty="0"/>
              <a:t>Outline</a:t>
            </a:r>
            <a:endParaRPr lang="zh-TW" altLang="en-US" dirty="0"/>
          </a:p>
        </p:txBody>
      </p:sp>
      <p:sp>
        <p:nvSpPr>
          <p:cNvPr id="2" name="内容占位符 1"/>
          <p:cNvSpPr>
            <a:spLocks noGrp="1"/>
          </p:cNvSpPr>
          <p:nvPr>
            <p:ph idx="1"/>
          </p:nvPr>
        </p:nvSpPr>
        <p:spPr/>
        <p:txBody>
          <a:bodyPr/>
          <a:lstStyle/>
          <a:p>
            <a:r>
              <a:rPr lang="en-US" altLang="zh-CN" dirty="0" smtClean="0"/>
              <a:t>GPON Introduction</a:t>
            </a:r>
          </a:p>
          <a:p>
            <a:r>
              <a:rPr lang="en-US" altLang="zh-CN" dirty="0" smtClean="0"/>
              <a:t>GTC frame</a:t>
            </a:r>
          </a:p>
          <a:p>
            <a:pPr lvl="1"/>
            <a:r>
              <a:rPr lang="en-US" altLang="zh-CN" dirty="0"/>
              <a:t>Downstream </a:t>
            </a:r>
            <a:r>
              <a:rPr lang="en-US" altLang="zh-CN" dirty="0" smtClean="0"/>
              <a:t>frame</a:t>
            </a:r>
          </a:p>
          <a:p>
            <a:pPr lvl="1"/>
            <a:r>
              <a:rPr lang="en-US" altLang="zh-CN" dirty="0" smtClean="0"/>
              <a:t>Upstream frame</a:t>
            </a:r>
          </a:p>
          <a:p>
            <a:pPr marL="342900" lvl="1" indent="-342900">
              <a:buFont typeface="Wingdings" pitchFamily="2" charset="2"/>
              <a:buChar char="n"/>
            </a:pPr>
            <a:r>
              <a:rPr lang="en-US" altLang="zh-CN" dirty="0"/>
              <a:t>DBA(Dynamic bandwidth assignment)</a:t>
            </a:r>
          </a:p>
          <a:p>
            <a:r>
              <a:rPr lang="en-US" altLang="zh-CN" dirty="0" smtClean="0"/>
              <a:t>PLOAM </a:t>
            </a:r>
            <a:r>
              <a:rPr lang="en-US" altLang="zh-CN" dirty="0"/>
              <a:t>Message</a:t>
            </a:r>
          </a:p>
          <a:p>
            <a:r>
              <a:rPr lang="en-US" altLang="zh-CN" dirty="0" smtClean="0"/>
              <a:t>GPON </a:t>
            </a:r>
            <a:r>
              <a:rPr lang="en-US" altLang="zh-CN" dirty="0"/>
              <a:t>LOID Register</a:t>
            </a:r>
          </a:p>
          <a:p>
            <a:pPr marL="0" indent="0">
              <a:buNone/>
            </a:pPr>
            <a:endParaRPr lang="en-US" altLang="zh-CN" dirty="0" smtClean="0"/>
          </a:p>
        </p:txBody>
      </p:sp>
    </p:spTree>
    <p:extLst>
      <p:ext uri="{BB962C8B-B14F-4D97-AF65-F5344CB8AC3E}">
        <p14:creationId xmlns:p14="http://schemas.microsoft.com/office/powerpoint/2010/main" val="3537762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GPON </a:t>
            </a:r>
            <a:r>
              <a:rPr lang="en-US" altLang="zh-CN" dirty="0" smtClean="0"/>
              <a:t> </a:t>
            </a:r>
            <a:r>
              <a:rPr lang="en-US" altLang="zh-CN" dirty="0"/>
              <a:t>Register </a:t>
            </a:r>
            <a:r>
              <a:rPr lang="en-US" altLang="zh-CN" dirty="0" smtClean="0"/>
              <a:t>– State </a:t>
            </a:r>
            <a:r>
              <a:rPr lang="en-US" altLang="zh-CN" dirty="0"/>
              <a:t>change</a:t>
            </a:r>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pic>
        <p:nvPicPr>
          <p:cNvPr id="5" name="Picture 4" descr="ONU_Activation_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66489" y="1268413"/>
            <a:ext cx="6211021" cy="518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917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 authentication</a:t>
            </a:r>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253" y="1124744"/>
            <a:ext cx="4615988" cy="482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2214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GPON </a:t>
            </a:r>
            <a:r>
              <a:rPr lang="en-US" altLang="zh-CN" dirty="0" smtClean="0"/>
              <a:t>Register – Initial State&lt;o1&gt; </a:t>
            </a:r>
            <a:r>
              <a:rPr lang="en-US" altLang="zh-CN" dirty="0">
                <a:sym typeface="Wingdings" pitchFamily="2" charset="2"/>
              </a:rPr>
              <a:t> </a:t>
            </a:r>
            <a:r>
              <a:rPr lang="en-US" altLang="zh-CN" dirty="0" smtClean="0">
                <a:sym typeface="Wingdings" pitchFamily="2" charset="2"/>
              </a:rPr>
              <a:t>  </a:t>
            </a:r>
            <a:r>
              <a:rPr lang="en-US" altLang="zh-CN" dirty="0">
                <a:sym typeface="Wingdings" pitchFamily="2" charset="2"/>
              </a:rPr>
              <a:t>Standby State </a:t>
            </a:r>
            <a:r>
              <a:rPr lang="en-US" altLang="zh-CN" dirty="0" smtClean="0">
                <a:sym typeface="Wingdings" pitchFamily="2" charset="2"/>
              </a:rPr>
              <a:t>&lt;o2&gt;</a:t>
            </a:r>
            <a:endParaRPr lang="zh-CN" altLang="en-US" dirty="0"/>
          </a:p>
        </p:txBody>
      </p:sp>
      <p:sp>
        <p:nvSpPr>
          <p:cNvPr id="3" name="内容占位符 2"/>
          <p:cNvSpPr>
            <a:spLocks noGrp="1"/>
          </p:cNvSpPr>
          <p:nvPr>
            <p:ph idx="1"/>
          </p:nvPr>
        </p:nvSpPr>
        <p:spPr/>
        <p:txBody>
          <a:bodyPr/>
          <a:lstStyle/>
          <a:p>
            <a:r>
              <a:rPr lang="en-US" altLang="zh-CN" dirty="0" smtClean="0"/>
              <a:t>Initial State&lt;o1&gt; </a:t>
            </a:r>
            <a:r>
              <a:rPr lang="en-US" altLang="zh-CN" dirty="0" smtClean="0">
                <a:sym typeface="Wingdings" pitchFamily="2" charset="2"/>
              </a:rPr>
              <a:t> Standby State&lt;o2&gt;</a:t>
            </a:r>
          </a:p>
          <a:p>
            <a:pPr lvl="1"/>
            <a:r>
              <a:rPr lang="en-US" altLang="zh-CN" dirty="0" smtClean="0">
                <a:sym typeface="Wingdings" pitchFamily="2" charset="2"/>
              </a:rPr>
              <a:t>receive </a:t>
            </a:r>
            <a:r>
              <a:rPr lang="en-US" altLang="zh-CN" dirty="0">
                <a:sym typeface="Wingdings" pitchFamily="2" charset="2"/>
              </a:rPr>
              <a:t>two continuous downstream Message</a:t>
            </a:r>
            <a:r>
              <a:rPr lang="en-US" altLang="zh-CN" dirty="0" smtClean="0">
                <a:sym typeface="Wingdings" pitchFamily="2" charset="2"/>
              </a:rPr>
              <a:t>;</a:t>
            </a:r>
          </a:p>
          <a:p>
            <a:r>
              <a:rPr lang="en-US" altLang="zh-CN" dirty="0" smtClean="0">
                <a:sym typeface="Wingdings" pitchFamily="2" charset="2"/>
              </a:rPr>
              <a:t>PLOAM Message:</a:t>
            </a:r>
            <a:endParaRPr lang="en-US" altLang="zh-CN" dirty="0">
              <a:sym typeface="Wingdings" pitchFamily="2" charset="2"/>
            </a:endParaRPr>
          </a:p>
          <a:p>
            <a:pPr lvl="1"/>
            <a:r>
              <a:rPr lang="en-US" altLang="zh-CN" dirty="0"/>
              <a:t>Activation state machine: Invoke: state=INIT (O1), </a:t>
            </a:r>
            <a:r>
              <a:rPr lang="en-US" altLang="zh-CN" dirty="0" smtClean="0"/>
              <a:t>event=CLEAR_DS_LOS_O</a:t>
            </a:r>
          </a:p>
          <a:p>
            <a:pPr marL="457200" lvl="1" indent="0">
              <a:buNone/>
            </a:pPr>
            <a:endParaRPr lang="en-US" altLang="zh-CN" dirty="0">
              <a:sym typeface="Wingdings" pitchFamily="2" charset="2"/>
            </a:endParaRPr>
          </a:p>
          <a:p>
            <a:r>
              <a:rPr lang="en-US" altLang="zh-CN" dirty="0"/>
              <a:t>Standby State&lt;o2&gt; </a:t>
            </a:r>
            <a:r>
              <a:rPr lang="en-US" altLang="zh-CN" dirty="0">
                <a:sym typeface="Wingdings" pitchFamily="2" charset="2"/>
              </a:rPr>
              <a:t> </a:t>
            </a:r>
            <a:r>
              <a:rPr lang="en-US" altLang="zh-CN" dirty="0" smtClean="0"/>
              <a:t>Serial </a:t>
            </a:r>
            <a:r>
              <a:rPr lang="en-US" altLang="zh-CN" dirty="0"/>
              <a:t>Number State&lt;o3&gt; </a:t>
            </a:r>
          </a:p>
          <a:p>
            <a:pPr marL="0" indent="0">
              <a:buNone/>
            </a:pPr>
            <a:r>
              <a:rPr lang="en-US" altLang="zh-CN" dirty="0" smtClean="0"/>
              <a:t>    receive </a:t>
            </a:r>
            <a:r>
              <a:rPr lang="en-US" altLang="zh-CN" dirty="0" err="1"/>
              <a:t>Upstream_overhead</a:t>
            </a:r>
            <a:r>
              <a:rPr lang="en-US" altLang="zh-CN" dirty="0"/>
              <a:t> PLOAM Message;</a:t>
            </a:r>
          </a:p>
          <a:p>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spTree>
    <p:extLst>
      <p:ext uri="{BB962C8B-B14F-4D97-AF65-F5344CB8AC3E}">
        <p14:creationId xmlns:p14="http://schemas.microsoft.com/office/powerpoint/2010/main" val="9422883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GPON </a:t>
            </a:r>
            <a:r>
              <a:rPr lang="en-US" altLang="zh-CN" dirty="0" smtClean="0"/>
              <a:t>Register </a:t>
            </a:r>
            <a:r>
              <a:rPr lang="en-US" altLang="zh-CN" dirty="0"/>
              <a:t>–</a:t>
            </a:r>
            <a:br>
              <a:rPr lang="en-US" altLang="zh-CN" dirty="0"/>
            </a:br>
            <a:r>
              <a:rPr lang="en-US" altLang="zh-CN" dirty="0"/>
              <a:t>State </a:t>
            </a:r>
            <a:r>
              <a:rPr lang="en-US" altLang="zh-CN" dirty="0" smtClean="0"/>
              <a:t>&lt;o2</a:t>
            </a:r>
            <a:r>
              <a:rPr lang="en-US" altLang="zh-CN" dirty="0"/>
              <a:t>&gt; </a:t>
            </a:r>
            <a:r>
              <a:rPr lang="en-US" altLang="zh-CN" dirty="0">
                <a:sym typeface="Wingdings" pitchFamily="2" charset="2"/>
              </a:rPr>
              <a:t> State </a:t>
            </a:r>
            <a:r>
              <a:rPr lang="en-US" altLang="zh-CN" dirty="0" smtClean="0">
                <a:sym typeface="Wingdings" pitchFamily="2" charset="2"/>
              </a:rPr>
              <a:t>&lt;o3</a:t>
            </a:r>
            <a:r>
              <a:rPr lang="en-US" altLang="zh-CN" dirty="0">
                <a:sym typeface="Wingdings" pitchFamily="2" charset="2"/>
              </a:rPr>
              <a:t>&gt;</a:t>
            </a:r>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sp>
        <p:nvSpPr>
          <p:cNvPr id="6" name="内容占位符 5"/>
          <p:cNvSpPr>
            <a:spLocks noGrp="1"/>
          </p:cNvSpPr>
          <p:nvPr>
            <p:ph idx="1"/>
          </p:nvPr>
        </p:nvSpPr>
        <p:spPr/>
        <p:txBody>
          <a:bodyPr/>
          <a:lstStyle/>
          <a:p>
            <a:pPr marL="342900" lvl="1" indent="-342900">
              <a:buFont typeface="Wingdings" pitchFamily="2" charset="2"/>
              <a:buChar char="n"/>
            </a:pPr>
            <a:r>
              <a:rPr lang="en-US" altLang="zh-CN" dirty="0"/>
              <a:t>US_OVERHEAD  </a:t>
            </a:r>
            <a:r>
              <a:rPr lang="en-US" altLang="zh-CN" dirty="0" smtClean="0"/>
              <a:t>: </a:t>
            </a:r>
            <a:r>
              <a:rPr lang="en-US" altLang="zh-CN" dirty="0" err="1" smtClean="0"/>
              <a:t>ff</a:t>
            </a:r>
            <a:r>
              <a:rPr lang="en-US" altLang="zh-CN" dirty="0" smtClean="0"/>
              <a:t> </a:t>
            </a:r>
            <a:r>
              <a:rPr lang="en-US" altLang="zh-CN" dirty="0"/>
              <a:t>01 20 00 00 </a:t>
            </a:r>
            <a:r>
              <a:rPr lang="en-US" altLang="zh-CN" dirty="0" err="1"/>
              <a:t>aa</a:t>
            </a:r>
            <a:r>
              <a:rPr lang="en-US" altLang="zh-CN" dirty="0"/>
              <a:t> </a:t>
            </a:r>
            <a:r>
              <a:rPr lang="en-US" altLang="zh-CN" dirty="0" err="1"/>
              <a:t>ab</a:t>
            </a:r>
            <a:r>
              <a:rPr lang="en-US" altLang="zh-CN" dirty="0"/>
              <a:t> 59 83 20 00 </a:t>
            </a:r>
            <a:r>
              <a:rPr lang="en-US" altLang="zh-CN" dirty="0" smtClean="0"/>
              <a:t>00</a:t>
            </a:r>
          </a:p>
          <a:p>
            <a:pPr marL="342900" lvl="1" indent="-342900">
              <a:buFont typeface="Wingdings" pitchFamily="2" charset="2"/>
              <a:buChar char="n"/>
            </a:pPr>
            <a:endParaRPr lang="en-US" altLang="zh-CN" dirty="0"/>
          </a:p>
          <a:p>
            <a:endParaRPr lang="en-US" altLang="zh-CN" dirty="0" smtClean="0"/>
          </a:p>
          <a:p>
            <a:endParaRPr lang="zh-CN" altLang="en-US" dirty="0"/>
          </a:p>
        </p:txBody>
      </p:sp>
      <p:pic>
        <p:nvPicPr>
          <p:cNvPr id="7" name="内容占位符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 y="2420888"/>
            <a:ext cx="8496300" cy="3661082"/>
          </a:xfrm>
          <a:prstGeom prst="rect">
            <a:avLst/>
          </a:prstGeom>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916832"/>
            <a:ext cx="70389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679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4365104"/>
            <a:ext cx="8892480" cy="1610677"/>
          </a:xfrm>
          <a:prstGeom prst="rect">
            <a:avLst/>
          </a:prstGeom>
        </p:spPr>
      </p:pic>
      <p:sp>
        <p:nvSpPr>
          <p:cNvPr id="2" name="标题 1"/>
          <p:cNvSpPr>
            <a:spLocks noGrp="1"/>
          </p:cNvSpPr>
          <p:nvPr>
            <p:ph type="title"/>
          </p:nvPr>
        </p:nvSpPr>
        <p:spPr/>
        <p:txBody>
          <a:bodyPr/>
          <a:lstStyle/>
          <a:p>
            <a:r>
              <a:rPr lang="en-US" altLang="zh-CN" dirty="0"/>
              <a:t>GPON </a:t>
            </a:r>
            <a:r>
              <a:rPr lang="en-US" altLang="zh-CN" dirty="0" smtClean="0"/>
              <a:t>Register </a:t>
            </a:r>
            <a:br>
              <a:rPr lang="en-US" altLang="zh-CN" dirty="0" smtClean="0"/>
            </a:br>
            <a:r>
              <a:rPr lang="en-US" altLang="zh-CN" dirty="0" smtClean="0"/>
              <a:t>State &lt;o2</a:t>
            </a:r>
            <a:r>
              <a:rPr lang="en-US" altLang="zh-CN" dirty="0"/>
              <a:t>&gt; </a:t>
            </a:r>
            <a:r>
              <a:rPr lang="en-US" altLang="zh-CN" dirty="0">
                <a:sym typeface="Wingdings" pitchFamily="2" charset="2"/>
              </a:rPr>
              <a:t> State </a:t>
            </a:r>
            <a:r>
              <a:rPr lang="en-US" altLang="zh-CN" dirty="0" smtClean="0">
                <a:sym typeface="Wingdings" pitchFamily="2" charset="2"/>
              </a:rPr>
              <a:t>&lt;o3</a:t>
            </a:r>
            <a:r>
              <a:rPr lang="en-US" altLang="zh-CN" dirty="0">
                <a:sym typeface="Wingdings" pitchFamily="2" charset="2"/>
              </a:rPr>
              <a:t>&gt;</a:t>
            </a:r>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1289167"/>
            <a:ext cx="8735645" cy="3705742"/>
          </a:xfrm>
          <a:prstGeom prst="rect">
            <a:avLst/>
          </a:prstGeom>
        </p:spPr>
      </p:pic>
    </p:spTree>
    <p:extLst>
      <p:ext uri="{BB962C8B-B14F-4D97-AF65-F5344CB8AC3E}">
        <p14:creationId xmlns:p14="http://schemas.microsoft.com/office/powerpoint/2010/main" val="23918439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GPON  Register </a:t>
            </a:r>
            <a:br>
              <a:rPr lang="en-US" altLang="zh-CN" dirty="0" smtClean="0"/>
            </a:br>
            <a:r>
              <a:rPr lang="en-US" altLang="zh-CN" dirty="0">
                <a:sym typeface="Wingdings" pitchFamily="2" charset="2"/>
              </a:rPr>
              <a:t>Serial Number </a:t>
            </a:r>
            <a:r>
              <a:rPr lang="en-US" altLang="zh-CN" dirty="0" smtClean="0"/>
              <a:t>State &lt;o3&gt;</a:t>
            </a:r>
            <a:endParaRPr lang="zh-CN" altLang="en-US" dirty="0"/>
          </a:p>
        </p:txBody>
      </p:sp>
      <p:sp>
        <p:nvSpPr>
          <p:cNvPr id="3" name="内容占位符 2"/>
          <p:cNvSpPr>
            <a:spLocks noGrp="1"/>
          </p:cNvSpPr>
          <p:nvPr>
            <p:ph idx="1"/>
          </p:nvPr>
        </p:nvSpPr>
        <p:spPr/>
        <p:txBody>
          <a:bodyPr/>
          <a:lstStyle/>
          <a:p>
            <a:r>
              <a:rPr lang="en-US" altLang="zh-CN" dirty="0" smtClean="0">
                <a:sym typeface="Wingdings" pitchFamily="2" charset="2"/>
              </a:rPr>
              <a:t>Serial </a:t>
            </a:r>
            <a:r>
              <a:rPr lang="en-US" altLang="zh-CN" dirty="0">
                <a:sym typeface="Wingdings" pitchFamily="2" charset="2"/>
              </a:rPr>
              <a:t>Number </a:t>
            </a:r>
            <a:r>
              <a:rPr lang="en-US" altLang="zh-CN" dirty="0" smtClean="0">
                <a:sym typeface="Wingdings" pitchFamily="2" charset="2"/>
              </a:rPr>
              <a:t>State&lt;o3&gt; </a:t>
            </a:r>
          </a:p>
          <a:p>
            <a:pPr lvl="1"/>
            <a:r>
              <a:rPr lang="en-US" altLang="zh-CN" dirty="0" smtClean="0">
                <a:sym typeface="Wingdings" pitchFamily="2" charset="2"/>
              </a:rPr>
              <a:t>receive </a:t>
            </a:r>
            <a:r>
              <a:rPr lang="en-US" altLang="zh-CN" dirty="0" err="1"/>
              <a:t>SN_Request</a:t>
            </a:r>
            <a:r>
              <a:rPr lang="en-US" altLang="zh-CN" dirty="0"/>
              <a:t>(</a:t>
            </a:r>
            <a:r>
              <a:rPr lang="en-US" altLang="zh-CN" dirty="0" err="1"/>
              <a:t>BWmap</a:t>
            </a:r>
            <a:r>
              <a:rPr lang="en-US" altLang="zh-CN" dirty="0"/>
              <a:t> with </a:t>
            </a:r>
            <a:r>
              <a:rPr lang="en-US" altLang="zh-CN" dirty="0" err="1"/>
              <a:t>Alloc</a:t>
            </a:r>
            <a:r>
              <a:rPr lang="en-US" altLang="zh-CN" dirty="0"/>
              <a:t>-ID=254, </a:t>
            </a:r>
            <a:r>
              <a:rPr lang="en-US" altLang="zh-CN" dirty="0" err="1"/>
              <a:t>PLOAMu</a:t>
            </a:r>
            <a:r>
              <a:rPr lang="en-US" altLang="zh-CN" dirty="0"/>
              <a:t>=1, </a:t>
            </a:r>
            <a:r>
              <a:rPr lang="fi-FI" altLang="zh-CN" dirty="0"/>
              <a:t>StartTime = xx, StopTime = xx + 12</a:t>
            </a:r>
            <a:r>
              <a:rPr lang="en-US" altLang="zh-CN" dirty="0"/>
              <a:t> )[</a:t>
            </a:r>
            <a:r>
              <a:rPr lang="en-US" altLang="zh-CN" dirty="0" err="1"/>
              <a:t>Alloc</a:t>
            </a:r>
            <a:r>
              <a:rPr lang="en-US" altLang="zh-CN" dirty="0"/>
              <a:t>-ID=254 is </a:t>
            </a:r>
            <a:r>
              <a:rPr lang="en-US" altLang="zh-CN" dirty="0" smtClean="0"/>
              <a:t>broadcast]</a:t>
            </a:r>
          </a:p>
          <a:p>
            <a:pPr lvl="1"/>
            <a:r>
              <a:rPr lang="en-US" altLang="zh-CN" dirty="0" smtClean="0"/>
              <a:t>send </a:t>
            </a:r>
            <a:r>
              <a:rPr lang="en-US" altLang="zh-CN" dirty="0" err="1"/>
              <a:t>Serial_Number_ONU</a:t>
            </a:r>
            <a:r>
              <a:rPr lang="en-US" altLang="zh-CN" dirty="0"/>
              <a:t> </a:t>
            </a:r>
            <a:r>
              <a:rPr lang="en-US" altLang="zh-CN" dirty="0">
                <a:sym typeface="Wingdings" pitchFamily="2" charset="2"/>
              </a:rPr>
              <a:t>PLOAM Message </a:t>
            </a:r>
            <a:r>
              <a:rPr lang="en-US" altLang="zh-CN" dirty="0"/>
              <a:t>to </a:t>
            </a:r>
            <a:r>
              <a:rPr lang="en-US" altLang="zh-CN" dirty="0" smtClean="0"/>
              <a:t>OLT[including </a:t>
            </a:r>
            <a:r>
              <a:rPr lang="en-US" altLang="zh-CN" dirty="0"/>
              <a:t>SN Message</a:t>
            </a:r>
            <a:r>
              <a:rPr lang="en-US" altLang="zh-CN" dirty="0" smtClean="0"/>
              <a:t>]</a:t>
            </a:r>
            <a:endParaRPr lang="en-US" altLang="zh-CN" dirty="0"/>
          </a:p>
        </p:txBody>
      </p:sp>
    </p:spTree>
    <p:extLst>
      <p:ext uri="{BB962C8B-B14F-4D97-AF65-F5344CB8AC3E}">
        <p14:creationId xmlns:p14="http://schemas.microsoft.com/office/powerpoint/2010/main" val="12716395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GPON </a:t>
            </a:r>
            <a:r>
              <a:rPr lang="en-US" altLang="zh-CN" dirty="0" smtClean="0"/>
              <a:t> </a:t>
            </a:r>
            <a:r>
              <a:rPr lang="en-US" altLang="zh-CN" dirty="0"/>
              <a:t>Register – </a:t>
            </a:r>
            <a:br>
              <a:rPr lang="en-US" altLang="zh-CN" dirty="0"/>
            </a:br>
            <a:r>
              <a:rPr lang="en-US" altLang="zh-CN" dirty="0">
                <a:sym typeface="Wingdings" pitchFamily="2" charset="2"/>
              </a:rPr>
              <a:t>Serial Number </a:t>
            </a:r>
            <a:r>
              <a:rPr lang="en-US" altLang="zh-CN" dirty="0"/>
              <a:t>State </a:t>
            </a:r>
            <a:r>
              <a:rPr lang="en-US" altLang="zh-CN" dirty="0" smtClean="0"/>
              <a:t>&lt;o3</a:t>
            </a:r>
            <a:r>
              <a:rPr lang="en-US" altLang="zh-CN" dirty="0"/>
              <a:t>&gt;</a:t>
            </a:r>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sp>
        <p:nvSpPr>
          <p:cNvPr id="6" name="内容占位符 5"/>
          <p:cNvSpPr>
            <a:spLocks noGrp="1"/>
          </p:cNvSpPr>
          <p:nvPr>
            <p:ph idx="1"/>
          </p:nvPr>
        </p:nvSpPr>
        <p:spPr/>
        <p:txBody>
          <a:bodyPr/>
          <a:lstStyle/>
          <a:p>
            <a:pPr marL="342900" lvl="1" indent="-342900">
              <a:buFont typeface="Wingdings" pitchFamily="2" charset="2"/>
              <a:buChar char="n"/>
            </a:pPr>
            <a:r>
              <a:rPr lang="en-US" altLang="zh-CN" dirty="0"/>
              <a:t>SN </a:t>
            </a:r>
            <a:r>
              <a:rPr lang="en-US" altLang="zh-CN" dirty="0" err="1"/>
              <a:t>Ploam</a:t>
            </a:r>
            <a:r>
              <a:rPr lang="en-US" altLang="zh-CN" dirty="0"/>
              <a:t>: </a:t>
            </a:r>
            <a:r>
              <a:rPr lang="en-US" altLang="zh-CN" dirty="0" err="1" smtClean="0"/>
              <a:t>ff</a:t>
            </a:r>
            <a:r>
              <a:rPr lang="en-US" altLang="zh-CN" dirty="0" smtClean="0"/>
              <a:t> </a:t>
            </a:r>
            <a:r>
              <a:rPr lang="en-US" altLang="zh-CN" dirty="0"/>
              <a:t>01 4D </a:t>
            </a:r>
            <a:r>
              <a:rPr lang="en-US" altLang="zh-CN" dirty="0" smtClean="0"/>
              <a:t>53 54 43 0A000056 05 </a:t>
            </a:r>
            <a:r>
              <a:rPr lang="en-US" altLang="zh-CN" dirty="0"/>
              <a:t>d6 </a:t>
            </a:r>
            <a:r>
              <a:rPr lang="en-US" altLang="zh-CN" dirty="0" err="1" smtClean="0"/>
              <a:t>ef</a:t>
            </a:r>
            <a:endParaRPr lang="en-US" altLang="zh-CN" dirty="0" smtClean="0"/>
          </a:p>
          <a:p>
            <a:pPr marL="342900" lvl="1" indent="-342900">
              <a:buFont typeface="Wingdings" pitchFamily="2" charset="2"/>
              <a:buChar char="n"/>
            </a:pPr>
            <a:r>
              <a:rPr lang="en-US" altLang="zh-CN" dirty="0" err="1" smtClean="0"/>
              <a:t>Sn</a:t>
            </a:r>
            <a:r>
              <a:rPr lang="en-US" altLang="zh-CN" dirty="0" smtClean="0"/>
              <a:t> :MSTC0A000056</a:t>
            </a:r>
          </a:p>
          <a:p>
            <a:pPr marL="342900" lvl="1" indent="-342900">
              <a:buFont typeface="Wingdings" pitchFamily="2" charset="2"/>
              <a:buChar char="n"/>
            </a:pPr>
            <a:endParaRPr lang="zh-CN" altLang="en-US" dirty="0"/>
          </a:p>
        </p:txBody>
      </p:sp>
      <p:pic>
        <p:nvPicPr>
          <p:cNvPr id="7" name="内容占位符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2348879"/>
            <a:ext cx="6410294" cy="4134197"/>
          </a:xfrm>
          <a:prstGeom prst="rect">
            <a:avLst/>
          </a:prstGeom>
        </p:spPr>
      </p:pic>
    </p:spTree>
    <p:extLst>
      <p:ext uri="{BB962C8B-B14F-4D97-AF65-F5344CB8AC3E}">
        <p14:creationId xmlns:p14="http://schemas.microsoft.com/office/powerpoint/2010/main" val="295862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GPON  Register – </a:t>
            </a:r>
            <a:br>
              <a:rPr lang="en-US" altLang="zh-CN" dirty="0" smtClean="0"/>
            </a:br>
            <a:r>
              <a:rPr lang="en-US" altLang="zh-CN" dirty="0" smtClean="0"/>
              <a:t>State &lt;o3&gt; </a:t>
            </a:r>
            <a:r>
              <a:rPr lang="en-US" altLang="zh-CN" dirty="0" smtClean="0">
                <a:sym typeface="Wingdings" pitchFamily="2" charset="2"/>
              </a:rPr>
              <a:t> State &lt;o4&gt;</a:t>
            </a:r>
            <a:endParaRPr lang="zh-CN" altLang="en-US" dirty="0"/>
          </a:p>
        </p:txBody>
      </p:sp>
      <p:sp>
        <p:nvSpPr>
          <p:cNvPr id="3" name="内容占位符 2"/>
          <p:cNvSpPr>
            <a:spLocks noGrp="1"/>
          </p:cNvSpPr>
          <p:nvPr>
            <p:ph idx="1"/>
          </p:nvPr>
        </p:nvSpPr>
        <p:spPr/>
        <p:txBody>
          <a:bodyPr/>
          <a:lstStyle/>
          <a:p>
            <a:r>
              <a:rPr lang="en-US" altLang="zh-CN" dirty="0" smtClean="0"/>
              <a:t>Serial </a:t>
            </a:r>
            <a:r>
              <a:rPr lang="en-US" altLang="zh-CN" dirty="0"/>
              <a:t>Number </a:t>
            </a:r>
            <a:r>
              <a:rPr lang="en-US" altLang="zh-CN" dirty="0" smtClean="0"/>
              <a:t>State&lt;o3</a:t>
            </a:r>
            <a:r>
              <a:rPr lang="en-US" altLang="zh-CN" dirty="0"/>
              <a:t>&gt; </a:t>
            </a:r>
            <a:r>
              <a:rPr lang="en-US" altLang="zh-CN" dirty="0">
                <a:sym typeface="Wingdings" pitchFamily="2" charset="2"/>
              </a:rPr>
              <a:t> </a:t>
            </a:r>
            <a:r>
              <a:rPr lang="en-US" altLang="zh-CN" dirty="0" smtClean="0">
                <a:sym typeface="Wingdings" pitchFamily="2" charset="2"/>
              </a:rPr>
              <a:t>Ranging State&lt;o4&gt;</a:t>
            </a:r>
          </a:p>
          <a:p>
            <a:pPr lvl="1"/>
            <a:r>
              <a:rPr lang="en-US" altLang="zh-CN" dirty="0" smtClean="0">
                <a:sym typeface="Wingdings" pitchFamily="2" charset="2"/>
              </a:rPr>
              <a:t>receive </a:t>
            </a:r>
            <a:r>
              <a:rPr lang="en-US" altLang="zh-CN" dirty="0" err="1">
                <a:sym typeface="Wingdings" pitchFamily="2" charset="2"/>
              </a:rPr>
              <a:t>Assign_ONU_ID</a:t>
            </a:r>
            <a:r>
              <a:rPr lang="en-US" altLang="zh-CN" dirty="0">
                <a:sym typeface="Wingdings" pitchFamily="2" charset="2"/>
              </a:rPr>
              <a:t> PLOAM Message </a:t>
            </a:r>
          </a:p>
          <a:p>
            <a:endParaRPr lang="en-US" altLang="zh-CN" dirty="0" smtClean="0">
              <a:sym typeface="Wingdings" pitchFamily="2" charset="2"/>
            </a:endParaRPr>
          </a:p>
          <a:p>
            <a:pPr marL="457200" lvl="1" indent="0">
              <a:buNone/>
            </a:pPr>
            <a:endParaRPr lang="en-US" altLang="zh-CN" dirty="0"/>
          </a:p>
          <a:p>
            <a:pPr lvl="1"/>
            <a:endParaRPr lang="en-US" altLang="zh-CN" dirty="0">
              <a:sym typeface="Wingdings" pitchFamily="2" charset="2"/>
            </a:endParaRPr>
          </a:p>
        </p:txBody>
      </p:sp>
      <p:sp>
        <p:nvSpPr>
          <p:cNvPr id="4" name="灯片编号占位符 3"/>
          <p:cNvSpPr>
            <a:spLocks noGrp="1"/>
          </p:cNvSpPr>
          <p:nvPr>
            <p:ph type="sldNum" sz="quarter" idx="10"/>
          </p:nvPr>
        </p:nvSpPr>
        <p:spPr/>
        <p:txBody>
          <a:bodyPr/>
          <a:lstStyle/>
          <a:p>
            <a:endParaRPr lang="zh-TW" alt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8" y="3200400"/>
            <a:ext cx="808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67581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GPON </a:t>
            </a:r>
            <a:r>
              <a:rPr lang="en-US" altLang="zh-CN" dirty="0" smtClean="0"/>
              <a:t> </a:t>
            </a:r>
            <a:r>
              <a:rPr lang="en-US" altLang="zh-CN" dirty="0"/>
              <a:t>Register – </a:t>
            </a:r>
            <a:br>
              <a:rPr lang="en-US" altLang="zh-CN" dirty="0"/>
            </a:br>
            <a:r>
              <a:rPr lang="en-US" altLang="zh-CN" dirty="0"/>
              <a:t>State </a:t>
            </a:r>
            <a:r>
              <a:rPr lang="en-US" altLang="zh-CN" dirty="0" smtClean="0"/>
              <a:t>&lt;o3</a:t>
            </a:r>
            <a:r>
              <a:rPr lang="en-US" altLang="zh-CN" dirty="0"/>
              <a:t>&gt; </a:t>
            </a:r>
            <a:r>
              <a:rPr lang="en-US" altLang="zh-CN" dirty="0">
                <a:sym typeface="Wingdings" pitchFamily="2" charset="2"/>
              </a:rPr>
              <a:t> State </a:t>
            </a:r>
            <a:r>
              <a:rPr lang="en-US" altLang="zh-CN" dirty="0" smtClean="0">
                <a:sym typeface="Wingdings" pitchFamily="2" charset="2"/>
              </a:rPr>
              <a:t>&lt;o4</a:t>
            </a:r>
            <a:r>
              <a:rPr lang="en-US" altLang="zh-CN" dirty="0">
                <a:sym typeface="Wingdings" pitchFamily="2" charset="2"/>
              </a:rPr>
              <a:t>&gt;</a:t>
            </a:r>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sp>
        <p:nvSpPr>
          <p:cNvPr id="6" name="内容占位符 5"/>
          <p:cNvSpPr>
            <a:spLocks noGrp="1"/>
          </p:cNvSpPr>
          <p:nvPr>
            <p:ph idx="1"/>
          </p:nvPr>
        </p:nvSpPr>
        <p:spPr/>
        <p:txBody>
          <a:bodyPr/>
          <a:lstStyle/>
          <a:p>
            <a:pPr marL="342900" lvl="1" indent="-342900">
              <a:buFont typeface="Wingdings" pitchFamily="2" charset="2"/>
              <a:buChar char="n"/>
            </a:pPr>
            <a:r>
              <a:rPr lang="en-US" altLang="zh-CN" dirty="0" smtClean="0"/>
              <a:t>ASSIGN_ONU_ID </a:t>
            </a:r>
            <a:r>
              <a:rPr lang="en-US" altLang="zh-CN" dirty="0"/>
              <a:t>:  </a:t>
            </a:r>
            <a:r>
              <a:rPr lang="en-US" altLang="zh-CN" dirty="0" smtClean="0"/>
              <a:t>FF 03 38 4D </a:t>
            </a:r>
            <a:r>
              <a:rPr lang="en-US" altLang="zh-CN" dirty="0"/>
              <a:t>5354430A </a:t>
            </a:r>
            <a:r>
              <a:rPr lang="en-US" altLang="zh-CN" dirty="0" smtClean="0"/>
              <a:t>000056 00</a:t>
            </a:r>
            <a:endParaRPr lang="en-US" altLang="zh-CN" dirty="0"/>
          </a:p>
        </p:txBody>
      </p:sp>
      <p:pic>
        <p:nvPicPr>
          <p:cNvPr id="7" name="内容占位符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 y="2105022"/>
            <a:ext cx="8496300" cy="3511556"/>
          </a:xfrm>
          <a:prstGeom prst="rect">
            <a:avLst/>
          </a:prstGeom>
        </p:spPr>
      </p:pic>
    </p:spTree>
    <p:extLst>
      <p:ext uri="{BB962C8B-B14F-4D97-AF65-F5344CB8AC3E}">
        <p14:creationId xmlns:p14="http://schemas.microsoft.com/office/powerpoint/2010/main" val="167820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GPON  Register – State &lt;o4&gt;</a:t>
            </a:r>
            <a:endParaRPr lang="zh-CN" altLang="en-US" dirty="0"/>
          </a:p>
        </p:txBody>
      </p:sp>
      <p:sp>
        <p:nvSpPr>
          <p:cNvPr id="3" name="内容占位符 2"/>
          <p:cNvSpPr>
            <a:spLocks noGrp="1"/>
          </p:cNvSpPr>
          <p:nvPr>
            <p:ph idx="1"/>
          </p:nvPr>
        </p:nvSpPr>
        <p:spPr/>
        <p:txBody>
          <a:bodyPr/>
          <a:lstStyle/>
          <a:p>
            <a:r>
              <a:rPr lang="en-US" altLang="zh-CN" dirty="0" smtClean="0">
                <a:sym typeface="Wingdings" pitchFamily="2" charset="2"/>
              </a:rPr>
              <a:t>Ranging State&lt;o4</a:t>
            </a:r>
            <a:r>
              <a:rPr lang="en-US" altLang="zh-CN" dirty="0">
                <a:sym typeface="Wingdings" pitchFamily="2" charset="2"/>
              </a:rPr>
              <a:t>&gt; </a:t>
            </a:r>
            <a:r>
              <a:rPr lang="en-US" altLang="zh-CN" dirty="0" err="1" smtClean="0"/>
              <a:t>Recv</a:t>
            </a:r>
            <a:r>
              <a:rPr lang="en-US" altLang="zh-CN" dirty="0" smtClean="0"/>
              <a:t> </a:t>
            </a:r>
            <a:r>
              <a:rPr lang="en-US" altLang="zh-CN" dirty="0" err="1" smtClean="0"/>
              <a:t>Ranging_Time</a:t>
            </a:r>
            <a:r>
              <a:rPr lang="en-US" altLang="zh-CN" dirty="0" smtClean="0"/>
              <a:t> message</a:t>
            </a:r>
          </a:p>
          <a:p>
            <a:pPr marL="457200" lvl="1" indent="0">
              <a:buNone/>
            </a:pPr>
            <a:endParaRPr lang="en-US" altLang="zh-CN" dirty="0" smtClean="0"/>
          </a:p>
        </p:txBody>
      </p:sp>
      <p:sp>
        <p:nvSpPr>
          <p:cNvPr id="4" name="灯片编号占位符 3"/>
          <p:cNvSpPr>
            <a:spLocks noGrp="1"/>
          </p:cNvSpPr>
          <p:nvPr>
            <p:ph type="sldNum" sz="quarter" idx="10"/>
          </p:nvPr>
        </p:nvSpPr>
        <p:spPr/>
        <p:txBody>
          <a:bodyPr/>
          <a:lstStyle/>
          <a:p>
            <a:endParaRPr lang="zh-TW" altLang="en-US" dirty="0"/>
          </a:p>
        </p:txBody>
      </p:sp>
      <p:pic>
        <p:nvPicPr>
          <p:cNvPr id="215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921024"/>
            <a:ext cx="72294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833986"/>
            <a:ext cx="657225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5726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186" y="1238250"/>
            <a:ext cx="5686425"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smtClean="0"/>
              <a:t>Different type of PON</a:t>
            </a:r>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sp>
        <p:nvSpPr>
          <p:cNvPr id="5" name="TextBox 4"/>
          <p:cNvSpPr txBox="1"/>
          <p:nvPr/>
        </p:nvSpPr>
        <p:spPr>
          <a:xfrm>
            <a:off x="6042967" y="1412776"/>
            <a:ext cx="936104" cy="369332"/>
          </a:xfrm>
          <a:prstGeom prst="rect">
            <a:avLst/>
          </a:prstGeom>
          <a:solidFill>
            <a:schemeClr val="bg1"/>
          </a:solidFill>
        </p:spPr>
        <p:txBody>
          <a:bodyPr wrap="square" rtlCol="0">
            <a:spAutoFit/>
          </a:bodyPr>
          <a:lstStyle/>
          <a:p>
            <a:pPr algn="ctr"/>
            <a:endParaRPr lang="zh-CN" altLang="en-US" dirty="0"/>
          </a:p>
        </p:txBody>
      </p:sp>
      <p:sp>
        <p:nvSpPr>
          <p:cNvPr id="3" name="TextBox 2"/>
          <p:cNvSpPr txBox="1"/>
          <p:nvPr/>
        </p:nvSpPr>
        <p:spPr>
          <a:xfrm>
            <a:off x="6366345" y="1421745"/>
            <a:ext cx="648072" cy="307777"/>
          </a:xfrm>
          <a:prstGeom prst="rect">
            <a:avLst/>
          </a:prstGeom>
          <a:noFill/>
        </p:spPr>
        <p:txBody>
          <a:bodyPr wrap="square" rtlCol="0">
            <a:spAutoFit/>
          </a:bodyPr>
          <a:lstStyle/>
          <a:p>
            <a:r>
              <a:rPr lang="en-US" altLang="zh-CN" sz="1400" dirty="0" smtClean="0">
                <a:latin typeface="Times New Roman" pitchFamily="18" charset="0"/>
                <a:cs typeface="Times New Roman" pitchFamily="18" charset="0"/>
              </a:rPr>
              <a:t>EPON</a:t>
            </a:r>
            <a:endParaRPr lang="zh-CN" altLang="en-US" sz="1400" dirty="0">
              <a:latin typeface="Times New Roman" pitchFamily="18" charset="0"/>
              <a:cs typeface="Times New Roman" pitchFamily="18" charset="0"/>
            </a:endParaRPr>
          </a:p>
        </p:txBody>
      </p:sp>
      <p:sp>
        <p:nvSpPr>
          <p:cNvPr id="6" name="TextBox 5"/>
          <p:cNvSpPr txBox="1"/>
          <p:nvPr/>
        </p:nvSpPr>
        <p:spPr>
          <a:xfrm>
            <a:off x="6061544" y="2996952"/>
            <a:ext cx="742704" cy="189601"/>
          </a:xfrm>
          <a:prstGeom prst="rect">
            <a:avLst/>
          </a:prstGeom>
          <a:solidFill>
            <a:schemeClr val="bg1"/>
          </a:solidFill>
        </p:spPr>
        <p:txBody>
          <a:bodyPr wrap="square" rtlCol="0">
            <a:spAutoFit/>
          </a:bodyPr>
          <a:lstStyle/>
          <a:p>
            <a:endParaRPr lang="zh-CN" altLang="en-US" sz="11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548" y="2967478"/>
            <a:ext cx="6096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3493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GPON </a:t>
            </a:r>
            <a:r>
              <a:rPr lang="en-US" altLang="zh-CN" dirty="0" smtClean="0"/>
              <a:t> </a:t>
            </a:r>
            <a:r>
              <a:rPr lang="en-US" altLang="zh-CN" dirty="0"/>
              <a:t>Register </a:t>
            </a:r>
            <a:r>
              <a:rPr lang="en-US" altLang="zh-CN" dirty="0" smtClean="0"/>
              <a:t>–  State &lt;o5&gt;</a:t>
            </a:r>
            <a:endParaRPr lang="zh-CN" altLang="en-US" dirty="0"/>
          </a:p>
        </p:txBody>
      </p:sp>
      <p:sp>
        <p:nvSpPr>
          <p:cNvPr id="3" name="内容占位符 2"/>
          <p:cNvSpPr>
            <a:spLocks noGrp="1"/>
          </p:cNvSpPr>
          <p:nvPr>
            <p:ph idx="1"/>
          </p:nvPr>
        </p:nvSpPr>
        <p:spPr>
          <a:xfrm>
            <a:off x="323528" y="1124744"/>
            <a:ext cx="8496944" cy="5184576"/>
          </a:xfrm>
        </p:spPr>
        <p:txBody>
          <a:bodyPr/>
          <a:lstStyle/>
          <a:p>
            <a:r>
              <a:rPr lang="en-US" altLang="zh-CN" dirty="0" smtClean="0">
                <a:sym typeface="Wingdings" pitchFamily="2" charset="2"/>
              </a:rPr>
              <a:t>Operation State&lt;o5</a:t>
            </a:r>
            <a:r>
              <a:rPr lang="en-US" altLang="zh-CN" dirty="0">
                <a:sym typeface="Wingdings" pitchFamily="2" charset="2"/>
              </a:rPr>
              <a:t>&gt;</a:t>
            </a:r>
          </a:p>
          <a:p>
            <a:pPr lvl="1"/>
            <a:r>
              <a:rPr lang="en-US" altLang="zh-CN" dirty="0">
                <a:sym typeface="Wingdings" pitchFamily="2" charset="2"/>
              </a:rPr>
              <a:t>r</a:t>
            </a:r>
            <a:r>
              <a:rPr lang="en-US" altLang="zh-CN" dirty="0" smtClean="0">
                <a:sym typeface="Wingdings" pitchFamily="2" charset="2"/>
              </a:rPr>
              <a:t>eceive </a:t>
            </a:r>
            <a:r>
              <a:rPr lang="en-US" altLang="zh-CN" dirty="0"/>
              <a:t>CONFIGURE_PORT_ID </a:t>
            </a:r>
            <a:r>
              <a:rPr lang="en-US" altLang="zh-CN" dirty="0">
                <a:sym typeface="Wingdings" pitchFamily="2" charset="2"/>
              </a:rPr>
              <a:t>PLOAM Message </a:t>
            </a:r>
          </a:p>
          <a:p>
            <a:pPr lvl="1"/>
            <a:r>
              <a:rPr lang="en-US" altLang="zh-CN" dirty="0"/>
              <a:t>s</a:t>
            </a:r>
            <a:r>
              <a:rPr lang="en-US" altLang="zh-CN" dirty="0" smtClean="0"/>
              <a:t>end Acknowledge </a:t>
            </a:r>
            <a:r>
              <a:rPr lang="en-US" altLang="zh-CN" dirty="0">
                <a:sym typeface="Wingdings" pitchFamily="2" charset="2"/>
              </a:rPr>
              <a:t>PLOAM </a:t>
            </a:r>
            <a:r>
              <a:rPr lang="en-US" altLang="zh-CN" dirty="0" smtClean="0">
                <a:sym typeface="Wingdings" pitchFamily="2" charset="2"/>
              </a:rPr>
              <a:t>Message</a:t>
            </a:r>
          </a:p>
          <a:p>
            <a:r>
              <a:rPr lang="en-US" altLang="zh-CN" dirty="0" smtClean="0">
                <a:sym typeface="Wingdings" pitchFamily="2" charset="2"/>
              </a:rPr>
              <a:t>PLOAM Message:</a:t>
            </a:r>
          </a:p>
          <a:p>
            <a:pPr lvl="1"/>
            <a:r>
              <a:rPr lang="en-US" altLang="zh-CN" dirty="0"/>
              <a:t>Received </a:t>
            </a:r>
            <a:r>
              <a:rPr lang="en-US" altLang="zh-CN" dirty="0" err="1"/>
              <a:t>Ploam</a:t>
            </a:r>
            <a:r>
              <a:rPr lang="en-US" altLang="zh-CN" dirty="0"/>
              <a:t>: </a:t>
            </a:r>
            <a:r>
              <a:rPr lang="en-US" altLang="zh-CN" dirty="0" smtClean="0"/>
              <a:t>38 0E 0103 </a:t>
            </a:r>
            <a:r>
              <a:rPr lang="en-US" altLang="zh-CN" dirty="0"/>
              <a:t>80000000 00000000</a:t>
            </a:r>
          </a:p>
        </p:txBody>
      </p:sp>
      <p:sp>
        <p:nvSpPr>
          <p:cNvPr id="4" name="灯片编号占位符 3"/>
          <p:cNvSpPr>
            <a:spLocks noGrp="1"/>
          </p:cNvSpPr>
          <p:nvPr>
            <p:ph type="sldNum" sz="quarter" idx="10"/>
          </p:nvPr>
        </p:nvSpPr>
        <p:spPr/>
        <p:txBody>
          <a:bodyPr/>
          <a:lstStyle/>
          <a:p>
            <a:endParaRPr lang="zh-TW" alt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18" y="4365104"/>
            <a:ext cx="85534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9016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GPON </a:t>
            </a:r>
            <a:r>
              <a:rPr lang="en-US" altLang="zh-CN" dirty="0" smtClean="0"/>
              <a:t>Register </a:t>
            </a:r>
            <a:r>
              <a:rPr lang="en-US" altLang="zh-CN" dirty="0"/>
              <a:t>– </a:t>
            </a:r>
            <a:br>
              <a:rPr lang="en-US" altLang="zh-CN" dirty="0"/>
            </a:br>
            <a:r>
              <a:rPr lang="en-US" altLang="zh-CN" dirty="0"/>
              <a:t>State </a:t>
            </a:r>
            <a:r>
              <a:rPr lang="en-US" altLang="zh-CN" dirty="0" smtClean="0"/>
              <a:t>&lt;o5</a:t>
            </a:r>
            <a:r>
              <a:rPr lang="en-US" altLang="zh-CN" dirty="0"/>
              <a:t>&gt;</a:t>
            </a:r>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sp>
        <p:nvSpPr>
          <p:cNvPr id="6" name="内容占位符 5"/>
          <p:cNvSpPr>
            <a:spLocks noGrp="1"/>
          </p:cNvSpPr>
          <p:nvPr>
            <p:ph idx="1"/>
          </p:nvPr>
        </p:nvSpPr>
        <p:spPr/>
        <p:txBody>
          <a:bodyPr/>
          <a:lstStyle/>
          <a:p>
            <a:pPr marL="342900" lvl="1" indent="-342900">
              <a:buFont typeface="Wingdings" pitchFamily="2" charset="2"/>
              <a:buChar char="n"/>
            </a:pPr>
            <a:r>
              <a:rPr lang="en-US" altLang="zh-CN" dirty="0"/>
              <a:t>Configure port </a:t>
            </a:r>
            <a:r>
              <a:rPr lang="en-US" altLang="zh-CN" dirty="0" smtClean="0"/>
              <a:t>id </a:t>
            </a:r>
            <a:r>
              <a:rPr lang="en-US" altLang="zh-CN" dirty="0"/>
              <a:t>: </a:t>
            </a:r>
            <a:r>
              <a:rPr lang="en-US" altLang="zh-CN" dirty="0" smtClean="0"/>
              <a:t>38 0E 01 03 </a:t>
            </a:r>
            <a:r>
              <a:rPr lang="en-US" altLang="zh-CN" dirty="0"/>
              <a:t>80000000 00000000</a:t>
            </a:r>
          </a:p>
          <a:p>
            <a:endParaRPr lang="zh-CN" altLang="en-US" dirty="0"/>
          </a:p>
        </p:txBody>
      </p:sp>
      <p:pic>
        <p:nvPicPr>
          <p:cNvPr id="7" name="内容占位符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 y="2314768"/>
            <a:ext cx="8496300" cy="3092065"/>
          </a:xfrm>
          <a:prstGeom prst="rect">
            <a:avLst/>
          </a:prstGeom>
        </p:spPr>
      </p:pic>
    </p:spTree>
    <p:extLst>
      <p:ext uri="{BB962C8B-B14F-4D97-AF65-F5344CB8AC3E}">
        <p14:creationId xmlns:p14="http://schemas.microsoft.com/office/powerpoint/2010/main" val="224306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GPON LOID </a:t>
            </a:r>
            <a:r>
              <a:rPr lang="en-US" altLang="zh-CN" dirty="0" smtClean="0"/>
              <a:t>Register -- success</a:t>
            </a:r>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980728"/>
            <a:ext cx="372427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60880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GPON LOID Register  --failed</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1800" y="980728"/>
            <a:ext cx="3030480" cy="5184775"/>
          </a:xfrm>
        </p:spPr>
      </p:pic>
      <p:sp>
        <p:nvSpPr>
          <p:cNvPr id="4" name="灯片编号占位符 3"/>
          <p:cNvSpPr>
            <a:spLocks noGrp="1"/>
          </p:cNvSpPr>
          <p:nvPr>
            <p:ph type="sldNum" sz="quarter" idx="10"/>
          </p:nvPr>
        </p:nvSpPr>
        <p:spPr/>
        <p:txBody>
          <a:bodyPr/>
          <a:lstStyle/>
          <a:p>
            <a:endParaRPr lang="zh-TW" altLang="en-US" dirty="0"/>
          </a:p>
        </p:txBody>
      </p:sp>
    </p:spTree>
    <p:extLst>
      <p:ext uri="{BB962C8B-B14F-4D97-AF65-F5344CB8AC3E}">
        <p14:creationId xmlns:p14="http://schemas.microsoft.com/office/powerpoint/2010/main" val="39221503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GPON LOID Register – LOID authentication</a:t>
            </a:r>
            <a:endParaRPr lang="zh-CN" altLang="en-US" dirty="0"/>
          </a:p>
        </p:txBody>
      </p:sp>
      <p:sp>
        <p:nvSpPr>
          <p:cNvPr id="3" name="内容占位符 2"/>
          <p:cNvSpPr>
            <a:spLocks noGrp="1"/>
          </p:cNvSpPr>
          <p:nvPr>
            <p:ph idx="1"/>
          </p:nvPr>
        </p:nvSpPr>
        <p:spPr>
          <a:xfrm>
            <a:off x="323528" y="1124744"/>
            <a:ext cx="8640960" cy="5256584"/>
          </a:xfrm>
        </p:spPr>
        <p:txBody>
          <a:bodyPr/>
          <a:lstStyle/>
          <a:p>
            <a:r>
              <a:rPr lang="en-US" altLang="zh-CN" dirty="0"/>
              <a:t>New ME : LOID authentication</a:t>
            </a:r>
          </a:p>
          <a:p>
            <a:pPr lvl="1"/>
            <a:r>
              <a:rPr lang="en-US" altLang="zh-CN" dirty="0"/>
              <a:t>Attributes</a:t>
            </a:r>
            <a:r>
              <a:rPr lang="en-US" altLang="zh-CN" dirty="0" smtClean="0"/>
              <a:t>:</a:t>
            </a:r>
          </a:p>
          <a:p>
            <a:pPr lvl="2"/>
            <a:r>
              <a:rPr lang="en-US" altLang="zh-CN" dirty="0">
                <a:latin typeface="宋体" pitchFamily="2" charset="-122"/>
                <a:ea typeface="宋体" pitchFamily="2" charset="-122"/>
              </a:rPr>
              <a:t>Authentication status</a:t>
            </a:r>
            <a:r>
              <a:rPr lang="zh-CN" altLang="en-US" dirty="0">
                <a:latin typeface="宋体" pitchFamily="2" charset="-122"/>
                <a:ea typeface="宋体" pitchFamily="2" charset="-122"/>
              </a:rPr>
              <a:t>，标识</a:t>
            </a:r>
            <a:r>
              <a:rPr lang="en-US" altLang="zh-CN" dirty="0">
                <a:latin typeface="宋体" pitchFamily="2" charset="-122"/>
                <a:ea typeface="宋体" pitchFamily="2" charset="-122"/>
              </a:rPr>
              <a:t>ONU </a:t>
            </a:r>
            <a:r>
              <a:rPr lang="zh-CN" altLang="en-US" dirty="0">
                <a:latin typeface="宋体" pitchFamily="2" charset="-122"/>
                <a:ea typeface="宋体" pitchFamily="2" charset="-122"/>
              </a:rPr>
              <a:t>的认证的状态，</a:t>
            </a:r>
            <a:r>
              <a:rPr lang="en-US" altLang="zh-CN" dirty="0">
                <a:latin typeface="宋体" pitchFamily="2" charset="-122"/>
                <a:ea typeface="宋体" pitchFamily="2" charset="-122"/>
              </a:rPr>
              <a:t>ONU </a:t>
            </a:r>
            <a:r>
              <a:rPr lang="zh-CN" altLang="en-US" dirty="0">
                <a:latin typeface="宋体" pitchFamily="2" charset="-122"/>
                <a:ea typeface="宋体" pitchFamily="2" charset="-122"/>
              </a:rPr>
              <a:t>缺省值为</a:t>
            </a:r>
            <a:r>
              <a:rPr lang="en-US" altLang="zh-CN" dirty="0">
                <a:latin typeface="宋体" pitchFamily="2" charset="-122"/>
                <a:ea typeface="宋体" pitchFamily="2" charset="-122"/>
              </a:rPr>
              <a:t>0x00</a:t>
            </a:r>
            <a:r>
              <a:rPr lang="zh-CN" altLang="en-US" dirty="0">
                <a:latin typeface="宋体" pitchFamily="2" charset="-122"/>
                <a:ea typeface="宋体" pitchFamily="2" charset="-122"/>
              </a:rPr>
              <a:t>。</a:t>
            </a:r>
            <a:r>
              <a:rPr lang="en-US" altLang="zh-CN" dirty="0">
                <a:latin typeface="宋体" pitchFamily="2" charset="-122"/>
                <a:ea typeface="宋体" pitchFamily="2" charset="-122"/>
              </a:rPr>
              <a:t>ONU </a:t>
            </a:r>
            <a:r>
              <a:rPr lang="zh-CN" altLang="en-US" dirty="0">
                <a:latin typeface="宋体" pitchFamily="2" charset="-122"/>
                <a:ea typeface="宋体" pitchFamily="2" charset="-122"/>
              </a:rPr>
              <a:t>重启后该属性应恢复成</a:t>
            </a:r>
            <a:r>
              <a:rPr lang="en-US" altLang="zh-CN" dirty="0">
                <a:latin typeface="宋体" pitchFamily="2" charset="-122"/>
                <a:ea typeface="宋体" pitchFamily="2" charset="-122"/>
              </a:rPr>
              <a:t>0x00</a:t>
            </a:r>
            <a:r>
              <a:rPr lang="zh-CN" altLang="en-US" dirty="0">
                <a:latin typeface="宋体" pitchFamily="2" charset="-122"/>
                <a:ea typeface="宋体" pitchFamily="2" charset="-122"/>
              </a:rPr>
              <a:t>（</a:t>
            </a:r>
            <a:r>
              <a:rPr lang="en-US" altLang="zh-CN" dirty="0">
                <a:latin typeface="宋体" pitchFamily="2" charset="-122"/>
                <a:ea typeface="宋体" pitchFamily="2" charset="-122"/>
              </a:rPr>
              <a:t>W</a:t>
            </a:r>
            <a:r>
              <a:rPr lang="zh-CN" altLang="en-US" dirty="0">
                <a:latin typeface="宋体" pitchFamily="2" charset="-122"/>
                <a:ea typeface="宋体" pitchFamily="2" charset="-122"/>
              </a:rPr>
              <a:t>，</a:t>
            </a:r>
            <a:r>
              <a:rPr lang="en-US" altLang="zh-CN" dirty="0">
                <a:latin typeface="宋体" pitchFamily="2" charset="-122"/>
                <a:ea typeface="宋体" pitchFamily="2" charset="-122"/>
              </a:rPr>
              <a:t>R</a:t>
            </a:r>
            <a:r>
              <a:rPr lang="zh-CN" altLang="en-US" dirty="0">
                <a:latin typeface="宋体" pitchFamily="2" charset="-122"/>
                <a:ea typeface="宋体" pitchFamily="2" charset="-122"/>
              </a:rPr>
              <a:t>） （</a:t>
            </a:r>
            <a:r>
              <a:rPr lang="en-US" altLang="zh-CN" dirty="0">
                <a:latin typeface="宋体" pitchFamily="2" charset="-122"/>
                <a:ea typeface="宋体" pitchFamily="2" charset="-122"/>
              </a:rPr>
              <a:t>1bytes</a:t>
            </a:r>
            <a:r>
              <a:rPr lang="zh-CN" altLang="en-US" dirty="0">
                <a:latin typeface="宋体" pitchFamily="2" charset="-122"/>
                <a:ea typeface="宋体" pitchFamily="2" charset="-122"/>
              </a:rPr>
              <a:t>）</a:t>
            </a:r>
            <a:r>
              <a:rPr lang="en-US" altLang="zh-CN" dirty="0">
                <a:latin typeface="宋体" pitchFamily="2" charset="-122"/>
                <a:ea typeface="宋体" pitchFamily="2" charset="-122"/>
              </a:rPr>
              <a:t>(mandatory)</a:t>
            </a:r>
            <a:endParaRPr lang="zh-CN" altLang="en-US" dirty="0">
              <a:latin typeface="宋体" pitchFamily="2" charset="-122"/>
              <a:ea typeface="宋体" pitchFamily="2" charset="-122"/>
            </a:endParaRPr>
          </a:p>
          <a:p>
            <a:pPr lvl="3"/>
            <a:r>
              <a:rPr lang="en-US" altLang="zh-CN" dirty="0">
                <a:latin typeface="宋体" pitchFamily="2" charset="-122"/>
                <a:ea typeface="宋体" pitchFamily="2" charset="-122"/>
              </a:rPr>
              <a:t>0x00</a:t>
            </a:r>
            <a:r>
              <a:rPr lang="zh-CN" altLang="en-US" dirty="0">
                <a:latin typeface="宋体" pitchFamily="2" charset="-122"/>
                <a:ea typeface="宋体" pitchFamily="2" charset="-122"/>
              </a:rPr>
              <a:t>： 初始状态</a:t>
            </a:r>
          </a:p>
          <a:p>
            <a:pPr lvl="3"/>
            <a:r>
              <a:rPr lang="en-US" altLang="zh-CN" dirty="0">
                <a:latin typeface="宋体" pitchFamily="2" charset="-122"/>
                <a:ea typeface="宋体" pitchFamily="2" charset="-122"/>
              </a:rPr>
              <a:t>0x01</a:t>
            </a:r>
            <a:r>
              <a:rPr lang="zh-CN" altLang="en-US" dirty="0">
                <a:latin typeface="宋体" pitchFamily="2" charset="-122"/>
                <a:ea typeface="宋体" pitchFamily="2" charset="-122"/>
              </a:rPr>
              <a:t>： 认证成功</a:t>
            </a:r>
          </a:p>
          <a:p>
            <a:pPr lvl="3"/>
            <a:r>
              <a:rPr lang="en-US" altLang="zh-CN" dirty="0">
                <a:latin typeface="宋体" pitchFamily="2" charset="-122"/>
                <a:ea typeface="宋体" pitchFamily="2" charset="-122"/>
              </a:rPr>
              <a:t>0x02</a:t>
            </a:r>
            <a:r>
              <a:rPr lang="zh-CN" altLang="en-US" dirty="0">
                <a:latin typeface="宋体" pitchFamily="2" charset="-122"/>
                <a:ea typeface="宋体" pitchFamily="2" charset="-122"/>
              </a:rPr>
              <a:t>： </a:t>
            </a:r>
            <a:r>
              <a:rPr lang="en-US" altLang="zh-CN" dirty="0">
                <a:latin typeface="宋体" pitchFamily="2" charset="-122"/>
                <a:ea typeface="宋体" pitchFamily="2" charset="-122"/>
              </a:rPr>
              <a:t>LOID </a:t>
            </a:r>
            <a:r>
              <a:rPr lang="zh-CN" altLang="en-US" dirty="0">
                <a:latin typeface="宋体" pitchFamily="2" charset="-122"/>
                <a:ea typeface="宋体" pitchFamily="2" charset="-122"/>
              </a:rPr>
              <a:t>不存在</a:t>
            </a:r>
          </a:p>
          <a:p>
            <a:pPr lvl="3"/>
            <a:r>
              <a:rPr lang="en-US" altLang="zh-CN" dirty="0">
                <a:latin typeface="宋体" pitchFamily="2" charset="-122"/>
                <a:ea typeface="宋体" pitchFamily="2" charset="-122"/>
              </a:rPr>
              <a:t>0x03</a:t>
            </a:r>
            <a:r>
              <a:rPr lang="zh-CN" altLang="en-US" dirty="0">
                <a:latin typeface="宋体" pitchFamily="2" charset="-122"/>
                <a:ea typeface="宋体" pitchFamily="2" charset="-122"/>
              </a:rPr>
              <a:t>： </a:t>
            </a:r>
            <a:r>
              <a:rPr lang="en-US" altLang="zh-CN" dirty="0">
                <a:latin typeface="宋体" pitchFamily="2" charset="-122"/>
                <a:ea typeface="宋体" pitchFamily="2" charset="-122"/>
              </a:rPr>
              <a:t>LOID </a:t>
            </a:r>
            <a:r>
              <a:rPr lang="zh-CN" altLang="en-US" dirty="0">
                <a:latin typeface="宋体" pitchFamily="2" charset="-122"/>
                <a:ea typeface="宋体" pitchFamily="2" charset="-122"/>
              </a:rPr>
              <a:t>存在，但是</a:t>
            </a:r>
            <a:r>
              <a:rPr lang="en-US" altLang="zh-CN" dirty="0">
                <a:latin typeface="宋体" pitchFamily="2" charset="-122"/>
                <a:ea typeface="宋体" pitchFamily="2" charset="-122"/>
              </a:rPr>
              <a:t>password </a:t>
            </a:r>
            <a:r>
              <a:rPr lang="zh-CN" altLang="en-US" dirty="0">
                <a:latin typeface="宋体" pitchFamily="2" charset="-122"/>
                <a:ea typeface="宋体" pitchFamily="2" charset="-122"/>
              </a:rPr>
              <a:t>错误</a:t>
            </a:r>
          </a:p>
          <a:p>
            <a:pPr lvl="3"/>
            <a:r>
              <a:rPr lang="en-US" altLang="zh-CN" dirty="0">
                <a:latin typeface="宋体" pitchFamily="2" charset="-122"/>
                <a:ea typeface="宋体" pitchFamily="2" charset="-122"/>
              </a:rPr>
              <a:t>0x04</a:t>
            </a:r>
            <a:r>
              <a:rPr lang="zh-CN" altLang="en-US" dirty="0">
                <a:latin typeface="宋体" pitchFamily="2" charset="-122"/>
                <a:ea typeface="宋体" pitchFamily="2" charset="-122"/>
              </a:rPr>
              <a:t>： </a:t>
            </a:r>
            <a:r>
              <a:rPr lang="en-US" altLang="zh-CN" dirty="0">
                <a:latin typeface="宋体" pitchFamily="2" charset="-122"/>
                <a:ea typeface="宋体" pitchFamily="2" charset="-122"/>
              </a:rPr>
              <a:t>LOID </a:t>
            </a:r>
            <a:r>
              <a:rPr lang="zh-CN" altLang="en-US" dirty="0">
                <a:latin typeface="宋体" pitchFamily="2" charset="-122"/>
                <a:ea typeface="宋体" pitchFamily="2" charset="-122"/>
              </a:rPr>
              <a:t>冲突，即已有该</a:t>
            </a:r>
            <a:r>
              <a:rPr lang="en-US" altLang="zh-CN" dirty="0">
                <a:latin typeface="宋体" pitchFamily="2" charset="-122"/>
                <a:ea typeface="宋体" pitchFamily="2" charset="-122"/>
              </a:rPr>
              <a:t>LOID </a:t>
            </a:r>
            <a:r>
              <a:rPr lang="zh-CN" altLang="en-US" dirty="0">
                <a:latin typeface="宋体" pitchFamily="2" charset="-122"/>
                <a:ea typeface="宋体" pitchFamily="2" charset="-122"/>
              </a:rPr>
              <a:t>的</a:t>
            </a:r>
            <a:r>
              <a:rPr lang="en-US" altLang="zh-CN" dirty="0">
                <a:latin typeface="宋体" pitchFamily="2" charset="-122"/>
                <a:ea typeface="宋体" pitchFamily="2" charset="-122"/>
              </a:rPr>
              <a:t>ONU </a:t>
            </a:r>
            <a:r>
              <a:rPr lang="zh-CN" altLang="en-US" dirty="0">
                <a:latin typeface="宋体" pitchFamily="2" charset="-122"/>
                <a:ea typeface="宋体" pitchFamily="2" charset="-122"/>
              </a:rPr>
              <a:t>认证成功。</a:t>
            </a:r>
          </a:p>
          <a:p>
            <a:pPr lvl="3"/>
            <a:r>
              <a:rPr lang="en-US" altLang="zh-CN" dirty="0">
                <a:latin typeface="宋体" pitchFamily="2" charset="-122"/>
                <a:ea typeface="宋体" pitchFamily="2" charset="-122"/>
              </a:rPr>
              <a:t>0x05-0xff</a:t>
            </a:r>
            <a:r>
              <a:rPr lang="zh-CN" altLang="en-US" dirty="0">
                <a:latin typeface="宋体" pitchFamily="2" charset="-122"/>
                <a:ea typeface="宋体" pitchFamily="2" charset="-122"/>
              </a:rPr>
              <a:t>：</a:t>
            </a:r>
            <a:r>
              <a:rPr lang="en-US" altLang="zh-CN" dirty="0" smtClean="0">
                <a:latin typeface="宋体" pitchFamily="2" charset="-122"/>
                <a:ea typeface="宋体" pitchFamily="2" charset="-122"/>
              </a:rPr>
              <a:t>Reserved</a:t>
            </a:r>
            <a:endParaRPr lang="en-US" altLang="zh-CN" dirty="0">
              <a:latin typeface="宋体" pitchFamily="2" charset="-122"/>
              <a:ea typeface="宋体" pitchFamily="2" charset="-122"/>
            </a:endParaRPr>
          </a:p>
        </p:txBody>
      </p:sp>
      <p:sp>
        <p:nvSpPr>
          <p:cNvPr id="4" name="灯片编号占位符 3"/>
          <p:cNvSpPr>
            <a:spLocks noGrp="1"/>
          </p:cNvSpPr>
          <p:nvPr>
            <p:ph type="sldNum" sz="quarter" idx="10"/>
          </p:nvPr>
        </p:nvSpPr>
        <p:spPr/>
        <p:txBody>
          <a:bodyPr/>
          <a:lstStyle/>
          <a:p>
            <a:endParaRPr lang="zh-TW" altLang="en-US" dirty="0"/>
          </a:p>
        </p:txBody>
      </p:sp>
    </p:spTree>
    <p:extLst>
      <p:ext uri="{BB962C8B-B14F-4D97-AF65-F5344CB8AC3E}">
        <p14:creationId xmlns:p14="http://schemas.microsoft.com/office/powerpoint/2010/main" val="1938621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GPON </a:t>
            </a:r>
            <a:r>
              <a:rPr lang="en-US" altLang="zh-CN" dirty="0" err="1" smtClean="0"/>
              <a:t>loid</a:t>
            </a:r>
            <a:r>
              <a:rPr lang="en-US" altLang="zh-CN" dirty="0" smtClean="0"/>
              <a:t> register error</a:t>
            </a:r>
            <a:endParaRPr lang="zh-CN" altLang="en-US" dirty="0"/>
          </a:p>
        </p:txBody>
      </p:sp>
      <p:sp>
        <p:nvSpPr>
          <p:cNvPr id="3" name="内容占位符 2"/>
          <p:cNvSpPr>
            <a:spLocks noGrp="1"/>
          </p:cNvSpPr>
          <p:nvPr>
            <p:ph idx="1"/>
          </p:nvPr>
        </p:nvSpPr>
        <p:spPr/>
        <p:txBody>
          <a:bodyPr/>
          <a:lstStyle/>
          <a:p>
            <a:r>
              <a:rPr lang="en-US" altLang="zh-CN" dirty="0" err="1" smtClean="0"/>
              <a:t>Loid</a:t>
            </a:r>
            <a:r>
              <a:rPr lang="en-US" altLang="zh-CN" dirty="0" smtClean="0"/>
              <a:t> </a:t>
            </a:r>
            <a:r>
              <a:rPr lang="en-US" altLang="zh-CN" dirty="0"/>
              <a:t>error :</a:t>
            </a:r>
            <a:r>
              <a:rPr lang="en-US" altLang="zh-CN" dirty="0" err="1"/>
              <a:t>AuthenticationStatus</a:t>
            </a:r>
            <a:r>
              <a:rPr lang="en-US" altLang="zh-CN" dirty="0"/>
              <a:t> =&gt; 0x02</a:t>
            </a:r>
            <a:endParaRPr lang="en-US" altLang="zh-CN" dirty="0" smtClean="0"/>
          </a:p>
          <a:p>
            <a:endParaRPr lang="en-US" altLang="zh-CN" dirty="0"/>
          </a:p>
          <a:p>
            <a:endParaRPr lang="en-US" altLang="zh-CN" dirty="0" smtClean="0"/>
          </a:p>
          <a:p>
            <a:pPr marL="0" indent="0">
              <a:buNone/>
            </a:pPr>
            <a:endParaRPr lang="en-US" altLang="zh-CN" dirty="0"/>
          </a:p>
          <a:p>
            <a:r>
              <a:rPr lang="en-US" altLang="zh-CN" dirty="0" err="1" smtClean="0"/>
              <a:t>Loid</a:t>
            </a:r>
            <a:r>
              <a:rPr lang="en-US" altLang="zh-CN" dirty="0" smtClean="0"/>
              <a:t> conflict</a:t>
            </a:r>
            <a:r>
              <a:rPr lang="zh-CN" altLang="en-US" dirty="0" smtClean="0"/>
              <a:t>：</a:t>
            </a:r>
            <a:r>
              <a:rPr lang="en-US" altLang="zh-CN" dirty="0" err="1"/>
              <a:t>AuthenticationStatus</a:t>
            </a:r>
            <a:r>
              <a:rPr lang="en-US" altLang="zh-CN" dirty="0"/>
              <a:t> =&gt; 0x04</a:t>
            </a:r>
            <a:endParaRPr lang="en-US" altLang="zh-CN" dirty="0" smtClean="0"/>
          </a:p>
        </p:txBody>
      </p:sp>
      <p:sp>
        <p:nvSpPr>
          <p:cNvPr id="4" name="灯片编号占位符 3"/>
          <p:cNvSpPr>
            <a:spLocks noGrp="1"/>
          </p:cNvSpPr>
          <p:nvPr>
            <p:ph type="sldNum" sz="quarter" idx="10"/>
          </p:nvPr>
        </p:nvSpPr>
        <p:spPr/>
        <p:txBody>
          <a:bodyPr/>
          <a:lstStyle/>
          <a:p>
            <a:endParaRPr lang="zh-TW" altLang="en-US" dirty="0"/>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5" y="4437112"/>
            <a:ext cx="56483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5" y="1850926"/>
            <a:ext cx="5629275"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5099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GPON DEACTIVATE_ONU_ID</a:t>
            </a:r>
            <a:endParaRPr lang="zh-CN" altLang="en-US" dirty="0"/>
          </a:p>
        </p:txBody>
      </p:sp>
      <p:sp>
        <p:nvSpPr>
          <p:cNvPr id="3" name="内容占位符 2"/>
          <p:cNvSpPr>
            <a:spLocks noGrp="1"/>
          </p:cNvSpPr>
          <p:nvPr>
            <p:ph idx="1"/>
          </p:nvPr>
        </p:nvSpPr>
        <p:spPr/>
        <p:txBody>
          <a:bodyPr/>
          <a:lstStyle/>
          <a:p>
            <a:r>
              <a:rPr lang="en-US" altLang="zh-CN" dirty="0" smtClean="0"/>
              <a:t>DEACTIVATE_ONU_ID : </a:t>
            </a:r>
            <a:r>
              <a:rPr lang="en-US" altLang="zh-CN" dirty="0"/>
              <a:t>32 05 00 00 00 00 00 00 00 00 00 00 </a:t>
            </a:r>
            <a:endParaRPr lang="en-US" altLang="zh-CN" dirty="0" smtClean="0"/>
          </a:p>
          <a:p>
            <a:endParaRPr lang="en-US" altLang="zh-CN" dirty="0" smtClean="0"/>
          </a:p>
          <a:p>
            <a:endParaRPr lang="en-US" altLang="zh-CN" dirty="0"/>
          </a:p>
          <a:p>
            <a:endParaRPr lang="en-US" altLang="zh-CN" dirty="0" smtClean="0"/>
          </a:p>
          <a:p>
            <a:endParaRPr lang="en-US" altLang="zh-CN" dirty="0"/>
          </a:p>
          <a:p>
            <a:r>
              <a:rPr lang="en-US" altLang="zh-CN" sz="2400" dirty="0"/>
              <a:t>To instruct an ONU with this ONU-ID to stop sending upstream traffic and reset itself.</a:t>
            </a:r>
          </a:p>
          <a:p>
            <a:pPr marL="0" indent="0">
              <a:buFont typeface="Wingdings" pitchFamily="2" charset="2"/>
              <a:buNone/>
            </a:pPr>
            <a:r>
              <a:rPr lang="en-US" altLang="zh-CN" sz="2400" dirty="0"/>
              <a:t> It can also be a broadcast message.</a:t>
            </a:r>
            <a:endParaRPr lang="zh-CN" altLang="en-US" sz="2400" dirty="0"/>
          </a:p>
        </p:txBody>
      </p:sp>
      <p:sp>
        <p:nvSpPr>
          <p:cNvPr id="4" name="灯片编号占位符 3"/>
          <p:cNvSpPr>
            <a:spLocks noGrp="1"/>
          </p:cNvSpPr>
          <p:nvPr>
            <p:ph type="sldNum" sz="quarter" idx="10"/>
          </p:nvPr>
        </p:nvSpPr>
        <p:spPr/>
        <p:txBody>
          <a:bodyPr/>
          <a:lstStyle/>
          <a:p>
            <a:endParaRPr lang="zh-TW"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82" y="2708920"/>
            <a:ext cx="8649908" cy="2038635"/>
          </a:xfrm>
          <a:prstGeom prst="rect">
            <a:avLst/>
          </a:prstGeom>
        </p:spPr>
      </p:pic>
    </p:spTree>
    <p:extLst>
      <p:ext uri="{BB962C8B-B14F-4D97-AF65-F5344CB8AC3E}">
        <p14:creationId xmlns:p14="http://schemas.microsoft.com/office/powerpoint/2010/main" val="85345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224744"/>
            <a:ext cx="8064896" cy="900000"/>
          </a:xfrm>
        </p:spPr>
        <p:txBody>
          <a:bodyPr/>
          <a:lstStyle/>
          <a:p>
            <a:r>
              <a:rPr lang="en-US" altLang="zh-CN" b="0" dirty="0" smtClean="0"/>
              <a:t/>
            </a:r>
            <a:br>
              <a:rPr lang="en-US" altLang="zh-CN" b="0" dirty="0" smtClean="0"/>
            </a:br>
            <a:r>
              <a:rPr lang="en-US" altLang="zh-CN" b="0" dirty="0" smtClean="0"/>
              <a:t>Which </a:t>
            </a:r>
            <a:r>
              <a:rPr lang="en-US" altLang="zh-CN" b="0" dirty="0"/>
              <a:t>conditions </a:t>
            </a:r>
            <a:r>
              <a:rPr lang="en-US" altLang="zh-CN" b="0" dirty="0" smtClean="0"/>
              <a:t>will trigger DEACTIVATE ONU ID message</a:t>
            </a:r>
            <a:r>
              <a:rPr lang="en-US" altLang="zh-CN" b="0" dirty="0"/>
              <a:t/>
            </a:r>
            <a:br>
              <a:rPr lang="en-US" altLang="zh-CN" b="0" dirty="0"/>
            </a:br>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1196752"/>
            <a:ext cx="7800975"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6921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 conditions will trigger DEACTIVATE ONU ID message</a:t>
            </a:r>
            <a:endParaRPr lang="zh-CN" altLang="en-US" dirty="0"/>
          </a:p>
        </p:txBody>
      </p:sp>
      <p:sp>
        <p:nvSpPr>
          <p:cNvPr id="3" name="内容占位符 2"/>
          <p:cNvSpPr>
            <a:spLocks noGrp="1"/>
          </p:cNvSpPr>
          <p:nvPr>
            <p:ph idx="1"/>
          </p:nvPr>
        </p:nvSpPr>
        <p:spPr>
          <a:xfrm>
            <a:off x="323528" y="1268760"/>
            <a:ext cx="8712968" cy="5184576"/>
          </a:xfrm>
        </p:spPr>
        <p:txBody>
          <a:bodyPr/>
          <a:lstStyle/>
          <a:p>
            <a:r>
              <a:rPr lang="en-US" altLang="zh-CN" sz="2400" dirty="0" err="1" smtClean="0"/>
              <a:t>LOSi</a:t>
            </a:r>
            <a:r>
              <a:rPr lang="en-US" altLang="zh-CN" sz="2400" dirty="0" smtClean="0"/>
              <a:t>: </a:t>
            </a:r>
            <a:r>
              <a:rPr lang="en-US" altLang="zh-CN" sz="2400" dirty="0"/>
              <a:t>Loss of </a:t>
            </a:r>
            <a:r>
              <a:rPr lang="en-US" altLang="zh-CN" sz="2400" dirty="0" smtClean="0"/>
              <a:t>signal for </a:t>
            </a:r>
            <a:r>
              <a:rPr lang="en-US" altLang="zh-CN" sz="2400" dirty="0" err="1" smtClean="0"/>
              <a:t>ONUi</a:t>
            </a:r>
            <a:r>
              <a:rPr lang="en-US" altLang="zh-CN" sz="2400" dirty="0" smtClean="0"/>
              <a:t>,</a:t>
            </a:r>
            <a:r>
              <a:rPr lang="en-US" altLang="zh-CN" sz="2400" dirty="0"/>
              <a:t> </a:t>
            </a:r>
            <a:r>
              <a:rPr lang="en-US" altLang="zh-CN" sz="2400" dirty="0" smtClean="0"/>
              <a:t>ONU</a:t>
            </a:r>
            <a:r>
              <a:rPr lang="zh-CN" altLang="en-US" sz="2400" dirty="0" smtClean="0"/>
              <a:t> </a:t>
            </a:r>
            <a:r>
              <a:rPr lang="en-US" altLang="zh-CN" sz="2400" dirty="0" smtClean="0"/>
              <a:t>Send No </a:t>
            </a:r>
            <a:r>
              <a:rPr lang="en-US" altLang="zh-CN" sz="2400" dirty="0"/>
              <a:t>valid optical </a:t>
            </a:r>
            <a:r>
              <a:rPr lang="en-US" altLang="zh-CN" sz="2400" dirty="0" smtClean="0"/>
              <a:t>signal</a:t>
            </a:r>
          </a:p>
          <a:p>
            <a:r>
              <a:rPr lang="en-US" altLang="zh-CN" sz="2400" dirty="0" err="1"/>
              <a:t>LOFi</a:t>
            </a:r>
            <a:r>
              <a:rPr lang="en-US" altLang="zh-CN" sz="2400" dirty="0"/>
              <a:t> </a:t>
            </a:r>
            <a:r>
              <a:rPr lang="en-US" altLang="zh-CN" sz="2400" dirty="0" smtClean="0"/>
              <a:t>:Loss </a:t>
            </a:r>
            <a:r>
              <a:rPr lang="en-US" altLang="zh-CN" sz="2400" dirty="0"/>
              <a:t>of </a:t>
            </a:r>
            <a:r>
              <a:rPr lang="en-US" altLang="zh-CN" sz="2400" dirty="0" smtClean="0"/>
              <a:t>frame of </a:t>
            </a:r>
            <a:r>
              <a:rPr lang="en-US" altLang="zh-CN" sz="2400" dirty="0" err="1" smtClean="0"/>
              <a:t>ONUi</a:t>
            </a:r>
            <a:r>
              <a:rPr lang="en-US" altLang="zh-CN" sz="2400" dirty="0" smtClean="0"/>
              <a:t>,</a:t>
            </a:r>
            <a:r>
              <a:rPr lang="en-US" altLang="zh-CN" sz="2400" dirty="0"/>
              <a:t> </a:t>
            </a:r>
            <a:r>
              <a:rPr lang="en-US" altLang="zh-CN" sz="2400" dirty="0" smtClean="0"/>
              <a:t>When </a:t>
            </a:r>
            <a:r>
              <a:rPr lang="en-US" altLang="zh-CN" sz="2400" dirty="0" err="1" smtClean="0"/>
              <a:t>olt</a:t>
            </a:r>
            <a:r>
              <a:rPr lang="en-US" altLang="zh-CN" sz="2400" dirty="0" smtClean="0"/>
              <a:t> </a:t>
            </a:r>
            <a:r>
              <a:rPr lang="en-US" altLang="zh-CN" sz="2400" dirty="0"/>
              <a:t>receive</a:t>
            </a:r>
            <a:r>
              <a:rPr lang="en-US" altLang="zh-CN" sz="2400" dirty="0" smtClean="0"/>
              <a:t> 4 consecutive</a:t>
            </a:r>
            <a:r>
              <a:rPr lang="en-US" altLang="zh-CN" sz="2400" dirty="0"/>
              <a:t> </a:t>
            </a:r>
            <a:r>
              <a:rPr lang="en-US" altLang="zh-CN" sz="2400" dirty="0" smtClean="0"/>
              <a:t>invalid delimiters from </a:t>
            </a:r>
            <a:r>
              <a:rPr lang="en-US" altLang="zh-CN" sz="2400" dirty="0" err="1" smtClean="0"/>
              <a:t>ONUi</a:t>
            </a:r>
            <a:endParaRPr lang="en-US" altLang="zh-CN" sz="2400" dirty="0" smtClean="0"/>
          </a:p>
          <a:p>
            <a:r>
              <a:rPr lang="en-US" altLang="zh-CN" sz="2400" dirty="0" err="1"/>
              <a:t>LOKi</a:t>
            </a:r>
            <a:r>
              <a:rPr lang="en-US" altLang="zh-CN" sz="2400" dirty="0"/>
              <a:t> </a:t>
            </a:r>
            <a:r>
              <a:rPr lang="en-US" altLang="zh-CN" sz="2400" dirty="0" smtClean="0"/>
              <a:t>:Loss </a:t>
            </a:r>
            <a:r>
              <a:rPr lang="en-US" altLang="zh-CN" sz="2400" dirty="0"/>
              <a:t>of </a:t>
            </a:r>
            <a:r>
              <a:rPr lang="en-US" altLang="zh-CN" sz="2400" dirty="0" smtClean="0"/>
              <a:t>key, synch with </a:t>
            </a:r>
            <a:r>
              <a:rPr lang="en-US" altLang="zh-CN" sz="2400" dirty="0" err="1" smtClean="0"/>
              <a:t>ONUi</a:t>
            </a:r>
            <a:r>
              <a:rPr lang="en-US" altLang="zh-CN" sz="2400" dirty="0" smtClean="0"/>
              <a:t> Key </a:t>
            </a:r>
            <a:r>
              <a:rPr lang="en-US" altLang="zh-CN" sz="2400" dirty="0"/>
              <a:t>transmission from </a:t>
            </a:r>
            <a:r>
              <a:rPr lang="en-US" altLang="zh-CN" sz="2400" dirty="0" smtClean="0"/>
              <a:t>the ONU </a:t>
            </a:r>
            <a:r>
              <a:rPr lang="en-US" altLang="zh-CN" sz="2400" dirty="0"/>
              <a:t>in response </a:t>
            </a:r>
            <a:r>
              <a:rPr lang="en-US" altLang="zh-CN" sz="2400" dirty="0" smtClean="0"/>
              <a:t>to </a:t>
            </a:r>
            <a:r>
              <a:rPr lang="en-US" altLang="zh-CN" sz="2400" dirty="0" err="1" smtClean="0"/>
              <a:t>Request_Key</a:t>
            </a:r>
            <a:r>
              <a:rPr lang="en-US" altLang="zh-CN" sz="2400" dirty="0" smtClean="0"/>
              <a:t> message fails </a:t>
            </a:r>
            <a:r>
              <a:rPr lang="en-US" altLang="zh-CN" sz="2400" dirty="0"/>
              <a:t>three times</a:t>
            </a:r>
            <a:r>
              <a:rPr lang="en-US" altLang="zh-CN" sz="2400" dirty="0" smtClean="0"/>
              <a:t>.</a:t>
            </a:r>
          </a:p>
          <a:p>
            <a:r>
              <a:rPr lang="en-US" altLang="zh-CN" sz="2400" dirty="0" err="1"/>
              <a:t>LOAi</a:t>
            </a:r>
            <a:r>
              <a:rPr lang="en-US" altLang="zh-CN" sz="2400" dirty="0"/>
              <a:t> </a:t>
            </a:r>
            <a:r>
              <a:rPr lang="en-US" altLang="zh-CN" sz="2400" dirty="0" smtClean="0"/>
              <a:t>:Loss of acknowledge with </a:t>
            </a:r>
            <a:r>
              <a:rPr lang="en-US" altLang="zh-CN" sz="2400" dirty="0" err="1" smtClean="0"/>
              <a:t>ONUi</a:t>
            </a:r>
            <a:r>
              <a:rPr lang="en-US" altLang="zh-CN" sz="2400" dirty="0" smtClean="0"/>
              <a:t>,  The </a:t>
            </a:r>
            <a:r>
              <a:rPr lang="en-US" altLang="zh-CN" sz="2400" dirty="0"/>
              <a:t>OLT does not </a:t>
            </a:r>
            <a:r>
              <a:rPr lang="en-US" altLang="zh-CN" sz="2400" dirty="0" smtClean="0"/>
              <a:t>receive an </a:t>
            </a:r>
            <a:r>
              <a:rPr lang="en-US" altLang="zh-CN" sz="2400" dirty="0"/>
              <a:t>acknowledgement </a:t>
            </a:r>
            <a:r>
              <a:rPr lang="en-US" altLang="zh-CN" sz="2400" dirty="0" smtClean="0"/>
              <a:t>from </a:t>
            </a:r>
            <a:r>
              <a:rPr lang="en-US" altLang="zh-CN" sz="2400" dirty="0" err="1" smtClean="0"/>
              <a:t>ONUi</a:t>
            </a:r>
            <a:r>
              <a:rPr lang="en-US" altLang="zh-CN" sz="2400" dirty="0" smtClean="0"/>
              <a:t> </a:t>
            </a:r>
            <a:r>
              <a:rPr lang="en-US" altLang="zh-CN" sz="2400" dirty="0"/>
              <a:t>after a set </a:t>
            </a:r>
            <a:r>
              <a:rPr lang="en-US" altLang="zh-CN" sz="2400" dirty="0" smtClean="0"/>
              <a:t>of downstream </a:t>
            </a:r>
            <a:r>
              <a:rPr lang="en-US" altLang="zh-CN" sz="2400" dirty="0"/>
              <a:t>messages </a:t>
            </a:r>
            <a:r>
              <a:rPr lang="en-US" altLang="zh-CN" sz="2400" dirty="0" smtClean="0"/>
              <a:t>that imply </a:t>
            </a:r>
            <a:r>
              <a:rPr lang="en-US" altLang="zh-CN" sz="2400" dirty="0"/>
              <a:t>an </a:t>
            </a:r>
            <a:r>
              <a:rPr lang="en-US" altLang="zh-CN" sz="2400" dirty="0" smtClean="0"/>
              <a:t>upstream acknowledge.</a:t>
            </a:r>
          </a:p>
          <a:p>
            <a:r>
              <a:rPr lang="en-US" altLang="zh-CN" sz="2400" dirty="0" err="1"/>
              <a:t>LOAMi</a:t>
            </a:r>
            <a:r>
              <a:rPr lang="en-US" altLang="zh-CN" sz="2400" dirty="0"/>
              <a:t> </a:t>
            </a:r>
            <a:r>
              <a:rPr lang="en-US" altLang="zh-CN" sz="2400" dirty="0" smtClean="0"/>
              <a:t>: Loss of PLOAM for </a:t>
            </a:r>
            <a:r>
              <a:rPr lang="en-US" altLang="zh-CN" sz="2400" dirty="0" err="1" smtClean="0"/>
              <a:t>ONUi</a:t>
            </a:r>
            <a:r>
              <a:rPr lang="en-US" altLang="zh-CN" sz="2400" dirty="0"/>
              <a:t> </a:t>
            </a:r>
            <a:r>
              <a:rPr lang="en-US" altLang="zh-CN" sz="2400" dirty="0" smtClean="0"/>
              <a:t>, When </a:t>
            </a:r>
            <a:r>
              <a:rPr lang="en-US" altLang="zh-CN" sz="2400" dirty="0"/>
              <a:t>in response to </a:t>
            </a:r>
            <a:r>
              <a:rPr lang="en-US" altLang="zh-CN" sz="2400" dirty="0" smtClean="0"/>
              <a:t>three consecutive PLOAM allocations</a:t>
            </a:r>
            <a:r>
              <a:rPr lang="en-US" altLang="zh-CN" sz="2400" dirty="0"/>
              <a:t>, the </a:t>
            </a:r>
            <a:r>
              <a:rPr lang="en-US" altLang="zh-CN" sz="2400" dirty="0" smtClean="0"/>
              <a:t>ONU transmits </a:t>
            </a:r>
            <a:r>
              <a:rPr lang="en-US" altLang="zh-CN" sz="2400" dirty="0"/>
              <a:t>the PLOAM</a:t>
            </a:r>
          </a:p>
          <a:p>
            <a:pPr marL="0" indent="0">
              <a:buNone/>
            </a:pPr>
            <a:r>
              <a:rPr lang="en-US" altLang="zh-CN" sz="2400" dirty="0" smtClean="0"/>
              <a:t> field </a:t>
            </a:r>
            <a:r>
              <a:rPr lang="en-US" altLang="zh-CN" sz="2400" dirty="0"/>
              <a:t>that has </a:t>
            </a:r>
            <a:r>
              <a:rPr lang="en-US" altLang="zh-CN" sz="2400" dirty="0" smtClean="0"/>
              <a:t>incorrect CRC </a:t>
            </a:r>
            <a:r>
              <a:rPr lang="en-US" altLang="zh-CN" sz="2400" dirty="0"/>
              <a:t>or does not parse </a:t>
            </a:r>
            <a:r>
              <a:rPr lang="en-US" altLang="zh-CN" sz="2400" dirty="0" smtClean="0"/>
              <a:t>into a </a:t>
            </a:r>
            <a:r>
              <a:rPr lang="en-US" altLang="zh-CN" sz="2400" dirty="0"/>
              <a:t>valid PLOAM message.</a:t>
            </a:r>
            <a:endParaRPr lang="zh-CN" altLang="en-US" sz="2400" dirty="0"/>
          </a:p>
        </p:txBody>
      </p:sp>
      <p:sp>
        <p:nvSpPr>
          <p:cNvPr id="4" name="灯片编号占位符 3"/>
          <p:cNvSpPr>
            <a:spLocks noGrp="1"/>
          </p:cNvSpPr>
          <p:nvPr>
            <p:ph type="sldNum" sz="quarter" idx="10"/>
          </p:nvPr>
        </p:nvSpPr>
        <p:spPr/>
        <p:txBody>
          <a:bodyPr/>
          <a:lstStyle/>
          <a:p>
            <a:endParaRPr lang="zh-TW" altLang="en-US" dirty="0"/>
          </a:p>
        </p:txBody>
      </p:sp>
    </p:spTree>
    <p:extLst>
      <p:ext uri="{BB962C8B-B14F-4D97-AF65-F5344CB8AC3E}">
        <p14:creationId xmlns:p14="http://schemas.microsoft.com/office/powerpoint/2010/main" val="1972022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 conditions will trigger DEACTIVATE ONU ID message</a:t>
            </a:r>
            <a:endParaRPr lang="zh-CN" altLang="en-US" dirty="0"/>
          </a:p>
        </p:txBody>
      </p:sp>
      <p:sp>
        <p:nvSpPr>
          <p:cNvPr id="3" name="内容占位符 2"/>
          <p:cNvSpPr>
            <a:spLocks noGrp="1"/>
          </p:cNvSpPr>
          <p:nvPr>
            <p:ph idx="1"/>
          </p:nvPr>
        </p:nvSpPr>
        <p:spPr/>
        <p:txBody>
          <a:bodyPr/>
          <a:lstStyle/>
          <a:p>
            <a:endParaRPr lang="en-US" altLang="zh-CN" sz="2400" dirty="0" smtClean="0"/>
          </a:p>
          <a:p>
            <a:endParaRPr lang="en-US" altLang="zh-CN" sz="2400" dirty="0"/>
          </a:p>
          <a:p>
            <a:r>
              <a:rPr lang="en-US" altLang="zh-CN" sz="2400" dirty="0" err="1" smtClean="0"/>
              <a:t>SFi</a:t>
            </a:r>
            <a:r>
              <a:rPr lang="en-US" altLang="zh-CN" sz="2400" dirty="0" smtClean="0"/>
              <a:t> :Signal </a:t>
            </a:r>
            <a:r>
              <a:rPr lang="en-US" altLang="zh-CN" sz="2400" dirty="0"/>
              <a:t>fail </a:t>
            </a:r>
            <a:r>
              <a:rPr lang="en-US" altLang="zh-CN" sz="2400" dirty="0" smtClean="0"/>
              <a:t>of </a:t>
            </a:r>
            <a:r>
              <a:rPr lang="en-US" altLang="zh-CN" sz="2400" dirty="0" err="1" smtClean="0"/>
              <a:t>ONUi</a:t>
            </a:r>
            <a:r>
              <a:rPr lang="en-US" altLang="zh-CN" sz="2400" dirty="0"/>
              <a:t> </a:t>
            </a:r>
            <a:r>
              <a:rPr lang="en-US" altLang="zh-CN" sz="2400" dirty="0" smtClean="0"/>
              <a:t>, When </a:t>
            </a:r>
            <a:r>
              <a:rPr lang="en-US" altLang="zh-CN" sz="2400" dirty="0"/>
              <a:t>the upstream </a:t>
            </a:r>
            <a:r>
              <a:rPr lang="en-US" altLang="zh-CN" sz="2400" dirty="0" smtClean="0"/>
              <a:t>BER of </a:t>
            </a:r>
            <a:r>
              <a:rPr lang="en-US" altLang="zh-CN" sz="2400" dirty="0" err="1"/>
              <a:t>ONUi</a:t>
            </a:r>
            <a:r>
              <a:rPr lang="en-US" altLang="zh-CN" sz="2400" dirty="0"/>
              <a:t> becomes ≥10−</a:t>
            </a:r>
            <a:r>
              <a:rPr lang="en-US" altLang="zh-CN" sz="2400" dirty="0" smtClean="0"/>
              <a:t>y, this </a:t>
            </a:r>
            <a:r>
              <a:rPr lang="en-US" altLang="zh-CN" sz="2400" dirty="0"/>
              <a:t>state is entered. Y </a:t>
            </a:r>
            <a:r>
              <a:rPr lang="en-US" altLang="zh-CN" sz="2400" dirty="0" smtClean="0"/>
              <a:t>is configurable </a:t>
            </a:r>
            <a:r>
              <a:rPr lang="en-US" altLang="zh-CN" sz="2400" dirty="0"/>
              <a:t>in the </a:t>
            </a:r>
            <a:r>
              <a:rPr lang="en-US" altLang="zh-CN" sz="2400" dirty="0" smtClean="0"/>
              <a:t>range of </a:t>
            </a:r>
            <a:r>
              <a:rPr lang="en-US" altLang="zh-CN" sz="2400" dirty="0"/>
              <a:t>3 to 8.</a:t>
            </a:r>
            <a:endParaRPr lang="en-US" altLang="zh-CN" sz="2400" dirty="0" smtClean="0"/>
          </a:p>
          <a:p>
            <a:r>
              <a:rPr lang="en-US" altLang="zh-CN" sz="2400" dirty="0" err="1" smtClean="0"/>
              <a:t>SUFi</a:t>
            </a:r>
            <a:r>
              <a:rPr lang="en-US" altLang="zh-CN" sz="2400" dirty="0" smtClean="0"/>
              <a:t> </a:t>
            </a:r>
            <a:r>
              <a:rPr lang="en-US" altLang="zh-CN" sz="2400" dirty="0"/>
              <a:t>:Start-up failure of </a:t>
            </a:r>
            <a:r>
              <a:rPr lang="en-US" altLang="zh-CN" sz="2400" dirty="0" err="1"/>
              <a:t>ONUi</a:t>
            </a:r>
            <a:r>
              <a:rPr lang="en-US" altLang="zh-CN" sz="2400" dirty="0"/>
              <a:t>, The ranging of </a:t>
            </a:r>
            <a:r>
              <a:rPr lang="en-US" altLang="zh-CN" sz="2400" dirty="0" err="1"/>
              <a:t>ONUi</a:t>
            </a:r>
            <a:r>
              <a:rPr lang="en-US" altLang="zh-CN" sz="2400" dirty="0"/>
              <a:t> has failed n times (n = 2).</a:t>
            </a:r>
            <a:endParaRPr lang="zh-CN" altLang="en-US" sz="2400" dirty="0"/>
          </a:p>
        </p:txBody>
      </p:sp>
      <p:sp>
        <p:nvSpPr>
          <p:cNvPr id="4" name="灯片编号占位符 3"/>
          <p:cNvSpPr>
            <a:spLocks noGrp="1"/>
          </p:cNvSpPr>
          <p:nvPr>
            <p:ph type="sldNum" sz="quarter" idx="10"/>
          </p:nvPr>
        </p:nvSpPr>
        <p:spPr/>
        <p:txBody>
          <a:bodyPr/>
          <a:lstStyle/>
          <a:p>
            <a:endParaRPr lang="zh-TW" altLang="en-US" dirty="0"/>
          </a:p>
        </p:txBody>
      </p:sp>
    </p:spTree>
    <p:extLst>
      <p:ext uri="{BB962C8B-B14F-4D97-AF65-F5344CB8AC3E}">
        <p14:creationId xmlns:p14="http://schemas.microsoft.com/office/powerpoint/2010/main" val="103513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 GPON</a:t>
            </a:r>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sp>
        <p:nvSpPr>
          <p:cNvPr id="3" name="内容占位符 2"/>
          <p:cNvSpPr>
            <a:spLocks noGrp="1"/>
          </p:cNvSpPr>
          <p:nvPr>
            <p:ph idx="1"/>
          </p:nvPr>
        </p:nvSpPr>
        <p:spPr/>
        <p:txBody>
          <a:bodyPr/>
          <a:lstStyle/>
          <a:p>
            <a:r>
              <a:rPr lang="en-US" altLang="zh-CN" dirty="0" smtClean="0"/>
              <a:t>GPON --- </a:t>
            </a:r>
            <a:r>
              <a:rPr lang="en-US" altLang="zh-CN" dirty="0"/>
              <a:t>Gigabit </a:t>
            </a:r>
            <a:r>
              <a:rPr lang="en-US" altLang="zh-CN" dirty="0" smtClean="0"/>
              <a:t>PON</a:t>
            </a:r>
            <a:endParaRPr lang="en-US" altLang="zh-CN" dirty="0"/>
          </a:p>
          <a:p>
            <a:pPr lvl="1"/>
            <a:r>
              <a:rPr lang="en-US" altLang="zh-CN" dirty="0" smtClean="0"/>
              <a:t>A </a:t>
            </a:r>
            <a:r>
              <a:rPr lang="en-US" altLang="zh-CN" dirty="0"/>
              <a:t>passive optical network (PON) </a:t>
            </a:r>
            <a:endParaRPr lang="en-US" altLang="zh-CN" dirty="0" smtClean="0"/>
          </a:p>
          <a:p>
            <a:pPr lvl="1"/>
            <a:r>
              <a:rPr lang="en-US" altLang="zh-CN" dirty="0" smtClean="0"/>
              <a:t>2.488Gbit/s Downstream</a:t>
            </a:r>
            <a:r>
              <a:rPr lang="en-US" altLang="zh-CN" dirty="0"/>
              <a:t>, 1.244Gbit/s </a:t>
            </a:r>
            <a:r>
              <a:rPr lang="en-US" altLang="zh-CN" dirty="0" smtClean="0"/>
              <a:t>upstream</a:t>
            </a:r>
            <a:endParaRPr lang="en-US" altLang="zh-CN" dirty="0"/>
          </a:p>
          <a:p>
            <a:pPr lvl="1"/>
            <a:r>
              <a:rPr lang="en-US" altLang="zh-CN" dirty="0" smtClean="0"/>
              <a:t>1:64 </a:t>
            </a:r>
            <a:r>
              <a:rPr lang="en-US" altLang="zh-TW" dirty="0"/>
              <a:t>Max split ratio</a:t>
            </a:r>
          </a:p>
          <a:p>
            <a:pPr lvl="1"/>
            <a:r>
              <a:rPr lang="en-US" altLang="zh-TW" dirty="0" smtClean="0"/>
              <a:t>20km</a:t>
            </a:r>
            <a:r>
              <a:rPr lang="en-US" altLang="zh-TW" dirty="0" smtClean="0">
                <a:solidFill>
                  <a:srgbClr val="FF9999"/>
                </a:solidFill>
              </a:rPr>
              <a:t> </a:t>
            </a:r>
            <a:r>
              <a:rPr lang="en-US" altLang="zh-TW" dirty="0"/>
              <a:t>Max Distance</a:t>
            </a:r>
          </a:p>
          <a:p>
            <a:pPr lvl="1"/>
            <a:r>
              <a:rPr lang="en-US" altLang="zh-CN" dirty="0" smtClean="0"/>
              <a:t> Transmit multiple </a:t>
            </a:r>
            <a:r>
              <a:rPr lang="en-US" altLang="zh-CN" dirty="0" err="1" smtClean="0"/>
              <a:t>service:Ethernet</a:t>
            </a:r>
            <a:r>
              <a:rPr lang="en-US" altLang="zh-CN" dirty="0" smtClean="0"/>
              <a:t>/IP, </a:t>
            </a:r>
            <a:r>
              <a:rPr lang="en-US" altLang="zh-CN" dirty="0" err="1" smtClean="0"/>
              <a:t>Voice,CATV</a:t>
            </a:r>
            <a:endParaRPr lang="en-US" altLang="zh-CN" dirty="0"/>
          </a:p>
        </p:txBody>
      </p:sp>
    </p:spTree>
    <p:extLst>
      <p:ext uri="{BB962C8B-B14F-4D97-AF65-F5344CB8AC3E}">
        <p14:creationId xmlns:p14="http://schemas.microsoft.com/office/powerpoint/2010/main" val="25797641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GPON </a:t>
            </a:r>
            <a:r>
              <a:rPr lang="en-US" altLang="zh-CN" dirty="0" smtClean="0"/>
              <a:t> Register</a:t>
            </a:r>
            <a:endParaRPr lang="zh-CN" altLang="en-US" dirty="0"/>
          </a:p>
        </p:txBody>
      </p:sp>
      <p:sp>
        <p:nvSpPr>
          <p:cNvPr id="3" name="内容占位符 2"/>
          <p:cNvSpPr>
            <a:spLocks noGrp="1"/>
          </p:cNvSpPr>
          <p:nvPr>
            <p:ph idx="1"/>
          </p:nvPr>
        </p:nvSpPr>
        <p:spPr/>
        <p:txBody>
          <a:bodyPr/>
          <a:lstStyle/>
          <a:p>
            <a:r>
              <a:rPr lang="en-US" altLang="zh-CN" sz="2400" dirty="0" smtClean="0"/>
              <a:t>How to capture the log and </a:t>
            </a:r>
            <a:r>
              <a:rPr lang="en-US" altLang="zh-CN" sz="2400" dirty="0" err="1" smtClean="0"/>
              <a:t>logfile</a:t>
            </a:r>
            <a:r>
              <a:rPr lang="en-US" altLang="zh-CN" sz="2400" dirty="0"/>
              <a:t> (chips: </a:t>
            </a:r>
            <a:r>
              <a:rPr lang="en-US" altLang="zh-CN" sz="2400" dirty="0" smtClean="0"/>
              <a:t>EN7526F)</a:t>
            </a:r>
          </a:p>
          <a:p>
            <a:pPr lvl="1"/>
            <a:r>
              <a:rPr lang="en-US" altLang="zh-CN" sz="2000" dirty="0" smtClean="0"/>
              <a:t>How </a:t>
            </a:r>
            <a:r>
              <a:rPr lang="en-US" altLang="zh-CN" sz="2000" dirty="0"/>
              <a:t>to open the </a:t>
            </a:r>
            <a:r>
              <a:rPr lang="en-US" altLang="zh-CN" sz="2000" dirty="0" err="1"/>
              <a:t>ploam</a:t>
            </a:r>
            <a:r>
              <a:rPr lang="en-US" altLang="zh-CN" sz="2000" dirty="0"/>
              <a:t> message </a:t>
            </a:r>
            <a:r>
              <a:rPr lang="en-US" altLang="zh-CN" sz="2000" dirty="0" smtClean="0"/>
              <a:t>dump</a:t>
            </a:r>
            <a:endParaRPr lang="en-US" altLang="zh-CN" sz="2000" dirty="0"/>
          </a:p>
          <a:p>
            <a:pPr marL="914400" lvl="2" indent="0">
              <a:buNone/>
            </a:pPr>
            <a:r>
              <a:rPr lang="en-US" altLang="zh-CN" sz="2000" dirty="0"/>
              <a:t>echo </a:t>
            </a:r>
            <a:r>
              <a:rPr lang="en-US" altLang="zh-CN" sz="2000" dirty="0" err="1"/>
              <a:t>msg</a:t>
            </a:r>
            <a:r>
              <a:rPr lang="en-US" altLang="zh-CN" sz="2000" dirty="0"/>
              <a:t> </a:t>
            </a:r>
            <a:r>
              <a:rPr lang="en-US" altLang="zh-CN" sz="2000" dirty="0" err="1"/>
              <a:t>oam</a:t>
            </a:r>
            <a:r>
              <a:rPr lang="en-US" altLang="zh-CN" sz="2000" dirty="0"/>
              <a:t> 1 &gt;/</a:t>
            </a:r>
            <a:r>
              <a:rPr lang="en-US" altLang="zh-CN" sz="2000" dirty="0" err="1"/>
              <a:t>proc</a:t>
            </a:r>
            <a:r>
              <a:rPr lang="en-US" altLang="zh-CN" sz="2000" dirty="0"/>
              <a:t>/</a:t>
            </a:r>
            <a:r>
              <a:rPr lang="en-US" altLang="zh-CN" sz="2000" dirty="0" err="1"/>
              <a:t>gpon</a:t>
            </a:r>
            <a:r>
              <a:rPr lang="en-US" altLang="zh-CN" sz="2000" dirty="0"/>
              <a:t>/debug</a:t>
            </a:r>
          </a:p>
          <a:p>
            <a:pPr marL="914400" lvl="2" indent="0">
              <a:buNone/>
            </a:pPr>
            <a:r>
              <a:rPr lang="en-US" altLang="zh-CN" sz="2000" dirty="0"/>
              <a:t>echo </a:t>
            </a:r>
            <a:r>
              <a:rPr lang="en-US" altLang="zh-CN" sz="2000" dirty="0" err="1"/>
              <a:t>msg</a:t>
            </a:r>
            <a:r>
              <a:rPr lang="en-US" altLang="zh-CN" sz="2000" dirty="0"/>
              <a:t> act 1 &gt;/</a:t>
            </a:r>
            <a:r>
              <a:rPr lang="en-US" altLang="zh-CN" sz="2000" dirty="0" err="1"/>
              <a:t>proc</a:t>
            </a:r>
            <a:r>
              <a:rPr lang="en-US" altLang="zh-CN" sz="2000" dirty="0"/>
              <a:t>/</a:t>
            </a:r>
            <a:r>
              <a:rPr lang="en-US" altLang="zh-CN" sz="2000" dirty="0" err="1"/>
              <a:t>gpon</a:t>
            </a:r>
            <a:r>
              <a:rPr lang="en-US" altLang="zh-CN" sz="2000" dirty="0"/>
              <a:t>/debug</a:t>
            </a:r>
          </a:p>
          <a:p>
            <a:pPr marL="914400" lvl="2" indent="0">
              <a:buNone/>
            </a:pPr>
            <a:r>
              <a:rPr lang="en-US" altLang="zh-CN" sz="2000" dirty="0"/>
              <a:t>echo </a:t>
            </a:r>
            <a:r>
              <a:rPr lang="en-US" altLang="zh-CN" sz="2000" dirty="0" err="1"/>
              <a:t>msg</a:t>
            </a:r>
            <a:r>
              <a:rPr lang="en-US" altLang="zh-CN" sz="2000" dirty="0"/>
              <a:t> </a:t>
            </a:r>
            <a:r>
              <a:rPr lang="en-US" altLang="zh-CN" sz="2000" dirty="0" err="1"/>
              <a:t>int</a:t>
            </a:r>
            <a:r>
              <a:rPr lang="en-US" altLang="zh-CN" sz="2000" dirty="0"/>
              <a:t> 1 &gt;/</a:t>
            </a:r>
            <a:r>
              <a:rPr lang="en-US" altLang="zh-CN" sz="2000" dirty="0" err="1"/>
              <a:t>proc</a:t>
            </a:r>
            <a:r>
              <a:rPr lang="en-US" altLang="zh-CN" sz="2000" dirty="0"/>
              <a:t>/</a:t>
            </a:r>
            <a:r>
              <a:rPr lang="en-US" altLang="zh-CN" sz="2000" dirty="0" err="1"/>
              <a:t>gpon</a:t>
            </a:r>
            <a:r>
              <a:rPr lang="en-US" altLang="zh-CN" sz="2000" dirty="0"/>
              <a:t>/debug</a:t>
            </a:r>
          </a:p>
          <a:p>
            <a:pPr lvl="1"/>
            <a:r>
              <a:rPr lang="en-US" altLang="zh-CN" sz="2000" dirty="0" smtClean="0"/>
              <a:t>How </a:t>
            </a:r>
            <a:r>
              <a:rPr lang="en-US" altLang="zh-CN" sz="2000" dirty="0"/>
              <a:t>to open the </a:t>
            </a:r>
            <a:r>
              <a:rPr lang="en-US" altLang="zh-CN" sz="2000" dirty="0" err="1"/>
              <a:t>omci</a:t>
            </a:r>
            <a:r>
              <a:rPr lang="en-US" altLang="zh-CN" sz="2000" dirty="0"/>
              <a:t> log</a:t>
            </a:r>
          </a:p>
          <a:p>
            <a:pPr marL="457200" lvl="1" indent="0">
              <a:buNone/>
            </a:pPr>
            <a:r>
              <a:rPr lang="en-US" altLang="zh-CN" sz="2000" dirty="0" smtClean="0"/>
              <a:t>	</a:t>
            </a:r>
            <a:r>
              <a:rPr lang="en-US" altLang="zh-CN" sz="2000" dirty="0" err="1" smtClean="0"/>
              <a:t>Econet</a:t>
            </a:r>
            <a:r>
              <a:rPr lang="en-US" altLang="zh-CN" sz="2000" dirty="0" smtClean="0"/>
              <a:t> 7526F</a:t>
            </a:r>
            <a:r>
              <a:rPr lang="zh-CN" altLang="en-US" sz="2000" dirty="0" smtClean="0"/>
              <a:t>：</a:t>
            </a:r>
            <a:r>
              <a:rPr lang="en-US" altLang="zh-CN" sz="2000" dirty="0" err="1" smtClean="0"/>
              <a:t>moscli</a:t>
            </a:r>
            <a:r>
              <a:rPr lang="en-US" altLang="zh-CN" sz="2000" dirty="0" smtClean="0"/>
              <a:t>  </a:t>
            </a:r>
            <a:r>
              <a:rPr lang="en-US" altLang="zh-CN" sz="2000" dirty="0" err="1" smtClean="0"/>
              <a:t>omcilog</a:t>
            </a:r>
            <a:r>
              <a:rPr lang="en-US" altLang="zh-CN" sz="2000" dirty="0" smtClean="0"/>
              <a:t> on </a:t>
            </a:r>
            <a:endParaRPr lang="en-US" altLang="zh-CN" sz="2000" dirty="0"/>
          </a:p>
        </p:txBody>
      </p:sp>
      <p:sp>
        <p:nvSpPr>
          <p:cNvPr id="4" name="灯片编号占位符 3"/>
          <p:cNvSpPr>
            <a:spLocks noGrp="1"/>
          </p:cNvSpPr>
          <p:nvPr>
            <p:ph type="sldNum" sz="quarter" idx="10"/>
          </p:nvPr>
        </p:nvSpPr>
        <p:spPr/>
        <p:txBody>
          <a:bodyPr/>
          <a:lstStyle/>
          <a:p>
            <a:endParaRPr lang="zh-TW" altLang="en-US" dirty="0"/>
          </a:p>
        </p:txBody>
      </p:sp>
    </p:spTree>
    <p:extLst>
      <p:ext uri="{BB962C8B-B14F-4D97-AF65-F5344CB8AC3E}">
        <p14:creationId xmlns:p14="http://schemas.microsoft.com/office/powerpoint/2010/main" val="12814292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GPON </a:t>
            </a:r>
            <a:r>
              <a:rPr lang="en-US" altLang="zh-CN" dirty="0" smtClean="0"/>
              <a:t> </a:t>
            </a:r>
            <a:r>
              <a:rPr lang="en-US" altLang="zh-CN" dirty="0"/>
              <a:t>Register</a:t>
            </a:r>
            <a:endParaRPr lang="zh-CN" altLang="en-US" dirty="0"/>
          </a:p>
        </p:txBody>
      </p:sp>
      <p:sp>
        <p:nvSpPr>
          <p:cNvPr id="3" name="内容占位符 2"/>
          <p:cNvSpPr>
            <a:spLocks noGrp="1"/>
          </p:cNvSpPr>
          <p:nvPr>
            <p:ph idx="1"/>
          </p:nvPr>
        </p:nvSpPr>
        <p:spPr/>
        <p:txBody>
          <a:bodyPr/>
          <a:lstStyle/>
          <a:p>
            <a:r>
              <a:rPr lang="en-US" altLang="zh-CN" dirty="0" smtClean="0"/>
              <a:t>Q&amp;A</a:t>
            </a:r>
            <a:endParaRPr lang="en-US" altLang="zh-CN" dirty="0"/>
          </a:p>
        </p:txBody>
      </p:sp>
      <p:sp>
        <p:nvSpPr>
          <p:cNvPr id="4" name="灯片编号占位符 3"/>
          <p:cNvSpPr>
            <a:spLocks noGrp="1"/>
          </p:cNvSpPr>
          <p:nvPr>
            <p:ph type="sldNum" sz="quarter" idx="10"/>
          </p:nvPr>
        </p:nvSpPr>
        <p:spPr/>
        <p:txBody>
          <a:bodyPr/>
          <a:lstStyle/>
          <a:p>
            <a:endParaRPr lang="zh-TW" altLang="en-US" dirty="0"/>
          </a:p>
        </p:txBody>
      </p:sp>
      <p:sp>
        <p:nvSpPr>
          <p:cNvPr id="5" name="矩形 4"/>
          <p:cNvSpPr/>
          <p:nvPr/>
        </p:nvSpPr>
        <p:spPr>
          <a:xfrm>
            <a:off x="971600" y="2716178"/>
            <a:ext cx="6705875" cy="1569660"/>
          </a:xfrm>
          <a:prstGeom prst="rect">
            <a:avLst/>
          </a:prstGeom>
          <a:noFill/>
        </p:spPr>
        <p:txBody>
          <a:bodyPr wrap="none" lIns="91440" tIns="45720" rIns="91440" bIns="45720">
            <a:spAutoFit/>
          </a:bodyPr>
          <a:lstStyle/>
          <a:p>
            <a:pPr algn="ctr"/>
            <a:r>
              <a:rPr lang="en-US" altLang="zh-CN" sz="9600" b="1" i="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THANK YOU!</a:t>
            </a:r>
            <a:endParaRPr lang="zh-CN" altLang="en-US" sz="9600" b="1" i="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179701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GPON COMMUNICATION</a:t>
            </a:r>
            <a:endParaRPr lang="zh-CN" altLang="en-US" dirty="0"/>
          </a:p>
        </p:txBody>
      </p:sp>
      <p:sp>
        <p:nvSpPr>
          <p:cNvPr id="3" name="内容占位符 2"/>
          <p:cNvSpPr>
            <a:spLocks noGrp="1"/>
          </p:cNvSpPr>
          <p:nvPr>
            <p:ph idx="1"/>
          </p:nvPr>
        </p:nvSpPr>
        <p:spPr>
          <a:xfrm>
            <a:off x="323528" y="1268760"/>
            <a:ext cx="8712968" cy="5184576"/>
          </a:xfrm>
        </p:spPr>
        <p:txBody>
          <a:bodyPr/>
          <a:lstStyle/>
          <a:p>
            <a:endParaRPr lang="en-US" altLang="zh-CN" dirty="0" smtClean="0"/>
          </a:p>
          <a:p>
            <a:endParaRPr lang="en-US" altLang="zh-CN" dirty="0"/>
          </a:p>
          <a:p>
            <a:endParaRPr lang="en-US" altLang="zh-CN" dirty="0" smtClean="0"/>
          </a:p>
          <a:p>
            <a:r>
              <a:rPr lang="en-US" altLang="zh-CN" sz="2800" dirty="0"/>
              <a:t>WDM technology is used to realize upstream </a:t>
            </a:r>
            <a:r>
              <a:rPr lang="en-US" altLang="zh-CN" sz="2800" dirty="0" smtClean="0"/>
              <a:t>and downstream </a:t>
            </a:r>
            <a:r>
              <a:rPr lang="en-US" altLang="zh-CN" sz="2800" dirty="0"/>
              <a:t>data transmission with different light waves</a:t>
            </a:r>
          </a:p>
          <a:p>
            <a:r>
              <a:rPr lang="en-US" altLang="zh-CN" dirty="0"/>
              <a:t>The downlink data stream </a:t>
            </a:r>
            <a:r>
              <a:rPr lang="en-US" altLang="zh-CN" dirty="0" smtClean="0"/>
              <a:t>uses </a:t>
            </a:r>
            <a:r>
              <a:rPr lang="en-US" altLang="zh-CN" dirty="0"/>
              <a:t>broadcast </a:t>
            </a:r>
            <a:r>
              <a:rPr lang="en-US" altLang="zh-CN" dirty="0" smtClean="0"/>
              <a:t>technology</a:t>
            </a:r>
          </a:p>
          <a:p>
            <a:r>
              <a:rPr lang="en-US" altLang="zh-CN" dirty="0"/>
              <a:t>The </a:t>
            </a:r>
            <a:r>
              <a:rPr lang="en-US" altLang="zh-CN" dirty="0" smtClean="0"/>
              <a:t>upstream </a:t>
            </a:r>
            <a:r>
              <a:rPr lang="en-US" altLang="zh-CN" dirty="0"/>
              <a:t>data </a:t>
            </a:r>
            <a:r>
              <a:rPr lang="en-US" altLang="zh-CN" dirty="0" smtClean="0"/>
              <a:t>uses </a:t>
            </a:r>
            <a:r>
              <a:rPr lang="en-US" altLang="zh-CN" dirty="0"/>
              <a:t>TDMA technology</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124744"/>
            <a:ext cx="5544616"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7437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374" y="3429000"/>
            <a:ext cx="669607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124744"/>
            <a:ext cx="6305550"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GPON COMMUNICATION</a:t>
            </a:r>
            <a:endParaRPr lang="zh-CN" altLang="en-US" dirty="0"/>
          </a:p>
        </p:txBody>
      </p:sp>
      <p:sp>
        <p:nvSpPr>
          <p:cNvPr id="3" name="内容占位符 2"/>
          <p:cNvSpPr>
            <a:spLocks noGrp="1"/>
          </p:cNvSpPr>
          <p:nvPr>
            <p:ph idx="1"/>
          </p:nvPr>
        </p:nvSpPr>
        <p:spPr/>
        <p:txBody>
          <a:bodyPr/>
          <a:lstStyle/>
          <a:p>
            <a:r>
              <a:rPr lang="en-US" altLang="zh-CN" dirty="0" smtClean="0"/>
              <a:t>Downstream</a:t>
            </a:r>
          </a:p>
          <a:p>
            <a:endParaRPr lang="en-US" altLang="zh-CN" dirty="0"/>
          </a:p>
          <a:p>
            <a:endParaRPr lang="en-US" altLang="zh-CN" dirty="0" smtClean="0"/>
          </a:p>
          <a:p>
            <a:pPr marL="0" indent="0">
              <a:buNone/>
            </a:pPr>
            <a:endParaRPr lang="en-US" altLang="zh-CN" dirty="0" smtClean="0"/>
          </a:p>
          <a:p>
            <a:r>
              <a:rPr lang="en-US" altLang="zh-CN" dirty="0" smtClean="0"/>
              <a:t>Upstream</a:t>
            </a:r>
          </a:p>
          <a:p>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spTree>
    <p:extLst>
      <p:ext uri="{BB962C8B-B14F-4D97-AF65-F5344CB8AC3E}">
        <p14:creationId xmlns:p14="http://schemas.microsoft.com/office/powerpoint/2010/main" val="39479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each frame </a:t>
            </a:r>
            <a:r>
              <a:rPr lang="en-US" altLang="zh-CN" dirty="0" smtClean="0"/>
              <a:t>125 us</a:t>
            </a:r>
          </a:p>
          <a:p>
            <a:pPr marL="342900" lvl="1" indent="-342900">
              <a:buFont typeface="Wingdings" pitchFamily="2" charset="2"/>
              <a:buChar char="n"/>
            </a:pPr>
            <a:r>
              <a:rPr lang="en-US" altLang="zh-CN" dirty="0"/>
              <a:t>1.244Gbit/s </a:t>
            </a:r>
            <a:r>
              <a:rPr lang="en-US" altLang="zh-CN" dirty="0" smtClean="0"/>
              <a:t>upstream </a:t>
            </a:r>
            <a:r>
              <a:rPr lang="en-US" altLang="zh-CN" dirty="0"/>
              <a:t>and 2.488Gbit/s Downstream</a:t>
            </a:r>
          </a:p>
          <a:p>
            <a:r>
              <a:rPr lang="en-US" altLang="zh-CN" dirty="0" smtClean="0"/>
              <a:t>1.24416xE9 </a:t>
            </a:r>
            <a:r>
              <a:rPr lang="en-US" altLang="zh-CN" dirty="0"/>
              <a:t>/ (</a:t>
            </a:r>
            <a:r>
              <a:rPr lang="en-US" altLang="zh-CN" dirty="0" smtClean="0"/>
              <a:t>1s/125us) </a:t>
            </a:r>
            <a:r>
              <a:rPr lang="en-US" altLang="zh-CN" dirty="0"/>
              <a:t>/ 8 = 19440 bytes </a:t>
            </a:r>
          </a:p>
          <a:p>
            <a:r>
              <a:rPr lang="en-US" altLang="zh-CN" dirty="0" smtClean="0"/>
              <a:t>2.48832xE9 </a:t>
            </a:r>
            <a:r>
              <a:rPr lang="en-US" altLang="zh-CN" dirty="0"/>
              <a:t>/ (</a:t>
            </a:r>
            <a:r>
              <a:rPr lang="en-US" altLang="zh-CN" dirty="0" smtClean="0"/>
              <a:t>1s/125us) </a:t>
            </a:r>
            <a:r>
              <a:rPr lang="en-US" altLang="zh-CN" dirty="0"/>
              <a:t>/ 8 = 38880 bytes </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sp>
        <p:nvSpPr>
          <p:cNvPr id="5" name="Rectangle 2"/>
          <p:cNvSpPr>
            <a:spLocks noGrp="1"/>
          </p:cNvSpPr>
          <p:nvPr>
            <p:ph type="title"/>
          </p:nvPr>
        </p:nvSpPr>
        <p:spPr/>
        <p:txBody>
          <a:bodyPr/>
          <a:lstStyle/>
          <a:p>
            <a:r>
              <a:rPr lang="en-US" altLang="zh-CN" dirty="0" smtClean="0"/>
              <a:t>The Length of Frame</a:t>
            </a:r>
          </a:p>
        </p:txBody>
      </p:sp>
      <p:pic>
        <p:nvPicPr>
          <p:cNvPr id="6" name="Picture 4" descr="TC_Frame_l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861048"/>
            <a:ext cx="6470650" cy="2116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32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 GPON</a:t>
            </a:r>
            <a:endParaRPr lang="zh-CN" altLang="en-US" dirty="0"/>
          </a:p>
        </p:txBody>
      </p:sp>
      <p:sp>
        <p:nvSpPr>
          <p:cNvPr id="4" name="灯片编号占位符 3"/>
          <p:cNvSpPr>
            <a:spLocks noGrp="1"/>
          </p:cNvSpPr>
          <p:nvPr>
            <p:ph type="sldNum" sz="quarter" idx="10"/>
          </p:nvPr>
        </p:nvSpPr>
        <p:spPr/>
        <p:txBody>
          <a:bodyPr/>
          <a:lstStyle/>
          <a:p>
            <a:endParaRPr lang="zh-TW" altLang="en-US" dirty="0">
              <a:solidFill>
                <a:prstClr val="black">
                  <a:tint val="75000"/>
                </a:prstClr>
              </a:solidFill>
            </a:endParaRPr>
          </a:p>
        </p:txBody>
      </p:sp>
      <p:sp>
        <p:nvSpPr>
          <p:cNvPr id="3" name="内容占位符 2"/>
          <p:cNvSpPr>
            <a:spLocks noGrp="1"/>
          </p:cNvSpPr>
          <p:nvPr>
            <p:ph idx="1"/>
          </p:nvPr>
        </p:nvSpPr>
        <p:spPr/>
        <p:txBody>
          <a:bodyPr/>
          <a:lstStyle/>
          <a:p>
            <a:r>
              <a:rPr lang="en-US" altLang="zh-CN" dirty="0" smtClean="0"/>
              <a:t>OLT optical module</a:t>
            </a:r>
            <a:endParaRPr lang="en-US" altLang="zh-CN" dirty="0"/>
          </a:p>
          <a:p>
            <a:pPr marL="0" indent="0">
              <a:buNone/>
            </a:pPr>
            <a:r>
              <a:rPr lang="en-US" altLang="zh-CN" dirty="0"/>
              <a:t>	Transmitted light </a:t>
            </a:r>
            <a:r>
              <a:rPr lang="en-US" altLang="zh-CN" dirty="0" smtClean="0"/>
              <a:t>power: 1.5 ~ 5dBm</a:t>
            </a:r>
          </a:p>
          <a:p>
            <a:pPr marL="0" indent="0">
              <a:buNone/>
            </a:pPr>
            <a:r>
              <a:rPr lang="en-US" altLang="zh-CN" dirty="0"/>
              <a:t>	Received light </a:t>
            </a:r>
            <a:r>
              <a:rPr lang="en-US" altLang="zh-CN" dirty="0" smtClean="0"/>
              <a:t>power      : -28 ~ -8dBm</a:t>
            </a:r>
          </a:p>
          <a:p>
            <a:r>
              <a:rPr lang="en-US" altLang="zh-CN" dirty="0"/>
              <a:t>ONU optical module</a:t>
            </a:r>
          </a:p>
          <a:p>
            <a:pPr marL="0" indent="0">
              <a:buNone/>
            </a:pPr>
            <a:r>
              <a:rPr lang="en-US" altLang="zh-CN" dirty="0"/>
              <a:t>	 Transmitted light </a:t>
            </a:r>
            <a:r>
              <a:rPr lang="en-US" altLang="zh-CN" dirty="0" smtClean="0"/>
              <a:t>power: 0.5 ~ 5dBm</a:t>
            </a:r>
          </a:p>
          <a:p>
            <a:pPr marL="0" indent="0">
              <a:buNone/>
            </a:pPr>
            <a:r>
              <a:rPr lang="en-US" altLang="zh-CN" dirty="0"/>
              <a:t>	 Received light power </a:t>
            </a:r>
            <a:r>
              <a:rPr lang="en-US" altLang="zh-CN" dirty="0" smtClean="0"/>
              <a:t>     :  -27 ~ -8dBm</a:t>
            </a:r>
          </a:p>
        </p:txBody>
      </p:sp>
    </p:spTree>
    <p:extLst>
      <p:ext uri="{BB962C8B-B14F-4D97-AF65-F5344CB8AC3E}">
        <p14:creationId xmlns:p14="http://schemas.microsoft.com/office/powerpoint/2010/main" val="1034472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 GPON</a:t>
            </a:r>
            <a:endParaRPr lang="zh-CN" altLang="en-US" dirty="0"/>
          </a:p>
        </p:txBody>
      </p:sp>
      <p:sp>
        <p:nvSpPr>
          <p:cNvPr id="4" name="灯片编号占位符 3"/>
          <p:cNvSpPr>
            <a:spLocks noGrp="1"/>
          </p:cNvSpPr>
          <p:nvPr>
            <p:ph type="sldNum" sz="quarter" idx="10"/>
          </p:nvPr>
        </p:nvSpPr>
        <p:spPr/>
        <p:txBody>
          <a:bodyPr/>
          <a:lstStyle/>
          <a:p>
            <a:endParaRPr lang="zh-TW" altLang="en-US" dirty="0"/>
          </a:p>
        </p:txBody>
      </p:sp>
      <p:sp>
        <p:nvSpPr>
          <p:cNvPr id="3" name="内容占位符 2"/>
          <p:cNvSpPr>
            <a:spLocks noGrp="1"/>
          </p:cNvSpPr>
          <p:nvPr>
            <p:ph idx="1"/>
          </p:nvPr>
        </p:nvSpPr>
        <p:spPr/>
        <p:txBody>
          <a:bodyPr/>
          <a:lstStyle/>
          <a:p>
            <a:r>
              <a:rPr lang="en-US" altLang="zh-CN" dirty="0" smtClean="0"/>
              <a:t>Protocol Stack</a:t>
            </a:r>
            <a:endParaRPr lang="zh-CN" alt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3850" y="1930697"/>
            <a:ext cx="8496300" cy="459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253643" y="3244334"/>
            <a:ext cx="636713" cy="369332"/>
          </a:xfrm>
          <a:prstGeom prst="rect">
            <a:avLst/>
          </a:prstGeom>
        </p:spPr>
        <p:txBody>
          <a:bodyPr wrap="none">
            <a:spAutoFit/>
          </a:bodyPr>
          <a:lstStyle/>
          <a:p>
            <a:r>
              <a:rPr lang="en-US" altLang="zh-CN" dirty="0"/>
              <a:t>TDM</a:t>
            </a:r>
            <a:endParaRPr lang="zh-CN" altLang="en-US" dirty="0"/>
          </a:p>
        </p:txBody>
      </p:sp>
    </p:spTree>
    <p:extLst>
      <p:ext uri="{BB962C8B-B14F-4D97-AF65-F5344CB8AC3E}">
        <p14:creationId xmlns:p14="http://schemas.microsoft.com/office/powerpoint/2010/main" val="1031158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rporate 1">
      <a:majorFont>
        <a:latin typeface="Calibri"/>
        <a:ea typeface="新細明體"/>
        <a:cs typeface=""/>
      </a:majorFont>
      <a:minorFont>
        <a:latin typeface="Calibri"/>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rporate 1">
      <a:majorFont>
        <a:latin typeface="Calibri"/>
        <a:ea typeface="新細明體"/>
        <a:cs typeface=""/>
      </a:majorFont>
      <a:minorFont>
        <a:latin typeface="Calibri"/>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7493</TotalTime>
  <Words>5611</Words>
  <Application>Microsoft Office PowerPoint</Application>
  <PresentationFormat>全屏显示(4:3)</PresentationFormat>
  <Paragraphs>472</Paragraphs>
  <Slides>41</Slides>
  <Notes>36</Notes>
  <HiddenSlides>0</HiddenSlides>
  <MMClips>0</MMClips>
  <ScaleCrop>false</ScaleCrop>
  <HeadingPairs>
    <vt:vector size="4" baseType="variant">
      <vt:variant>
        <vt:lpstr>主题</vt:lpstr>
      </vt:variant>
      <vt:variant>
        <vt:i4>2</vt:i4>
      </vt:variant>
      <vt:variant>
        <vt:lpstr>幻灯片标题</vt:lpstr>
      </vt:variant>
      <vt:variant>
        <vt:i4>41</vt:i4>
      </vt:variant>
    </vt:vector>
  </HeadingPairs>
  <TitlesOfParts>
    <vt:vector size="43" baseType="lpstr">
      <vt:lpstr>Office 佈景主題</vt:lpstr>
      <vt:lpstr>1_Office 佈景主題</vt:lpstr>
      <vt:lpstr>GPON Knowledge Introduce</vt:lpstr>
      <vt:lpstr>Outline</vt:lpstr>
      <vt:lpstr>Different type of PON</vt:lpstr>
      <vt:lpstr>Introduction -- GPON</vt:lpstr>
      <vt:lpstr>GPON COMMUNICATION</vt:lpstr>
      <vt:lpstr>GPON COMMUNICATION</vt:lpstr>
      <vt:lpstr>The Length of Frame</vt:lpstr>
      <vt:lpstr>Introduction -- GPON</vt:lpstr>
      <vt:lpstr>Introduction -- GPON</vt:lpstr>
      <vt:lpstr>Introduction -- GPON</vt:lpstr>
      <vt:lpstr>GTC frame -- Downstream frame</vt:lpstr>
      <vt:lpstr>GTC frame -- Upstream frame</vt:lpstr>
      <vt:lpstr>GPON bandwidth allocation </vt:lpstr>
      <vt:lpstr>GPON bandwidth allocation</vt:lpstr>
      <vt:lpstr>T-CONT</vt:lpstr>
      <vt:lpstr>DBA methods</vt:lpstr>
      <vt:lpstr>Mapping Date into the GTC payload</vt:lpstr>
      <vt:lpstr>PLOAM Message</vt:lpstr>
      <vt:lpstr>GPON  Register -- State change</vt:lpstr>
      <vt:lpstr>GPON  Register – State change</vt:lpstr>
      <vt:lpstr>SN authentication</vt:lpstr>
      <vt:lpstr>GPON Register – Initial State&lt;o1&gt;    Standby State &lt;o2&gt;</vt:lpstr>
      <vt:lpstr>GPON Register – State &lt;o2&gt;  State &lt;o3&gt;</vt:lpstr>
      <vt:lpstr>GPON Register  State &lt;o2&gt;  State &lt;o3&gt;</vt:lpstr>
      <vt:lpstr>GPON  Register  Serial Number State &lt;o3&gt;</vt:lpstr>
      <vt:lpstr>GPON  Register –  Serial Number State &lt;o3&gt;</vt:lpstr>
      <vt:lpstr>GPON  Register –  State &lt;o3&gt;  State &lt;o4&gt;</vt:lpstr>
      <vt:lpstr>GPON  Register –  State &lt;o3&gt;  State &lt;o4&gt;</vt:lpstr>
      <vt:lpstr>GPON  Register – State &lt;o4&gt;</vt:lpstr>
      <vt:lpstr>GPON  Register –  State &lt;o5&gt;</vt:lpstr>
      <vt:lpstr>GPON Register –  State &lt;o5&gt;</vt:lpstr>
      <vt:lpstr>GPON LOID Register -- success</vt:lpstr>
      <vt:lpstr>GPON LOID Register  --failed</vt:lpstr>
      <vt:lpstr>GPON LOID Register – LOID authentication</vt:lpstr>
      <vt:lpstr>GPON loid register error</vt:lpstr>
      <vt:lpstr>GPON DEACTIVATE_ONU_ID</vt:lpstr>
      <vt:lpstr> Which conditions will trigger DEACTIVATE ONU ID message </vt:lpstr>
      <vt:lpstr>Which conditions will trigger DEACTIVATE ONU ID message</vt:lpstr>
      <vt:lpstr>Which conditions will trigger DEACTIVATE ONU ID message</vt:lpstr>
      <vt:lpstr>GPON  Register</vt:lpstr>
      <vt:lpstr>GPON  Register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Profile Introduction</dc:title>
  <dc:creator>ZyUSER</dc:creator>
  <cp:lastModifiedBy>Windows 用户</cp:lastModifiedBy>
  <cp:revision>680</cp:revision>
  <dcterms:created xsi:type="dcterms:W3CDTF">2014-01-10T02:20:18Z</dcterms:created>
  <dcterms:modified xsi:type="dcterms:W3CDTF">2019-08-13T01:50:27Z</dcterms:modified>
</cp:coreProperties>
</file>