
<file path=[Content_Types].xml><?xml version="1.0" encoding="utf-8"?>
<Types xmlns="http://schemas.openxmlformats.org/package/2006/content-types">
  <Default Extension="png" ContentType="image/png"/>
  <Default Extension="vsd" ContentType="application/vnd.visio"/>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4"/>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262" r:id="rId10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1B5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9" d="100"/>
          <a:sy n="79" d="100"/>
        </p:scale>
        <p:origin x="954"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51BC2C-9514-4A20-9D9A-51A47CD3FA18}" type="datetimeFigureOut">
              <a:rPr lang="zh-TW" altLang="en-US" smtClean="0"/>
              <a:t>2016/11/9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9FD515-C557-4298-BDA8-23736A838159}" type="slidenum">
              <a:rPr lang="zh-TW" altLang="en-US" smtClean="0"/>
              <a:t>‹#›</a:t>
            </a:fld>
            <a:endParaRPr lang="zh-TW" altLang="en-US"/>
          </a:p>
        </p:txBody>
      </p:sp>
    </p:spTree>
    <p:extLst>
      <p:ext uri="{BB962C8B-B14F-4D97-AF65-F5344CB8AC3E}">
        <p14:creationId xmlns:p14="http://schemas.microsoft.com/office/powerpoint/2010/main" val="1190050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8CBD6F-F144-4FCF-9650-18C7E81CF6CF}" type="slidenum">
              <a:rPr lang="en-US" altLang="zh-CN"/>
              <a:pPr/>
              <a:t>3</a:t>
            </a:fld>
            <a:endParaRPr lang="en-US" altLang="zh-CN"/>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pPr>
              <a:lnSpc>
                <a:spcPct val="90000"/>
              </a:lnSpc>
            </a:pPr>
            <a:r>
              <a:rPr lang="zh-CN" altLang="en-US" sz="1000"/>
              <a:t>程序是存放在磁盘上的包括一系列机器代码指令和数据的可执行的映像，因此，是一个被动的实体。 </a:t>
            </a:r>
          </a:p>
          <a:p>
            <a:pPr>
              <a:lnSpc>
                <a:spcPct val="90000"/>
              </a:lnSpc>
            </a:pPr>
            <a:r>
              <a:rPr lang="zh-CN" altLang="en-US" sz="1000"/>
              <a:t>进程是一个具有独立功能的程序关于某个数据集合的一次运行活动。它可以申请和拥有系统资源，是一个动态的概念，是一个活动的实体。它不只是程序的代码，还包括当前的活动，通过程序计数器的值和处理寄存器的内容来表示。</a:t>
            </a:r>
            <a:br>
              <a:rPr lang="zh-CN" altLang="en-US" sz="1000"/>
            </a:br>
            <a:endParaRPr lang="zh-CN" altLang="en-US" sz="1000"/>
          </a:p>
          <a:p>
            <a:pPr>
              <a:lnSpc>
                <a:spcPct val="90000"/>
              </a:lnSpc>
            </a:pPr>
            <a:r>
              <a:rPr lang="zh-CN" altLang="en-US" sz="1000"/>
              <a:t>区别：</a:t>
            </a:r>
          </a:p>
          <a:p>
            <a:pPr>
              <a:lnSpc>
                <a:spcPct val="90000"/>
              </a:lnSpc>
            </a:pPr>
            <a:r>
              <a:rPr lang="zh-CN" altLang="en-US" sz="1000"/>
              <a:t>       程序是指令的有序集合，其本身没有任何运行的含义，是一个静态的概念。而进程是程序在处理机上的一次执行过程，它是一个动态的概念。</a:t>
            </a:r>
            <a:br>
              <a:rPr lang="zh-CN" altLang="en-US" sz="1000"/>
            </a:br>
            <a:endParaRPr lang="zh-CN" altLang="en-US" sz="1000"/>
          </a:p>
          <a:p>
            <a:pPr>
              <a:lnSpc>
                <a:spcPct val="90000"/>
              </a:lnSpc>
            </a:pPr>
            <a:r>
              <a:rPr lang="zh-CN" altLang="en-US" sz="1000"/>
              <a:t>　　程序可以作为一种软件资料长期存在，而进程是有一定生命期的。程序是永久的，进程是暂时的。</a:t>
            </a:r>
            <a:br>
              <a:rPr lang="zh-CN" altLang="en-US" sz="1000"/>
            </a:br>
            <a:endParaRPr lang="zh-CN" altLang="en-US" sz="1000"/>
          </a:p>
          <a:p>
            <a:pPr>
              <a:lnSpc>
                <a:spcPct val="90000"/>
              </a:lnSpc>
            </a:pPr>
            <a:r>
              <a:rPr lang="zh-CN" altLang="en-US" sz="1000"/>
              <a:t>　　进程更能真实地描述并发，而程序不能；</a:t>
            </a:r>
            <a:br>
              <a:rPr lang="zh-CN" altLang="en-US" sz="1000"/>
            </a:br>
            <a:endParaRPr lang="zh-CN" altLang="en-US" sz="1000"/>
          </a:p>
          <a:p>
            <a:pPr>
              <a:lnSpc>
                <a:spcPct val="90000"/>
              </a:lnSpc>
            </a:pPr>
            <a:r>
              <a:rPr lang="zh-CN" altLang="en-US" sz="1000"/>
              <a:t>　　进程是由进程控制块、程序段、数据段三部分组成</a:t>
            </a:r>
            <a:r>
              <a:rPr lang="en-US" altLang="zh-CN" sz="1000"/>
              <a:t>;</a:t>
            </a:r>
            <a:br>
              <a:rPr lang="en-US" altLang="zh-CN" sz="1000"/>
            </a:br>
            <a:endParaRPr lang="en-US" altLang="zh-CN" sz="1000"/>
          </a:p>
          <a:p>
            <a:pPr>
              <a:lnSpc>
                <a:spcPct val="90000"/>
              </a:lnSpc>
            </a:pPr>
            <a:r>
              <a:rPr lang="zh-CN" altLang="en-US" sz="1000"/>
              <a:t>　　进程具有创建其他进程的功能，而程序没有。</a:t>
            </a:r>
            <a:br>
              <a:rPr lang="zh-CN" altLang="en-US" sz="1000"/>
            </a:br>
            <a:endParaRPr lang="zh-CN" altLang="en-US" sz="1000"/>
          </a:p>
          <a:p>
            <a:pPr>
              <a:lnSpc>
                <a:spcPct val="90000"/>
              </a:lnSpc>
            </a:pPr>
            <a:r>
              <a:rPr lang="zh-CN" altLang="en-US" sz="1000"/>
              <a:t>　　同一程序同时运行于若干个数据集合上，它将属于若干个不同的进程。也就是说同一程序可以对应多个进程。 </a:t>
            </a:r>
            <a:br>
              <a:rPr lang="zh-CN" altLang="en-US" sz="1000"/>
            </a:br>
            <a:endParaRPr lang="zh-CN" altLang="en-US" sz="1000"/>
          </a:p>
          <a:p>
            <a:pPr>
              <a:lnSpc>
                <a:spcPct val="90000"/>
              </a:lnSpc>
            </a:pPr>
            <a:r>
              <a:rPr lang="zh-CN" altLang="en-US" sz="1000"/>
              <a:t>　　在传统的操作系统中，程序并不能独立运行，作为资源分配和独立运行的基本单元都是进程。 </a:t>
            </a:r>
            <a:br>
              <a:rPr lang="zh-CN" altLang="en-US" sz="1000"/>
            </a:br>
            <a:endParaRPr lang="zh-CN" altLang="en-US" sz="1000"/>
          </a:p>
          <a:p>
            <a:pPr>
              <a:lnSpc>
                <a:spcPct val="90000"/>
              </a:lnSpc>
            </a:pPr>
            <a:endParaRPr lang="en-US" altLang="zh-CN" sz="1000"/>
          </a:p>
        </p:txBody>
      </p:sp>
    </p:spTree>
    <p:extLst>
      <p:ext uri="{BB962C8B-B14F-4D97-AF65-F5344CB8AC3E}">
        <p14:creationId xmlns:p14="http://schemas.microsoft.com/office/powerpoint/2010/main" val="3738564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3782F77-D42E-467B-9B82-7FBF188AFA25}" type="slidenum">
              <a:rPr lang="en-US" altLang="zh-TW"/>
              <a:pPr/>
              <a:t>88</a:t>
            </a:fld>
            <a:endParaRPr lang="en-US" altLang="zh-TW"/>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6379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B0A7141-A5DE-4C8B-9EF9-29E2E3BC957E}" type="slidenum">
              <a:rPr lang="en-US" altLang="zh-TW"/>
              <a:pPr/>
              <a:t>89</a:t>
            </a:fld>
            <a:endParaRPr lang="en-US" altLang="zh-TW"/>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193535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94A5831-A727-435A-8B93-7AA3BA0F7EAE}" type="slidenum">
              <a:rPr lang="en-US" altLang="zh-TW"/>
              <a:pPr/>
              <a:t>90</a:t>
            </a:fld>
            <a:endParaRPr lang="en-US" altLang="zh-TW"/>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89676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mtClean="0"/>
              <a:t>Normally only a single protocol exists to support a particular socket type within a given protocol family, in which case </a:t>
            </a:r>
            <a:r>
              <a:rPr lang="en-US" altLang="zh-CN" i="1" smtClean="0"/>
              <a:t>protocol</a:t>
            </a:r>
            <a:r>
              <a:rPr lang="en-US" altLang="zh-CN" smtClean="0"/>
              <a:t> can be specified as 0. However, it is possible that many protocols may exist, in which case a particular protocol must be specified in this manner.</a:t>
            </a:r>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C80B25B0-F82A-4161-9058-4783659751C9}" type="slidenum">
              <a:rPr lang="zh-TW" altLang="en-US">
                <a:ea typeface="新細明體" panose="02020500000000000000" pitchFamily="18" charset="-120"/>
              </a:rPr>
              <a:pPr eaLnBrk="1" hangingPunct="1"/>
              <a:t>91</a:t>
            </a:fld>
            <a:endParaRPr lang="zh-TW" altLang="en-US">
              <a:ea typeface="新細明體" panose="02020500000000000000" pitchFamily="18" charset="-120"/>
            </a:endParaRPr>
          </a:p>
        </p:txBody>
      </p:sp>
    </p:spTree>
    <p:extLst>
      <p:ext uri="{BB962C8B-B14F-4D97-AF65-F5344CB8AC3E}">
        <p14:creationId xmlns:p14="http://schemas.microsoft.com/office/powerpoint/2010/main" val="702843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Wingdings" panose="05000000000000000000" pitchFamily="2" charset="2"/>
              <a:buChar char="l"/>
            </a:pPr>
            <a:r>
              <a:rPr lang="en-US" altLang="zh-CN" smtClean="0"/>
              <a:t>Passive socket:</a:t>
            </a:r>
          </a:p>
          <a:p>
            <a:pPr lvl="1"/>
            <a:r>
              <a:rPr lang="en-US" altLang="zh-CN" smtClean="0"/>
              <a:t>bind(): assign address to socket</a:t>
            </a:r>
          </a:p>
          <a:p>
            <a:pPr lvl="1"/>
            <a:r>
              <a:rPr lang="en-US" altLang="zh-CN" smtClean="0"/>
              <a:t>listen(): specify size of incoming connection queue</a:t>
            </a:r>
          </a:p>
          <a:p>
            <a:pPr lvl="1"/>
            <a:r>
              <a:rPr lang="en-US" altLang="zh-CN" smtClean="0"/>
              <a:t>accept(): accept connection off incoming queue</a:t>
            </a:r>
          </a:p>
          <a:p>
            <a:pPr>
              <a:buFont typeface="Wingdings" panose="05000000000000000000" pitchFamily="2" charset="2"/>
              <a:buChar char="l"/>
            </a:pPr>
            <a:r>
              <a:rPr lang="en-US" altLang="zh-CN" smtClean="0"/>
              <a:t> Active socket:</a:t>
            </a:r>
          </a:p>
          <a:p>
            <a:pPr lvl="1"/>
            <a:r>
              <a:rPr lang="en-US" altLang="zh-CN" smtClean="0"/>
              <a:t>connect(): connect to passive socket</a:t>
            </a:r>
          </a:p>
          <a:p>
            <a:pPr>
              <a:buFont typeface="Wingdings" panose="05000000000000000000" pitchFamily="2" charset="2"/>
              <a:buChar char="l"/>
            </a:pPr>
            <a:r>
              <a:rPr lang="en-US" altLang="zh-CN" smtClean="0"/>
              <a:t>I/O:</a:t>
            </a:r>
          </a:p>
          <a:p>
            <a:pPr lvl="1"/>
            <a:r>
              <a:rPr lang="en-US" altLang="zh-CN" smtClean="0"/>
              <a:t>write(), read(), close()</a:t>
            </a:r>
          </a:p>
          <a:p>
            <a:pPr lvl="1"/>
            <a:r>
              <a:rPr lang="en-US" altLang="zh-CN" smtClean="0"/>
              <a:t>send(), recv(): socket specific flags </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871C9A38-2C2A-42AB-AA75-A634DADC43CB}" type="slidenum">
              <a:rPr lang="zh-TW" altLang="en-US">
                <a:ea typeface="新細明體" panose="02020500000000000000" pitchFamily="18" charset="-120"/>
              </a:rPr>
              <a:pPr eaLnBrk="1" hangingPunct="1"/>
              <a:t>95</a:t>
            </a:fld>
            <a:endParaRPr lang="zh-TW" altLang="en-US">
              <a:ea typeface="新細明體" panose="02020500000000000000" pitchFamily="18" charset="-120"/>
            </a:endParaRPr>
          </a:p>
        </p:txBody>
      </p:sp>
    </p:spTree>
    <p:extLst>
      <p:ext uri="{BB962C8B-B14F-4D97-AF65-F5344CB8AC3E}">
        <p14:creationId xmlns:p14="http://schemas.microsoft.com/office/powerpoint/2010/main" val="1391211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Wingdings" panose="05000000000000000000" pitchFamily="2" charset="2"/>
              <a:buChar char="l"/>
            </a:pPr>
            <a:r>
              <a:rPr lang="en-US" altLang="zh-CN" smtClean="0"/>
              <a:t>bind(): assign address to socket</a:t>
            </a:r>
          </a:p>
          <a:p>
            <a:pPr>
              <a:buFont typeface="Wingdings" panose="05000000000000000000" pitchFamily="2" charset="2"/>
              <a:buChar char="l"/>
            </a:pPr>
            <a:r>
              <a:rPr lang="en-US" altLang="zh-CN" smtClean="0"/>
              <a:t>sendto(): send datagram to an address</a:t>
            </a:r>
          </a:p>
          <a:p>
            <a:pPr>
              <a:buFont typeface="Wingdings" panose="05000000000000000000" pitchFamily="2" charset="2"/>
              <a:buChar char="l"/>
            </a:pPr>
            <a:r>
              <a:rPr lang="en-US" altLang="zh-CN" smtClean="0"/>
              <a:t>recvfrom(): receive datagram and address od sender</a:t>
            </a:r>
          </a:p>
          <a:p>
            <a:pPr>
              <a:buFont typeface="Wingdings" panose="05000000000000000000" pitchFamily="2" charset="2"/>
              <a:buChar char="l"/>
            </a:pPr>
            <a:r>
              <a:rPr lang="en-US" altLang="zh-CN" smtClean="0"/>
              <a:t>close()</a:t>
            </a:r>
            <a:endParaRPr lang="zh-CN" altLang="en-US" smtClean="0"/>
          </a:p>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35532F24-F808-4B32-BDE2-0646DA3998CA}" type="slidenum">
              <a:rPr lang="zh-TW" altLang="en-US">
                <a:ea typeface="新細明體" panose="02020500000000000000" pitchFamily="18" charset="-120"/>
              </a:rPr>
              <a:pPr eaLnBrk="1" hangingPunct="1"/>
              <a:t>97</a:t>
            </a:fld>
            <a:endParaRPr lang="zh-TW" altLang="en-US">
              <a:ea typeface="新細明體" panose="02020500000000000000" pitchFamily="18" charset="-120"/>
            </a:endParaRPr>
          </a:p>
        </p:txBody>
      </p:sp>
    </p:spTree>
    <p:extLst>
      <p:ext uri="{BB962C8B-B14F-4D97-AF65-F5344CB8AC3E}">
        <p14:creationId xmlns:p14="http://schemas.microsoft.com/office/powerpoint/2010/main" val="2347907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4410D0D-8BB1-4787-86F9-6E958482AE8D}" type="slidenum">
              <a:rPr lang="zh-TW" altLang="en-US">
                <a:ea typeface="新細明體" panose="02020500000000000000" pitchFamily="18" charset="-120"/>
              </a:rPr>
              <a:pPr eaLnBrk="1" hangingPunct="1"/>
              <a:t>99</a:t>
            </a:fld>
            <a:endParaRPr lang="zh-TW" altLang="en-US">
              <a:ea typeface="新細明體" panose="02020500000000000000" pitchFamily="18" charset="-120"/>
            </a:endParaRPr>
          </a:p>
        </p:txBody>
      </p:sp>
    </p:spTree>
    <p:extLst>
      <p:ext uri="{BB962C8B-B14F-4D97-AF65-F5344CB8AC3E}">
        <p14:creationId xmlns:p14="http://schemas.microsoft.com/office/powerpoint/2010/main" val="451698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4" name="灯片编号占位符 3"/>
          <p:cNvSpPr>
            <a:spLocks noGrp="1"/>
          </p:cNvSpPr>
          <p:nvPr>
            <p:ph type="sldNum" sz="quarter" idx="5"/>
          </p:nvPr>
        </p:nvSpPr>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fld id="{04410D0D-8BB1-4787-86F9-6E958482AE8D}" type="slidenum">
              <a:rPr lang="zh-TW" altLang="en-US">
                <a:ea typeface="新細明體" panose="02020500000000000000" pitchFamily="18" charset="-120"/>
              </a:rPr>
              <a:pPr eaLnBrk="1" hangingPunct="1"/>
              <a:t>101</a:t>
            </a:fld>
            <a:endParaRPr lang="zh-TW" altLang="en-US">
              <a:ea typeface="新細明體" panose="02020500000000000000" pitchFamily="18" charset="-120"/>
            </a:endParaRPr>
          </a:p>
        </p:txBody>
      </p:sp>
    </p:spTree>
    <p:extLst>
      <p:ext uri="{BB962C8B-B14F-4D97-AF65-F5344CB8AC3E}">
        <p14:creationId xmlns:p14="http://schemas.microsoft.com/office/powerpoint/2010/main" val="88221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C50AE2-F6B3-4DA0-A14A-8736E2260A86}" type="slidenum">
              <a:rPr lang="en-US" altLang="zh-CN"/>
              <a:pPr/>
              <a:t>4</a:t>
            </a:fld>
            <a:endParaRPr lang="en-US" altLang="zh-CN"/>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pPr>
              <a:lnSpc>
                <a:spcPct val="80000"/>
              </a:lnSpc>
            </a:pPr>
            <a:r>
              <a:rPr lang="zh-CN" altLang="en-US" sz="1000"/>
              <a:t>程序是存放在磁盘上的包括一系列机器代码指令和数据的可执行的映像，因此，是一个被动的实体。 </a:t>
            </a:r>
          </a:p>
          <a:p>
            <a:pPr>
              <a:lnSpc>
                <a:spcPct val="80000"/>
              </a:lnSpc>
            </a:pPr>
            <a:r>
              <a:rPr lang="zh-CN" altLang="en-US" sz="1000"/>
              <a:t>进程是一个具有独立功能的程序关于某个数据集合的一次运行活动。它可以申请和拥有系统资源，是一个动态的概念，是一个活动的实体。它不只是程序的代码，还包括当前的活动，通过程序计数器的值和处理寄存器的内容来表示。</a:t>
            </a:r>
            <a:br>
              <a:rPr lang="zh-CN" altLang="en-US" sz="1000"/>
            </a:br>
            <a:r>
              <a:rPr lang="zh-CN" altLang="en-US" sz="1000"/>
              <a:t>进程是由进程控制块、程序段、数据段三部分组成 </a:t>
            </a:r>
          </a:p>
          <a:p>
            <a:pPr>
              <a:lnSpc>
                <a:spcPct val="80000"/>
              </a:lnSpc>
            </a:pPr>
            <a:r>
              <a:rPr lang="zh-CN" altLang="en-US" sz="1000"/>
              <a:t>进程可以划分为运行、阻塞、就绪三种状态，并随一定条件而相互转化：就绪</a:t>
            </a:r>
            <a:r>
              <a:rPr lang="en-US" altLang="zh-CN" sz="1000"/>
              <a:t>--</a:t>
            </a:r>
            <a:r>
              <a:rPr lang="zh-CN" altLang="en-US" sz="1000"/>
              <a:t>运行，运行</a:t>
            </a:r>
            <a:r>
              <a:rPr lang="en-US" altLang="zh-CN" sz="1000"/>
              <a:t>--</a:t>
            </a:r>
            <a:r>
              <a:rPr lang="zh-CN" altLang="en-US" sz="1000"/>
              <a:t>阻塞，阻塞</a:t>
            </a:r>
            <a:r>
              <a:rPr lang="en-US" altLang="zh-CN" sz="1000"/>
              <a:t>--</a:t>
            </a:r>
            <a:r>
              <a:rPr lang="zh-CN" altLang="en-US" sz="1000"/>
              <a:t>就绪。 </a:t>
            </a:r>
          </a:p>
          <a:p>
            <a:pPr>
              <a:lnSpc>
                <a:spcPct val="80000"/>
              </a:lnSpc>
            </a:pPr>
            <a:r>
              <a:rPr lang="zh-CN" altLang="en-US" sz="1000"/>
              <a:t>进程的特征</a:t>
            </a:r>
            <a:br>
              <a:rPr lang="zh-CN" altLang="en-US" sz="1000"/>
            </a:br>
            <a:endParaRPr lang="zh-CN" altLang="en-US" sz="1000"/>
          </a:p>
          <a:p>
            <a:pPr>
              <a:lnSpc>
                <a:spcPct val="80000"/>
              </a:lnSpc>
            </a:pPr>
            <a:r>
              <a:rPr lang="zh-CN" altLang="en-US" sz="1000"/>
              <a:t>　　动态性：进程的实质是程序的一次执行过程，进程是动态产生，动态消亡的。</a:t>
            </a:r>
            <a:br>
              <a:rPr lang="zh-CN" altLang="en-US" sz="1000"/>
            </a:br>
            <a:endParaRPr lang="zh-CN" altLang="en-US" sz="1000"/>
          </a:p>
          <a:p>
            <a:pPr>
              <a:lnSpc>
                <a:spcPct val="80000"/>
              </a:lnSpc>
            </a:pPr>
            <a:r>
              <a:rPr lang="zh-CN" altLang="en-US" sz="1000"/>
              <a:t>　　并发性：任何进程都可以同其他进程一起并发执行</a:t>
            </a:r>
            <a:br>
              <a:rPr lang="zh-CN" altLang="en-US" sz="1000"/>
            </a:br>
            <a:endParaRPr lang="zh-CN" altLang="en-US" sz="1000"/>
          </a:p>
          <a:p>
            <a:pPr>
              <a:lnSpc>
                <a:spcPct val="80000"/>
              </a:lnSpc>
            </a:pPr>
            <a:r>
              <a:rPr lang="zh-CN" altLang="en-US" sz="1000"/>
              <a:t>　　独立性：进程是一个能独立运行的基本单位，同时也是系统分配资源和调度的独立单位；</a:t>
            </a:r>
            <a:br>
              <a:rPr lang="zh-CN" altLang="en-US" sz="1000"/>
            </a:br>
            <a:endParaRPr lang="zh-CN" altLang="en-US" sz="1000"/>
          </a:p>
          <a:p>
            <a:pPr>
              <a:lnSpc>
                <a:spcPct val="80000"/>
              </a:lnSpc>
            </a:pPr>
            <a:r>
              <a:rPr lang="zh-CN" altLang="en-US" sz="1000"/>
              <a:t>　　异步性：由于进程间的相互制约，使进程具有执行的间断性，即进程按各自独立的、不可预知的速度向前推进</a:t>
            </a:r>
            <a:br>
              <a:rPr lang="zh-CN" altLang="en-US" sz="1000"/>
            </a:br>
            <a:endParaRPr lang="zh-CN" altLang="en-US" sz="1000"/>
          </a:p>
          <a:p>
            <a:pPr>
              <a:lnSpc>
                <a:spcPct val="80000"/>
              </a:lnSpc>
            </a:pPr>
            <a:r>
              <a:rPr lang="zh-CN" altLang="en-US" sz="1000"/>
              <a:t>　　结构特征：进程由程序、数据和进程控制块三部分组成。</a:t>
            </a:r>
          </a:p>
          <a:p>
            <a:pPr>
              <a:lnSpc>
                <a:spcPct val="80000"/>
              </a:lnSpc>
            </a:pPr>
            <a:endParaRPr lang="zh-CN" altLang="en-US" sz="1000"/>
          </a:p>
          <a:p>
            <a:pPr>
              <a:lnSpc>
                <a:spcPct val="80000"/>
              </a:lnSpc>
            </a:pPr>
            <a:r>
              <a:rPr lang="zh-CN" altLang="en-US" sz="1000"/>
              <a:t>进程的概念主要有两点：第一，进程是一个实体。每一个进程都有它自己的地址空间，一般情况下，包括文本区域（</a:t>
            </a:r>
            <a:r>
              <a:rPr lang="en-US" altLang="zh-CN" sz="1000"/>
              <a:t>text region</a:t>
            </a:r>
            <a:r>
              <a:rPr lang="zh-CN" altLang="en-US" sz="1000"/>
              <a:t>）、数据区域（</a:t>
            </a:r>
            <a:r>
              <a:rPr lang="en-US" altLang="zh-CN" sz="1000"/>
              <a:t>data region</a:t>
            </a:r>
            <a:r>
              <a:rPr lang="zh-CN" altLang="en-US" sz="1000"/>
              <a:t>）和堆栈（</a:t>
            </a:r>
            <a:r>
              <a:rPr lang="en-US" altLang="zh-CN" sz="1000"/>
              <a:t>stack region</a:t>
            </a:r>
            <a:r>
              <a:rPr lang="zh-CN" altLang="en-US" sz="1000"/>
              <a:t>）。文本区域存储处理器执行的代码；数据区域存储变量和进程执行期间使用的动态分配的内存；堆栈区域存储着活动过程调用的指令和本地变量。第二，进程是一个“执行中的程序”。程序是一个没有生命的实体，只有处理器赋予程序生命时，它才能成为一个活动的实体，我们称其为进程。</a:t>
            </a:r>
            <a:br>
              <a:rPr lang="zh-CN" altLang="en-US" sz="1000"/>
            </a:br>
            <a:endParaRPr lang="zh-CN" altLang="en-US" sz="1000"/>
          </a:p>
          <a:p>
            <a:pPr>
              <a:lnSpc>
                <a:spcPct val="80000"/>
              </a:lnSpc>
            </a:pPr>
            <a:endParaRPr lang="zh-CN" altLang="en-US" sz="1000"/>
          </a:p>
          <a:p>
            <a:pPr>
              <a:lnSpc>
                <a:spcPct val="80000"/>
              </a:lnSpc>
            </a:pPr>
            <a:endParaRPr lang="zh-CN" altLang="en-US" sz="1000"/>
          </a:p>
          <a:p>
            <a:pPr>
              <a:lnSpc>
                <a:spcPct val="80000"/>
              </a:lnSpc>
            </a:pPr>
            <a:endParaRPr lang="zh-CN" altLang="en-US" sz="1000"/>
          </a:p>
          <a:p>
            <a:pPr>
              <a:lnSpc>
                <a:spcPct val="80000"/>
              </a:lnSpc>
            </a:pPr>
            <a:endParaRPr lang="en-US" altLang="zh-CN" sz="1000"/>
          </a:p>
        </p:txBody>
      </p:sp>
    </p:spTree>
    <p:extLst>
      <p:ext uri="{BB962C8B-B14F-4D97-AF65-F5344CB8AC3E}">
        <p14:creationId xmlns:p14="http://schemas.microsoft.com/office/powerpoint/2010/main" val="954815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4ABA91-4403-4D49-813F-CE43093E6623}" type="slidenum">
              <a:rPr lang="en-US" altLang="zh-CN"/>
              <a:pPr/>
              <a:t>73</a:t>
            </a:fld>
            <a:endParaRPr lang="en-US" altLang="zh-CN"/>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p:txBody>
          <a:bodyPr/>
          <a:lstStyle/>
          <a:p>
            <a:r>
              <a:rPr lang="en-US" altLang="zh-CN"/>
              <a:t>1</a:t>
            </a:r>
            <a:r>
              <a:rPr lang="zh-CN" altLang="en-US"/>
              <a:t>）</a:t>
            </a:r>
            <a:r>
              <a:rPr lang="en-US" altLang="zh-CN"/>
              <a:t>int semget(key_t key, int nsems, int semflg)</a:t>
            </a:r>
            <a:br>
              <a:rPr lang="en-US" altLang="zh-CN"/>
            </a:br>
            <a:r>
              <a:rPr lang="zh-CN" altLang="en-US"/>
              <a:t>参数</a:t>
            </a:r>
            <a:r>
              <a:rPr lang="en-US" altLang="zh-CN"/>
              <a:t>key</a:t>
            </a:r>
            <a:r>
              <a:rPr lang="zh-CN" altLang="en-US"/>
              <a:t>是一个键值，由</a:t>
            </a:r>
            <a:r>
              <a:rPr lang="en-US" altLang="zh-CN"/>
              <a:t>ftok</a:t>
            </a:r>
            <a:r>
              <a:rPr lang="zh-CN" altLang="en-US"/>
              <a:t>获得，唯一标识一个信号灯集，用法与</a:t>
            </a:r>
            <a:r>
              <a:rPr lang="en-US" altLang="zh-CN"/>
              <a:t>msgget()</a:t>
            </a:r>
            <a:r>
              <a:rPr lang="zh-CN" altLang="en-US"/>
              <a:t>中的</a:t>
            </a:r>
            <a:r>
              <a:rPr lang="en-US" altLang="zh-CN"/>
              <a:t>key</a:t>
            </a:r>
            <a:r>
              <a:rPr lang="zh-CN" altLang="en-US"/>
              <a:t>相同；参数</a:t>
            </a:r>
            <a:r>
              <a:rPr lang="en-US" altLang="zh-CN"/>
              <a:t>nsems</a:t>
            </a:r>
            <a:r>
              <a:rPr lang="zh-CN" altLang="en-US"/>
              <a:t>指定打开或者新创建的信号灯集中将包含信号灯的数目；</a:t>
            </a:r>
            <a:r>
              <a:rPr lang="en-US" altLang="zh-CN"/>
              <a:t>semflg</a:t>
            </a:r>
            <a:r>
              <a:rPr lang="zh-CN" altLang="en-US"/>
              <a:t>参数是一些标志位。参数</a:t>
            </a:r>
            <a:r>
              <a:rPr lang="en-US" altLang="zh-CN"/>
              <a:t>key</a:t>
            </a:r>
            <a:r>
              <a:rPr lang="zh-CN" altLang="en-US"/>
              <a:t>和</a:t>
            </a:r>
            <a:r>
              <a:rPr lang="en-US" altLang="zh-CN"/>
              <a:t>semflg</a:t>
            </a:r>
            <a:r>
              <a:rPr lang="zh-CN" altLang="en-US"/>
              <a:t>的取值，以及何时打开已有信号灯集或者创建一个新的信号灯集与</a:t>
            </a:r>
            <a:r>
              <a:rPr lang="en-US" altLang="zh-CN"/>
              <a:t>msgget()</a:t>
            </a:r>
            <a:r>
              <a:rPr lang="zh-CN" altLang="en-US"/>
              <a:t>中的对应部分相同，不再祥述。</a:t>
            </a:r>
            <a:br>
              <a:rPr lang="zh-CN" altLang="en-US"/>
            </a:br>
            <a:r>
              <a:rPr lang="zh-CN" altLang="en-US"/>
              <a:t>该调用返回与健值</a:t>
            </a:r>
            <a:r>
              <a:rPr lang="en-US" altLang="zh-CN"/>
              <a:t>key</a:t>
            </a:r>
            <a:r>
              <a:rPr lang="zh-CN" altLang="en-US"/>
              <a:t>相对应的信号灯集描述字。</a:t>
            </a:r>
            <a:br>
              <a:rPr lang="zh-CN" altLang="en-US"/>
            </a:br>
            <a:r>
              <a:rPr lang="zh-CN" altLang="en-US"/>
              <a:t>调用返回：成功返回信号灯集描述字，否则返回</a:t>
            </a:r>
            <a:r>
              <a:rPr lang="en-US" altLang="zh-CN"/>
              <a:t>-1</a:t>
            </a:r>
            <a:r>
              <a:rPr lang="zh-CN" altLang="en-US"/>
              <a:t>。</a:t>
            </a:r>
            <a:br>
              <a:rPr lang="zh-CN" altLang="en-US"/>
            </a:br>
            <a:r>
              <a:rPr lang="zh-CN" altLang="en-US"/>
              <a:t>注：如果</a:t>
            </a:r>
            <a:r>
              <a:rPr lang="en-US" altLang="zh-CN"/>
              <a:t>key</a:t>
            </a:r>
            <a:r>
              <a:rPr lang="zh-CN" altLang="en-US"/>
              <a:t>所代表的信号灯已经存在，且</a:t>
            </a:r>
            <a:r>
              <a:rPr lang="en-US" altLang="zh-CN"/>
              <a:t>semget</a:t>
            </a:r>
            <a:r>
              <a:rPr lang="zh-CN" altLang="en-US"/>
              <a:t>指定了</a:t>
            </a:r>
            <a:r>
              <a:rPr lang="en-US" altLang="zh-CN"/>
              <a:t>IPC_CREAT|IPC_EXCL</a:t>
            </a:r>
            <a:r>
              <a:rPr lang="zh-CN" altLang="en-US"/>
              <a:t>标志，那么即使参数</a:t>
            </a:r>
            <a:r>
              <a:rPr lang="en-US" altLang="zh-CN"/>
              <a:t>nsems</a:t>
            </a:r>
            <a:r>
              <a:rPr lang="zh-CN" altLang="en-US"/>
              <a:t>与原来信号灯的数目不等，返回的也是</a:t>
            </a:r>
            <a:r>
              <a:rPr lang="en-US" altLang="zh-CN"/>
              <a:t>EEXIST</a:t>
            </a:r>
            <a:r>
              <a:rPr lang="zh-CN" altLang="en-US"/>
              <a:t>错误；如果</a:t>
            </a:r>
            <a:r>
              <a:rPr lang="en-US" altLang="zh-CN"/>
              <a:t>semget</a:t>
            </a:r>
            <a:r>
              <a:rPr lang="zh-CN" altLang="en-US"/>
              <a:t>只指定了</a:t>
            </a:r>
            <a:r>
              <a:rPr lang="en-US" altLang="zh-CN"/>
              <a:t>IPC_CREAT</a:t>
            </a:r>
            <a:r>
              <a:rPr lang="zh-CN" altLang="en-US"/>
              <a:t>标志，那么参数</a:t>
            </a:r>
            <a:r>
              <a:rPr lang="en-US" altLang="zh-CN"/>
              <a:t>nsems</a:t>
            </a:r>
            <a:r>
              <a:rPr lang="zh-CN" altLang="en-US"/>
              <a:t>必须与原来的值一致，在后面程序实例中还要进一步说明。</a:t>
            </a:r>
          </a:p>
        </p:txBody>
      </p:sp>
    </p:spTree>
    <p:extLst>
      <p:ext uri="{BB962C8B-B14F-4D97-AF65-F5344CB8AC3E}">
        <p14:creationId xmlns:p14="http://schemas.microsoft.com/office/powerpoint/2010/main" val="874938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9B5BC8-F78C-4120-BEA1-A2548B3857BF}" type="slidenum">
              <a:rPr lang="en-US" altLang="zh-CN"/>
              <a:pPr/>
              <a:t>74</a:t>
            </a:fld>
            <a:endParaRPr lang="en-US" altLang="zh-CN"/>
          </a:p>
        </p:txBody>
      </p:sp>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pPr>
              <a:lnSpc>
                <a:spcPct val="90000"/>
              </a:lnSpc>
            </a:pPr>
            <a:r>
              <a:rPr lang="en-US" altLang="zh-CN" sz="1000"/>
              <a:t>2</a:t>
            </a:r>
            <a:r>
              <a:rPr lang="zh-CN" altLang="en-US" sz="1000"/>
              <a:t>）</a:t>
            </a:r>
            <a:r>
              <a:rPr lang="en-US" altLang="zh-CN" sz="1000"/>
              <a:t>int semop(int semid, struct sembuf *sops, unsigned nsops);</a:t>
            </a:r>
            <a:br>
              <a:rPr lang="en-US" altLang="zh-CN" sz="1000"/>
            </a:br>
            <a:r>
              <a:rPr lang="en-US" altLang="zh-CN" sz="1000"/>
              <a:t>semid</a:t>
            </a:r>
            <a:r>
              <a:rPr lang="zh-CN" altLang="en-US" sz="1000"/>
              <a:t>是信号灯集</a:t>
            </a:r>
            <a:r>
              <a:rPr lang="en-US" altLang="zh-CN" sz="1000"/>
              <a:t>ID</a:t>
            </a:r>
            <a:r>
              <a:rPr lang="zh-CN" altLang="en-US" sz="1000"/>
              <a:t>，</a:t>
            </a:r>
            <a:r>
              <a:rPr lang="en-US" altLang="zh-CN" sz="1000"/>
              <a:t>sops</a:t>
            </a:r>
            <a:r>
              <a:rPr lang="zh-CN" altLang="en-US" sz="1000"/>
              <a:t>指向数组的每一个</a:t>
            </a:r>
            <a:r>
              <a:rPr lang="en-US" altLang="zh-CN" sz="1000"/>
              <a:t>sembuf</a:t>
            </a:r>
            <a:r>
              <a:rPr lang="zh-CN" altLang="en-US" sz="1000"/>
              <a:t>结构都刻画一个在特定信号灯上的操作。</a:t>
            </a:r>
            <a:r>
              <a:rPr lang="en-US" altLang="zh-CN" sz="1000"/>
              <a:t>nsops</a:t>
            </a:r>
            <a:r>
              <a:rPr lang="zh-CN" altLang="en-US" sz="1000"/>
              <a:t>为</a:t>
            </a:r>
            <a:r>
              <a:rPr lang="en-US" altLang="zh-CN" sz="1000"/>
              <a:t>sops</a:t>
            </a:r>
            <a:r>
              <a:rPr lang="zh-CN" altLang="en-US" sz="1000"/>
              <a:t>指向数组的大小。</a:t>
            </a:r>
            <a:br>
              <a:rPr lang="zh-CN" altLang="en-US" sz="1000"/>
            </a:br>
            <a:r>
              <a:rPr lang="en-US" altLang="zh-CN" sz="1000"/>
              <a:t>sembuf</a:t>
            </a:r>
            <a:r>
              <a:rPr lang="zh-CN" altLang="en-US" sz="1000"/>
              <a:t>结构如下：</a:t>
            </a:r>
          </a:p>
          <a:p>
            <a:pPr>
              <a:lnSpc>
                <a:spcPct val="90000"/>
              </a:lnSpc>
            </a:pPr>
            <a:r>
              <a:rPr lang="en-US" altLang="zh-CN" sz="1000"/>
              <a:t>struct sembuf {	unsigned short  	sem_num;		/* semaphore index in array */	short			sem_op;		/* semaphore operation */	short			sem_flg;		/* operation flags */};</a:t>
            </a:r>
            <a:br>
              <a:rPr lang="en-US" altLang="zh-CN" sz="1000"/>
            </a:br>
            <a:r>
              <a:rPr lang="en-US" altLang="zh-CN" sz="1000"/>
              <a:t>sem_num</a:t>
            </a:r>
            <a:r>
              <a:rPr lang="zh-CN" altLang="en-US" sz="1000"/>
              <a:t>对应信号集中的信号灯，</a:t>
            </a:r>
            <a:r>
              <a:rPr lang="en-US" altLang="zh-CN" sz="1000"/>
              <a:t>0</a:t>
            </a:r>
            <a:r>
              <a:rPr lang="zh-CN" altLang="en-US" sz="1000"/>
              <a:t>对应第一个信号灯。</a:t>
            </a:r>
            <a:r>
              <a:rPr lang="en-US" altLang="zh-CN" sz="1000"/>
              <a:t>sem_flg</a:t>
            </a:r>
            <a:r>
              <a:rPr lang="zh-CN" altLang="en-US" sz="1000"/>
              <a:t>可取</a:t>
            </a:r>
            <a:r>
              <a:rPr lang="en-US" altLang="zh-CN" sz="1000"/>
              <a:t>IPC_NOWAIT</a:t>
            </a:r>
            <a:r>
              <a:rPr lang="zh-CN" altLang="en-US" sz="1000"/>
              <a:t>以及</a:t>
            </a:r>
            <a:r>
              <a:rPr lang="en-US" altLang="zh-CN" sz="1000"/>
              <a:t>SEM_UNDO</a:t>
            </a:r>
            <a:r>
              <a:rPr lang="zh-CN" altLang="en-US" sz="1000"/>
              <a:t>两个标志。如果设置了</a:t>
            </a:r>
            <a:r>
              <a:rPr lang="en-US" altLang="zh-CN" sz="1000"/>
              <a:t>SEM_UNDO</a:t>
            </a:r>
            <a:r>
              <a:rPr lang="zh-CN" altLang="en-US" sz="1000"/>
              <a:t>标志，那么在进程结束时，相应的操作将被取消，这是比较重要的一个标志位。如果设置了该标志位，那么在进程没有释放共享资源就退出时，内核将代为释放。如果为一个信号灯设置了该标志，内核都要分配一个</a:t>
            </a:r>
            <a:r>
              <a:rPr lang="en-US" altLang="zh-CN" sz="1000"/>
              <a:t>sem_undo</a:t>
            </a:r>
            <a:r>
              <a:rPr lang="zh-CN" altLang="en-US" sz="1000"/>
              <a:t>结构来记录它，为的是确保以后资源能够安全释放。事实上，如果进程退出了，那么它所占用就释放了，但信号灯值却没有改变，此时，信号灯值反映的已经不是资源占有的实际情况，在这种情况下，问题的解决就靠内核来完成。这有点像僵尸进程，进程虽然退出了，资源也都释放了，但内核进程表中仍然有它的记录，此时就需要父进程调用</a:t>
            </a:r>
            <a:r>
              <a:rPr lang="en-US" altLang="zh-CN" sz="1000"/>
              <a:t>waitpid</a:t>
            </a:r>
            <a:r>
              <a:rPr lang="zh-CN" altLang="en-US" sz="1000"/>
              <a:t>来解决问题了。</a:t>
            </a:r>
            <a:br>
              <a:rPr lang="zh-CN" altLang="en-US" sz="1000"/>
            </a:br>
            <a:r>
              <a:rPr lang="en-US" altLang="zh-CN" sz="1000"/>
              <a:t>sem_op</a:t>
            </a:r>
            <a:r>
              <a:rPr lang="zh-CN" altLang="en-US" sz="1000"/>
              <a:t>的值大于</a:t>
            </a:r>
            <a:r>
              <a:rPr lang="en-US" altLang="zh-CN" sz="1000"/>
              <a:t>0</a:t>
            </a:r>
            <a:r>
              <a:rPr lang="zh-CN" altLang="en-US" sz="1000"/>
              <a:t>，等于</a:t>
            </a:r>
            <a:r>
              <a:rPr lang="en-US" altLang="zh-CN" sz="1000"/>
              <a:t>0</a:t>
            </a:r>
            <a:r>
              <a:rPr lang="zh-CN" altLang="en-US" sz="1000"/>
              <a:t>以及小于</a:t>
            </a:r>
            <a:r>
              <a:rPr lang="en-US" altLang="zh-CN" sz="1000"/>
              <a:t>0</a:t>
            </a:r>
            <a:r>
              <a:rPr lang="zh-CN" altLang="en-US" sz="1000"/>
              <a:t>确定了对</a:t>
            </a:r>
            <a:r>
              <a:rPr lang="en-US" altLang="zh-CN" sz="1000"/>
              <a:t>sem_num</a:t>
            </a:r>
            <a:r>
              <a:rPr lang="zh-CN" altLang="en-US" sz="1000"/>
              <a:t>指定的信号灯进行的三种操作。具体请参考</a:t>
            </a:r>
            <a:r>
              <a:rPr lang="en-US" altLang="zh-CN" sz="1000"/>
              <a:t>linux</a:t>
            </a:r>
            <a:r>
              <a:rPr lang="zh-CN" altLang="en-US" sz="1000"/>
              <a:t>相应手册页。</a:t>
            </a:r>
            <a:br>
              <a:rPr lang="zh-CN" altLang="en-US" sz="1000"/>
            </a:br>
            <a:r>
              <a:rPr lang="zh-CN" altLang="en-US" sz="1000"/>
              <a:t>这里需要强调的是</a:t>
            </a:r>
            <a:r>
              <a:rPr lang="en-US" altLang="zh-CN" sz="1000"/>
              <a:t>semop</a:t>
            </a:r>
            <a:r>
              <a:rPr lang="zh-CN" altLang="en-US" sz="1000"/>
              <a:t>同时操作多个信号灯，在实际应用中，对应多种资源的申请或释放。</a:t>
            </a:r>
            <a:r>
              <a:rPr lang="en-US" altLang="zh-CN" sz="1000"/>
              <a:t>semop</a:t>
            </a:r>
            <a:r>
              <a:rPr lang="zh-CN" altLang="en-US" sz="1000"/>
              <a:t>保证操作的原子性，这一点尤为重要。尤其对于多种资源的申请来说，要么一次性获得所有资源，要么放弃申请，要么在不占有任何资源情况下继续等待，这样，一方面避免了资源的浪费；另一方面，避免了进程之间由于申请共享资源造成死锁。</a:t>
            </a:r>
            <a:br>
              <a:rPr lang="zh-CN" altLang="en-US" sz="1000"/>
            </a:br>
            <a:r>
              <a:rPr lang="zh-CN" altLang="en-US" sz="1000"/>
              <a:t>也许从实际含义上更好理解这些操作：信号灯的当前值记录相应资源目前可用数目；</a:t>
            </a:r>
            <a:r>
              <a:rPr lang="en-US" altLang="zh-CN" sz="1000"/>
              <a:t>sem_op&gt;0</a:t>
            </a:r>
            <a:r>
              <a:rPr lang="zh-CN" altLang="en-US" sz="1000"/>
              <a:t>对应相应进程要释放</a:t>
            </a:r>
            <a:r>
              <a:rPr lang="en-US" altLang="zh-CN" sz="1000"/>
              <a:t>sem_op</a:t>
            </a:r>
            <a:r>
              <a:rPr lang="zh-CN" altLang="en-US" sz="1000"/>
              <a:t>数目的共享资源；</a:t>
            </a:r>
            <a:r>
              <a:rPr lang="en-US" altLang="zh-CN" sz="1000"/>
              <a:t>sem_op=0</a:t>
            </a:r>
            <a:r>
              <a:rPr lang="zh-CN" altLang="en-US" sz="1000"/>
              <a:t>可以用于对共享资源是否已用完的测试；</a:t>
            </a:r>
            <a:r>
              <a:rPr lang="en-US" altLang="zh-CN" sz="1000"/>
              <a:t>sem_op&lt;0</a:t>
            </a:r>
            <a:r>
              <a:rPr lang="zh-CN" altLang="en-US" sz="1000"/>
              <a:t>相当于进程要申请</a:t>
            </a:r>
            <a:r>
              <a:rPr lang="en-US" altLang="zh-CN" sz="1000"/>
              <a:t>-sem_op</a:t>
            </a:r>
            <a:r>
              <a:rPr lang="zh-CN" altLang="en-US" sz="1000"/>
              <a:t>个共享资源。再联想操作的原子性，更不难理解该系统调用何时正常返回，何时睡眠等待。</a:t>
            </a:r>
            <a:br>
              <a:rPr lang="zh-CN" altLang="en-US" sz="1000"/>
            </a:br>
            <a:r>
              <a:rPr lang="zh-CN" altLang="en-US" sz="1000"/>
              <a:t>调用返回：成功返回</a:t>
            </a:r>
            <a:r>
              <a:rPr lang="en-US" altLang="zh-CN" sz="1000"/>
              <a:t>0</a:t>
            </a:r>
            <a:r>
              <a:rPr lang="zh-CN" altLang="en-US" sz="1000"/>
              <a:t>，否则返回</a:t>
            </a:r>
            <a:r>
              <a:rPr lang="en-US" altLang="zh-CN" sz="1000"/>
              <a:t>-1</a:t>
            </a:r>
            <a:r>
              <a:rPr lang="zh-CN" altLang="en-US" sz="1000"/>
              <a:t>。</a:t>
            </a:r>
          </a:p>
        </p:txBody>
      </p:sp>
    </p:spTree>
    <p:extLst>
      <p:ext uri="{BB962C8B-B14F-4D97-AF65-F5344CB8AC3E}">
        <p14:creationId xmlns:p14="http://schemas.microsoft.com/office/powerpoint/2010/main" val="3275127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98A5C3-3088-45AA-9431-C67D3DE0C7A1}" type="slidenum">
              <a:rPr lang="en-US" altLang="zh-CN"/>
              <a:pPr/>
              <a:t>75</a:t>
            </a:fld>
            <a:endParaRPr lang="en-US" altLang="zh-CN"/>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r>
              <a:rPr lang="en-US" altLang="zh-CN"/>
              <a:t>) int semctl(int semid</a:t>
            </a:r>
            <a:r>
              <a:rPr lang="zh-CN" altLang="en-US"/>
              <a:t>，</a:t>
            </a:r>
            <a:r>
              <a:rPr lang="en-US" altLang="zh-CN"/>
              <a:t>int semnum</a:t>
            </a:r>
            <a:r>
              <a:rPr lang="zh-CN" altLang="en-US"/>
              <a:t>，</a:t>
            </a:r>
            <a:r>
              <a:rPr lang="en-US" altLang="zh-CN"/>
              <a:t>int cmd</a:t>
            </a:r>
            <a:r>
              <a:rPr lang="zh-CN" altLang="en-US"/>
              <a:t>，</a:t>
            </a:r>
            <a:r>
              <a:rPr lang="en-US" altLang="zh-CN"/>
              <a:t>union semun arg)</a:t>
            </a:r>
            <a:br>
              <a:rPr lang="en-US" altLang="zh-CN"/>
            </a:br>
            <a:r>
              <a:rPr lang="zh-CN" altLang="en-US"/>
              <a:t>该系统调用实现对信号灯的各种控制操作，参数</a:t>
            </a:r>
            <a:r>
              <a:rPr lang="en-US" altLang="zh-CN"/>
              <a:t>semid</a:t>
            </a:r>
            <a:r>
              <a:rPr lang="zh-CN" altLang="en-US"/>
              <a:t>指定信号灯集，参数</a:t>
            </a:r>
            <a:r>
              <a:rPr lang="en-US" altLang="zh-CN"/>
              <a:t>cmd</a:t>
            </a:r>
            <a:r>
              <a:rPr lang="zh-CN" altLang="en-US"/>
              <a:t>指定具体的操作类型；参数</a:t>
            </a:r>
            <a:r>
              <a:rPr lang="en-US" altLang="zh-CN"/>
              <a:t>semnum</a:t>
            </a:r>
            <a:r>
              <a:rPr lang="zh-CN" altLang="en-US"/>
              <a:t>指定对哪个信号灯操作，只对几个特殊的</a:t>
            </a:r>
            <a:r>
              <a:rPr lang="en-US" altLang="zh-CN"/>
              <a:t>cmd</a:t>
            </a:r>
            <a:r>
              <a:rPr lang="zh-CN" altLang="en-US"/>
              <a:t>操作有意义；</a:t>
            </a:r>
            <a:r>
              <a:rPr lang="en-US" altLang="zh-CN"/>
              <a:t>arg</a:t>
            </a:r>
            <a:r>
              <a:rPr lang="zh-CN" altLang="en-US"/>
              <a:t>用于设置或返回信号灯信息。</a:t>
            </a:r>
            <a:br>
              <a:rPr lang="zh-CN" altLang="en-US"/>
            </a:br>
            <a:r>
              <a:rPr lang="zh-CN" altLang="en-US"/>
              <a:t>该系统调用详细信息请参见其手册页，这里只给出参数</a:t>
            </a:r>
            <a:r>
              <a:rPr lang="en-US" altLang="zh-CN"/>
              <a:t>cmd</a:t>
            </a:r>
            <a:r>
              <a:rPr lang="zh-CN" altLang="en-US"/>
              <a:t>所能指定的操作。</a:t>
            </a:r>
          </a:p>
          <a:p>
            <a:r>
              <a:rPr lang="en-US" altLang="zh-CN"/>
              <a:t>IPC_STAT</a:t>
            </a:r>
            <a:r>
              <a:rPr lang="zh-CN" altLang="en-US"/>
              <a:t>获取信号灯信息，信息由</a:t>
            </a:r>
            <a:r>
              <a:rPr lang="en-US" altLang="zh-CN"/>
              <a:t>arg.buf</a:t>
            </a:r>
            <a:r>
              <a:rPr lang="zh-CN" altLang="en-US"/>
              <a:t>返回；</a:t>
            </a:r>
            <a:r>
              <a:rPr lang="en-US" altLang="zh-CN"/>
              <a:t>IPC_SET</a:t>
            </a:r>
            <a:r>
              <a:rPr lang="zh-CN" altLang="en-US"/>
              <a:t>设置信号灯信息，待设置信息保存在</a:t>
            </a:r>
            <a:r>
              <a:rPr lang="en-US" altLang="zh-CN"/>
              <a:t>arg.buf</a:t>
            </a:r>
            <a:r>
              <a:rPr lang="zh-CN" altLang="en-US"/>
              <a:t>中（在</a:t>
            </a:r>
            <a:r>
              <a:rPr lang="en-US" altLang="zh-CN"/>
              <a:t>manpage</a:t>
            </a:r>
            <a:r>
              <a:rPr lang="zh-CN" altLang="en-US"/>
              <a:t>中给出了可以设置哪些信息）；</a:t>
            </a:r>
            <a:r>
              <a:rPr lang="en-US" altLang="zh-CN"/>
              <a:t>GETALL</a:t>
            </a:r>
            <a:r>
              <a:rPr lang="zh-CN" altLang="en-US"/>
              <a:t>返回所有信号灯的值，结果保存在</a:t>
            </a:r>
            <a:r>
              <a:rPr lang="en-US" altLang="zh-CN"/>
              <a:t>arg.array</a:t>
            </a:r>
            <a:r>
              <a:rPr lang="zh-CN" altLang="en-US"/>
              <a:t>中，参数</a:t>
            </a:r>
            <a:r>
              <a:rPr lang="en-US" altLang="zh-CN"/>
              <a:t>sennum</a:t>
            </a:r>
            <a:r>
              <a:rPr lang="zh-CN" altLang="en-US"/>
              <a:t>被忽略；</a:t>
            </a:r>
            <a:r>
              <a:rPr lang="en-US" altLang="zh-CN"/>
              <a:t>GETNCNT</a:t>
            </a:r>
            <a:r>
              <a:rPr lang="zh-CN" altLang="en-US"/>
              <a:t>返回等待</a:t>
            </a:r>
            <a:r>
              <a:rPr lang="en-US" altLang="zh-CN"/>
              <a:t>semnum</a:t>
            </a:r>
            <a:r>
              <a:rPr lang="zh-CN" altLang="en-US"/>
              <a:t>所代表信号灯的值增加的进程数，相当于目前有多少进程在等待</a:t>
            </a:r>
            <a:r>
              <a:rPr lang="en-US" altLang="zh-CN"/>
              <a:t>semnum</a:t>
            </a:r>
            <a:r>
              <a:rPr lang="zh-CN" altLang="en-US"/>
              <a:t>代表的信号灯所代表的共享资源；</a:t>
            </a:r>
            <a:r>
              <a:rPr lang="en-US" altLang="zh-CN"/>
              <a:t>GETPID</a:t>
            </a:r>
            <a:r>
              <a:rPr lang="zh-CN" altLang="en-US"/>
              <a:t>返回最后一个对</a:t>
            </a:r>
            <a:r>
              <a:rPr lang="en-US" altLang="zh-CN"/>
              <a:t>semnum</a:t>
            </a:r>
            <a:r>
              <a:rPr lang="zh-CN" altLang="en-US"/>
              <a:t>所代表信号灯执行</a:t>
            </a:r>
            <a:r>
              <a:rPr lang="en-US" altLang="zh-CN"/>
              <a:t>semop</a:t>
            </a:r>
            <a:r>
              <a:rPr lang="zh-CN" altLang="en-US"/>
              <a:t>操作的进程</a:t>
            </a:r>
            <a:r>
              <a:rPr lang="en-US" altLang="zh-CN"/>
              <a:t>ID</a:t>
            </a:r>
            <a:r>
              <a:rPr lang="zh-CN" altLang="en-US"/>
              <a:t>；</a:t>
            </a:r>
            <a:r>
              <a:rPr lang="en-US" altLang="zh-CN"/>
              <a:t>GETVAL</a:t>
            </a:r>
            <a:r>
              <a:rPr lang="zh-CN" altLang="en-US"/>
              <a:t>返回</a:t>
            </a:r>
            <a:r>
              <a:rPr lang="en-US" altLang="zh-CN"/>
              <a:t>semnum</a:t>
            </a:r>
            <a:r>
              <a:rPr lang="zh-CN" altLang="en-US"/>
              <a:t>所代表信号灯的值；</a:t>
            </a:r>
            <a:r>
              <a:rPr lang="en-US" altLang="zh-CN"/>
              <a:t>GETZCNT</a:t>
            </a:r>
            <a:r>
              <a:rPr lang="zh-CN" altLang="en-US"/>
              <a:t>返回等待</a:t>
            </a:r>
            <a:r>
              <a:rPr lang="en-US" altLang="zh-CN"/>
              <a:t>semnum</a:t>
            </a:r>
            <a:r>
              <a:rPr lang="zh-CN" altLang="en-US"/>
              <a:t>所代表信号灯的值变成</a:t>
            </a:r>
            <a:r>
              <a:rPr lang="en-US" altLang="zh-CN"/>
              <a:t>0</a:t>
            </a:r>
            <a:r>
              <a:rPr lang="zh-CN" altLang="en-US"/>
              <a:t>的进程数；</a:t>
            </a:r>
            <a:r>
              <a:rPr lang="en-US" altLang="zh-CN"/>
              <a:t>SETALL</a:t>
            </a:r>
            <a:r>
              <a:rPr lang="zh-CN" altLang="en-US"/>
              <a:t>通过</a:t>
            </a:r>
            <a:r>
              <a:rPr lang="en-US" altLang="zh-CN"/>
              <a:t>arg.array</a:t>
            </a:r>
            <a:r>
              <a:rPr lang="zh-CN" altLang="en-US"/>
              <a:t>更新所有信号灯的值；同时，更新与本信号集相关的</a:t>
            </a:r>
            <a:r>
              <a:rPr lang="en-US" altLang="zh-CN"/>
              <a:t>semid_ds</a:t>
            </a:r>
            <a:r>
              <a:rPr lang="zh-CN" altLang="en-US"/>
              <a:t>结构的</a:t>
            </a:r>
            <a:r>
              <a:rPr lang="en-US" altLang="zh-CN"/>
              <a:t>sem_ctime</a:t>
            </a:r>
            <a:r>
              <a:rPr lang="zh-CN" altLang="en-US"/>
              <a:t>成员；</a:t>
            </a:r>
            <a:r>
              <a:rPr lang="en-US" altLang="zh-CN"/>
              <a:t>SETVAL</a:t>
            </a:r>
            <a:r>
              <a:rPr lang="zh-CN" altLang="en-US"/>
              <a:t>设置</a:t>
            </a:r>
            <a:r>
              <a:rPr lang="en-US" altLang="zh-CN"/>
              <a:t>semnum</a:t>
            </a:r>
            <a:r>
              <a:rPr lang="zh-CN" altLang="en-US"/>
              <a:t>所代表信号灯的值为</a:t>
            </a:r>
            <a:r>
              <a:rPr lang="en-US" altLang="zh-CN"/>
              <a:t>arg.val</a:t>
            </a:r>
            <a:r>
              <a:rPr lang="zh-CN" altLang="en-US"/>
              <a:t>；调用返回：调用失败返回</a:t>
            </a:r>
            <a:r>
              <a:rPr lang="en-US" altLang="zh-CN"/>
              <a:t>-1</a:t>
            </a:r>
            <a:r>
              <a:rPr lang="zh-CN" altLang="en-US"/>
              <a:t>，成功返回与</a:t>
            </a:r>
            <a:r>
              <a:rPr lang="en-US" altLang="zh-CN"/>
              <a:t>cmd</a:t>
            </a:r>
            <a:r>
              <a:rPr lang="zh-CN" altLang="en-US"/>
              <a:t>相关：</a:t>
            </a:r>
          </a:p>
          <a:p>
            <a:r>
              <a:rPr lang="en-US" altLang="zh-CN"/>
              <a:t>Cmdreturn valueGETNCNTSemncntGETPIDSempidGETVALSemvalGETZCNTSemzcnt</a:t>
            </a:r>
          </a:p>
        </p:txBody>
      </p:sp>
    </p:spTree>
    <p:extLst>
      <p:ext uri="{BB962C8B-B14F-4D97-AF65-F5344CB8AC3E}">
        <p14:creationId xmlns:p14="http://schemas.microsoft.com/office/powerpoint/2010/main" val="135433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45E7BB2-862D-497E-A207-5257342BCC86}" type="slidenum">
              <a:rPr lang="en-US" altLang="zh-TW"/>
              <a:pPr/>
              <a:t>84</a:t>
            </a:fld>
            <a:endParaRPr lang="en-US" altLang="zh-TW"/>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01468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8FFCE6E-8CE7-4154-B8AC-782FB626E1E2}" type="slidenum">
              <a:rPr lang="en-US" altLang="zh-TW"/>
              <a:pPr/>
              <a:t>85</a:t>
            </a:fld>
            <a:endParaRPr lang="en-US" altLang="zh-TW"/>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en-US" altLang="zh-CN"/>
              <a:t>Readwriter lock:</a:t>
            </a:r>
            <a:r>
              <a:rPr lang="zh-CN" altLang="en-US"/>
              <a:t>如果没有线程持有某个给定读写锁用于写，则任意的线程可以持有该读写锁进行读；</a:t>
            </a:r>
          </a:p>
          <a:p>
            <a:r>
              <a:rPr lang="zh-CN" altLang="en-US"/>
              <a:t>仅当没有线程持有该锁进行读或写，才能分配该读写锁进行写。</a:t>
            </a:r>
          </a:p>
        </p:txBody>
      </p:sp>
    </p:spTree>
    <p:extLst>
      <p:ext uri="{BB962C8B-B14F-4D97-AF65-F5344CB8AC3E}">
        <p14:creationId xmlns:p14="http://schemas.microsoft.com/office/powerpoint/2010/main" val="3334644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9F1446B-5F2A-4FA4-84A0-545638145C5E}" type="slidenum">
              <a:rPr lang="en-US" altLang="zh-TW"/>
              <a:pPr/>
              <a:t>86</a:t>
            </a:fld>
            <a:endParaRPr lang="en-US" altLang="zh-TW"/>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5540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F3913C0-8B66-4B6F-A932-2942E3FE75AE}" type="slidenum">
              <a:rPr lang="en-US" altLang="zh-TW"/>
              <a:pPr/>
              <a:t>87</a:t>
            </a:fld>
            <a:endParaRPr lang="en-US" altLang="zh-TW"/>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66307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封面">
    <p:spTree>
      <p:nvGrpSpPr>
        <p:cNvPr id="1" name=""/>
        <p:cNvGrpSpPr/>
        <p:nvPr/>
      </p:nvGrpSpPr>
      <p:grpSpPr>
        <a:xfrm>
          <a:off x="0" y="0"/>
          <a:ext cx="0" cy="0"/>
          <a:chOff x="0" y="0"/>
          <a:chExt cx="0" cy="0"/>
        </a:xfrm>
      </p:grpSpPr>
      <p:pic>
        <p:nvPicPr>
          <p:cNvPr id="8"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286"/>
          <a:stretch/>
        </p:blipFill>
        <p:spPr bwMode="auto">
          <a:xfrm>
            <a:off x="0" y="0"/>
            <a:ext cx="9144000" cy="685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標題 1"/>
          <p:cNvSpPr>
            <a:spLocks noGrp="1"/>
          </p:cNvSpPr>
          <p:nvPr>
            <p:ph type="ctrTitle"/>
          </p:nvPr>
        </p:nvSpPr>
        <p:spPr>
          <a:xfrm>
            <a:off x="2915816" y="2204864"/>
            <a:ext cx="6026194" cy="1542641"/>
          </a:xfrm>
          <a:prstGeom prst="rect">
            <a:avLst/>
          </a:prstGeom>
        </p:spPr>
        <p:txBody>
          <a:bodyPr anchor="ctr">
            <a:normAutofit/>
          </a:bodyPr>
          <a:lstStyle>
            <a:lvl1pPr algn="ctr">
              <a:defRPr sz="4000" baseline="0"/>
            </a:lvl1pPr>
          </a:lstStyle>
          <a:p>
            <a:r>
              <a:rPr lang="zh-TW" altLang="en-US" dirty="0" smtClean="0"/>
              <a:t>按一下以編輯母片標題樣式</a:t>
            </a:r>
            <a:endParaRPr lang="zh-TW" altLang="en-US" dirty="0"/>
          </a:p>
        </p:txBody>
      </p:sp>
      <p:sp>
        <p:nvSpPr>
          <p:cNvPr id="3" name="副標題 2"/>
          <p:cNvSpPr>
            <a:spLocks noGrp="1"/>
          </p:cNvSpPr>
          <p:nvPr>
            <p:ph type="subTitle" idx="1"/>
          </p:nvPr>
        </p:nvSpPr>
        <p:spPr>
          <a:xfrm>
            <a:off x="3635896" y="3861048"/>
            <a:ext cx="4599798" cy="2088232"/>
          </a:xfrm>
          <a:prstGeom prst="rect">
            <a:avLst/>
          </a:prstGeom>
        </p:spPr>
        <p:txBody>
          <a:bodyPr anchor="ctr" anchorCtr="0">
            <a:normAutofit/>
          </a:bodyPr>
          <a:lstStyle>
            <a:lvl1pPr marL="0" indent="0" algn="ctr" fontAlgn="ctr">
              <a:buNone/>
              <a:defRPr sz="2800"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13" name="文字方塊 12"/>
          <p:cNvSpPr txBox="1"/>
          <p:nvPr userDrawn="1"/>
        </p:nvSpPr>
        <p:spPr>
          <a:xfrm>
            <a:off x="6192559" y="6597352"/>
            <a:ext cx="2952328" cy="261610"/>
          </a:xfrm>
          <a:prstGeom prst="rect">
            <a:avLst/>
          </a:prstGeom>
          <a:noFill/>
        </p:spPr>
        <p:txBody>
          <a:bodyPr wrap="square" rtlCol="0">
            <a:spAutoFit/>
          </a:bodyPr>
          <a:lstStyle/>
          <a:p>
            <a:r>
              <a:rPr lang="en-US" altLang="zh-TW" sz="1050" dirty="0" smtClean="0">
                <a:solidFill>
                  <a:schemeClr val="bg1">
                    <a:lumMod val="75000"/>
                  </a:schemeClr>
                </a:solidFill>
                <a:latin typeface="+mn-lt"/>
              </a:rPr>
              <a:t>@ MitraStar</a:t>
            </a:r>
            <a:r>
              <a:rPr lang="en-US" altLang="zh-TW" sz="1050" baseline="0" dirty="0" smtClean="0">
                <a:solidFill>
                  <a:schemeClr val="bg1">
                    <a:lumMod val="75000"/>
                  </a:schemeClr>
                </a:solidFill>
                <a:latin typeface="+mn-lt"/>
              </a:rPr>
              <a:t> Technology Corp. All Rights Reserved</a:t>
            </a:r>
            <a:r>
              <a:rPr lang="en-US" altLang="zh-TW" sz="1050" baseline="0" dirty="0" smtClean="0">
                <a:solidFill>
                  <a:schemeClr val="bg1">
                    <a:lumMod val="50000"/>
                  </a:schemeClr>
                </a:solidFill>
                <a:latin typeface="+mn-lt"/>
              </a:rPr>
              <a:t>. </a:t>
            </a:r>
            <a:endParaRPr lang="zh-TW" altLang="en-US" sz="1050" dirty="0">
              <a:solidFill>
                <a:schemeClr val="bg1">
                  <a:lumMod val="50000"/>
                </a:schemeClr>
              </a:solidFill>
              <a:latin typeface="+mn-lt"/>
            </a:endParaRPr>
          </a:p>
        </p:txBody>
      </p:sp>
      <p:sp>
        <p:nvSpPr>
          <p:cNvPr id="7" name="投影片編號版面配置區 2"/>
          <p:cNvSpPr>
            <a:spLocks noGrp="1"/>
          </p:cNvSpPr>
          <p:nvPr>
            <p:ph type="sldNum" sz="quarter" idx="10"/>
          </p:nvPr>
        </p:nvSpPr>
        <p:spPr>
          <a:xfrm>
            <a:off x="3505200" y="6579441"/>
            <a:ext cx="2133600" cy="261610"/>
          </a:xfrm>
        </p:spPr>
        <p:txBody>
          <a:bodyPr/>
          <a:lstStyle/>
          <a:p>
            <a:endParaRPr lang="zh-TW" altLang="en-US" dirty="0"/>
          </a:p>
        </p:txBody>
      </p:sp>
    </p:spTree>
    <p:extLst>
      <p:ext uri="{BB962C8B-B14F-4D97-AF65-F5344CB8AC3E}">
        <p14:creationId xmlns:p14="http://schemas.microsoft.com/office/powerpoint/2010/main" val="197165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內頁1:標題及文字">
    <p:spTree>
      <p:nvGrpSpPr>
        <p:cNvPr id="1" name=""/>
        <p:cNvGrpSpPr/>
        <p:nvPr/>
      </p:nvGrpSpPr>
      <p:grpSpPr>
        <a:xfrm>
          <a:off x="0" y="0"/>
          <a:ext cx="0" cy="0"/>
          <a:chOff x="0" y="0"/>
          <a:chExt cx="0" cy="0"/>
        </a:xfrm>
      </p:grpSpPr>
      <p:sp>
        <p:nvSpPr>
          <p:cNvPr id="2" name="標題 1"/>
          <p:cNvSpPr>
            <a:spLocks noGrp="1"/>
          </p:cNvSpPr>
          <p:nvPr>
            <p:ph type="title"/>
          </p:nvPr>
        </p:nvSpPr>
        <p:spPr>
          <a:xfrm>
            <a:off x="1187624" y="224744"/>
            <a:ext cx="7632848" cy="900000"/>
          </a:xfrm>
          <a:prstGeom prst="rect">
            <a:avLst/>
          </a:prstGeom>
        </p:spPr>
        <p:txBody>
          <a:bodyPr anchor="ct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323528" y="1268760"/>
            <a:ext cx="8496944" cy="5184576"/>
          </a:xfrm>
          <a:prstGeom prst="rect">
            <a:avLst/>
          </a:prstGeom>
        </p:spPr>
        <p:txBody>
          <a:bodyPr/>
          <a:lstStyle>
            <a:lvl1pPr marL="342900" indent="-342900">
              <a:buSzPct val="60000"/>
              <a:buFont typeface="Wingdings" pitchFamily="2" charset="2"/>
              <a:buChar char="n"/>
              <a:defRPr/>
            </a:lvl1pPr>
            <a:lvl2pPr marL="742950" indent="-285750">
              <a:buSzPct val="60000"/>
              <a:buFont typeface="Wingdings" pitchFamily="2" charset="2"/>
              <a:buChar char="l"/>
              <a:defRPr/>
            </a:lvl2pPr>
            <a:lvl3pPr marL="1143000" indent="-228600">
              <a:buSzPct val="60000"/>
              <a:buFont typeface="Wingdings" pitchFamily="2" charset="2"/>
              <a:buChar char="Ø"/>
              <a:defRPr/>
            </a:lvl3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endParaRPr lang="zh-TW" altLang="en-US" dirty="0"/>
          </a:p>
        </p:txBody>
      </p:sp>
      <p:sp>
        <p:nvSpPr>
          <p:cNvPr id="7" name="投影片編號版面配置區 2"/>
          <p:cNvSpPr>
            <a:spLocks noGrp="1"/>
          </p:cNvSpPr>
          <p:nvPr>
            <p:ph type="sldNum" sz="quarter" idx="10"/>
          </p:nvPr>
        </p:nvSpPr>
        <p:spPr>
          <a:xfrm>
            <a:off x="3505200" y="6579441"/>
            <a:ext cx="2133600" cy="261610"/>
          </a:xfrm>
        </p:spPr>
        <p:txBody>
          <a:bodyPr/>
          <a:lstStyle/>
          <a:p>
            <a:endParaRPr lang="zh-TW" altLang="en-US" dirty="0"/>
          </a:p>
        </p:txBody>
      </p:sp>
    </p:spTree>
    <p:extLst>
      <p:ext uri="{BB962C8B-B14F-4D97-AF65-F5344CB8AC3E}">
        <p14:creationId xmlns:p14="http://schemas.microsoft.com/office/powerpoint/2010/main" val="17405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內頁2:標題及圖片">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635" t="95878" b="1"/>
          <a:stretch/>
        </p:blipFill>
        <p:spPr bwMode="auto">
          <a:xfrm>
            <a:off x="0" y="6580703"/>
            <a:ext cx="9155119" cy="290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標題 1"/>
          <p:cNvSpPr>
            <a:spLocks noGrp="1"/>
          </p:cNvSpPr>
          <p:nvPr>
            <p:ph type="title"/>
          </p:nvPr>
        </p:nvSpPr>
        <p:spPr>
          <a:xfrm>
            <a:off x="251520" y="224744"/>
            <a:ext cx="8496104" cy="900000"/>
          </a:xfrm>
          <a:prstGeom prst="rect">
            <a:avLst/>
          </a:prstGeom>
        </p:spPr>
        <p:txBody>
          <a:bodyPr anchor="ctr"/>
          <a:lstStyle>
            <a:lvl1pPr algn="ctr">
              <a:defRPr/>
            </a:lvl1pPr>
          </a:lstStyle>
          <a:p>
            <a:r>
              <a:rPr lang="zh-TW" altLang="en-US" dirty="0" smtClean="0"/>
              <a:t>按一下以編輯母片標題樣式</a:t>
            </a:r>
            <a:endParaRPr lang="zh-TW" altLang="en-US" dirty="0"/>
          </a:p>
        </p:txBody>
      </p:sp>
      <p:sp>
        <p:nvSpPr>
          <p:cNvPr id="6" name="文字方塊 5"/>
          <p:cNvSpPr txBox="1"/>
          <p:nvPr userDrawn="1"/>
        </p:nvSpPr>
        <p:spPr>
          <a:xfrm>
            <a:off x="6192559" y="6597352"/>
            <a:ext cx="2952328" cy="261610"/>
          </a:xfrm>
          <a:prstGeom prst="rect">
            <a:avLst/>
          </a:prstGeom>
          <a:noFill/>
        </p:spPr>
        <p:txBody>
          <a:bodyPr wrap="square" rtlCol="0">
            <a:spAutoFit/>
          </a:bodyPr>
          <a:lstStyle/>
          <a:p>
            <a:r>
              <a:rPr lang="en-US" altLang="zh-TW" sz="1050" dirty="0" smtClean="0">
                <a:solidFill>
                  <a:schemeClr val="bg1">
                    <a:lumMod val="75000"/>
                  </a:schemeClr>
                </a:solidFill>
                <a:latin typeface="+mn-lt"/>
              </a:rPr>
              <a:t>@ MitraStar</a:t>
            </a:r>
            <a:r>
              <a:rPr lang="en-US" altLang="zh-TW" sz="1050" baseline="0" dirty="0" smtClean="0">
                <a:solidFill>
                  <a:schemeClr val="bg1">
                    <a:lumMod val="75000"/>
                  </a:schemeClr>
                </a:solidFill>
                <a:latin typeface="+mn-lt"/>
              </a:rPr>
              <a:t> Technology Corp. All Rights Reserved</a:t>
            </a:r>
            <a:r>
              <a:rPr lang="en-US" altLang="zh-TW" sz="1050" baseline="0" dirty="0" smtClean="0">
                <a:solidFill>
                  <a:schemeClr val="bg1">
                    <a:lumMod val="50000"/>
                  </a:schemeClr>
                </a:solidFill>
                <a:latin typeface="+mn-lt"/>
              </a:rPr>
              <a:t>. </a:t>
            </a:r>
            <a:endParaRPr lang="zh-TW" altLang="en-US" sz="1050" dirty="0">
              <a:solidFill>
                <a:schemeClr val="bg1">
                  <a:lumMod val="50000"/>
                </a:schemeClr>
              </a:solidFill>
              <a:latin typeface="+mn-lt"/>
            </a:endParaRPr>
          </a:p>
        </p:txBody>
      </p:sp>
      <p:sp>
        <p:nvSpPr>
          <p:cNvPr id="7" name="投影片編號版面配置區 2"/>
          <p:cNvSpPr>
            <a:spLocks noGrp="1"/>
          </p:cNvSpPr>
          <p:nvPr>
            <p:ph type="sldNum" sz="quarter" idx="10"/>
          </p:nvPr>
        </p:nvSpPr>
        <p:spPr>
          <a:xfrm>
            <a:off x="3505200" y="6579441"/>
            <a:ext cx="2133600" cy="261610"/>
          </a:xfrm>
        </p:spPr>
        <p:txBody>
          <a:bodyPr/>
          <a:lstStyle/>
          <a:p>
            <a:endParaRPr lang="zh-TW" altLang="en-US" dirty="0"/>
          </a:p>
        </p:txBody>
      </p:sp>
    </p:spTree>
    <p:extLst>
      <p:ext uri="{BB962C8B-B14F-4D97-AF65-F5344CB8AC3E}">
        <p14:creationId xmlns:p14="http://schemas.microsoft.com/office/powerpoint/2010/main" val="300380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封底">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635" t="95878" b="1"/>
          <a:stretch/>
        </p:blipFill>
        <p:spPr bwMode="auto">
          <a:xfrm>
            <a:off x="0" y="6578930"/>
            <a:ext cx="9155119" cy="290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投影片編號版面配置區 2"/>
          <p:cNvSpPr>
            <a:spLocks noGrp="1"/>
          </p:cNvSpPr>
          <p:nvPr>
            <p:ph type="sldNum" sz="quarter" idx="10"/>
          </p:nvPr>
        </p:nvSpPr>
        <p:spPr>
          <a:xfrm>
            <a:off x="3505200" y="6579441"/>
            <a:ext cx="2133600" cy="261610"/>
          </a:xfrm>
        </p:spPr>
        <p:txBody>
          <a:bodyPr/>
          <a:lstStyle/>
          <a:p>
            <a:endParaRPr lang="zh-TW" altLang="en-US" dirty="0"/>
          </a:p>
        </p:txBody>
      </p:sp>
      <p:sp>
        <p:nvSpPr>
          <p:cNvPr id="6" name="文字方塊 5"/>
          <p:cNvSpPr txBox="1"/>
          <p:nvPr userDrawn="1"/>
        </p:nvSpPr>
        <p:spPr>
          <a:xfrm>
            <a:off x="6192559" y="6597352"/>
            <a:ext cx="2952328" cy="261610"/>
          </a:xfrm>
          <a:prstGeom prst="rect">
            <a:avLst/>
          </a:prstGeom>
          <a:noFill/>
        </p:spPr>
        <p:txBody>
          <a:bodyPr wrap="square" rtlCol="0">
            <a:spAutoFit/>
          </a:bodyPr>
          <a:lstStyle/>
          <a:p>
            <a:r>
              <a:rPr lang="en-US" altLang="zh-TW" sz="1050" dirty="0" smtClean="0">
                <a:solidFill>
                  <a:schemeClr val="bg1">
                    <a:lumMod val="75000"/>
                  </a:schemeClr>
                </a:solidFill>
                <a:latin typeface="+mn-lt"/>
              </a:rPr>
              <a:t>@ MitraStar</a:t>
            </a:r>
            <a:r>
              <a:rPr lang="en-US" altLang="zh-TW" sz="1050" baseline="0" dirty="0" smtClean="0">
                <a:solidFill>
                  <a:schemeClr val="bg1">
                    <a:lumMod val="75000"/>
                  </a:schemeClr>
                </a:solidFill>
                <a:latin typeface="+mn-lt"/>
              </a:rPr>
              <a:t> Technology Corp. All Rights Reserved</a:t>
            </a:r>
            <a:r>
              <a:rPr lang="en-US" altLang="zh-TW" sz="1050" baseline="0" dirty="0" smtClean="0">
                <a:solidFill>
                  <a:schemeClr val="bg1">
                    <a:lumMod val="50000"/>
                  </a:schemeClr>
                </a:solidFill>
                <a:latin typeface="+mn-lt"/>
              </a:rPr>
              <a:t>. </a:t>
            </a:r>
            <a:endParaRPr lang="zh-TW" altLang="en-US" sz="1050" dirty="0">
              <a:solidFill>
                <a:schemeClr val="bg1">
                  <a:lumMod val="50000"/>
                </a:schemeClr>
              </a:solidFill>
              <a:latin typeface="+mn-lt"/>
            </a:endParaRPr>
          </a:p>
        </p:txBody>
      </p:sp>
      <p:sp>
        <p:nvSpPr>
          <p:cNvPr id="7" name="文字方塊 6"/>
          <p:cNvSpPr txBox="1"/>
          <p:nvPr userDrawn="1"/>
        </p:nvSpPr>
        <p:spPr>
          <a:xfrm>
            <a:off x="0" y="3099513"/>
            <a:ext cx="9155119" cy="1282482"/>
          </a:xfrm>
          <a:prstGeom prst="rect">
            <a:avLst/>
          </a:prstGeom>
          <a:noFill/>
        </p:spPr>
        <p:txBody>
          <a:bodyPr wrap="square" rtlCol="0">
            <a:noAutofit/>
          </a:bodyPr>
          <a:lstStyle/>
          <a:p>
            <a:pPr algn="ctr"/>
            <a:r>
              <a:rPr lang="en-US" altLang="zh-TW" sz="3200" b="1" i="1" dirty="0"/>
              <a:t>Creating smarter living </a:t>
            </a:r>
            <a:endParaRPr lang="en-US" altLang="zh-TW" sz="3200" b="1" i="1" dirty="0" smtClean="0"/>
          </a:p>
          <a:p>
            <a:pPr algn="ctr"/>
            <a:r>
              <a:rPr lang="en-US" altLang="zh-TW" sz="3200" b="1" i="1" dirty="0" smtClean="0"/>
              <a:t>through </a:t>
            </a:r>
            <a:r>
              <a:rPr lang="en-US" altLang="zh-TW" sz="3200" b="1" i="1" dirty="0"/>
              <a:t>a seamlessly connected </a:t>
            </a:r>
            <a:r>
              <a:rPr lang="en-US" altLang="zh-TW" sz="3200" b="1" i="1" dirty="0" smtClean="0"/>
              <a:t>world </a:t>
            </a:r>
            <a:endParaRPr lang="zh-TW" altLang="en-US" sz="3200" b="1" i="1" dirty="0"/>
          </a:p>
        </p:txBody>
      </p:sp>
      <p:pic>
        <p:nvPicPr>
          <p:cNvPr id="8" name="圖片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2710815" y="2119246"/>
            <a:ext cx="3733489" cy="812610"/>
          </a:xfrm>
          <a:prstGeom prst="rect">
            <a:avLst/>
          </a:prstGeom>
        </p:spPr>
      </p:pic>
    </p:spTree>
    <p:extLst>
      <p:ext uri="{BB962C8B-B14F-4D97-AF65-F5344CB8AC3E}">
        <p14:creationId xmlns:p14="http://schemas.microsoft.com/office/powerpoint/2010/main" val="221671839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950" y="765175"/>
            <a:ext cx="8786813" cy="762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79388" y="1657350"/>
            <a:ext cx="8713787" cy="42926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2411413" y="6381750"/>
            <a:ext cx="4500562" cy="476250"/>
          </a:xfrm>
          <a:prstGeom prst="rect">
            <a:avLst/>
          </a:prstGeom>
        </p:spPr>
        <p:txBody>
          <a:bodyPr/>
          <a:lstStyle>
            <a:lvl1pPr>
              <a:defRPr/>
            </a:lvl1pPr>
          </a:lstStyle>
          <a:p>
            <a:r>
              <a:rPr lang="en-US" altLang="zh-TW"/>
              <a:t>Copyright</a:t>
            </a:r>
            <a:r>
              <a:rPr lang="en-US" altLang="zh-TW">
                <a:cs typeface="Arial" panose="020B0604020202020204" pitchFamily="34" charset="0"/>
              </a:rPr>
              <a:t>©2</a:t>
            </a:r>
            <a:r>
              <a:rPr lang="en-US" altLang="zh-TW"/>
              <a:t>010 ZyXEL Communications Corporation.  All rights reserved.</a:t>
            </a:r>
          </a:p>
        </p:txBody>
      </p:sp>
    </p:spTree>
    <p:extLst>
      <p:ext uri="{BB962C8B-B14F-4D97-AF65-F5344CB8AC3E}">
        <p14:creationId xmlns:p14="http://schemas.microsoft.com/office/powerpoint/2010/main" val="3699138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7950" y="765175"/>
            <a:ext cx="8786813" cy="762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79388" y="1657350"/>
            <a:ext cx="4279900" cy="42926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1688" y="1657350"/>
            <a:ext cx="4281487" cy="42926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2411413" y="6381750"/>
            <a:ext cx="4500562" cy="476250"/>
          </a:xfrm>
          <a:prstGeom prst="rect">
            <a:avLst/>
          </a:prstGeom>
        </p:spPr>
        <p:txBody>
          <a:bodyPr/>
          <a:lstStyle>
            <a:lvl1pPr>
              <a:defRPr/>
            </a:lvl1pPr>
          </a:lstStyle>
          <a:p>
            <a:r>
              <a:rPr lang="en-US" altLang="zh-TW"/>
              <a:t>Copyright</a:t>
            </a:r>
            <a:r>
              <a:rPr lang="en-US" altLang="zh-TW">
                <a:cs typeface="Arial" panose="020B0604020202020204" pitchFamily="34" charset="0"/>
              </a:rPr>
              <a:t>©2</a:t>
            </a:r>
            <a:r>
              <a:rPr lang="en-US" altLang="zh-TW"/>
              <a:t>010 ZyXEL Communications Corporation.  All rights reserved.</a:t>
            </a:r>
          </a:p>
        </p:txBody>
      </p:sp>
    </p:spTree>
    <p:extLst>
      <p:ext uri="{BB962C8B-B14F-4D97-AF65-F5344CB8AC3E}">
        <p14:creationId xmlns:p14="http://schemas.microsoft.com/office/powerpoint/2010/main" val="3301820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投影片編號版面配置區 5"/>
          <p:cNvSpPr>
            <a:spLocks noGrp="1"/>
          </p:cNvSpPr>
          <p:nvPr>
            <p:ph type="sldNum" sz="quarter" idx="4"/>
          </p:nvPr>
        </p:nvSpPr>
        <p:spPr>
          <a:xfrm>
            <a:off x="3505200" y="6579441"/>
            <a:ext cx="2133600" cy="261610"/>
          </a:xfrm>
          <a:prstGeom prst="rect">
            <a:avLst/>
          </a:prstGeom>
        </p:spPr>
        <p:txBody>
          <a:bodyPr vert="horz" lIns="91440" tIns="45720" rIns="91440" bIns="45720" rtlCol="0" anchor="ctr"/>
          <a:lstStyle>
            <a:lvl1pPr algn="ctr">
              <a:defRPr sz="1200">
                <a:solidFill>
                  <a:schemeClr val="tx1">
                    <a:tint val="75000"/>
                  </a:schemeClr>
                </a:solidFill>
              </a:defRPr>
            </a:lvl1pPr>
          </a:lstStyle>
          <a:p>
            <a:fld id="{86AD204D-FD74-44FC-99A7-DF7A9946C9F2}" type="slidenum">
              <a:rPr lang="zh-TW" altLang="en-US" smtClean="0"/>
              <a:pPr/>
              <a:t>‹#›</a:t>
            </a:fld>
            <a:endParaRPr lang="zh-TW" altLang="en-US" dirty="0"/>
          </a:p>
        </p:txBody>
      </p:sp>
      <p:sp>
        <p:nvSpPr>
          <p:cNvPr id="8" name="文字方塊 7"/>
          <p:cNvSpPr txBox="1"/>
          <p:nvPr userDrawn="1"/>
        </p:nvSpPr>
        <p:spPr>
          <a:xfrm>
            <a:off x="6228184" y="6591061"/>
            <a:ext cx="2952328" cy="261610"/>
          </a:xfrm>
          <a:prstGeom prst="rect">
            <a:avLst/>
          </a:prstGeom>
          <a:noFill/>
        </p:spPr>
        <p:txBody>
          <a:bodyPr wrap="square" rtlCol="0">
            <a:spAutoFit/>
          </a:bodyPr>
          <a:lstStyle/>
          <a:p>
            <a:r>
              <a:rPr lang="en-US" altLang="zh-TW" sz="1050" dirty="0" smtClean="0">
                <a:solidFill>
                  <a:schemeClr val="bg1">
                    <a:lumMod val="75000"/>
                  </a:schemeClr>
                </a:solidFill>
                <a:latin typeface="+mn-lt"/>
              </a:rPr>
              <a:t>@ MitraStar</a:t>
            </a:r>
            <a:r>
              <a:rPr lang="en-US" altLang="zh-TW" sz="1050" baseline="0" dirty="0" smtClean="0">
                <a:solidFill>
                  <a:schemeClr val="bg1">
                    <a:lumMod val="75000"/>
                  </a:schemeClr>
                </a:solidFill>
                <a:latin typeface="+mn-lt"/>
              </a:rPr>
              <a:t> Technology Corp. All Rights Reserved</a:t>
            </a:r>
            <a:r>
              <a:rPr lang="en-US" altLang="zh-TW" sz="1050" baseline="0" dirty="0" smtClean="0">
                <a:solidFill>
                  <a:schemeClr val="bg1">
                    <a:lumMod val="50000"/>
                  </a:schemeClr>
                </a:solidFill>
                <a:latin typeface="+mn-lt"/>
              </a:rPr>
              <a:t>. </a:t>
            </a:r>
            <a:endParaRPr lang="zh-TW" altLang="en-US" sz="1050" dirty="0">
              <a:solidFill>
                <a:schemeClr val="bg1">
                  <a:lumMod val="50000"/>
                </a:schemeClr>
              </a:solidFill>
              <a:latin typeface="+mn-lt"/>
            </a:endParaRPr>
          </a:p>
        </p:txBody>
      </p:sp>
      <p:pic>
        <p:nvPicPr>
          <p:cNvPr id="1027" name="Picture 3"/>
          <p:cNvPicPr>
            <a:picLocks noChangeAspect="1" noChangeArrowheads="1"/>
          </p:cNvPicPr>
          <p:nvPr userDrawn="1"/>
        </p:nvPicPr>
        <p:blipFill rotWithShape="1">
          <a:blip r:embed="rId8">
            <a:extLst>
              <a:ext uri="{28A0092B-C50C-407E-A947-70E740481C1C}">
                <a14:useLocalDpi xmlns:a14="http://schemas.microsoft.com/office/drawing/2010/main" val="0"/>
              </a:ext>
            </a:extLst>
          </a:blip>
          <a:srcRect l="2924" t="1905"/>
          <a:stretch/>
        </p:blipFill>
        <p:spPr bwMode="auto">
          <a:xfrm>
            <a:off x="0" y="0"/>
            <a:ext cx="9143999"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8692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6" r:id="rId5"/>
    <p:sldLayoutId id="2147483657" r:id="rId6"/>
  </p:sldLayoutIdLst>
  <p:hf hdr="0" dt="0"/>
  <p:txStyles>
    <p:titleStyle>
      <a:lvl1pPr algn="l" defTabSz="914400" rtl="0" eaLnBrk="1" latinLnBrk="0" hangingPunct="1">
        <a:spcBef>
          <a:spcPct val="0"/>
        </a:spcBef>
        <a:buNone/>
        <a:defRPr sz="4000" b="1" kern="1200" baseline="0">
          <a:solidFill>
            <a:srgbClr val="981B5B"/>
          </a:solidFill>
          <a:latin typeface="Calibri" pitchFamily="34" charset="0"/>
          <a:ea typeface="新細明體" pitchFamily="18" charset="-120"/>
          <a:cs typeface="+mj-cs"/>
        </a:defRPr>
      </a:lvl1pPr>
    </p:titleStyle>
    <p:bodyStyle>
      <a:lvl1pPr marL="342900" indent="-342900" algn="l" defTabSz="914400" rtl="0" eaLnBrk="1" latinLnBrk="0" hangingPunct="1">
        <a:spcBef>
          <a:spcPct val="20000"/>
        </a:spcBef>
        <a:buSzPct val="60000"/>
        <a:buFont typeface="Wingdings" pitchFamily="2" charset="2"/>
        <a:buChar char="n"/>
        <a:defRPr sz="3200" kern="1200">
          <a:solidFill>
            <a:schemeClr val="tx1"/>
          </a:solidFill>
          <a:latin typeface="+mn-lt"/>
          <a:ea typeface="+mn-ea"/>
          <a:cs typeface="+mn-cs"/>
        </a:defRPr>
      </a:lvl1pPr>
      <a:lvl2pPr marL="742950" indent="-285750" algn="l" defTabSz="914400" rtl="0" eaLnBrk="1" latinLnBrk="0" hangingPunct="1">
        <a:spcBef>
          <a:spcPct val="20000"/>
        </a:spcBef>
        <a:buSzPct val="60000"/>
        <a:buFont typeface="Wingdings" pitchFamily="2" charset="2"/>
        <a:buChar char="l"/>
        <a:defRPr sz="2800" kern="1200">
          <a:solidFill>
            <a:schemeClr val="tx1"/>
          </a:solidFill>
          <a:latin typeface="+mn-lt"/>
          <a:ea typeface="+mn-ea"/>
          <a:cs typeface="+mn-cs"/>
        </a:defRPr>
      </a:lvl2pPr>
      <a:lvl3pPr marL="1143000" indent="-228600" algn="l" defTabSz="914400" rtl="0" eaLnBrk="1" latinLnBrk="0" hangingPunct="1">
        <a:spcBef>
          <a:spcPct val="20000"/>
        </a:spcBef>
        <a:buSzPct val="60000"/>
        <a:buFont typeface="Wingdings" pitchFamily="2" charset="2"/>
        <a:buChar char="Ø"/>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6.emf"/><Relationship Id="rId4" Type="http://schemas.openxmlformats.org/officeDocument/2006/relationships/oleObject" Target="../embeddings/Microsoft_Visio_2003-2010___1.vsd"/></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7.wmf"/><Relationship Id="rId4" Type="http://schemas.openxmlformats.org/officeDocument/2006/relationships/oleObject" Target="../embeddings/Microsoft_Visio_2003-2010___2.vsd"/></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3635896" y="4725144"/>
            <a:ext cx="4599798" cy="1224136"/>
          </a:xfrm>
        </p:spPr>
        <p:txBody>
          <a:bodyPr/>
          <a:lstStyle/>
          <a:p>
            <a:r>
              <a:rPr lang="en-US" altLang="zh-TW" dirty="0" smtClean="0"/>
              <a:t>SW3</a:t>
            </a:r>
            <a:endParaRPr lang="zh-TW" altLang="en-US" dirty="0"/>
          </a:p>
        </p:txBody>
      </p:sp>
      <p:sp>
        <p:nvSpPr>
          <p:cNvPr id="6" name="標題 1"/>
          <p:cNvSpPr>
            <a:spLocks noGrp="1"/>
          </p:cNvSpPr>
          <p:nvPr>
            <p:ph type="ctrTitle"/>
          </p:nvPr>
        </p:nvSpPr>
        <p:spPr>
          <a:xfrm>
            <a:off x="2915816" y="2204864"/>
            <a:ext cx="6026194" cy="1542641"/>
          </a:xfrm>
        </p:spPr>
        <p:txBody>
          <a:bodyPr>
            <a:normAutofit/>
          </a:bodyPr>
          <a:lstStyle>
            <a:lvl1pPr>
              <a:defRPr sz="4000" baseline="0"/>
            </a:lvl1pPr>
          </a:lstStyle>
          <a:p>
            <a:r>
              <a:rPr lang="en-US" altLang="zh-TW" dirty="0" err="1" smtClean="0"/>
              <a:t>Iptables</a:t>
            </a:r>
            <a:r>
              <a:rPr lang="en-US" altLang="zh-TW" dirty="0" smtClean="0"/>
              <a:t> and </a:t>
            </a:r>
            <a:r>
              <a:rPr lang="en-US" altLang="zh-TW" dirty="0" err="1" smtClean="0"/>
              <a:t>Ebtables</a:t>
            </a:r>
            <a:endParaRPr lang="zh-TW" altLang="en-US" dirty="0"/>
          </a:p>
        </p:txBody>
      </p:sp>
    </p:spTree>
    <p:extLst>
      <p:ext uri="{BB962C8B-B14F-4D97-AF65-F5344CB8AC3E}">
        <p14:creationId xmlns:p14="http://schemas.microsoft.com/office/powerpoint/2010/main" val="5047835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87624" y="0"/>
            <a:ext cx="7599189" cy="762000"/>
          </a:xfrm>
        </p:spPr>
        <p:txBody>
          <a:bodyPr/>
          <a:lstStyle/>
          <a:p>
            <a:r>
              <a:rPr lang="en-US" altLang="zh-CN" dirty="0"/>
              <a:t>Signal</a:t>
            </a:r>
          </a:p>
        </p:txBody>
      </p:sp>
      <p:sp>
        <p:nvSpPr>
          <p:cNvPr id="18435" name="Rectangle 3"/>
          <p:cNvSpPr>
            <a:spLocks noGrp="1" noChangeArrowheads="1"/>
          </p:cNvSpPr>
          <p:nvPr>
            <p:ph type="body" idx="1"/>
          </p:nvPr>
        </p:nvSpPr>
        <p:spPr>
          <a:xfrm>
            <a:off x="0" y="914400"/>
            <a:ext cx="8713788" cy="4292600"/>
          </a:xfrm>
        </p:spPr>
        <p:txBody>
          <a:bodyPr/>
          <a:lstStyle/>
          <a:p>
            <a:r>
              <a:rPr lang="en-US" altLang="zh-TW" sz="3200"/>
              <a:t>Related basic APIs</a:t>
            </a:r>
          </a:p>
          <a:p>
            <a:pPr lvl="1"/>
            <a:r>
              <a:rPr lang="en-US" altLang="zh-TW" sz="2400" b="1">
                <a:latin typeface="Courier New" panose="02070309020205020404" pitchFamily="49" charset="0"/>
              </a:rPr>
              <a:t>sighandler_t </a:t>
            </a:r>
            <a:r>
              <a:rPr lang="en-US" altLang="zh-TW" sz="2400" b="1">
                <a:solidFill>
                  <a:srgbClr val="FF3399"/>
                </a:solidFill>
                <a:latin typeface="Courier New" panose="02070309020205020404" pitchFamily="49" charset="0"/>
              </a:rPr>
              <a:t>signal</a:t>
            </a:r>
            <a:r>
              <a:rPr lang="en-US" altLang="zh-TW" sz="2400" b="1">
                <a:latin typeface="Courier New" panose="02070309020205020404" pitchFamily="49" charset="0"/>
              </a:rPr>
              <a:t>(</a:t>
            </a:r>
            <a:r>
              <a:rPr lang="en-US" altLang="zh-TW" sz="2400" b="1">
                <a:solidFill>
                  <a:schemeClr val="accent2"/>
                </a:solidFill>
                <a:latin typeface="Courier New" panose="02070309020205020404" pitchFamily="49" charset="0"/>
              </a:rPr>
              <a:t>int</a:t>
            </a:r>
            <a:r>
              <a:rPr lang="en-US" altLang="zh-TW" sz="2400" b="1">
                <a:latin typeface="Courier New" panose="02070309020205020404" pitchFamily="49" charset="0"/>
              </a:rPr>
              <a:t> signum, sighandler_t handler)</a:t>
            </a:r>
          </a:p>
          <a:p>
            <a:pPr lvl="1"/>
            <a:r>
              <a:rPr lang="en-US" altLang="zh-TW" sz="2400" b="1">
                <a:solidFill>
                  <a:schemeClr val="accent2"/>
                </a:solidFill>
                <a:latin typeface="Courier New" panose="02070309020205020404" pitchFamily="49" charset="0"/>
              </a:rPr>
              <a:t>int</a:t>
            </a:r>
            <a:r>
              <a:rPr lang="en-US" altLang="zh-TW" sz="2400" b="1">
                <a:latin typeface="Courier New" panose="02070309020205020404" pitchFamily="49" charset="0"/>
              </a:rPr>
              <a:t> </a:t>
            </a:r>
            <a:r>
              <a:rPr lang="en-US" altLang="zh-TW" sz="2400" b="1">
                <a:solidFill>
                  <a:srgbClr val="FF3399"/>
                </a:solidFill>
                <a:latin typeface="Courier New" panose="02070309020205020404" pitchFamily="49" charset="0"/>
              </a:rPr>
              <a:t>sigaction</a:t>
            </a:r>
            <a:r>
              <a:rPr lang="en-US" altLang="zh-TW" sz="2400" b="1">
                <a:latin typeface="Courier New" panose="02070309020205020404" pitchFamily="49" charset="0"/>
              </a:rPr>
              <a:t>(</a:t>
            </a:r>
            <a:r>
              <a:rPr lang="en-US" altLang="zh-TW" sz="2400" b="1">
                <a:solidFill>
                  <a:schemeClr val="accent2"/>
                </a:solidFill>
                <a:latin typeface="Courier New" panose="02070309020205020404" pitchFamily="49" charset="0"/>
              </a:rPr>
              <a:t>int</a:t>
            </a:r>
            <a:r>
              <a:rPr lang="en-US" altLang="zh-TW" sz="2400" b="1">
                <a:latin typeface="Courier New" panose="02070309020205020404" pitchFamily="49" charset="0"/>
              </a:rPr>
              <a:t> signum, </a:t>
            </a:r>
            <a:r>
              <a:rPr lang="en-US" altLang="zh-TW" sz="2400" b="1">
                <a:solidFill>
                  <a:schemeClr val="accent2"/>
                </a:solidFill>
                <a:latin typeface="Courier New" panose="02070309020205020404" pitchFamily="49" charset="0"/>
              </a:rPr>
              <a:t>const struct </a:t>
            </a:r>
            <a:r>
              <a:rPr lang="en-US" altLang="zh-TW" sz="2400" b="1">
                <a:latin typeface="Courier New" panose="02070309020205020404" pitchFamily="49" charset="0"/>
              </a:rPr>
              <a:t>sigaction* act, </a:t>
            </a:r>
            <a:r>
              <a:rPr lang="en-US" altLang="zh-TW" sz="2400" b="1">
                <a:solidFill>
                  <a:schemeClr val="accent2"/>
                </a:solidFill>
                <a:latin typeface="Courier New" panose="02070309020205020404" pitchFamily="49" charset="0"/>
              </a:rPr>
              <a:t>struct </a:t>
            </a:r>
            <a:r>
              <a:rPr lang="en-US" altLang="zh-TW" sz="2400" b="1">
                <a:latin typeface="Courier New" panose="02070309020205020404" pitchFamily="49" charset="0"/>
              </a:rPr>
              <a:t>sigaction* oldact)</a:t>
            </a:r>
          </a:p>
          <a:p>
            <a:pPr lvl="1"/>
            <a:r>
              <a:rPr lang="en-US" altLang="zh-TW" sz="2400" b="1">
                <a:solidFill>
                  <a:schemeClr val="accent2"/>
                </a:solidFill>
                <a:latin typeface="Courier New" panose="02070309020205020404" pitchFamily="49" charset="0"/>
              </a:rPr>
              <a:t>int</a:t>
            </a:r>
            <a:r>
              <a:rPr lang="en-US" altLang="zh-TW" sz="2400" b="1">
                <a:latin typeface="Courier New" panose="02070309020205020404" pitchFamily="49" charset="0"/>
              </a:rPr>
              <a:t> </a:t>
            </a:r>
            <a:r>
              <a:rPr lang="en-US" altLang="zh-TW" sz="2400" b="1">
                <a:solidFill>
                  <a:srgbClr val="FF3399"/>
                </a:solidFill>
                <a:latin typeface="Courier New" panose="02070309020205020404" pitchFamily="49" charset="0"/>
              </a:rPr>
              <a:t>kill</a:t>
            </a:r>
            <a:r>
              <a:rPr lang="en-US" altLang="zh-TW" sz="2400" b="1">
                <a:latin typeface="Courier New" panose="02070309020205020404" pitchFamily="49" charset="0"/>
              </a:rPr>
              <a:t>(pid_t pid, </a:t>
            </a:r>
            <a:r>
              <a:rPr lang="en-US" altLang="zh-TW" sz="2400" b="1">
                <a:solidFill>
                  <a:schemeClr val="accent2"/>
                </a:solidFill>
                <a:latin typeface="Courier New" panose="02070309020205020404" pitchFamily="49" charset="0"/>
              </a:rPr>
              <a:t>int</a:t>
            </a:r>
            <a:r>
              <a:rPr lang="en-US" altLang="zh-TW" sz="2400" b="1">
                <a:latin typeface="Courier New" panose="02070309020205020404" pitchFamily="49" charset="0"/>
              </a:rPr>
              <a:t> sig)</a:t>
            </a:r>
          </a:p>
          <a:p>
            <a:pPr lvl="1"/>
            <a:r>
              <a:rPr lang="en-US" altLang="zh-TW" sz="2400" b="1">
                <a:solidFill>
                  <a:schemeClr val="accent2"/>
                </a:solidFill>
                <a:latin typeface="Courier New" panose="02070309020205020404" pitchFamily="49" charset="0"/>
              </a:rPr>
              <a:t>int</a:t>
            </a:r>
            <a:r>
              <a:rPr lang="en-US" altLang="zh-TW" sz="2400" b="1">
                <a:latin typeface="Courier New" panose="02070309020205020404" pitchFamily="49" charset="0"/>
              </a:rPr>
              <a:t> </a:t>
            </a:r>
            <a:r>
              <a:rPr lang="en-US" altLang="zh-TW" sz="2400" b="1">
                <a:solidFill>
                  <a:srgbClr val="FF3399"/>
                </a:solidFill>
                <a:latin typeface="Courier New" panose="02070309020205020404" pitchFamily="49" charset="0"/>
              </a:rPr>
              <a:t>sigqueue</a:t>
            </a:r>
            <a:r>
              <a:rPr lang="en-US" altLang="zh-TW" sz="2400" b="1">
                <a:latin typeface="Courier New" panose="02070309020205020404" pitchFamily="49" charset="0"/>
              </a:rPr>
              <a:t>(pid_t pid, </a:t>
            </a:r>
            <a:r>
              <a:rPr lang="en-US" altLang="zh-TW" sz="2400" b="1">
                <a:solidFill>
                  <a:schemeClr val="accent2"/>
                </a:solidFill>
                <a:latin typeface="Courier New" panose="02070309020205020404" pitchFamily="49" charset="0"/>
              </a:rPr>
              <a:t>int</a:t>
            </a:r>
            <a:r>
              <a:rPr lang="en-US" altLang="zh-TW" sz="2400" b="1">
                <a:latin typeface="Courier New" panose="02070309020205020404" pitchFamily="49" charset="0"/>
              </a:rPr>
              <a:t> sig, </a:t>
            </a:r>
            <a:r>
              <a:rPr lang="en-US" altLang="zh-TW" sz="2400" b="1">
                <a:solidFill>
                  <a:schemeClr val="accent2"/>
                </a:solidFill>
                <a:latin typeface="Courier New" panose="02070309020205020404" pitchFamily="49" charset="0"/>
              </a:rPr>
              <a:t>const union </a:t>
            </a:r>
            <a:r>
              <a:rPr lang="en-US" altLang="zh-TW" sz="2400" b="1">
                <a:latin typeface="Courier New" panose="02070309020205020404" pitchFamily="49" charset="0"/>
              </a:rPr>
              <a:t>sigval</a:t>
            </a:r>
            <a:r>
              <a:rPr lang="en-US" altLang="zh-TW" sz="2400" b="1">
                <a:solidFill>
                  <a:schemeClr val="accent2"/>
                </a:solidFill>
                <a:latin typeface="Courier New" panose="02070309020205020404" pitchFamily="49" charset="0"/>
              </a:rPr>
              <a:t> </a:t>
            </a:r>
            <a:r>
              <a:rPr lang="en-US" altLang="zh-TW" sz="2400" b="1">
                <a:latin typeface="Courier New" panose="02070309020205020404" pitchFamily="49" charset="0"/>
              </a:rPr>
              <a:t>value)</a:t>
            </a:r>
          </a:p>
          <a:p>
            <a:endParaRPr lang="en-US" altLang="zh-CN"/>
          </a:p>
        </p:txBody>
      </p:sp>
    </p:spTree>
    <p:extLst>
      <p:ext uri="{BB962C8B-B14F-4D97-AF65-F5344CB8AC3E}">
        <p14:creationId xmlns:p14="http://schemas.microsoft.com/office/powerpoint/2010/main" val="29705145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p:cNvSpPr>
            <a:spLocks noGrp="1"/>
          </p:cNvSpPr>
          <p:nvPr>
            <p:ph type="subTitle" idx="1"/>
          </p:nvPr>
        </p:nvSpPr>
        <p:spPr>
          <a:xfrm>
            <a:off x="3635896" y="4725144"/>
            <a:ext cx="4599798" cy="1224136"/>
          </a:xfrm>
        </p:spPr>
        <p:txBody>
          <a:bodyPr/>
          <a:lstStyle/>
          <a:p>
            <a:r>
              <a:rPr lang="en-US" altLang="zh-TW" dirty="0" smtClean="0"/>
              <a:t>SW3</a:t>
            </a:r>
            <a:endParaRPr lang="zh-TW" altLang="en-US" dirty="0"/>
          </a:p>
        </p:txBody>
      </p:sp>
      <p:sp>
        <p:nvSpPr>
          <p:cNvPr id="6" name="標題 1"/>
          <p:cNvSpPr>
            <a:spLocks noGrp="1"/>
          </p:cNvSpPr>
          <p:nvPr>
            <p:ph type="ctrTitle"/>
          </p:nvPr>
        </p:nvSpPr>
        <p:spPr>
          <a:xfrm>
            <a:off x="2915816" y="2204864"/>
            <a:ext cx="6026194" cy="1542641"/>
          </a:xfrm>
        </p:spPr>
        <p:txBody>
          <a:bodyPr>
            <a:normAutofit/>
          </a:bodyPr>
          <a:lstStyle>
            <a:lvl1pPr>
              <a:defRPr sz="4000" baseline="0"/>
            </a:lvl1pPr>
          </a:lstStyle>
          <a:p>
            <a:r>
              <a:rPr lang="en-US" altLang="zh-TW" dirty="0" smtClean="0"/>
              <a:t>Exercise</a:t>
            </a:r>
            <a:endParaRPr lang="zh-TW" altLang="en-US" dirty="0"/>
          </a:p>
        </p:txBody>
      </p:sp>
    </p:spTree>
    <p:extLst>
      <p:ext uri="{BB962C8B-B14F-4D97-AF65-F5344CB8AC3E}">
        <p14:creationId xmlns:p14="http://schemas.microsoft.com/office/powerpoint/2010/main" val="9502156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bwMode="auto">
          <a:xfrm>
            <a:off x="1187450" y="225425"/>
            <a:ext cx="7632700" cy="82731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endParaRPr lang="zh-CN" altLang="en-US" dirty="0" smtClean="0"/>
          </a:p>
        </p:txBody>
      </p:sp>
      <p:sp>
        <p:nvSpPr>
          <p:cNvPr id="41987" name="内容占位符 2"/>
          <p:cNvSpPr>
            <a:spLocks noGrp="1"/>
          </p:cNvSpPr>
          <p:nvPr>
            <p:ph idx="1"/>
          </p:nvPr>
        </p:nvSpPr>
        <p:spPr bwMode="auto">
          <a:xfrm>
            <a:off x="323850" y="1268413"/>
            <a:ext cx="8496300" cy="51847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l"/>
              <a:defRPr/>
            </a:pPr>
            <a:r>
              <a:rPr lang="en-US" altLang="zh-CN" dirty="0" smtClean="0"/>
              <a:t>Choose a IPC method to write a example of IPC</a:t>
            </a:r>
          </a:p>
          <a:p>
            <a:pPr marL="0" indent="0">
              <a:buNone/>
              <a:defRPr/>
            </a:pPr>
            <a:r>
              <a:rPr lang="en-US" altLang="zh-CN" dirty="0" smtClean="0"/>
              <a:t>Complier this program in the </a:t>
            </a:r>
            <a:r>
              <a:rPr lang="en-US" altLang="zh-CN" dirty="0" err="1" smtClean="0"/>
              <a:t>linux</a:t>
            </a:r>
            <a:r>
              <a:rPr lang="en-US" altLang="zh-CN" dirty="0" smtClean="0"/>
              <a:t> and capture the result to write a document</a:t>
            </a:r>
            <a:endParaRPr lang="zh-CN" altLang="en-US" dirty="0" smtClean="0"/>
          </a:p>
        </p:txBody>
      </p:sp>
      <p:sp>
        <p:nvSpPr>
          <p:cNvPr id="4" name="灯片编号占位符 3"/>
          <p:cNvSpPr>
            <a:spLocks noGrp="1"/>
          </p:cNvSpPr>
          <p:nvPr>
            <p:ph type="sldNum" sz="quarter" idx="10"/>
          </p:nvPr>
        </p:nvSpPr>
        <p:spPr/>
        <p:txBody>
          <a:bodyPr/>
          <a:lstStyle/>
          <a:p>
            <a:pPr>
              <a:defRPr/>
            </a:pPr>
            <a:endParaRPr lang="zh-TW" altLang="en-US"/>
          </a:p>
        </p:txBody>
      </p:sp>
    </p:spTree>
    <p:extLst>
      <p:ext uri="{BB962C8B-B14F-4D97-AF65-F5344CB8AC3E}">
        <p14:creationId xmlns:p14="http://schemas.microsoft.com/office/powerpoint/2010/main" val="5986972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149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187624" y="0"/>
            <a:ext cx="7599189" cy="762000"/>
          </a:xfrm>
        </p:spPr>
        <p:txBody>
          <a:bodyPr/>
          <a:lstStyle/>
          <a:p>
            <a:r>
              <a:rPr lang="en-US" altLang="zh-CN" dirty="0"/>
              <a:t>Signal</a:t>
            </a:r>
            <a:endParaRPr lang="en-US" altLang="zh-TW" dirty="0"/>
          </a:p>
        </p:txBody>
      </p:sp>
      <p:sp>
        <p:nvSpPr>
          <p:cNvPr id="69635" name="Rectangle 3"/>
          <p:cNvSpPr>
            <a:spLocks noGrp="1" noChangeArrowheads="1"/>
          </p:cNvSpPr>
          <p:nvPr>
            <p:ph type="body" idx="1"/>
          </p:nvPr>
        </p:nvSpPr>
        <p:spPr>
          <a:xfrm>
            <a:off x="179388" y="914400"/>
            <a:ext cx="8713787" cy="5257800"/>
          </a:xfrm>
        </p:spPr>
        <p:txBody>
          <a:bodyPr/>
          <a:lstStyle/>
          <a:p>
            <a:pPr>
              <a:lnSpc>
                <a:spcPct val="105000"/>
              </a:lnSpc>
              <a:buFont typeface="Wingdings" panose="05000000000000000000" pitchFamily="2" charset="2"/>
              <a:buNone/>
            </a:pPr>
            <a:r>
              <a:rPr lang="en-US" altLang="zh-TW">
                <a:latin typeface="Courier New" panose="02070309020205020404" pitchFamily="49" charset="0"/>
              </a:rPr>
              <a:t>sighandler_t signal(</a:t>
            </a:r>
            <a:r>
              <a:rPr lang="en-US" altLang="zh-TW">
                <a:solidFill>
                  <a:schemeClr val="accent2"/>
                </a:solidFill>
                <a:latin typeface="Courier New" panose="02070309020205020404" pitchFamily="49" charset="0"/>
              </a:rPr>
              <a:t>int</a:t>
            </a:r>
            <a:r>
              <a:rPr lang="en-US" altLang="zh-TW">
                <a:latin typeface="Courier New" panose="02070309020205020404" pitchFamily="49" charset="0"/>
              </a:rPr>
              <a:t> signum, sighandler_t handler)</a:t>
            </a:r>
            <a:r>
              <a:rPr lang="en-US" altLang="zh-TW" sz="2000"/>
              <a:t> </a:t>
            </a:r>
          </a:p>
          <a:p>
            <a:pPr>
              <a:lnSpc>
                <a:spcPct val="105000"/>
              </a:lnSpc>
            </a:pPr>
            <a:r>
              <a:rPr lang="en-US" altLang="zh-TW" sz="2000"/>
              <a:t>Description</a:t>
            </a:r>
          </a:p>
          <a:p>
            <a:pPr lvl="1">
              <a:lnSpc>
                <a:spcPct val="110000"/>
              </a:lnSpc>
            </a:pPr>
            <a:r>
              <a:rPr lang="en-US" altLang="zh-TW" sz="2000"/>
              <a:t>Install a new signal handler for the signal with number signum. But not for </a:t>
            </a:r>
            <a:r>
              <a:rPr lang="en-US" altLang="zh-TW" sz="2000">
                <a:solidFill>
                  <a:srgbClr val="FF3300"/>
                </a:solidFill>
              </a:rPr>
              <a:t>SIGKILL</a:t>
            </a:r>
            <a:r>
              <a:rPr lang="en-US" altLang="zh-TW" sz="2000"/>
              <a:t> and </a:t>
            </a:r>
            <a:r>
              <a:rPr lang="en-US" altLang="zh-TW" sz="2000">
                <a:solidFill>
                  <a:srgbClr val="FF3300"/>
                </a:solidFill>
              </a:rPr>
              <a:t>SIGSTOP</a:t>
            </a:r>
          </a:p>
          <a:p>
            <a:pPr>
              <a:lnSpc>
                <a:spcPct val="105000"/>
              </a:lnSpc>
            </a:pPr>
            <a:r>
              <a:rPr lang="en-US" altLang="zh-TW" sz="2000"/>
              <a:t>Parameter</a:t>
            </a:r>
          </a:p>
          <a:p>
            <a:pPr lvl="1">
              <a:lnSpc>
                <a:spcPct val="110000"/>
              </a:lnSpc>
            </a:pPr>
            <a:r>
              <a:rPr lang="en-US" altLang="zh-TW" sz="2000"/>
              <a:t>signum – the signal number.</a:t>
            </a:r>
          </a:p>
          <a:p>
            <a:pPr lvl="1">
              <a:lnSpc>
                <a:spcPct val="110000"/>
              </a:lnSpc>
            </a:pPr>
            <a:r>
              <a:rPr lang="en-US" altLang="zh-TW" sz="2000"/>
              <a:t>Handler – the address of the installed signal handler corresponding to the signal number.</a:t>
            </a:r>
          </a:p>
          <a:p>
            <a:pPr lvl="2">
              <a:lnSpc>
                <a:spcPct val="110000"/>
              </a:lnSpc>
            </a:pPr>
            <a:r>
              <a:rPr lang="en-US" altLang="zh-TW" sz="1600">
                <a:solidFill>
                  <a:srgbClr val="FF3300"/>
                </a:solidFill>
              </a:rPr>
              <a:t>SIG_IGN</a:t>
            </a:r>
            <a:r>
              <a:rPr lang="en-US" altLang="zh-TW" sz="1600"/>
              <a:t>: ignore the signal. But not for SIGKILL and SIGSTOP.</a:t>
            </a:r>
          </a:p>
          <a:p>
            <a:pPr lvl="2">
              <a:lnSpc>
                <a:spcPct val="110000"/>
              </a:lnSpc>
            </a:pPr>
            <a:r>
              <a:rPr lang="en-US" altLang="zh-TW" sz="1600">
                <a:solidFill>
                  <a:srgbClr val="FF3300"/>
                </a:solidFill>
              </a:rPr>
              <a:t>SIG_DFL</a:t>
            </a:r>
            <a:r>
              <a:rPr lang="en-US" altLang="zh-TW" sz="1600"/>
              <a:t>: deal with the signal by default action.</a:t>
            </a:r>
          </a:p>
          <a:p>
            <a:pPr>
              <a:lnSpc>
                <a:spcPct val="105000"/>
              </a:lnSpc>
            </a:pPr>
            <a:r>
              <a:rPr lang="en-US" altLang="zh-TW" sz="2000"/>
              <a:t>Return value</a:t>
            </a:r>
          </a:p>
          <a:p>
            <a:pPr lvl="1">
              <a:lnSpc>
                <a:spcPct val="110000"/>
              </a:lnSpc>
            </a:pPr>
            <a:r>
              <a:rPr lang="en-US" altLang="zh-TW" sz="2000"/>
              <a:t>Return the previous value (address) of the signal handler.</a:t>
            </a:r>
          </a:p>
        </p:txBody>
      </p:sp>
    </p:spTree>
    <p:extLst>
      <p:ext uri="{BB962C8B-B14F-4D97-AF65-F5344CB8AC3E}">
        <p14:creationId xmlns:p14="http://schemas.microsoft.com/office/powerpoint/2010/main" val="1918772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187624" y="0"/>
            <a:ext cx="7599189" cy="762000"/>
          </a:xfrm>
        </p:spPr>
        <p:txBody>
          <a:bodyPr/>
          <a:lstStyle/>
          <a:p>
            <a:r>
              <a:rPr lang="en-US" altLang="zh-CN" dirty="0"/>
              <a:t>Signal</a:t>
            </a:r>
            <a:endParaRPr lang="en-US" altLang="zh-TW" dirty="0"/>
          </a:p>
        </p:txBody>
      </p:sp>
      <p:sp>
        <p:nvSpPr>
          <p:cNvPr id="70659" name="Rectangle 3"/>
          <p:cNvSpPr>
            <a:spLocks noGrp="1" noChangeArrowheads="1"/>
          </p:cNvSpPr>
          <p:nvPr>
            <p:ph type="body" idx="1"/>
          </p:nvPr>
        </p:nvSpPr>
        <p:spPr>
          <a:xfrm>
            <a:off x="179388" y="1052736"/>
            <a:ext cx="8713787" cy="4897214"/>
          </a:xfrm>
        </p:spPr>
        <p:txBody>
          <a:bodyPr/>
          <a:lstStyle/>
          <a:p>
            <a:pPr>
              <a:lnSpc>
                <a:spcPct val="105000"/>
              </a:lnSpc>
              <a:buFont typeface="Wingdings" panose="05000000000000000000" pitchFamily="2" charset="2"/>
              <a:buNone/>
            </a:pP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sigaction</a:t>
            </a:r>
            <a:r>
              <a:rPr lang="en-US" altLang="zh-TW" sz="2400" dirty="0">
                <a:latin typeface="Courier New" panose="02070309020205020404" pitchFamily="49" charset="0"/>
              </a:rPr>
              <a:t>(</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signum</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const</a:t>
            </a:r>
            <a:r>
              <a:rPr lang="en-US" altLang="zh-TW" sz="2400" dirty="0">
                <a:solidFill>
                  <a:schemeClr val="accent2"/>
                </a:solidFill>
                <a:latin typeface="Courier New" panose="02070309020205020404" pitchFamily="49" charset="0"/>
              </a:rPr>
              <a:t> </a:t>
            </a:r>
            <a:r>
              <a:rPr lang="en-US" altLang="zh-TW" sz="2400" dirty="0" err="1">
                <a:solidFill>
                  <a:schemeClr val="accent2"/>
                </a:solidFill>
                <a:latin typeface="Courier New" panose="02070309020205020404" pitchFamily="49" charset="0"/>
              </a:rPr>
              <a:t>struct</a:t>
            </a:r>
            <a:r>
              <a:rPr lang="en-US" altLang="zh-TW" sz="2400" dirty="0">
                <a:solidFill>
                  <a:schemeClr val="accent2"/>
                </a:solidFill>
                <a:latin typeface="Courier New" panose="02070309020205020404" pitchFamily="49" charset="0"/>
              </a:rPr>
              <a:t> </a:t>
            </a:r>
            <a:r>
              <a:rPr lang="en-US" altLang="zh-TW" sz="2400" dirty="0" err="1">
                <a:latin typeface="Courier New" panose="02070309020205020404" pitchFamily="49" charset="0"/>
              </a:rPr>
              <a:t>sigaction</a:t>
            </a:r>
            <a:r>
              <a:rPr lang="en-US" altLang="zh-TW" sz="2400" dirty="0">
                <a:latin typeface="Courier New" panose="02070309020205020404" pitchFamily="49" charset="0"/>
              </a:rPr>
              <a:t>* act, </a:t>
            </a:r>
            <a:r>
              <a:rPr lang="en-US" altLang="zh-TW" sz="2400" dirty="0" err="1">
                <a:solidFill>
                  <a:schemeClr val="accent2"/>
                </a:solidFill>
                <a:latin typeface="Courier New" panose="02070309020205020404" pitchFamily="49" charset="0"/>
              </a:rPr>
              <a:t>struct</a:t>
            </a:r>
            <a:r>
              <a:rPr lang="en-US" altLang="zh-TW" sz="2400" dirty="0">
                <a:solidFill>
                  <a:schemeClr val="accent2"/>
                </a:solidFill>
                <a:latin typeface="Courier New" panose="02070309020205020404" pitchFamily="49" charset="0"/>
              </a:rPr>
              <a:t> </a:t>
            </a:r>
            <a:r>
              <a:rPr lang="en-US" altLang="zh-TW" sz="2400" dirty="0" err="1">
                <a:latin typeface="Courier New" panose="02070309020205020404" pitchFamily="49" charset="0"/>
              </a:rPr>
              <a:t>sigaction</a:t>
            </a:r>
            <a:r>
              <a:rPr lang="en-US" altLang="zh-TW" sz="2400" dirty="0">
                <a:latin typeface="Courier New" panose="02070309020205020404" pitchFamily="49" charset="0"/>
              </a:rPr>
              <a:t>* </a:t>
            </a:r>
            <a:r>
              <a:rPr lang="en-US" altLang="zh-TW" sz="2400" dirty="0" err="1">
                <a:latin typeface="Courier New" panose="02070309020205020404" pitchFamily="49" charset="0"/>
              </a:rPr>
              <a:t>oldact</a:t>
            </a:r>
            <a:r>
              <a:rPr lang="en-US" altLang="zh-TW" sz="2400" dirty="0">
                <a:latin typeface="Courier New" panose="02070309020205020404" pitchFamily="49" charset="0"/>
              </a:rPr>
              <a:t>)</a:t>
            </a:r>
            <a:r>
              <a:rPr lang="en-US" altLang="zh-TW" sz="2400" dirty="0"/>
              <a:t> </a:t>
            </a:r>
          </a:p>
          <a:p>
            <a:pPr>
              <a:lnSpc>
                <a:spcPct val="105000"/>
              </a:lnSpc>
            </a:pPr>
            <a:r>
              <a:rPr lang="en-US" altLang="zh-TW" sz="2400" dirty="0"/>
              <a:t>Description</a:t>
            </a:r>
          </a:p>
          <a:p>
            <a:pPr lvl="1">
              <a:lnSpc>
                <a:spcPct val="110000"/>
              </a:lnSpc>
            </a:pPr>
            <a:r>
              <a:rPr lang="en-US" altLang="zh-TW" sz="2200" dirty="0"/>
              <a:t>Install or query an action for the signal with number </a:t>
            </a:r>
            <a:r>
              <a:rPr lang="en-US" altLang="zh-TW" sz="2200" dirty="0" err="1"/>
              <a:t>signum</a:t>
            </a:r>
            <a:r>
              <a:rPr lang="en-US" altLang="zh-TW" sz="2200" dirty="0"/>
              <a:t>. But not for </a:t>
            </a:r>
            <a:r>
              <a:rPr lang="en-US" altLang="zh-TW" sz="2200" dirty="0">
                <a:solidFill>
                  <a:srgbClr val="FF3300"/>
                </a:solidFill>
              </a:rPr>
              <a:t>SIGKILL</a:t>
            </a:r>
            <a:r>
              <a:rPr lang="en-US" altLang="zh-TW" sz="2200" dirty="0"/>
              <a:t> and </a:t>
            </a:r>
            <a:r>
              <a:rPr lang="en-US" altLang="zh-TW" sz="2200" dirty="0">
                <a:solidFill>
                  <a:srgbClr val="FF3300"/>
                </a:solidFill>
              </a:rPr>
              <a:t>SIGSTOP</a:t>
            </a:r>
          </a:p>
          <a:p>
            <a:pPr>
              <a:lnSpc>
                <a:spcPct val="105000"/>
              </a:lnSpc>
            </a:pPr>
            <a:r>
              <a:rPr lang="en-US" altLang="zh-TW" sz="2400" dirty="0"/>
              <a:t>Parameter</a:t>
            </a:r>
          </a:p>
          <a:p>
            <a:pPr lvl="1">
              <a:lnSpc>
                <a:spcPct val="110000"/>
              </a:lnSpc>
            </a:pPr>
            <a:r>
              <a:rPr lang="en-US" altLang="zh-TW" sz="2200" dirty="0" err="1"/>
              <a:t>signum</a:t>
            </a:r>
            <a:r>
              <a:rPr lang="en-US" altLang="zh-TW" sz="2200" dirty="0"/>
              <a:t> – signal number</a:t>
            </a:r>
          </a:p>
          <a:p>
            <a:pPr lvl="1">
              <a:lnSpc>
                <a:spcPct val="110000"/>
              </a:lnSpc>
            </a:pPr>
            <a:r>
              <a:rPr lang="en-US" altLang="zh-TW" sz="2200" dirty="0"/>
              <a:t>act – the installed new action for the signal, if not NULL, the new action will be installed.</a:t>
            </a:r>
          </a:p>
          <a:p>
            <a:pPr lvl="1">
              <a:lnSpc>
                <a:spcPct val="110000"/>
              </a:lnSpc>
            </a:pPr>
            <a:r>
              <a:rPr lang="en-US" altLang="zh-TW" sz="2200" dirty="0" err="1"/>
              <a:t>oldact</a:t>
            </a:r>
            <a:r>
              <a:rPr lang="en-US" altLang="zh-TW" sz="2200" dirty="0"/>
              <a:t> – the previous action for the signal, if not NULL, the previous action is saved in </a:t>
            </a:r>
            <a:r>
              <a:rPr lang="en-US" altLang="zh-TW" sz="2200" dirty="0" err="1"/>
              <a:t>oldact</a:t>
            </a:r>
            <a:r>
              <a:rPr lang="en-US" altLang="zh-TW" sz="2200" dirty="0"/>
              <a:t>.</a:t>
            </a:r>
          </a:p>
          <a:p>
            <a:pPr>
              <a:lnSpc>
                <a:spcPct val="105000"/>
              </a:lnSpc>
            </a:pPr>
            <a:r>
              <a:rPr lang="en-US" altLang="zh-TW" sz="2400" dirty="0"/>
              <a:t>Return value</a:t>
            </a:r>
          </a:p>
          <a:p>
            <a:pPr lvl="1">
              <a:lnSpc>
                <a:spcPct val="110000"/>
              </a:lnSpc>
            </a:pPr>
            <a:r>
              <a:rPr lang="en-US" altLang="zh-TW" sz="2200" dirty="0"/>
              <a:t>If success return 0, otherwise return -1.</a:t>
            </a:r>
          </a:p>
          <a:p>
            <a:pPr lvl="2">
              <a:lnSpc>
                <a:spcPct val="110000"/>
              </a:lnSpc>
            </a:pPr>
            <a:endParaRPr lang="zh-TW" altLang="en-US" sz="1800" dirty="0"/>
          </a:p>
        </p:txBody>
      </p:sp>
    </p:spTree>
    <p:extLst>
      <p:ext uri="{BB962C8B-B14F-4D97-AF65-F5344CB8AC3E}">
        <p14:creationId xmlns:p14="http://schemas.microsoft.com/office/powerpoint/2010/main" val="28202447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187624" y="0"/>
            <a:ext cx="7599189" cy="762000"/>
          </a:xfrm>
        </p:spPr>
        <p:txBody>
          <a:bodyPr/>
          <a:lstStyle/>
          <a:p>
            <a:r>
              <a:rPr lang="en-US" altLang="zh-CN" sz="3200" dirty="0"/>
              <a:t>Signal</a:t>
            </a:r>
            <a:r>
              <a:rPr lang="en-US" altLang="zh-TW" sz="3200" dirty="0">
                <a:solidFill>
                  <a:schemeClr val="tx1"/>
                </a:solidFill>
              </a:rPr>
              <a:t> </a:t>
            </a:r>
            <a:br>
              <a:rPr lang="en-US" altLang="zh-TW" sz="3200" dirty="0">
                <a:solidFill>
                  <a:schemeClr val="tx1"/>
                </a:solidFill>
              </a:rPr>
            </a:br>
            <a:r>
              <a:rPr lang="en-US" altLang="zh-TW" sz="2400" dirty="0">
                <a:solidFill>
                  <a:schemeClr val="tx1"/>
                </a:solidFill>
              </a:rPr>
              <a:t>structure if </a:t>
            </a:r>
            <a:r>
              <a:rPr lang="en-US" altLang="zh-TW" sz="2400" dirty="0" err="1">
                <a:solidFill>
                  <a:schemeClr val="tx1"/>
                </a:solidFill>
              </a:rPr>
              <a:t>sigaction</a:t>
            </a:r>
            <a:r>
              <a:rPr lang="en-US" altLang="zh-TW" sz="2400" dirty="0">
                <a:solidFill>
                  <a:schemeClr val="tx1"/>
                </a:solidFill>
              </a:rPr>
              <a:t> and </a:t>
            </a:r>
            <a:r>
              <a:rPr lang="en-US" altLang="zh-TW" sz="2400" dirty="0" err="1">
                <a:solidFill>
                  <a:schemeClr val="tx1"/>
                </a:solidFill>
              </a:rPr>
              <a:t>siginfo_t</a:t>
            </a:r>
            <a:endParaRPr lang="en-US" altLang="zh-TW" sz="2400" dirty="0">
              <a:solidFill>
                <a:schemeClr val="tx1"/>
              </a:solidFill>
            </a:endParaRPr>
          </a:p>
        </p:txBody>
      </p:sp>
      <p:sp>
        <p:nvSpPr>
          <p:cNvPr id="71683" name="Rectangle 3"/>
          <p:cNvSpPr>
            <a:spLocks noGrp="1" noChangeArrowheads="1"/>
          </p:cNvSpPr>
          <p:nvPr>
            <p:ph type="body" idx="1"/>
          </p:nvPr>
        </p:nvSpPr>
        <p:spPr>
          <a:xfrm>
            <a:off x="900113" y="2924175"/>
            <a:ext cx="7467600" cy="3384550"/>
          </a:xfrm>
        </p:spPr>
        <p:txBody>
          <a:bodyPr/>
          <a:lstStyle/>
          <a:p>
            <a:pPr>
              <a:lnSpc>
                <a:spcPct val="95000"/>
              </a:lnSpc>
            </a:pPr>
            <a:r>
              <a:rPr lang="en-US" altLang="zh-TW" sz="1600" dirty="0" err="1"/>
              <a:t>sa_handler</a:t>
            </a:r>
            <a:r>
              <a:rPr lang="en-US" altLang="zh-TW" sz="1600" dirty="0"/>
              <a:t> and </a:t>
            </a:r>
            <a:r>
              <a:rPr lang="en-US" altLang="zh-TW" sz="1600" dirty="0" err="1"/>
              <a:t>sa_sigaction</a:t>
            </a:r>
            <a:endParaRPr lang="en-US" altLang="zh-TW" sz="1600" dirty="0"/>
          </a:p>
          <a:p>
            <a:pPr lvl="1"/>
            <a:r>
              <a:rPr lang="en-US" altLang="zh-TW" sz="1500" dirty="0"/>
              <a:t>cannot assign both in an installation. If the </a:t>
            </a:r>
            <a:r>
              <a:rPr lang="en-US" altLang="zh-TW" sz="1500" dirty="0">
                <a:solidFill>
                  <a:srgbClr val="FF3300"/>
                </a:solidFill>
              </a:rPr>
              <a:t>SA_SIGINFO</a:t>
            </a:r>
            <a:r>
              <a:rPr lang="en-US" altLang="zh-TW" sz="1500" dirty="0"/>
              <a:t> is specified in </a:t>
            </a:r>
            <a:r>
              <a:rPr lang="en-US" altLang="zh-TW" sz="1500" dirty="0" err="1"/>
              <a:t>sa_flags</a:t>
            </a:r>
            <a:r>
              <a:rPr lang="en-US" altLang="zh-TW" sz="1500" dirty="0"/>
              <a:t>, only </a:t>
            </a:r>
            <a:r>
              <a:rPr lang="en-US" altLang="zh-TW" sz="1500" dirty="0" err="1">
                <a:solidFill>
                  <a:srgbClr val="FF3300"/>
                </a:solidFill>
              </a:rPr>
              <a:t>sa_sigaction</a:t>
            </a:r>
            <a:r>
              <a:rPr lang="en-US" altLang="zh-TW" sz="1500" dirty="0"/>
              <a:t> is used to pointer a signal handler function.</a:t>
            </a:r>
          </a:p>
          <a:p>
            <a:pPr lvl="1"/>
            <a:r>
              <a:rPr lang="en-US" altLang="zh-TW" sz="1500" dirty="0"/>
              <a:t>Can be set to SIG_IGN and SIG_DFL</a:t>
            </a:r>
          </a:p>
          <a:p>
            <a:pPr lvl="1"/>
            <a:r>
              <a:rPr lang="en-US" altLang="zh-TW" sz="1500" dirty="0" err="1"/>
              <a:t>sa_handler</a:t>
            </a:r>
            <a:r>
              <a:rPr lang="en-US" altLang="zh-TW" sz="1500" dirty="0"/>
              <a:t> – the pointer to the signal handler function with the signal number as its only argument.</a:t>
            </a:r>
          </a:p>
          <a:p>
            <a:pPr lvl="1"/>
            <a:r>
              <a:rPr lang="en-US" altLang="zh-TW" sz="1500" dirty="0" err="1"/>
              <a:t>sa_sigaction</a:t>
            </a:r>
            <a:r>
              <a:rPr lang="en-US" altLang="zh-TW" sz="1500" dirty="0"/>
              <a:t> – the pointer to the signal handler function with a accompany value if the </a:t>
            </a:r>
            <a:r>
              <a:rPr lang="en-US" altLang="zh-TW" sz="1500" dirty="0">
                <a:solidFill>
                  <a:srgbClr val="FF3300"/>
                </a:solidFill>
              </a:rPr>
              <a:t>SA_SIGINFO</a:t>
            </a:r>
            <a:r>
              <a:rPr lang="en-US" altLang="zh-TW" sz="1500" dirty="0"/>
              <a:t> is set in </a:t>
            </a:r>
            <a:r>
              <a:rPr lang="en-US" altLang="zh-TW" sz="1500" dirty="0" err="1"/>
              <a:t>sa_flags</a:t>
            </a:r>
            <a:r>
              <a:rPr lang="en-US" altLang="zh-TW" sz="1500" dirty="0"/>
              <a:t>.</a:t>
            </a:r>
          </a:p>
          <a:p>
            <a:pPr>
              <a:lnSpc>
                <a:spcPct val="95000"/>
              </a:lnSpc>
            </a:pPr>
            <a:r>
              <a:rPr lang="en-US" altLang="zh-TW" sz="1600" dirty="0" err="1"/>
              <a:t>sa</a:t>
            </a:r>
            <a:r>
              <a:rPr lang="en-US" altLang="zh-TW" sz="1600" dirty="0"/>
              <a:t> _mask</a:t>
            </a:r>
          </a:p>
          <a:p>
            <a:pPr lvl="1"/>
            <a:r>
              <a:rPr lang="en-US" altLang="zh-TW" sz="1500" dirty="0"/>
              <a:t>The signal number set which will be blocked during the </a:t>
            </a:r>
            <a:r>
              <a:rPr lang="en-US" altLang="zh-TW" sz="1500" dirty="0" err="1"/>
              <a:t>procesing</a:t>
            </a:r>
            <a:r>
              <a:rPr lang="en-US" altLang="zh-TW" sz="1500" dirty="0"/>
              <a:t> of signal handler.</a:t>
            </a:r>
          </a:p>
          <a:p>
            <a:pPr>
              <a:lnSpc>
                <a:spcPct val="95000"/>
              </a:lnSpc>
            </a:pPr>
            <a:endParaRPr lang="en-US" altLang="zh-TW" sz="1600" dirty="0"/>
          </a:p>
          <a:p>
            <a:pPr lvl="1"/>
            <a:endParaRPr lang="en-US" altLang="zh-TW" sz="1500" dirty="0"/>
          </a:p>
          <a:p>
            <a:pPr>
              <a:lnSpc>
                <a:spcPct val="95000"/>
              </a:lnSpc>
            </a:pPr>
            <a:endParaRPr lang="zh-TW" altLang="en-US" sz="1600" dirty="0"/>
          </a:p>
        </p:txBody>
      </p:sp>
      <p:pic>
        <p:nvPicPr>
          <p:cNvPr id="71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5976938" cy="179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4916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066800" y="0"/>
            <a:ext cx="7720013" cy="762000"/>
          </a:xfrm>
        </p:spPr>
        <p:txBody>
          <a:bodyPr/>
          <a:lstStyle/>
          <a:p>
            <a:r>
              <a:rPr lang="en-US" altLang="zh-CN" sz="3200" dirty="0"/>
              <a:t>Signal</a:t>
            </a:r>
            <a:r>
              <a:rPr lang="en-US" altLang="zh-TW" sz="2400" dirty="0">
                <a:solidFill>
                  <a:schemeClr val="tx1"/>
                </a:solidFill>
              </a:rPr>
              <a:t> </a:t>
            </a:r>
            <a:br>
              <a:rPr lang="en-US" altLang="zh-TW" sz="2400" dirty="0">
                <a:solidFill>
                  <a:schemeClr val="tx1"/>
                </a:solidFill>
              </a:rPr>
            </a:br>
            <a:r>
              <a:rPr lang="en-US" altLang="zh-TW" sz="2400" dirty="0">
                <a:solidFill>
                  <a:schemeClr val="tx1"/>
                </a:solidFill>
              </a:rPr>
              <a:t>structure if </a:t>
            </a:r>
            <a:r>
              <a:rPr lang="en-US" altLang="zh-TW" sz="2400" dirty="0" err="1">
                <a:solidFill>
                  <a:schemeClr val="tx1"/>
                </a:solidFill>
              </a:rPr>
              <a:t>sigaction</a:t>
            </a:r>
            <a:endParaRPr lang="en-US" altLang="zh-TW" sz="2400" dirty="0">
              <a:solidFill>
                <a:schemeClr val="tx1"/>
              </a:solidFill>
            </a:endParaRPr>
          </a:p>
        </p:txBody>
      </p:sp>
      <p:sp>
        <p:nvSpPr>
          <p:cNvPr id="72707" name="Rectangle 3"/>
          <p:cNvSpPr>
            <a:spLocks noGrp="1" noChangeArrowheads="1"/>
          </p:cNvSpPr>
          <p:nvPr>
            <p:ph type="body" idx="1"/>
          </p:nvPr>
        </p:nvSpPr>
        <p:spPr>
          <a:xfrm>
            <a:off x="611560" y="2865438"/>
            <a:ext cx="7848600" cy="3659906"/>
          </a:xfrm>
        </p:spPr>
        <p:txBody>
          <a:bodyPr/>
          <a:lstStyle/>
          <a:p>
            <a:pPr>
              <a:lnSpc>
                <a:spcPct val="95000"/>
              </a:lnSpc>
            </a:pPr>
            <a:r>
              <a:rPr lang="en-US" altLang="zh-TW" sz="1600" dirty="0" err="1"/>
              <a:t>sa_flags</a:t>
            </a:r>
            <a:endParaRPr lang="en-US" altLang="zh-TW" sz="1600" dirty="0"/>
          </a:p>
          <a:p>
            <a:pPr lvl="1"/>
            <a:r>
              <a:rPr lang="en-US" altLang="zh-TW" sz="1500" dirty="0"/>
              <a:t>SA_RESETHAND(SA_ONESHOT)</a:t>
            </a:r>
          </a:p>
          <a:p>
            <a:pPr lvl="2"/>
            <a:r>
              <a:rPr lang="en-US" altLang="zh-TW" sz="1400" dirty="0"/>
              <a:t>Restore the signal action to default state once the signal handler has been called.</a:t>
            </a:r>
          </a:p>
          <a:p>
            <a:pPr lvl="1"/>
            <a:r>
              <a:rPr lang="en-US" altLang="zh-TW" sz="1500" dirty="0"/>
              <a:t>SA_RESTART</a:t>
            </a:r>
          </a:p>
          <a:p>
            <a:pPr lvl="2"/>
            <a:r>
              <a:rPr lang="en-US" altLang="zh-TW" sz="1400" dirty="0"/>
              <a:t>Compatible with BSD signal semantics by making certain system calls </a:t>
            </a:r>
            <a:r>
              <a:rPr lang="en-US" altLang="zh-TW" sz="1400" dirty="0" err="1"/>
              <a:t>restartable</a:t>
            </a:r>
            <a:r>
              <a:rPr lang="en-US" altLang="zh-TW" sz="1400" dirty="0"/>
              <a:t> across signal.</a:t>
            </a:r>
          </a:p>
          <a:p>
            <a:pPr lvl="1"/>
            <a:r>
              <a:rPr lang="en-US" altLang="zh-TW" sz="1500" dirty="0"/>
              <a:t>SA_NODEFER(SA_NOMASK)</a:t>
            </a:r>
          </a:p>
          <a:p>
            <a:pPr lvl="2"/>
            <a:r>
              <a:rPr lang="en-US" altLang="zh-TW" sz="1400" dirty="0"/>
              <a:t>If set, then the signal which cause the signal handler to be executed will not be added in the blocked signal list. It means it will directly interrupt the signal handler again. Notice that the </a:t>
            </a:r>
            <a:r>
              <a:rPr lang="en-US" altLang="zh-TW" sz="1400" dirty="0" err="1"/>
              <a:t>sa_mask</a:t>
            </a:r>
            <a:r>
              <a:rPr lang="en-US" altLang="zh-TW" sz="1400" dirty="0"/>
              <a:t> take precedence over SA_NODEFER.</a:t>
            </a:r>
          </a:p>
          <a:p>
            <a:pPr lvl="1"/>
            <a:r>
              <a:rPr lang="en-US" altLang="zh-TW" sz="1500" dirty="0"/>
              <a:t>SA_SIGINFO</a:t>
            </a:r>
          </a:p>
          <a:p>
            <a:pPr lvl="2"/>
            <a:r>
              <a:rPr lang="en-US" altLang="zh-TW" sz="1400" dirty="0"/>
              <a:t>The signal handler takes </a:t>
            </a:r>
            <a:r>
              <a:rPr lang="en-US" altLang="zh-TW" sz="1400" dirty="0">
                <a:solidFill>
                  <a:srgbClr val="FF3300"/>
                </a:solidFill>
              </a:rPr>
              <a:t>three arguments</a:t>
            </a:r>
            <a:r>
              <a:rPr lang="en-US" altLang="zh-TW" sz="1400" dirty="0"/>
              <a:t>, not one. As the result, </a:t>
            </a:r>
            <a:r>
              <a:rPr lang="en-US" altLang="zh-TW" sz="1400" dirty="0" err="1">
                <a:solidFill>
                  <a:srgbClr val="FF3300"/>
                </a:solidFill>
              </a:rPr>
              <a:t>sa_sigaction</a:t>
            </a:r>
            <a:r>
              <a:rPr lang="en-US" altLang="zh-TW" sz="1400" dirty="0">
                <a:solidFill>
                  <a:srgbClr val="FF3300"/>
                </a:solidFill>
              </a:rPr>
              <a:t> </a:t>
            </a:r>
            <a:r>
              <a:rPr lang="en-US" altLang="zh-TW" sz="1400" dirty="0"/>
              <a:t>should be used instead of </a:t>
            </a:r>
            <a:r>
              <a:rPr lang="en-US" altLang="zh-TW" sz="1400" dirty="0" err="1"/>
              <a:t>sa_handler</a:t>
            </a:r>
            <a:r>
              <a:rPr lang="en-US" altLang="zh-TW" sz="1200" dirty="0"/>
              <a:t>.</a:t>
            </a:r>
          </a:p>
          <a:p>
            <a:pPr>
              <a:lnSpc>
                <a:spcPct val="95000"/>
              </a:lnSpc>
              <a:buFont typeface="Wingdings" panose="05000000000000000000" pitchFamily="2" charset="2"/>
              <a:buNone/>
            </a:pPr>
            <a:endParaRPr lang="en-US" altLang="zh-TW" sz="1600" dirty="0"/>
          </a:p>
          <a:p>
            <a:pPr>
              <a:lnSpc>
                <a:spcPct val="95000"/>
              </a:lnSpc>
            </a:pPr>
            <a:endParaRPr lang="en-US" altLang="zh-TW" sz="1600" dirty="0"/>
          </a:p>
          <a:p>
            <a:pPr lvl="1"/>
            <a:endParaRPr lang="en-US" altLang="zh-TW" sz="1500" dirty="0"/>
          </a:p>
          <a:p>
            <a:pPr>
              <a:lnSpc>
                <a:spcPct val="95000"/>
              </a:lnSpc>
            </a:pPr>
            <a:endParaRPr lang="en-US" altLang="zh-TW" sz="1600" dirty="0"/>
          </a:p>
        </p:txBody>
      </p:sp>
      <p:pic>
        <p:nvPicPr>
          <p:cNvPr id="72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66800"/>
            <a:ext cx="5976938" cy="1798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905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187624" y="304800"/>
            <a:ext cx="7599189" cy="762000"/>
          </a:xfrm>
        </p:spPr>
        <p:txBody>
          <a:bodyPr/>
          <a:lstStyle/>
          <a:p>
            <a:r>
              <a:rPr lang="en-US" altLang="zh-CN" sz="3200" dirty="0"/>
              <a:t>Signal</a:t>
            </a:r>
            <a:r>
              <a:rPr lang="en-US" altLang="zh-TW" sz="3200" dirty="0"/>
              <a:t> </a:t>
            </a:r>
            <a:br>
              <a:rPr lang="en-US" altLang="zh-TW" sz="3200" dirty="0"/>
            </a:br>
            <a:r>
              <a:rPr lang="en-US" altLang="zh-TW" sz="2400" dirty="0"/>
              <a:t>Structure of </a:t>
            </a:r>
            <a:r>
              <a:rPr lang="en-US" altLang="zh-TW" sz="2400" dirty="0" err="1"/>
              <a:t>siginfo_t</a:t>
            </a:r>
            <a:r>
              <a:rPr lang="en-US" altLang="zh-TW" sz="2400" dirty="0"/>
              <a:t> and </a:t>
            </a:r>
            <a:r>
              <a:rPr lang="en-US" altLang="zh-TW" sz="2400" dirty="0" err="1"/>
              <a:t>sigval</a:t>
            </a:r>
            <a:endParaRPr lang="en-US" altLang="zh-TW" sz="2400" dirty="0"/>
          </a:p>
        </p:txBody>
      </p:sp>
      <p:sp>
        <p:nvSpPr>
          <p:cNvPr id="73731" name="Rectangle 3"/>
          <p:cNvSpPr>
            <a:spLocks noGrp="1" noChangeArrowheads="1"/>
          </p:cNvSpPr>
          <p:nvPr>
            <p:ph type="body" idx="1"/>
          </p:nvPr>
        </p:nvSpPr>
        <p:spPr/>
        <p:txBody>
          <a:bodyPr/>
          <a:lstStyle/>
          <a:p>
            <a:endParaRPr lang="zh-CN" altLang="zh-CN"/>
          </a:p>
        </p:txBody>
      </p:sp>
      <p:grpSp>
        <p:nvGrpSpPr>
          <p:cNvPr id="73732" name="Group 4"/>
          <p:cNvGrpSpPr>
            <a:grpSpLocks/>
          </p:cNvGrpSpPr>
          <p:nvPr/>
        </p:nvGrpSpPr>
        <p:grpSpPr bwMode="auto">
          <a:xfrm>
            <a:off x="990600" y="1752600"/>
            <a:ext cx="6337300" cy="3973513"/>
            <a:chOff x="612" y="799"/>
            <a:chExt cx="3992" cy="2503"/>
          </a:xfrm>
        </p:grpSpPr>
        <p:pic>
          <p:nvPicPr>
            <p:cNvPr id="737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 y="799"/>
              <a:ext cx="3992" cy="1854"/>
            </a:xfrm>
            <a:prstGeom prst="rect">
              <a:avLst/>
            </a:prstGeom>
            <a:noFill/>
            <a:extLst>
              <a:ext uri="{909E8E84-426E-40DD-AFC4-6F175D3DCCD1}">
                <a14:hiddenFill xmlns:a14="http://schemas.microsoft.com/office/drawing/2010/main">
                  <a:solidFill>
                    <a:srgbClr val="FFFFFF"/>
                  </a:solidFill>
                </a14:hiddenFill>
              </a:ext>
            </a:extLst>
          </p:spPr>
        </p:pic>
        <p:pic>
          <p:nvPicPr>
            <p:cNvPr id="737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 y="2645"/>
              <a:ext cx="3992" cy="657"/>
            </a:xfrm>
            <a:prstGeom prst="rect">
              <a:avLst/>
            </a:prstGeom>
            <a:noFill/>
            <a:extLst>
              <a:ext uri="{909E8E84-426E-40DD-AFC4-6F175D3DCCD1}">
                <a14:hiddenFill xmlns:a14="http://schemas.microsoft.com/office/drawing/2010/main">
                  <a:solidFill>
                    <a:srgbClr val="FFFFFF"/>
                  </a:solidFill>
                </a14:hiddenFill>
              </a:ext>
            </a:extLst>
          </p:spPr>
        </p:pic>
      </p:grpSp>
      <p:sp>
        <p:nvSpPr>
          <p:cNvPr id="73735" name="Rectangle 7"/>
          <p:cNvSpPr>
            <a:spLocks noChangeArrowheads="1"/>
          </p:cNvSpPr>
          <p:nvPr/>
        </p:nvSpPr>
        <p:spPr bwMode="auto">
          <a:xfrm>
            <a:off x="1447800" y="2895600"/>
            <a:ext cx="3816350" cy="288925"/>
          </a:xfrm>
          <a:prstGeom prst="rect">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1012722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187624" y="457200"/>
            <a:ext cx="7599189" cy="762000"/>
          </a:xfrm>
        </p:spPr>
        <p:txBody>
          <a:bodyPr/>
          <a:lstStyle/>
          <a:p>
            <a:r>
              <a:rPr lang="en-US" altLang="zh-TW" sz="3200" dirty="0"/>
              <a:t>Comparison of </a:t>
            </a:r>
            <a:r>
              <a:rPr lang="en-US" altLang="zh-TW" sz="3200" dirty="0">
                <a:latin typeface="Courier New" panose="02070309020205020404" pitchFamily="49" charset="0"/>
              </a:rPr>
              <a:t>signal</a:t>
            </a:r>
            <a:r>
              <a:rPr lang="en-US" altLang="zh-TW" sz="3200" dirty="0"/>
              <a:t> and </a:t>
            </a:r>
            <a:r>
              <a:rPr lang="en-US" altLang="zh-TW" sz="3200" dirty="0" err="1">
                <a:latin typeface="Courier New" panose="02070309020205020404" pitchFamily="49" charset="0"/>
              </a:rPr>
              <a:t>sigaction</a:t>
            </a:r>
            <a:endParaRPr lang="en-US" altLang="zh-TW" sz="3200" dirty="0">
              <a:latin typeface="Courier New" panose="02070309020205020404" pitchFamily="49" charset="0"/>
            </a:endParaRPr>
          </a:p>
        </p:txBody>
      </p:sp>
      <p:sp>
        <p:nvSpPr>
          <p:cNvPr id="74755" name="Rectangle 3"/>
          <p:cNvSpPr>
            <a:spLocks noGrp="1" noChangeArrowheads="1"/>
          </p:cNvSpPr>
          <p:nvPr>
            <p:ph type="body" idx="1"/>
          </p:nvPr>
        </p:nvSpPr>
        <p:spPr/>
        <p:txBody>
          <a:bodyPr/>
          <a:lstStyle/>
          <a:p>
            <a:pPr>
              <a:lnSpc>
                <a:spcPct val="105000"/>
              </a:lnSpc>
            </a:pPr>
            <a:r>
              <a:rPr lang="en-US" altLang="zh-TW" sz="2400"/>
              <a:t>sigaction provide more powerful installation of signal handler.</a:t>
            </a:r>
          </a:p>
          <a:p>
            <a:pPr lvl="1">
              <a:lnSpc>
                <a:spcPct val="110000"/>
              </a:lnSpc>
            </a:pPr>
            <a:r>
              <a:rPr lang="en-US" altLang="zh-TW" sz="2200"/>
              <a:t>allowing to send signal with an accompany value.</a:t>
            </a:r>
          </a:p>
          <a:p>
            <a:pPr lvl="1">
              <a:lnSpc>
                <a:spcPct val="110000"/>
              </a:lnSpc>
            </a:pPr>
            <a:r>
              <a:rPr lang="en-US" altLang="zh-TW" sz="2200"/>
              <a:t>Allowing to reset the action of signal handler with sa_flags and sa_mask.</a:t>
            </a:r>
          </a:p>
          <a:p>
            <a:pPr lvl="1">
              <a:lnSpc>
                <a:spcPct val="110000"/>
              </a:lnSpc>
            </a:pPr>
            <a:r>
              <a:rPr lang="en-US" altLang="zh-TW" sz="2200"/>
              <a:t>Restore the previous action of signal handler. </a:t>
            </a:r>
          </a:p>
          <a:p>
            <a:pPr lvl="1">
              <a:lnSpc>
                <a:spcPct val="110000"/>
              </a:lnSpc>
            </a:pPr>
            <a:r>
              <a:rPr lang="en-US" altLang="zh-TW" sz="2200"/>
              <a:t>Backward compatible with </a:t>
            </a:r>
            <a:r>
              <a:rPr lang="en-US" altLang="zh-TW" sz="2200" b="1">
                <a:latin typeface="Courier New" panose="02070309020205020404" pitchFamily="49" charset="0"/>
              </a:rPr>
              <a:t>signal()</a:t>
            </a:r>
            <a:r>
              <a:rPr lang="en-US" altLang="zh-TW" sz="2200"/>
              <a:t>.</a:t>
            </a:r>
          </a:p>
          <a:p>
            <a:pPr>
              <a:lnSpc>
                <a:spcPct val="105000"/>
              </a:lnSpc>
            </a:pPr>
            <a:r>
              <a:rPr lang="en-US" altLang="zh-TW" sz="2400"/>
              <a:t>Both </a:t>
            </a:r>
            <a:r>
              <a:rPr lang="en-US" altLang="zh-TW" sz="2400">
                <a:latin typeface="Courier New" panose="02070309020205020404" pitchFamily="49" charset="0"/>
              </a:rPr>
              <a:t>signal()</a:t>
            </a:r>
            <a:r>
              <a:rPr lang="en-US" altLang="zh-TW" sz="2400"/>
              <a:t> and </a:t>
            </a:r>
            <a:r>
              <a:rPr lang="en-US" altLang="zh-TW" sz="2400">
                <a:latin typeface="Courier New" panose="02070309020205020404" pitchFamily="49" charset="0"/>
              </a:rPr>
              <a:t>sigaction()</a:t>
            </a:r>
            <a:r>
              <a:rPr lang="en-US" altLang="zh-TW" sz="2400"/>
              <a:t> can install standard and real-time signals.</a:t>
            </a:r>
          </a:p>
          <a:p>
            <a:pPr>
              <a:lnSpc>
                <a:spcPct val="105000"/>
              </a:lnSpc>
            </a:pPr>
            <a:r>
              <a:rPr lang="en-US" altLang="zh-TW" sz="2400"/>
              <a:t>The signal handler installed by </a:t>
            </a:r>
            <a:r>
              <a:rPr lang="en-US" altLang="zh-TW" sz="2400">
                <a:latin typeface="Courier New" panose="02070309020205020404" pitchFamily="49" charset="0"/>
              </a:rPr>
              <a:t>sigaction()</a:t>
            </a:r>
            <a:r>
              <a:rPr lang="en-US" altLang="zh-TW" sz="2400"/>
              <a:t> may not function normally with </a:t>
            </a:r>
            <a:r>
              <a:rPr lang="en-US" altLang="zh-TW" sz="2400">
                <a:latin typeface="Courier New" panose="02070309020205020404" pitchFamily="49" charset="0"/>
              </a:rPr>
              <a:t>signal().</a:t>
            </a:r>
          </a:p>
        </p:txBody>
      </p:sp>
    </p:spTree>
    <p:extLst>
      <p:ext uri="{BB962C8B-B14F-4D97-AF65-F5344CB8AC3E}">
        <p14:creationId xmlns:p14="http://schemas.microsoft.com/office/powerpoint/2010/main" val="26521232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187624" y="304800"/>
            <a:ext cx="7707139" cy="1222375"/>
          </a:xfrm>
        </p:spPr>
        <p:txBody>
          <a:bodyPr/>
          <a:lstStyle/>
          <a:p>
            <a:r>
              <a:rPr lang="en-US" altLang="zh-CN" sz="3200" dirty="0"/>
              <a:t>Signal</a:t>
            </a:r>
            <a:r>
              <a:rPr lang="en-US" altLang="zh-TW" sz="2000" dirty="0">
                <a:solidFill>
                  <a:schemeClr val="accent2"/>
                </a:solidFill>
                <a:latin typeface="Courier New" panose="02070309020205020404" pitchFamily="49" charset="0"/>
              </a:rPr>
              <a:t> </a:t>
            </a:r>
            <a:br>
              <a:rPr lang="en-US" altLang="zh-TW" sz="2000" dirty="0">
                <a:solidFill>
                  <a:schemeClr val="accent2"/>
                </a:solidFill>
                <a:latin typeface="Courier New" panose="02070309020205020404" pitchFamily="49" charset="0"/>
              </a:rPr>
            </a:b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kill(</a:t>
            </a:r>
            <a:r>
              <a:rPr lang="en-US" altLang="zh-TW" sz="2000" dirty="0" err="1">
                <a:latin typeface="Courier New" panose="02070309020205020404" pitchFamily="49" charset="0"/>
              </a:rPr>
              <a:t>pid_t</a:t>
            </a:r>
            <a:r>
              <a:rPr lang="en-US" altLang="zh-TW" sz="2000" dirty="0">
                <a:latin typeface="Courier New" panose="02070309020205020404" pitchFamily="49" charset="0"/>
              </a:rPr>
              <a:t> </a:t>
            </a:r>
            <a:r>
              <a:rPr lang="en-US" altLang="zh-TW" sz="2000" dirty="0" err="1">
                <a:latin typeface="Courier New" panose="02070309020205020404" pitchFamily="49" charset="0"/>
              </a:rPr>
              <a:t>pid</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sig)</a:t>
            </a:r>
          </a:p>
        </p:txBody>
      </p:sp>
      <p:sp>
        <p:nvSpPr>
          <p:cNvPr id="75779" name="Rectangle 3"/>
          <p:cNvSpPr>
            <a:spLocks noGrp="1" noChangeArrowheads="1"/>
          </p:cNvSpPr>
          <p:nvPr>
            <p:ph type="body" idx="1"/>
          </p:nvPr>
        </p:nvSpPr>
        <p:spPr/>
        <p:txBody>
          <a:bodyPr/>
          <a:lstStyle/>
          <a:p>
            <a:pPr>
              <a:lnSpc>
                <a:spcPct val="105000"/>
              </a:lnSpc>
            </a:pPr>
            <a:r>
              <a:rPr lang="en-US" altLang="zh-TW" sz="2000"/>
              <a:t>Description </a:t>
            </a:r>
          </a:p>
          <a:p>
            <a:pPr lvl="1">
              <a:lnSpc>
                <a:spcPct val="110000"/>
              </a:lnSpc>
            </a:pPr>
            <a:r>
              <a:rPr lang="en-US" altLang="zh-TW" sz="2000"/>
              <a:t>Send a signal to the destination process.</a:t>
            </a:r>
          </a:p>
          <a:p>
            <a:pPr>
              <a:lnSpc>
                <a:spcPct val="105000"/>
              </a:lnSpc>
            </a:pPr>
            <a:r>
              <a:rPr lang="en-US" altLang="zh-TW" sz="2000"/>
              <a:t>Parameter</a:t>
            </a:r>
          </a:p>
          <a:p>
            <a:pPr lvl="1">
              <a:lnSpc>
                <a:spcPct val="110000"/>
              </a:lnSpc>
            </a:pPr>
            <a:r>
              <a:rPr lang="en-US" altLang="zh-TW" sz="2000"/>
              <a:t>pid – the process Id of the destination.</a:t>
            </a:r>
          </a:p>
          <a:p>
            <a:pPr lvl="2">
              <a:lnSpc>
                <a:spcPct val="110000"/>
              </a:lnSpc>
            </a:pPr>
            <a:r>
              <a:rPr lang="en-US" altLang="zh-TW" sz="1600" b="1"/>
              <a:t>&gt;0:</a:t>
            </a:r>
            <a:r>
              <a:rPr lang="en-US" altLang="zh-TW" sz="1600"/>
              <a:t> sent to the process with pid.</a:t>
            </a:r>
          </a:p>
          <a:p>
            <a:pPr lvl="2">
              <a:lnSpc>
                <a:spcPct val="110000"/>
              </a:lnSpc>
            </a:pPr>
            <a:r>
              <a:rPr lang="en-US" altLang="zh-TW" sz="1600" b="1"/>
              <a:t>=0:</a:t>
            </a:r>
            <a:r>
              <a:rPr lang="en-US" altLang="zh-TW" sz="1600"/>
              <a:t> sent to processes of the same group.</a:t>
            </a:r>
          </a:p>
          <a:p>
            <a:pPr lvl="2">
              <a:lnSpc>
                <a:spcPct val="110000"/>
              </a:lnSpc>
            </a:pPr>
            <a:r>
              <a:rPr lang="en-US" altLang="zh-TW" sz="1600" b="1"/>
              <a:t>&lt;0 &amp; != -1:</a:t>
            </a:r>
            <a:r>
              <a:rPr lang="en-US" altLang="zh-TW" sz="1600"/>
              <a:t> sent to the process with | pid | of the same group.</a:t>
            </a:r>
          </a:p>
          <a:p>
            <a:pPr lvl="2">
              <a:lnSpc>
                <a:spcPct val="110000"/>
              </a:lnSpc>
            </a:pPr>
            <a:r>
              <a:rPr lang="en-US" altLang="zh-TW" sz="1600" b="1"/>
              <a:t>= -1:</a:t>
            </a:r>
            <a:r>
              <a:rPr lang="en-US" altLang="zh-TW" sz="1600"/>
              <a:t> sent to all process with pid &gt;1 except the sending process. </a:t>
            </a:r>
          </a:p>
          <a:p>
            <a:pPr lvl="1">
              <a:lnSpc>
                <a:spcPct val="110000"/>
              </a:lnSpc>
            </a:pPr>
            <a:r>
              <a:rPr lang="en-US" altLang="zh-TW" sz="2000"/>
              <a:t>sig – the sent signal number</a:t>
            </a:r>
          </a:p>
          <a:p>
            <a:pPr>
              <a:lnSpc>
                <a:spcPct val="105000"/>
              </a:lnSpc>
            </a:pPr>
            <a:r>
              <a:rPr lang="en-US" altLang="zh-TW" sz="2000"/>
              <a:t>Return value </a:t>
            </a:r>
          </a:p>
          <a:p>
            <a:pPr lvl="1">
              <a:lnSpc>
                <a:spcPct val="110000"/>
              </a:lnSpc>
            </a:pPr>
            <a:r>
              <a:rPr lang="en-US" altLang="zh-TW" sz="2000"/>
              <a:t>if success return 0(at least one signal was sent), otherwise return -1.</a:t>
            </a:r>
          </a:p>
        </p:txBody>
      </p:sp>
    </p:spTree>
    <p:extLst>
      <p:ext uri="{BB962C8B-B14F-4D97-AF65-F5344CB8AC3E}">
        <p14:creationId xmlns:p14="http://schemas.microsoft.com/office/powerpoint/2010/main" val="762939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187624" y="381000"/>
            <a:ext cx="7707139" cy="1146175"/>
          </a:xfrm>
        </p:spPr>
        <p:txBody>
          <a:bodyPr/>
          <a:lstStyle/>
          <a:p>
            <a:r>
              <a:rPr lang="en-US" altLang="zh-CN" sz="3200" dirty="0"/>
              <a:t>Signal</a:t>
            </a:r>
            <a:r>
              <a:rPr lang="en-US" altLang="zh-TW" sz="2000" dirty="0">
                <a:solidFill>
                  <a:schemeClr val="accent2"/>
                </a:solidFill>
                <a:latin typeface="Courier New" panose="02070309020205020404" pitchFamily="49" charset="0"/>
              </a:rPr>
              <a:t> </a:t>
            </a:r>
            <a:br>
              <a:rPr lang="en-US" altLang="zh-TW" sz="2000" dirty="0">
                <a:solidFill>
                  <a:schemeClr val="accent2"/>
                </a:solidFill>
                <a:latin typeface="Courier New" panose="02070309020205020404" pitchFamily="49" charset="0"/>
              </a:rPr>
            </a:b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sigqueue</a:t>
            </a:r>
            <a:r>
              <a:rPr lang="en-US" altLang="zh-TW" sz="2000" dirty="0">
                <a:latin typeface="Courier New" panose="02070309020205020404" pitchFamily="49" charset="0"/>
              </a:rPr>
              <a:t>(</a:t>
            </a:r>
            <a:r>
              <a:rPr lang="en-US" altLang="zh-TW" sz="2000" dirty="0" err="1">
                <a:latin typeface="Courier New" panose="02070309020205020404" pitchFamily="49" charset="0"/>
              </a:rPr>
              <a:t>pid_t</a:t>
            </a:r>
            <a:r>
              <a:rPr lang="en-US" altLang="zh-TW" sz="2000" dirty="0">
                <a:latin typeface="Courier New" panose="02070309020205020404" pitchFamily="49" charset="0"/>
              </a:rPr>
              <a:t> </a:t>
            </a:r>
            <a:r>
              <a:rPr lang="en-US" altLang="zh-TW" sz="2000" dirty="0" err="1">
                <a:latin typeface="Courier New" panose="02070309020205020404" pitchFamily="49" charset="0"/>
              </a:rPr>
              <a:t>pid</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sig, </a:t>
            </a:r>
            <a:r>
              <a:rPr lang="en-US" altLang="zh-TW" sz="2000" dirty="0" err="1">
                <a:solidFill>
                  <a:schemeClr val="accent2"/>
                </a:solidFill>
                <a:latin typeface="Courier New" panose="02070309020205020404" pitchFamily="49" charset="0"/>
              </a:rPr>
              <a:t>const</a:t>
            </a:r>
            <a:r>
              <a:rPr lang="en-US" altLang="zh-TW" sz="2000" dirty="0">
                <a:solidFill>
                  <a:schemeClr val="accent2"/>
                </a:solidFill>
                <a:latin typeface="Courier New" panose="02070309020205020404" pitchFamily="49" charset="0"/>
              </a:rPr>
              <a:t> union </a:t>
            </a:r>
            <a:r>
              <a:rPr lang="en-US" altLang="zh-TW" sz="2000" dirty="0" err="1">
                <a:latin typeface="Courier New" panose="02070309020205020404" pitchFamily="49" charset="0"/>
              </a:rPr>
              <a:t>sigval</a:t>
            </a:r>
            <a:r>
              <a:rPr lang="en-US" altLang="zh-TW" sz="2000" dirty="0">
                <a:solidFill>
                  <a:schemeClr val="accent2"/>
                </a:solidFill>
                <a:latin typeface="Courier New" panose="02070309020205020404" pitchFamily="49" charset="0"/>
              </a:rPr>
              <a:t> </a:t>
            </a:r>
            <a:r>
              <a:rPr lang="en-US" altLang="zh-TW" sz="2000" dirty="0">
                <a:latin typeface="Courier New" panose="02070309020205020404" pitchFamily="49" charset="0"/>
              </a:rPr>
              <a:t>value)</a:t>
            </a:r>
          </a:p>
        </p:txBody>
      </p:sp>
      <p:sp>
        <p:nvSpPr>
          <p:cNvPr id="76803" name="Rectangle 3"/>
          <p:cNvSpPr>
            <a:spLocks noGrp="1" noChangeArrowheads="1"/>
          </p:cNvSpPr>
          <p:nvPr>
            <p:ph type="body" idx="1"/>
          </p:nvPr>
        </p:nvSpPr>
        <p:spPr/>
        <p:txBody>
          <a:bodyPr/>
          <a:lstStyle/>
          <a:p>
            <a:pPr>
              <a:lnSpc>
                <a:spcPct val="105000"/>
              </a:lnSpc>
            </a:pPr>
            <a:r>
              <a:rPr lang="en-US" altLang="zh-TW" sz="2400"/>
              <a:t>Description</a:t>
            </a:r>
          </a:p>
          <a:p>
            <a:pPr lvl="1">
              <a:lnSpc>
                <a:spcPct val="110000"/>
              </a:lnSpc>
            </a:pPr>
            <a:r>
              <a:rPr lang="en-US" altLang="zh-TW" sz="2200"/>
              <a:t>Send signal to the destination process.</a:t>
            </a:r>
          </a:p>
          <a:p>
            <a:pPr>
              <a:lnSpc>
                <a:spcPct val="105000"/>
              </a:lnSpc>
            </a:pPr>
            <a:r>
              <a:rPr lang="en-US" altLang="zh-TW" sz="2400"/>
              <a:t>Parameter</a:t>
            </a:r>
          </a:p>
          <a:p>
            <a:pPr lvl="1">
              <a:lnSpc>
                <a:spcPct val="110000"/>
              </a:lnSpc>
            </a:pPr>
            <a:r>
              <a:rPr lang="en-US" altLang="zh-TW" sz="2200"/>
              <a:t>pid – the process Id of the destination.</a:t>
            </a:r>
          </a:p>
          <a:p>
            <a:pPr lvl="1">
              <a:lnSpc>
                <a:spcPct val="110000"/>
              </a:lnSpc>
            </a:pPr>
            <a:r>
              <a:rPr lang="en-US" altLang="zh-TW" sz="2200"/>
              <a:t>sig – the sent signal number.</a:t>
            </a:r>
          </a:p>
          <a:p>
            <a:pPr lvl="1">
              <a:lnSpc>
                <a:spcPct val="110000"/>
              </a:lnSpc>
            </a:pPr>
            <a:r>
              <a:rPr lang="en-US" altLang="zh-TW" sz="2200"/>
              <a:t>value – if SA_SIGINFO is specified in sa_flags of sigaction.</a:t>
            </a:r>
          </a:p>
          <a:p>
            <a:pPr lvl="2">
              <a:lnSpc>
                <a:spcPct val="110000"/>
              </a:lnSpc>
            </a:pPr>
            <a:r>
              <a:rPr lang="en-US" altLang="zh-TW" sz="1800"/>
              <a:t>sival_int: an integer </a:t>
            </a:r>
          </a:p>
          <a:p>
            <a:pPr lvl="2">
              <a:lnSpc>
                <a:spcPct val="110000"/>
              </a:lnSpc>
            </a:pPr>
            <a:r>
              <a:rPr lang="en-US" altLang="zh-TW" sz="1800"/>
              <a:t>sival_ptr: a pointer</a:t>
            </a:r>
          </a:p>
          <a:p>
            <a:pPr>
              <a:lnSpc>
                <a:spcPct val="105000"/>
              </a:lnSpc>
            </a:pPr>
            <a:r>
              <a:rPr lang="en-US" altLang="zh-TW" sz="2400"/>
              <a:t>Return value</a:t>
            </a:r>
          </a:p>
          <a:p>
            <a:pPr lvl="1">
              <a:lnSpc>
                <a:spcPct val="110000"/>
              </a:lnSpc>
            </a:pPr>
            <a:r>
              <a:rPr lang="en-US" altLang="zh-TW" sz="2200"/>
              <a:t>If success return 0, otherwise return -1.</a:t>
            </a:r>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4495800"/>
            <a:ext cx="2879725"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073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TW" dirty="0"/>
              <a:t>Comparison of </a:t>
            </a:r>
            <a:r>
              <a:rPr lang="en-US" altLang="zh-TW" dirty="0">
                <a:latin typeface="Courier New" panose="02070309020205020404" pitchFamily="49" charset="0"/>
              </a:rPr>
              <a:t>kill</a:t>
            </a:r>
            <a:r>
              <a:rPr lang="en-US" altLang="zh-TW" dirty="0"/>
              <a:t> and </a:t>
            </a:r>
            <a:r>
              <a:rPr lang="en-US" altLang="zh-TW" dirty="0" err="1">
                <a:latin typeface="Courier New" panose="02070309020205020404" pitchFamily="49" charset="0"/>
              </a:rPr>
              <a:t>sigqueue</a:t>
            </a:r>
            <a:r>
              <a:rPr lang="en-US" altLang="zh-TW" dirty="0">
                <a:latin typeface="Courier New" panose="02070309020205020404" pitchFamily="49" charset="0"/>
              </a:rPr>
              <a:t> </a:t>
            </a:r>
          </a:p>
        </p:txBody>
      </p:sp>
      <p:sp>
        <p:nvSpPr>
          <p:cNvPr id="77827" name="Rectangle 3"/>
          <p:cNvSpPr>
            <a:spLocks noGrp="1" noChangeArrowheads="1"/>
          </p:cNvSpPr>
          <p:nvPr>
            <p:ph type="body" idx="1"/>
          </p:nvPr>
        </p:nvSpPr>
        <p:spPr/>
        <p:txBody>
          <a:bodyPr/>
          <a:lstStyle/>
          <a:p>
            <a:pPr>
              <a:lnSpc>
                <a:spcPct val="105000"/>
              </a:lnSpc>
            </a:pPr>
            <a:r>
              <a:rPr lang="en-US" altLang="zh-TW" sz="2000"/>
              <a:t>sigqueue is capable of sending signal with an accompany value.</a:t>
            </a:r>
          </a:p>
          <a:p>
            <a:pPr>
              <a:lnSpc>
                <a:spcPct val="105000"/>
              </a:lnSpc>
            </a:pPr>
            <a:r>
              <a:rPr lang="en-US" altLang="zh-TW" sz="2000"/>
              <a:t>The standard signals and real-time signals are able to be sent by </a:t>
            </a:r>
            <a:r>
              <a:rPr lang="en-US" altLang="zh-TW" sz="2000">
                <a:latin typeface="Courier New" panose="02070309020205020404" pitchFamily="49" charset="0"/>
              </a:rPr>
              <a:t>kill()</a:t>
            </a:r>
            <a:r>
              <a:rPr lang="en-US" altLang="zh-TW" sz="2000"/>
              <a:t> and </a:t>
            </a:r>
            <a:r>
              <a:rPr lang="en-US" altLang="zh-TW" sz="2000">
                <a:latin typeface="Courier New" panose="02070309020205020404" pitchFamily="49" charset="0"/>
              </a:rPr>
              <a:t>siqueue()</a:t>
            </a:r>
          </a:p>
          <a:p>
            <a:pPr lvl="1">
              <a:lnSpc>
                <a:spcPct val="110000"/>
              </a:lnSpc>
            </a:pPr>
            <a:r>
              <a:rPr lang="en-US" altLang="zh-TW" sz="2000"/>
              <a:t>Sending </a:t>
            </a:r>
            <a:r>
              <a:rPr lang="en-US" altLang="zh-TW" sz="2000">
                <a:solidFill>
                  <a:srgbClr val="FF3300"/>
                </a:solidFill>
              </a:rPr>
              <a:t>standard signals</a:t>
            </a:r>
            <a:r>
              <a:rPr lang="en-US" altLang="zh-TW" sz="2000"/>
              <a:t> does </a:t>
            </a:r>
            <a:r>
              <a:rPr lang="en-US" altLang="zh-TW" sz="2000">
                <a:solidFill>
                  <a:srgbClr val="FF3300"/>
                </a:solidFill>
              </a:rPr>
              <a:t>not</a:t>
            </a:r>
            <a:r>
              <a:rPr lang="en-US" altLang="zh-TW" sz="2000"/>
              <a:t> cause the multiple signals of the same number to </a:t>
            </a:r>
            <a:r>
              <a:rPr lang="en-US" altLang="zh-TW" sz="2000">
                <a:solidFill>
                  <a:srgbClr val="FF3300"/>
                </a:solidFill>
              </a:rPr>
              <a:t>be queued</a:t>
            </a:r>
            <a:r>
              <a:rPr lang="en-US" altLang="zh-TW" sz="2000"/>
              <a:t>.</a:t>
            </a:r>
          </a:p>
          <a:p>
            <a:pPr lvl="1">
              <a:lnSpc>
                <a:spcPct val="110000"/>
              </a:lnSpc>
            </a:pPr>
            <a:r>
              <a:rPr lang="en-US" altLang="zh-TW" sz="2000" b="1">
                <a:latin typeface="Courier New" panose="02070309020205020404" pitchFamily="49" charset="0"/>
              </a:rPr>
              <a:t>sigqueue()</a:t>
            </a:r>
            <a:r>
              <a:rPr lang="en-US" altLang="zh-TW" sz="2000"/>
              <a:t> does </a:t>
            </a:r>
            <a:r>
              <a:rPr lang="en-US" altLang="zh-TW" sz="2000">
                <a:solidFill>
                  <a:srgbClr val="FF3300"/>
                </a:solidFill>
              </a:rPr>
              <a:t>not return error</a:t>
            </a:r>
            <a:r>
              <a:rPr lang="en-US" altLang="zh-TW" sz="2000"/>
              <a:t> when sent a </a:t>
            </a:r>
            <a:r>
              <a:rPr lang="en-US" altLang="zh-TW" sz="2000">
                <a:solidFill>
                  <a:srgbClr val="FF3300"/>
                </a:solidFill>
              </a:rPr>
              <a:t>standard signal</a:t>
            </a:r>
            <a:r>
              <a:rPr lang="en-US" altLang="zh-TW" sz="2000"/>
              <a:t> to a process the buffer of which is full. </a:t>
            </a:r>
          </a:p>
          <a:p>
            <a:pPr>
              <a:lnSpc>
                <a:spcPct val="105000"/>
              </a:lnSpc>
            </a:pPr>
            <a:r>
              <a:rPr lang="en-US" altLang="zh-TW" sz="2000">
                <a:latin typeface="Courier New" panose="02070309020205020404" pitchFamily="49" charset="0"/>
              </a:rPr>
              <a:t>sigqueue()</a:t>
            </a:r>
            <a:r>
              <a:rPr lang="en-US" altLang="zh-TW" sz="2000"/>
              <a:t>can only send the signal to a single process. </a:t>
            </a:r>
            <a:r>
              <a:rPr lang="en-US" altLang="zh-TW" sz="2000">
                <a:latin typeface="Courier New" panose="02070309020205020404" pitchFamily="49" charset="0"/>
              </a:rPr>
              <a:t>kill()</a:t>
            </a:r>
            <a:r>
              <a:rPr lang="en-US" altLang="zh-TW" sz="2000"/>
              <a:t> is capable of sending signals to a group processes.</a:t>
            </a:r>
          </a:p>
          <a:p>
            <a:pPr>
              <a:lnSpc>
                <a:spcPct val="105000"/>
              </a:lnSpc>
            </a:pPr>
            <a:r>
              <a:rPr lang="en-US" altLang="zh-TW" sz="2000">
                <a:latin typeface="Courier New" panose="02070309020205020404" pitchFamily="49" charset="0"/>
              </a:rPr>
              <a:t>Kill()</a:t>
            </a:r>
            <a:r>
              <a:rPr lang="en-US" altLang="zh-TW" sz="2000"/>
              <a:t> is allowing to send a signal when the signal buffer of destination process is full.  </a:t>
            </a:r>
          </a:p>
          <a:p>
            <a:pPr lvl="1">
              <a:lnSpc>
                <a:spcPct val="110000"/>
              </a:lnSpc>
            </a:pPr>
            <a:endParaRPr lang="en-US" altLang="zh-TW" sz="2000">
              <a:latin typeface="Courier New" panose="02070309020205020404" pitchFamily="49" charset="0"/>
            </a:endParaRPr>
          </a:p>
          <a:p>
            <a:pPr>
              <a:lnSpc>
                <a:spcPct val="105000"/>
              </a:lnSpc>
            </a:pPr>
            <a:endParaRPr lang="en-US" altLang="zh-TW" sz="2000"/>
          </a:p>
        </p:txBody>
      </p:sp>
    </p:spTree>
    <p:extLst>
      <p:ext uri="{BB962C8B-B14F-4D97-AF65-F5344CB8AC3E}">
        <p14:creationId xmlns:p14="http://schemas.microsoft.com/office/powerpoint/2010/main" val="8386437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15616" y="0"/>
            <a:ext cx="7671197" cy="762000"/>
          </a:xfrm>
        </p:spPr>
        <p:txBody>
          <a:bodyPr/>
          <a:lstStyle/>
          <a:p>
            <a:r>
              <a:rPr lang="en-US" altLang="zh-CN" dirty="0"/>
              <a:t>OUTLINE</a:t>
            </a:r>
          </a:p>
        </p:txBody>
      </p:sp>
      <p:sp>
        <p:nvSpPr>
          <p:cNvPr id="9219" name="Rectangle 3"/>
          <p:cNvSpPr>
            <a:spLocks noGrp="1" noChangeArrowheads="1"/>
          </p:cNvSpPr>
          <p:nvPr>
            <p:ph type="body" idx="1"/>
          </p:nvPr>
        </p:nvSpPr>
        <p:spPr>
          <a:xfrm>
            <a:off x="0" y="980728"/>
            <a:ext cx="8713788" cy="5760639"/>
          </a:xfrm>
        </p:spPr>
        <p:txBody>
          <a:bodyPr/>
          <a:lstStyle/>
          <a:p>
            <a:r>
              <a:rPr lang="en-US" altLang="zh-CN" dirty="0"/>
              <a:t>Linux process introduction</a:t>
            </a:r>
          </a:p>
          <a:p>
            <a:pPr lvl="3"/>
            <a:r>
              <a:rPr lang="en-US" altLang="zh-CN" dirty="0"/>
              <a:t>Concept</a:t>
            </a:r>
          </a:p>
          <a:p>
            <a:pPr lvl="3"/>
            <a:r>
              <a:rPr lang="en-US" altLang="zh-CN" dirty="0"/>
              <a:t>Details in process (running states. and so on )</a:t>
            </a:r>
          </a:p>
          <a:p>
            <a:r>
              <a:rPr lang="en-US" altLang="zh-CN" dirty="0"/>
              <a:t>Ways for Linux IPCs</a:t>
            </a:r>
          </a:p>
          <a:p>
            <a:pPr lvl="3"/>
            <a:r>
              <a:rPr lang="en-US" altLang="zh-CN" dirty="0"/>
              <a:t>Signal</a:t>
            </a:r>
          </a:p>
          <a:p>
            <a:pPr lvl="3"/>
            <a:r>
              <a:rPr lang="en-US" altLang="zh-CN" dirty="0"/>
              <a:t>Pipe/FIFO</a:t>
            </a:r>
          </a:p>
          <a:p>
            <a:pPr lvl="3"/>
            <a:r>
              <a:rPr lang="en-US" altLang="zh-CN" dirty="0"/>
              <a:t>Socket(ignore)</a:t>
            </a:r>
          </a:p>
          <a:p>
            <a:pPr lvl="3"/>
            <a:r>
              <a:rPr lang="en-US" altLang="zh-CN" dirty="0"/>
              <a:t>Message queue</a:t>
            </a:r>
          </a:p>
          <a:p>
            <a:pPr lvl="3"/>
            <a:r>
              <a:rPr lang="en-US" altLang="zh-TW" dirty="0"/>
              <a:t>Semaphore</a:t>
            </a:r>
          </a:p>
          <a:p>
            <a:pPr lvl="3"/>
            <a:r>
              <a:rPr lang="en-US" altLang="zh-TW" dirty="0"/>
              <a:t>Shared </a:t>
            </a:r>
            <a:r>
              <a:rPr lang="en-US" altLang="zh-TW" dirty="0" smtClean="0"/>
              <a:t>memory</a:t>
            </a:r>
          </a:p>
          <a:p>
            <a:pPr marL="342900" lvl="3" indent="-342900">
              <a:buSzPct val="60000"/>
              <a:buFont typeface="Wingdings" pitchFamily="2" charset="2"/>
              <a:buChar char="n"/>
            </a:pPr>
            <a:r>
              <a:rPr lang="en-US" altLang="zh-CN" sz="3200" dirty="0"/>
              <a:t>Thread </a:t>
            </a:r>
            <a:r>
              <a:rPr lang="en-US" altLang="zh-CN" sz="3200" dirty="0" smtClean="0"/>
              <a:t>synchronization</a:t>
            </a:r>
          </a:p>
          <a:p>
            <a:pPr marL="342900" lvl="3" indent="-342900">
              <a:buSzPct val="60000"/>
              <a:buFont typeface="Wingdings" pitchFamily="2" charset="2"/>
              <a:buChar char="n"/>
            </a:pPr>
            <a:r>
              <a:rPr lang="en-US" altLang="zh-CN" sz="3200" dirty="0"/>
              <a:t>Socket</a:t>
            </a:r>
          </a:p>
          <a:p>
            <a:pPr lvl="3"/>
            <a:endParaRPr lang="en-US" altLang="zh-CN" dirty="0"/>
          </a:p>
        </p:txBody>
      </p:sp>
      <p:sp>
        <p:nvSpPr>
          <p:cNvPr id="9221" name="AutoShape 5"/>
          <p:cNvSpPr>
            <a:spLocks/>
          </p:cNvSpPr>
          <p:nvPr/>
        </p:nvSpPr>
        <p:spPr bwMode="auto">
          <a:xfrm flipH="1">
            <a:off x="3581400" y="4038600"/>
            <a:ext cx="609600" cy="838200"/>
          </a:xfrm>
          <a:prstGeom prst="leftBrace">
            <a:avLst>
              <a:gd name="adj1" fmla="val 11458"/>
              <a:gd name="adj2" fmla="val 50000"/>
            </a:avLst>
          </a:prstGeom>
          <a:noFill/>
          <a:ln w="9525">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222" name="Text Box 6"/>
          <p:cNvSpPr txBox="1">
            <a:spLocks noChangeArrowheads="1"/>
          </p:cNvSpPr>
          <p:nvPr/>
        </p:nvSpPr>
        <p:spPr bwMode="auto">
          <a:xfrm>
            <a:off x="4267200" y="4191000"/>
            <a:ext cx="2819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2800">
                <a:ea typeface="新細明體" panose="02020500000000000000" pitchFamily="18" charset="-120"/>
              </a:rPr>
              <a:t>System V IPC</a:t>
            </a:r>
          </a:p>
        </p:txBody>
      </p:sp>
    </p:spTree>
    <p:extLst>
      <p:ext uri="{BB962C8B-B14F-4D97-AF65-F5344CB8AC3E}">
        <p14:creationId xmlns:p14="http://schemas.microsoft.com/office/powerpoint/2010/main" val="33268445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anim calcmode="lin" valueType="num">
                                      <p:cBhvr additive="base">
                                        <p:cTn id="7" dur="500" fill="hold"/>
                                        <p:tgtEl>
                                          <p:spTgt spid="9221"/>
                                        </p:tgtEl>
                                        <p:attrNameLst>
                                          <p:attrName>ppt_x</p:attrName>
                                        </p:attrNameLst>
                                      </p:cBhvr>
                                      <p:tavLst>
                                        <p:tav tm="0">
                                          <p:val>
                                            <p:strVal val="#ppt_x"/>
                                          </p:val>
                                        </p:tav>
                                        <p:tav tm="100000">
                                          <p:val>
                                            <p:strVal val="#ppt_x"/>
                                          </p:val>
                                        </p:tav>
                                      </p:tavLst>
                                    </p:anim>
                                    <p:anim calcmode="lin" valueType="num">
                                      <p:cBhvr additive="base">
                                        <p:cTn id="8" dur="500" fill="hold"/>
                                        <p:tgtEl>
                                          <p:spTgt spid="922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222"/>
                                        </p:tgtEl>
                                        <p:attrNameLst>
                                          <p:attrName>style.visibility</p:attrName>
                                        </p:attrNameLst>
                                      </p:cBhvr>
                                      <p:to>
                                        <p:strVal val="visible"/>
                                      </p:to>
                                    </p:set>
                                    <p:anim calcmode="lin" valueType="num">
                                      <p:cBhvr additive="base">
                                        <p:cTn id="11" dur="500" fill="hold"/>
                                        <p:tgtEl>
                                          <p:spTgt spid="9222"/>
                                        </p:tgtEl>
                                        <p:attrNameLst>
                                          <p:attrName>ppt_x</p:attrName>
                                        </p:attrNameLst>
                                      </p:cBhvr>
                                      <p:tavLst>
                                        <p:tav tm="0">
                                          <p:val>
                                            <p:strVal val="#ppt_x"/>
                                          </p:val>
                                        </p:tav>
                                        <p:tav tm="100000">
                                          <p:val>
                                            <p:strVal val="#ppt_x"/>
                                          </p:val>
                                        </p:tav>
                                      </p:tavLst>
                                    </p:anim>
                                    <p:anim calcmode="lin" valueType="num">
                                      <p:cBhvr additive="base">
                                        <p:cTn id="12"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p:bldP spid="92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0"/>
            <a:ext cx="4729163" cy="6669088"/>
          </a:xfrm>
          <a:prstGeom prst="rect">
            <a:avLst/>
          </a:prstGeom>
          <a:noFill/>
          <a:extLst>
            <a:ext uri="{909E8E84-426E-40DD-AFC4-6F175D3DCCD1}">
              <a14:hiddenFill xmlns:a14="http://schemas.microsoft.com/office/drawing/2010/main">
                <a:solidFill>
                  <a:srgbClr val="FFFFFF"/>
                </a:solidFill>
              </a14:hiddenFill>
            </a:ext>
          </a:extLst>
        </p:spPr>
      </p:pic>
      <p:sp>
        <p:nvSpPr>
          <p:cNvPr id="78851" name="AutoShape 3"/>
          <p:cNvSpPr>
            <a:spLocks/>
          </p:cNvSpPr>
          <p:nvPr/>
        </p:nvSpPr>
        <p:spPr bwMode="auto">
          <a:xfrm>
            <a:off x="5580063" y="2636838"/>
            <a:ext cx="215900" cy="3455987"/>
          </a:xfrm>
          <a:prstGeom prst="rightBrace">
            <a:avLst>
              <a:gd name="adj1" fmla="val 133395"/>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852" name="Text Box 4"/>
          <p:cNvSpPr txBox="1">
            <a:spLocks noChangeArrowheads="1"/>
          </p:cNvSpPr>
          <p:nvPr/>
        </p:nvSpPr>
        <p:spPr bwMode="auto">
          <a:xfrm>
            <a:off x="5940425" y="4005263"/>
            <a:ext cx="230346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Sending multiple signals of the same number</a:t>
            </a:r>
          </a:p>
        </p:txBody>
      </p:sp>
      <p:pic>
        <p:nvPicPr>
          <p:cNvPr id="788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908050"/>
            <a:ext cx="4176712" cy="1012825"/>
          </a:xfrm>
          <a:prstGeom prst="rect">
            <a:avLst/>
          </a:prstGeom>
          <a:noFill/>
          <a:extLst>
            <a:ext uri="{909E8E84-426E-40DD-AFC4-6F175D3DCCD1}">
              <a14:hiddenFill xmlns:a14="http://schemas.microsoft.com/office/drawing/2010/main">
                <a:solidFill>
                  <a:srgbClr val="FFFFFF"/>
                </a:solidFill>
              </a14:hiddenFill>
            </a:ext>
          </a:extLst>
        </p:spPr>
      </p:pic>
      <p:sp>
        <p:nvSpPr>
          <p:cNvPr id="78854" name="Rectangle 6"/>
          <p:cNvSpPr>
            <a:spLocks noGrp="1" noChangeArrowheads="1"/>
          </p:cNvSpPr>
          <p:nvPr>
            <p:ph type="body" idx="1"/>
          </p:nvPr>
        </p:nvSpPr>
        <p:spPr>
          <a:xfrm>
            <a:off x="0" y="188913"/>
            <a:ext cx="1258888" cy="3603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5000"/>
              </a:lnSpc>
            </a:pPr>
            <a:r>
              <a:rPr lang="en-US" altLang="zh-TW" sz="1600"/>
              <a:t>client</a:t>
            </a:r>
          </a:p>
          <a:p>
            <a:pPr>
              <a:lnSpc>
                <a:spcPct val="95000"/>
              </a:lnSpc>
            </a:pPr>
            <a:endParaRPr lang="zh-TW" altLang="en-US" sz="1400"/>
          </a:p>
        </p:txBody>
      </p:sp>
    </p:spTree>
    <p:extLst>
      <p:ext uri="{BB962C8B-B14F-4D97-AF65-F5344CB8AC3E}">
        <p14:creationId xmlns:p14="http://schemas.microsoft.com/office/powerpoint/2010/main" val="2351582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checkerboard(across)">
                                      <p:cBhvr>
                                        <p:cTn id="7" dur="500"/>
                                        <p:tgtEl>
                                          <p:spTgt spid="78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checkerboard(across)">
                                      <p:cBhvr>
                                        <p:cTn id="12" dur="500"/>
                                        <p:tgtEl>
                                          <p:spTgt spid="78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3"/>
          <p:cNvSpPr>
            <a:spLocks noGrp="1"/>
          </p:cNvSpPr>
          <p:nvPr>
            <p:ph type="dt" sz="half" idx="10"/>
          </p:nvPr>
        </p:nvSpPr>
        <p:spPr/>
        <p:txBody>
          <a:bodyPr/>
          <a:lstStyle/>
          <a:p>
            <a:r>
              <a:rPr lang="en-US" altLang="zh-TW"/>
              <a:t>Copyright</a:t>
            </a:r>
            <a:r>
              <a:rPr lang="en-US" altLang="zh-TW">
                <a:cs typeface="Arial" panose="020B0604020202020204" pitchFamily="34" charset="0"/>
              </a:rPr>
              <a:t>©2</a:t>
            </a:r>
            <a:r>
              <a:rPr lang="en-US" altLang="zh-TW"/>
              <a:t>010 ZyXEL Communications Corporation.  All rights reserved.</a:t>
            </a:r>
          </a:p>
        </p:txBody>
      </p:sp>
      <p:pic>
        <p:nvPicPr>
          <p:cNvPr id="79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0"/>
            <a:ext cx="7634287" cy="6902450"/>
          </a:xfrm>
          <a:prstGeom prst="rect">
            <a:avLst/>
          </a:prstGeom>
          <a:noFill/>
          <a:extLst>
            <a:ext uri="{909E8E84-426E-40DD-AFC4-6F175D3DCCD1}">
              <a14:hiddenFill xmlns:a14="http://schemas.microsoft.com/office/drawing/2010/main">
                <a:solidFill>
                  <a:srgbClr val="FFFFFF"/>
                </a:solidFill>
              </a14:hiddenFill>
            </a:ext>
          </a:extLst>
        </p:spPr>
      </p:pic>
      <p:sp>
        <p:nvSpPr>
          <p:cNvPr id="79875" name="AutoShape 3"/>
          <p:cNvSpPr>
            <a:spLocks/>
          </p:cNvSpPr>
          <p:nvPr/>
        </p:nvSpPr>
        <p:spPr bwMode="auto">
          <a:xfrm>
            <a:off x="5219700" y="3357563"/>
            <a:ext cx="215900" cy="1223962"/>
          </a:xfrm>
          <a:prstGeom prst="rightBrace">
            <a:avLst>
              <a:gd name="adj1" fmla="val 47243"/>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76" name="Text Box 4"/>
          <p:cNvSpPr txBox="1">
            <a:spLocks noChangeArrowheads="1"/>
          </p:cNvSpPr>
          <p:nvPr/>
        </p:nvSpPr>
        <p:spPr bwMode="auto">
          <a:xfrm>
            <a:off x="5508625" y="3644900"/>
            <a:ext cx="21955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The installation of signal handler</a:t>
            </a:r>
          </a:p>
        </p:txBody>
      </p:sp>
      <p:sp>
        <p:nvSpPr>
          <p:cNvPr id="79877" name="AutoShape 5"/>
          <p:cNvSpPr>
            <a:spLocks/>
          </p:cNvSpPr>
          <p:nvPr/>
        </p:nvSpPr>
        <p:spPr bwMode="auto">
          <a:xfrm>
            <a:off x="5219700" y="5013325"/>
            <a:ext cx="215900" cy="1295400"/>
          </a:xfrm>
          <a:prstGeom prst="rightBrace">
            <a:avLst>
              <a:gd name="adj1" fmla="val 50000"/>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78" name="Text Box 6"/>
          <p:cNvSpPr txBox="1">
            <a:spLocks noChangeArrowheads="1"/>
          </p:cNvSpPr>
          <p:nvPr/>
        </p:nvSpPr>
        <p:spPr bwMode="auto">
          <a:xfrm>
            <a:off x="5508625" y="5300663"/>
            <a:ext cx="21955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The processing after the signal hadler</a:t>
            </a:r>
          </a:p>
        </p:txBody>
      </p:sp>
      <p:sp>
        <p:nvSpPr>
          <p:cNvPr id="79879" name="AutoShape 7"/>
          <p:cNvSpPr>
            <a:spLocks noChangeArrowheads="1"/>
          </p:cNvSpPr>
          <p:nvPr/>
        </p:nvSpPr>
        <p:spPr bwMode="auto">
          <a:xfrm>
            <a:off x="4643438" y="260350"/>
            <a:ext cx="4032250" cy="720725"/>
          </a:xfrm>
          <a:prstGeom prst="wedgeRoundRectCallout">
            <a:avLst>
              <a:gd name="adj1" fmla="val -62676"/>
              <a:gd name="adj2" fmla="val 90310"/>
              <a:gd name="adj3" fmla="val 16667"/>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SzTx/>
              <a:buFontTx/>
              <a:buNone/>
            </a:pPr>
            <a:r>
              <a:rPr lang="en-US" altLang="zh-TW" sz="1600" b="0">
                <a:solidFill>
                  <a:srgbClr val="FF3300"/>
                </a:solidFill>
                <a:latin typeface="Times New Roman" panose="02020603050405020304" pitchFamily="18" charset="0"/>
              </a:rPr>
              <a:t>The action in signal handler is only moving the received value into local buffer</a:t>
            </a:r>
          </a:p>
        </p:txBody>
      </p:sp>
      <p:pic>
        <p:nvPicPr>
          <p:cNvPr id="7988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712913"/>
            <a:ext cx="4321175" cy="1500187"/>
          </a:xfrm>
          <a:prstGeom prst="rect">
            <a:avLst/>
          </a:prstGeom>
          <a:noFill/>
          <a:extLst>
            <a:ext uri="{909E8E84-426E-40DD-AFC4-6F175D3DCCD1}">
              <a14:hiddenFill xmlns:a14="http://schemas.microsoft.com/office/drawing/2010/main">
                <a:solidFill>
                  <a:srgbClr val="FFFFFF"/>
                </a:solidFill>
              </a14:hiddenFill>
            </a:ext>
          </a:extLst>
        </p:spPr>
      </p:pic>
      <p:sp>
        <p:nvSpPr>
          <p:cNvPr id="79881" name="Rectangle 9"/>
          <p:cNvSpPr>
            <a:spLocks noGrp="1" noChangeArrowheads="1"/>
          </p:cNvSpPr>
          <p:nvPr>
            <p:ph type="body" idx="1"/>
          </p:nvPr>
        </p:nvSpPr>
        <p:spPr>
          <a:xfrm>
            <a:off x="-107950" y="188913"/>
            <a:ext cx="1258888" cy="3603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5000"/>
              </a:lnSpc>
            </a:pPr>
            <a:r>
              <a:rPr lang="en-US" altLang="zh-TW" sz="1600"/>
              <a:t>server</a:t>
            </a:r>
          </a:p>
          <a:p>
            <a:pPr>
              <a:lnSpc>
                <a:spcPct val="95000"/>
              </a:lnSpc>
            </a:pPr>
            <a:endParaRPr lang="zh-TW" altLang="en-US" sz="1400"/>
          </a:p>
        </p:txBody>
      </p:sp>
    </p:spTree>
    <p:extLst>
      <p:ext uri="{BB962C8B-B14F-4D97-AF65-F5344CB8AC3E}">
        <p14:creationId xmlns:p14="http://schemas.microsoft.com/office/powerpoint/2010/main" val="220667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9880"/>
                                        </p:tgtEl>
                                        <p:attrNameLst>
                                          <p:attrName>style.visibility</p:attrName>
                                        </p:attrNameLst>
                                      </p:cBhvr>
                                      <p:to>
                                        <p:strVal val="visible"/>
                                      </p:to>
                                    </p:set>
                                    <p:animEffect transition="in" filter="checkerboard(across)">
                                      <p:cBhvr>
                                        <p:cTn id="7" dur="500"/>
                                        <p:tgtEl>
                                          <p:spTgt spid="79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219200" y="0"/>
            <a:ext cx="7567613" cy="762000"/>
          </a:xfrm>
        </p:spPr>
        <p:txBody>
          <a:bodyPr/>
          <a:lstStyle/>
          <a:p>
            <a:r>
              <a:rPr lang="en-US" altLang="zh-CN" dirty="0"/>
              <a:t>Pipe/FIFO</a:t>
            </a:r>
          </a:p>
        </p:txBody>
      </p:sp>
      <p:sp>
        <p:nvSpPr>
          <p:cNvPr id="19459" name="Rectangle 3"/>
          <p:cNvSpPr>
            <a:spLocks noGrp="1" noChangeArrowheads="1"/>
          </p:cNvSpPr>
          <p:nvPr>
            <p:ph type="body" idx="1"/>
          </p:nvPr>
        </p:nvSpPr>
        <p:spPr>
          <a:xfrm>
            <a:off x="152400" y="685800"/>
            <a:ext cx="8713788" cy="5264150"/>
          </a:xfrm>
        </p:spPr>
        <p:txBody>
          <a:bodyPr/>
          <a:lstStyle/>
          <a:p>
            <a:r>
              <a:rPr lang="en-US" altLang="zh-CN"/>
              <a:t>Pipe: communication among processes in  		    relationship ( father/child or brothers)</a:t>
            </a:r>
          </a:p>
          <a:p>
            <a:pPr>
              <a:buFont typeface="Wingdings" panose="05000000000000000000" pitchFamily="2" charset="2"/>
              <a:buNone/>
            </a:pPr>
            <a:r>
              <a:rPr lang="en-US" altLang="zh-CN"/>
              <a:t>		    as a shared date page among processes</a:t>
            </a:r>
          </a:p>
          <a:p>
            <a:r>
              <a:rPr lang="en-US" altLang="zh-CN"/>
              <a:t>Character:</a:t>
            </a:r>
          </a:p>
          <a:p>
            <a:pPr lvl="1"/>
            <a:r>
              <a:rPr lang="en-US" altLang="zh-CN"/>
              <a:t>Semiduplex: date flow one way,</a:t>
            </a:r>
          </a:p>
          <a:p>
            <a:pPr lvl="1"/>
            <a:r>
              <a:rPr lang="en-US" altLang="zh-CN"/>
              <a:t>Only be used among process in relationships</a:t>
            </a:r>
          </a:p>
          <a:p>
            <a:pPr lvl="1"/>
            <a:r>
              <a:rPr lang="en-US" altLang="zh-CN"/>
              <a:t>An independent file system, only exist in the memory.</a:t>
            </a:r>
          </a:p>
          <a:p>
            <a:pPr lvl="1"/>
            <a:r>
              <a:rPr lang="en-US" altLang="zh-CN"/>
              <a:t>Write at the end and Read at the head.</a:t>
            </a:r>
          </a:p>
          <a:p>
            <a:pPr lvl="1">
              <a:buFont typeface="Wingdings" panose="05000000000000000000" pitchFamily="2" charset="2"/>
              <a:buNone/>
            </a:pPr>
            <a:endParaRPr lang="en-US" altLang="zh-CN"/>
          </a:p>
          <a:p>
            <a:pPr lvl="1">
              <a:buFont typeface="Wingdings" panose="05000000000000000000" pitchFamily="2" charset="2"/>
              <a:buNone/>
            </a:pPr>
            <a:r>
              <a:rPr lang="en-US" altLang="zh-CN"/>
              <a:t>Shell: kill –l | grep SIGRTMIN : create a temporary pipe</a:t>
            </a:r>
          </a:p>
        </p:txBody>
      </p:sp>
      <p:sp>
        <p:nvSpPr>
          <p:cNvPr id="19460" name="Rectangle 4"/>
          <p:cNvSpPr>
            <a:spLocks noChangeArrowheads="1"/>
          </p:cNvSpPr>
          <p:nvPr/>
        </p:nvSpPr>
        <p:spPr bwMode="auto">
          <a:xfrm>
            <a:off x="1905000" y="1143000"/>
            <a:ext cx="2438400" cy="15240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Process 1</a:t>
            </a:r>
          </a:p>
          <a:p>
            <a:pPr algn="ctr">
              <a:spcBef>
                <a:spcPct val="20000"/>
              </a:spcBef>
              <a:buFont typeface="Wingdings" panose="05000000000000000000" pitchFamily="2" charset="2"/>
              <a:buNone/>
            </a:pPr>
            <a:r>
              <a:rPr lang="en-US" altLang="zh-CN" sz="2800">
                <a:ea typeface="新細明體" panose="02020500000000000000" pitchFamily="18" charset="-120"/>
              </a:rPr>
              <a:t>Father/brother</a:t>
            </a:r>
          </a:p>
        </p:txBody>
      </p:sp>
      <p:sp>
        <p:nvSpPr>
          <p:cNvPr id="19461" name="Rectangle 5"/>
          <p:cNvSpPr>
            <a:spLocks noChangeArrowheads="1"/>
          </p:cNvSpPr>
          <p:nvPr/>
        </p:nvSpPr>
        <p:spPr bwMode="auto">
          <a:xfrm>
            <a:off x="5638800" y="1143000"/>
            <a:ext cx="2438400" cy="15240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Process 2</a:t>
            </a:r>
          </a:p>
          <a:p>
            <a:pPr algn="ctr">
              <a:spcBef>
                <a:spcPct val="20000"/>
              </a:spcBef>
              <a:buFont typeface="Wingdings" panose="05000000000000000000" pitchFamily="2" charset="2"/>
              <a:buNone/>
            </a:pPr>
            <a:r>
              <a:rPr lang="en-US" altLang="zh-CN" sz="2800">
                <a:ea typeface="新細明體" panose="02020500000000000000" pitchFamily="18" charset="-120"/>
              </a:rPr>
              <a:t>Father/brother</a:t>
            </a:r>
          </a:p>
        </p:txBody>
      </p:sp>
      <p:sp>
        <p:nvSpPr>
          <p:cNvPr id="19462" name="Rectangle 6"/>
          <p:cNvSpPr>
            <a:spLocks noChangeArrowheads="1"/>
          </p:cNvSpPr>
          <p:nvPr/>
        </p:nvSpPr>
        <p:spPr bwMode="auto">
          <a:xfrm>
            <a:off x="3733800" y="3886200"/>
            <a:ext cx="1676400" cy="1447800"/>
          </a:xfrm>
          <a:prstGeom prst="rect">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Pipe</a:t>
            </a:r>
          </a:p>
          <a:p>
            <a:pPr algn="ctr">
              <a:spcBef>
                <a:spcPct val="20000"/>
              </a:spcBef>
              <a:buFont typeface="Wingdings" panose="05000000000000000000" pitchFamily="2" charset="2"/>
              <a:buNone/>
            </a:pPr>
            <a:r>
              <a:rPr lang="en-US" altLang="zh-CN" sz="2800">
                <a:ea typeface="新細明體" panose="02020500000000000000" pitchFamily="18" charset="-120"/>
              </a:rPr>
              <a:t>temporary</a:t>
            </a:r>
          </a:p>
        </p:txBody>
      </p:sp>
      <p:sp>
        <p:nvSpPr>
          <p:cNvPr id="19463" name="Line 7"/>
          <p:cNvSpPr>
            <a:spLocks noChangeShapeType="1"/>
          </p:cNvSpPr>
          <p:nvPr/>
        </p:nvSpPr>
        <p:spPr bwMode="auto">
          <a:xfrm>
            <a:off x="2590800" y="2667000"/>
            <a:ext cx="1143000" cy="1447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64" name="Text Box 8"/>
          <p:cNvSpPr txBox="1">
            <a:spLocks noChangeArrowheads="1"/>
          </p:cNvSpPr>
          <p:nvPr/>
        </p:nvSpPr>
        <p:spPr bwMode="auto">
          <a:xfrm>
            <a:off x="3124200" y="2819400"/>
            <a:ext cx="1014413" cy="519113"/>
          </a:xfrm>
          <a:prstGeom prst="rect">
            <a:avLst/>
          </a:prstGeom>
          <a:solidFill>
            <a:schemeClr val="accent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2800">
                <a:ea typeface="新細明體" panose="02020500000000000000" pitchFamily="18" charset="-120"/>
              </a:rPr>
              <a:t>write</a:t>
            </a:r>
          </a:p>
        </p:txBody>
      </p:sp>
      <p:sp>
        <p:nvSpPr>
          <p:cNvPr id="19465" name="Line 9"/>
          <p:cNvSpPr>
            <a:spLocks noChangeShapeType="1"/>
          </p:cNvSpPr>
          <p:nvPr/>
        </p:nvSpPr>
        <p:spPr bwMode="auto">
          <a:xfrm flipV="1">
            <a:off x="5410200" y="2667000"/>
            <a:ext cx="914400" cy="1371600"/>
          </a:xfrm>
          <a:prstGeom prst="line">
            <a:avLst/>
          </a:prstGeom>
          <a:noFill/>
          <a:ln w="9525">
            <a:solidFill>
              <a:srgbClr val="008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466" name="Text Box 10"/>
          <p:cNvSpPr txBox="1">
            <a:spLocks noChangeArrowheads="1"/>
          </p:cNvSpPr>
          <p:nvPr/>
        </p:nvSpPr>
        <p:spPr bwMode="auto">
          <a:xfrm>
            <a:off x="6156325" y="2884488"/>
            <a:ext cx="936625" cy="519112"/>
          </a:xfrm>
          <a:prstGeom prst="rect">
            <a:avLst/>
          </a:prstGeom>
          <a:solidFill>
            <a:srgbClr val="FF66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2800">
                <a:ea typeface="新細明體" panose="02020500000000000000" pitchFamily="18" charset="-120"/>
              </a:rPr>
              <a:t>read</a:t>
            </a:r>
          </a:p>
        </p:txBody>
      </p:sp>
      <p:pic>
        <p:nvPicPr>
          <p:cNvPr id="1946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343400"/>
            <a:ext cx="6324600"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0357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67"/>
                                        </p:tgtEl>
                                        <p:attrNameLst>
                                          <p:attrName>style.visibility</p:attrName>
                                        </p:attrNameLst>
                                      </p:cBhvr>
                                      <p:to>
                                        <p:strVal val="visible"/>
                                      </p:to>
                                    </p:set>
                                    <p:anim calcmode="lin" valueType="num">
                                      <p:cBhvr additive="base">
                                        <p:cTn id="7" dur="500" fill="hold"/>
                                        <p:tgtEl>
                                          <p:spTgt spid="19467"/>
                                        </p:tgtEl>
                                        <p:attrNameLst>
                                          <p:attrName>ppt_x</p:attrName>
                                        </p:attrNameLst>
                                      </p:cBhvr>
                                      <p:tavLst>
                                        <p:tav tm="0">
                                          <p:val>
                                            <p:strVal val="#ppt_x"/>
                                          </p:val>
                                        </p:tav>
                                        <p:tav tm="100000">
                                          <p:val>
                                            <p:strVal val="#ppt_x"/>
                                          </p:val>
                                        </p:tav>
                                      </p:tavLst>
                                    </p:anim>
                                    <p:anim calcmode="lin" valueType="num">
                                      <p:cBhvr additive="base">
                                        <p:cTn id="8"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nodeType="clickEffect">
                                  <p:stCondLst>
                                    <p:cond delay="0"/>
                                  </p:stCondLst>
                                  <p:childTnLst>
                                    <p:anim calcmode="lin" valueType="num">
                                      <p:cBhvr additive="base">
                                        <p:cTn id="12" dur="500"/>
                                        <p:tgtEl>
                                          <p:spTgt spid="19467"/>
                                        </p:tgtEl>
                                        <p:attrNameLst>
                                          <p:attrName>ppt_x</p:attrName>
                                        </p:attrNameLst>
                                      </p:cBhvr>
                                      <p:tavLst>
                                        <p:tav tm="0">
                                          <p:val>
                                            <p:strVal val="ppt_x"/>
                                          </p:val>
                                        </p:tav>
                                        <p:tav tm="100000">
                                          <p:val>
                                            <p:strVal val="ppt_x"/>
                                          </p:val>
                                        </p:tav>
                                      </p:tavLst>
                                    </p:anim>
                                    <p:anim calcmode="lin" valueType="num">
                                      <p:cBhvr additive="base">
                                        <p:cTn id="13" dur="500"/>
                                        <p:tgtEl>
                                          <p:spTgt spid="19467"/>
                                        </p:tgtEl>
                                        <p:attrNameLst>
                                          <p:attrName>ppt_y</p:attrName>
                                        </p:attrNameLst>
                                      </p:cBhvr>
                                      <p:tavLst>
                                        <p:tav tm="0">
                                          <p:val>
                                            <p:strVal val="ppt_y"/>
                                          </p:val>
                                        </p:tav>
                                        <p:tav tm="100000">
                                          <p:val>
                                            <p:strVal val="1+ppt_h/2"/>
                                          </p:val>
                                        </p:tav>
                                      </p:tavLst>
                                    </p:anim>
                                    <p:set>
                                      <p:cBhvr>
                                        <p:cTn id="14" dur="1" fill="hold">
                                          <p:stCondLst>
                                            <p:cond delay="499"/>
                                          </p:stCondLst>
                                        </p:cTn>
                                        <p:tgtEl>
                                          <p:spTgt spid="19467"/>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60"/>
                                        </p:tgtEl>
                                        <p:attrNameLst>
                                          <p:attrName>style.visibility</p:attrName>
                                        </p:attrNameLst>
                                      </p:cBhvr>
                                      <p:to>
                                        <p:strVal val="visible"/>
                                      </p:to>
                                    </p:set>
                                    <p:anim calcmode="lin" valueType="num">
                                      <p:cBhvr additive="base">
                                        <p:cTn id="19" dur="500" fill="hold"/>
                                        <p:tgtEl>
                                          <p:spTgt spid="19460"/>
                                        </p:tgtEl>
                                        <p:attrNameLst>
                                          <p:attrName>ppt_x</p:attrName>
                                        </p:attrNameLst>
                                      </p:cBhvr>
                                      <p:tavLst>
                                        <p:tav tm="0">
                                          <p:val>
                                            <p:strVal val="#ppt_x"/>
                                          </p:val>
                                        </p:tav>
                                        <p:tav tm="100000">
                                          <p:val>
                                            <p:strVal val="#ppt_x"/>
                                          </p:val>
                                        </p:tav>
                                      </p:tavLst>
                                    </p:anim>
                                    <p:anim calcmode="lin" valueType="num">
                                      <p:cBhvr additive="base">
                                        <p:cTn id="20" dur="500" fill="hold"/>
                                        <p:tgtEl>
                                          <p:spTgt spid="1946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461"/>
                                        </p:tgtEl>
                                        <p:attrNameLst>
                                          <p:attrName>style.visibility</p:attrName>
                                        </p:attrNameLst>
                                      </p:cBhvr>
                                      <p:to>
                                        <p:strVal val="visible"/>
                                      </p:to>
                                    </p:set>
                                    <p:anim calcmode="lin" valueType="num">
                                      <p:cBhvr additive="base">
                                        <p:cTn id="23" dur="500" fill="hold"/>
                                        <p:tgtEl>
                                          <p:spTgt spid="19461"/>
                                        </p:tgtEl>
                                        <p:attrNameLst>
                                          <p:attrName>ppt_x</p:attrName>
                                        </p:attrNameLst>
                                      </p:cBhvr>
                                      <p:tavLst>
                                        <p:tav tm="0">
                                          <p:val>
                                            <p:strVal val="#ppt_x"/>
                                          </p:val>
                                        </p:tav>
                                        <p:tav tm="100000">
                                          <p:val>
                                            <p:strVal val="#ppt_x"/>
                                          </p:val>
                                        </p:tav>
                                      </p:tavLst>
                                    </p:anim>
                                    <p:anim calcmode="lin" valueType="num">
                                      <p:cBhvr additive="base">
                                        <p:cTn id="24" dur="500" fill="hold"/>
                                        <p:tgtEl>
                                          <p:spTgt spid="1946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462"/>
                                        </p:tgtEl>
                                        <p:attrNameLst>
                                          <p:attrName>style.visibility</p:attrName>
                                        </p:attrNameLst>
                                      </p:cBhvr>
                                      <p:to>
                                        <p:strVal val="visible"/>
                                      </p:to>
                                    </p:set>
                                    <p:anim calcmode="lin" valueType="num">
                                      <p:cBhvr additive="base">
                                        <p:cTn id="27" dur="500" fill="hold"/>
                                        <p:tgtEl>
                                          <p:spTgt spid="19462"/>
                                        </p:tgtEl>
                                        <p:attrNameLst>
                                          <p:attrName>ppt_x</p:attrName>
                                        </p:attrNameLst>
                                      </p:cBhvr>
                                      <p:tavLst>
                                        <p:tav tm="0">
                                          <p:val>
                                            <p:strVal val="#ppt_x"/>
                                          </p:val>
                                        </p:tav>
                                        <p:tav tm="100000">
                                          <p:val>
                                            <p:strVal val="#ppt_x"/>
                                          </p:val>
                                        </p:tav>
                                      </p:tavLst>
                                    </p:anim>
                                    <p:anim calcmode="lin" valueType="num">
                                      <p:cBhvr additive="base">
                                        <p:cTn id="28" dur="500" fill="hold"/>
                                        <p:tgtEl>
                                          <p:spTgt spid="1946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463"/>
                                        </p:tgtEl>
                                        <p:attrNameLst>
                                          <p:attrName>style.visibility</p:attrName>
                                        </p:attrNameLst>
                                      </p:cBhvr>
                                      <p:to>
                                        <p:strVal val="visible"/>
                                      </p:to>
                                    </p:set>
                                    <p:anim calcmode="lin" valueType="num">
                                      <p:cBhvr additive="base">
                                        <p:cTn id="31" dur="500" fill="hold"/>
                                        <p:tgtEl>
                                          <p:spTgt spid="19463"/>
                                        </p:tgtEl>
                                        <p:attrNameLst>
                                          <p:attrName>ppt_x</p:attrName>
                                        </p:attrNameLst>
                                      </p:cBhvr>
                                      <p:tavLst>
                                        <p:tav tm="0">
                                          <p:val>
                                            <p:strVal val="#ppt_x"/>
                                          </p:val>
                                        </p:tav>
                                        <p:tav tm="100000">
                                          <p:val>
                                            <p:strVal val="#ppt_x"/>
                                          </p:val>
                                        </p:tav>
                                      </p:tavLst>
                                    </p:anim>
                                    <p:anim calcmode="lin" valueType="num">
                                      <p:cBhvr additive="base">
                                        <p:cTn id="32" dur="500" fill="hold"/>
                                        <p:tgtEl>
                                          <p:spTgt spid="1946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9464"/>
                                        </p:tgtEl>
                                        <p:attrNameLst>
                                          <p:attrName>style.visibility</p:attrName>
                                        </p:attrNameLst>
                                      </p:cBhvr>
                                      <p:to>
                                        <p:strVal val="visible"/>
                                      </p:to>
                                    </p:set>
                                    <p:anim calcmode="lin" valueType="num">
                                      <p:cBhvr additive="base">
                                        <p:cTn id="35" dur="500" fill="hold"/>
                                        <p:tgtEl>
                                          <p:spTgt spid="19464"/>
                                        </p:tgtEl>
                                        <p:attrNameLst>
                                          <p:attrName>ppt_x</p:attrName>
                                        </p:attrNameLst>
                                      </p:cBhvr>
                                      <p:tavLst>
                                        <p:tav tm="0">
                                          <p:val>
                                            <p:strVal val="#ppt_x"/>
                                          </p:val>
                                        </p:tav>
                                        <p:tav tm="100000">
                                          <p:val>
                                            <p:strVal val="#ppt_x"/>
                                          </p:val>
                                        </p:tav>
                                      </p:tavLst>
                                    </p:anim>
                                    <p:anim calcmode="lin" valueType="num">
                                      <p:cBhvr additive="base">
                                        <p:cTn id="36" dur="500" fill="hold"/>
                                        <p:tgtEl>
                                          <p:spTgt spid="1946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9465"/>
                                        </p:tgtEl>
                                        <p:attrNameLst>
                                          <p:attrName>style.visibility</p:attrName>
                                        </p:attrNameLst>
                                      </p:cBhvr>
                                      <p:to>
                                        <p:strVal val="visible"/>
                                      </p:to>
                                    </p:set>
                                    <p:anim calcmode="lin" valueType="num">
                                      <p:cBhvr additive="base">
                                        <p:cTn id="39" dur="500" fill="hold"/>
                                        <p:tgtEl>
                                          <p:spTgt spid="19465"/>
                                        </p:tgtEl>
                                        <p:attrNameLst>
                                          <p:attrName>ppt_x</p:attrName>
                                        </p:attrNameLst>
                                      </p:cBhvr>
                                      <p:tavLst>
                                        <p:tav tm="0">
                                          <p:val>
                                            <p:strVal val="#ppt_x"/>
                                          </p:val>
                                        </p:tav>
                                        <p:tav tm="100000">
                                          <p:val>
                                            <p:strVal val="#ppt_x"/>
                                          </p:val>
                                        </p:tav>
                                      </p:tavLst>
                                    </p:anim>
                                    <p:anim calcmode="lin" valueType="num">
                                      <p:cBhvr additive="base">
                                        <p:cTn id="40" dur="500" fill="hold"/>
                                        <p:tgtEl>
                                          <p:spTgt spid="1946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9466"/>
                                        </p:tgtEl>
                                        <p:attrNameLst>
                                          <p:attrName>style.visibility</p:attrName>
                                        </p:attrNameLst>
                                      </p:cBhvr>
                                      <p:to>
                                        <p:strVal val="visible"/>
                                      </p:to>
                                    </p:set>
                                    <p:anim calcmode="lin" valueType="num">
                                      <p:cBhvr additive="base">
                                        <p:cTn id="43" dur="500" fill="hold"/>
                                        <p:tgtEl>
                                          <p:spTgt spid="19466"/>
                                        </p:tgtEl>
                                        <p:attrNameLst>
                                          <p:attrName>ppt_x</p:attrName>
                                        </p:attrNameLst>
                                      </p:cBhvr>
                                      <p:tavLst>
                                        <p:tav tm="0">
                                          <p:val>
                                            <p:strVal val="#ppt_x"/>
                                          </p:val>
                                        </p:tav>
                                        <p:tav tm="100000">
                                          <p:val>
                                            <p:strVal val="#ppt_x"/>
                                          </p:val>
                                        </p:tav>
                                      </p:tavLst>
                                    </p:anim>
                                    <p:anim calcmode="lin" valueType="num">
                                      <p:cBhvr additive="base">
                                        <p:cTn id="44" dur="500" fill="hold"/>
                                        <p:tgtEl>
                                          <p:spTgt spid="194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nimBg="1"/>
      <p:bldP spid="19461" grpId="0" animBg="1"/>
      <p:bldP spid="19462" grpId="0" animBg="1"/>
      <p:bldP spid="19463" grpId="0" animBg="1"/>
      <p:bldP spid="19464" grpId="0" animBg="1"/>
      <p:bldP spid="19465" grpId="0" animBg="1"/>
      <p:bldP spid="1946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87624" y="0"/>
            <a:ext cx="7599189" cy="762000"/>
          </a:xfrm>
        </p:spPr>
        <p:txBody>
          <a:bodyPr/>
          <a:lstStyle/>
          <a:p>
            <a:r>
              <a:rPr lang="en-US" altLang="zh-CN" dirty="0"/>
              <a:t>pipe</a:t>
            </a:r>
          </a:p>
        </p:txBody>
      </p:sp>
      <p:sp>
        <p:nvSpPr>
          <p:cNvPr id="20483" name="Rectangle 3"/>
          <p:cNvSpPr>
            <a:spLocks noGrp="1" noChangeArrowheads="1"/>
          </p:cNvSpPr>
          <p:nvPr>
            <p:ph type="body" idx="1"/>
          </p:nvPr>
        </p:nvSpPr>
        <p:spPr>
          <a:xfrm>
            <a:off x="179388" y="838200"/>
            <a:ext cx="8713787" cy="5111750"/>
          </a:xfrm>
        </p:spPr>
        <p:txBody>
          <a:bodyPr/>
          <a:lstStyle/>
          <a:p>
            <a:r>
              <a:rPr lang="en-US" altLang="zh-CN"/>
              <a:t>Related APIs:</a:t>
            </a:r>
          </a:p>
          <a:p>
            <a:pPr lvl="1"/>
            <a:r>
              <a:rPr lang="en-US" altLang="zh-CN"/>
              <a:t>int pipe(int fd[2]);</a:t>
            </a:r>
          </a:p>
          <a:p>
            <a:pPr lvl="2"/>
            <a:r>
              <a:rPr lang="en-US" altLang="zh-CN"/>
              <a:t>Fd[0]: used only for read</a:t>
            </a:r>
          </a:p>
          <a:p>
            <a:pPr lvl="2"/>
            <a:r>
              <a:rPr lang="en-US" altLang="zh-CN"/>
              <a:t>Fd[1]: used only for write</a:t>
            </a:r>
          </a:p>
          <a:p>
            <a:pPr lvl="1"/>
            <a:r>
              <a:rPr lang="en-US" altLang="zh-CN"/>
              <a:t>Read();</a:t>
            </a:r>
          </a:p>
          <a:p>
            <a:pPr lvl="1"/>
            <a:r>
              <a:rPr lang="en-US" altLang="zh-CN"/>
              <a:t>write();</a:t>
            </a:r>
          </a:p>
          <a:p>
            <a:pPr lvl="1"/>
            <a:r>
              <a:rPr lang="en-US" altLang="zh-CN"/>
              <a:t>Close();</a:t>
            </a:r>
          </a:p>
          <a:p>
            <a:pPr lvl="1"/>
            <a:endParaRPr lang="en-US" altLang="zh-CN"/>
          </a:p>
          <a:p>
            <a:pPr lvl="1"/>
            <a:endParaRPr lang="en-US" altLang="zh-CN"/>
          </a:p>
        </p:txBody>
      </p:sp>
      <p:sp>
        <p:nvSpPr>
          <p:cNvPr id="20485" name="AutoShape 5"/>
          <p:cNvSpPr>
            <a:spLocks/>
          </p:cNvSpPr>
          <p:nvPr/>
        </p:nvSpPr>
        <p:spPr bwMode="auto">
          <a:xfrm>
            <a:off x="2438400" y="2743200"/>
            <a:ext cx="381000" cy="1143000"/>
          </a:xfrm>
          <a:prstGeom prst="rightBrace">
            <a:avLst>
              <a:gd name="adj1" fmla="val 25000"/>
              <a:gd name="adj2" fmla="val 50000"/>
            </a:avLst>
          </a:prstGeom>
          <a:noFill/>
          <a:ln w="9525">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0486" name="Text Box 6"/>
          <p:cNvSpPr txBox="1">
            <a:spLocks noChangeArrowheads="1"/>
          </p:cNvSpPr>
          <p:nvPr/>
        </p:nvSpPr>
        <p:spPr bwMode="auto">
          <a:xfrm>
            <a:off x="2895600" y="3124200"/>
            <a:ext cx="3962400" cy="519113"/>
          </a:xfrm>
          <a:prstGeom prst="rect">
            <a:avLst/>
          </a:prstGeom>
          <a:solidFill>
            <a:schemeClr val="folHlink"/>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Wingdings" panose="05000000000000000000" pitchFamily="2" charset="2"/>
              <a:buNone/>
            </a:pPr>
            <a:r>
              <a:rPr lang="en-US" altLang="zh-CN" sz="2800">
                <a:ea typeface="新細明體" panose="02020500000000000000" pitchFamily="18" charset="-120"/>
              </a:rPr>
              <a:t>Common File I/O APIs</a:t>
            </a:r>
          </a:p>
        </p:txBody>
      </p:sp>
    </p:spTree>
    <p:extLst>
      <p:ext uri="{BB962C8B-B14F-4D97-AF65-F5344CB8AC3E}">
        <p14:creationId xmlns:p14="http://schemas.microsoft.com/office/powerpoint/2010/main" val="22325710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115616" y="0"/>
            <a:ext cx="7671197" cy="765175"/>
          </a:xfrm>
        </p:spPr>
        <p:txBody>
          <a:bodyPr/>
          <a:lstStyle/>
          <a:p>
            <a:r>
              <a:rPr lang="en-US" altLang="zh-CN" dirty="0"/>
              <a:t>Pipe</a:t>
            </a:r>
          </a:p>
        </p:txBody>
      </p:sp>
      <p:sp>
        <p:nvSpPr>
          <p:cNvPr id="22531" name="Rectangle 3"/>
          <p:cNvSpPr>
            <a:spLocks noGrp="1" noChangeArrowheads="1"/>
          </p:cNvSpPr>
          <p:nvPr>
            <p:ph type="body" idx="1"/>
          </p:nvPr>
        </p:nvSpPr>
        <p:spPr>
          <a:xfrm>
            <a:off x="152400" y="762000"/>
            <a:ext cx="8713788" cy="5410200"/>
          </a:xfrm>
        </p:spPr>
        <p:txBody>
          <a:bodyPr/>
          <a:lstStyle/>
          <a:p>
            <a:pPr>
              <a:lnSpc>
                <a:spcPct val="80000"/>
              </a:lnSpc>
            </a:pPr>
            <a:r>
              <a:rPr lang="en-US" altLang="zh-CN" sz="800"/>
              <a:t>#include &lt;unistd.h&gt;</a:t>
            </a:r>
          </a:p>
          <a:p>
            <a:pPr>
              <a:lnSpc>
                <a:spcPct val="80000"/>
              </a:lnSpc>
            </a:pPr>
            <a:r>
              <a:rPr lang="en-US" altLang="zh-CN" sz="800"/>
              <a:t>#include &lt;sys/types.h&gt;</a:t>
            </a:r>
          </a:p>
          <a:p>
            <a:pPr>
              <a:lnSpc>
                <a:spcPct val="80000"/>
              </a:lnSpc>
            </a:pPr>
            <a:r>
              <a:rPr lang="en-US" altLang="zh-CN" sz="800"/>
              <a:t>#include &lt;errno.h&gt;</a:t>
            </a:r>
          </a:p>
          <a:p>
            <a:pPr>
              <a:lnSpc>
                <a:spcPct val="80000"/>
              </a:lnSpc>
            </a:pPr>
            <a:r>
              <a:rPr lang="en-US" altLang="zh-CN" sz="800"/>
              <a:t>main()</a:t>
            </a:r>
          </a:p>
          <a:p>
            <a:pPr>
              <a:lnSpc>
                <a:spcPct val="80000"/>
              </a:lnSpc>
            </a:pPr>
            <a:r>
              <a:rPr lang="en-US" altLang="zh-CN" sz="800"/>
              <a:t>{</a:t>
            </a:r>
          </a:p>
          <a:p>
            <a:pPr>
              <a:lnSpc>
                <a:spcPct val="80000"/>
              </a:lnSpc>
            </a:pPr>
            <a:r>
              <a:rPr lang="en-US" altLang="zh-CN" sz="800"/>
              <a:t>	int pipe_fd[2];</a:t>
            </a:r>
          </a:p>
          <a:p>
            <a:pPr>
              <a:lnSpc>
                <a:spcPct val="80000"/>
              </a:lnSpc>
            </a:pPr>
            <a:r>
              <a:rPr lang="en-US" altLang="zh-CN" sz="800"/>
              <a:t>	pid_t pid;</a:t>
            </a:r>
          </a:p>
          <a:p>
            <a:pPr>
              <a:lnSpc>
                <a:spcPct val="80000"/>
              </a:lnSpc>
            </a:pPr>
            <a:r>
              <a:rPr lang="en-US" altLang="zh-CN" sz="800"/>
              <a:t>	char r_buf[100];</a:t>
            </a:r>
          </a:p>
          <a:p>
            <a:pPr>
              <a:lnSpc>
                <a:spcPct val="80000"/>
              </a:lnSpc>
            </a:pPr>
            <a:r>
              <a:rPr lang="en-US" altLang="zh-CN" sz="800"/>
              <a:t>	char w_buf[4];</a:t>
            </a:r>
          </a:p>
          <a:p>
            <a:pPr>
              <a:lnSpc>
                <a:spcPct val="80000"/>
              </a:lnSpc>
            </a:pPr>
            <a:r>
              <a:rPr lang="en-US" altLang="zh-CN" sz="800"/>
              <a:t>	char* p_wbuf;</a:t>
            </a:r>
          </a:p>
          <a:p>
            <a:pPr>
              <a:lnSpc>
                <a:spcPct val="80000"/>
              </a:lnSpc>
            </a:pPr>
            <a:r>
              <a:rPr lang="en-US" altLang="zh-CN" sz="800"/>
              <a:t>	int r_num;</a:t>
            </a:r>
          </a:p>
          <a:p>
            <a:pPr>
              <a:lnSpc>
                <a:spcPct val="80000"/>
              </a:lnSpc>
            </a:pPr>
            <a:r>
              <a:rPr lang="en-US" altLang="zh-CN" sz="800"/>
              <a:t>	int cmd;</a:t>
            </a:r>
          </a:p>
          <a:p>
            <a:pPr>
              <a:lnSpc>
                <a:spcPct val="80000"/>
              </a:lnSpc>
            </a:pPr>
            <a:r>
              <a:rPr lang="en-US" altLang="zh-CN" sz="800"/>
              <a:t>	</a:t>
            </a:r>
          </a:p>
          <a:p>
            <a:pPr>
              <a:lnSpc>
                <a:spcPct val="80000"/>
              </a:lnSpc>
            </a:pPr>
            <a:r>
              <a:rPr lang="en-US" altLang="zh-CN" sz="800"/>
              <a:t>	memset(r_buf,0,sizeof(r_buf));</a:t>
            </a:r>
          </a:p>
          <a:p>
            <a:pPr>
              <a:lnSpc>
                <a:spcPct val="80000"/>
              </a:lnSpc>
            </a:pPr>
            <a:r>
              <a:rPr lang="en-US" altLang="zh-CN" sz="800"/>
              <a:t>	memset(w_buf,0,sizeof(r_buf));</a:t>
            </a:r>
          </a:p>
          <a:p>
            <a:pPr>
              <a:lnSpc>
                <a:spcPct val="80000"/>
              </a:lnSpc>
            </a:pPr>
            <a:r>
              <a:rPr lang="en-US" altLang="zh-CN" sz="800"/>
              <a:t>	p_wbuf=w_buf;</a:t>
            </a:r>
          </a:p>
          <a:p>
            <a:pPr>
              <a:lnSpc>
                <a:spcPct val="80000"/>
              </a:lnSpc>
            </a:pPr>
            <a:r>
              <a:rPr lang="en-US" altLang="zh-CN" sz="800"/>
              <a:t>	if(pipe(pipe_fd)&lt;0)</a:t>
            </a:r>
          </a:p>
          <a:p>
            <a:pPr>
              <a:lnSpc>
                <a:spcPct val="80000"/>
              </a:lnSpc>
            </a:pPr>
            <a:r>
              <a:rPr lang="en-US" altLang="zh-CN" sz="800"/>
              <a:t>	{</a:t>
            </a:r>
          </a:p>
          <a:p>
            <a:pPr>
              <a:lnSpc>
                <a:spcPct val="80000"/>
              </a:lnSpc>
            </a:pPr>
            <a:r>
              <a:rPr lang="en-US" altLang="zh-CN" sz="800"/>
              <a:t>		printf("pipe create error\n");</a:t>
            </a:r>
          </a:p>
          <a:p>
            <a:pPr>
              <a:lnSpc>
                <a:spcPct val="80000"/>
              </a:lnSpc>
            </a:pPr>
            <a:r>
              <a:rPr lang="en-US" altLang="zh-CN" sz="800"/>
              <a:t>		return -1;</a:t>
            </a:r>
          </a:p>
          <a:p>
            <a:pPr>
              <a:lnSpc>
                <a:spcPct val="80000"/>
              </a:lnSpc>
            </a:pPr>
            <a:r>
              <a:rPr lang="en-US" altLang="zh-CN" sz="800"/>
              <a:t>	}</a:t>
            </a:r>
          </a:p>
          <a:p>
            <a:pPr>
              <a:lnSpc>
                <a:spcPct val="80000"/>
              </a:lnSpc>
            </a:pPr>
            <a:r>
              <a:rPr lang="en-US" altLang="zh-CN" sz="800"/>
              <a:t>	</a:t>
            </a:r>
          </a:p>
          <a:p>
            <a:pPr>
              <a:lnSpc>
                <a:spcPct val="80000"/>
              </a:lnSpc>
            </a:pPr>
            <a:r>
              <a:rPr lang="en-US" altLang="zh-CN" sz="800"/>
              <a:t>	if((pid=fork())==0)</a:t>
            </a:r>
          </a:p>
          <a:p>
            <a:pPr>
              <a:lnSpc>
                <a:spcPct val="80000"/>
              </a:lnSpc>
            </a:pPr>
            <a:r>
              <a:rPr lang="en-US" altLang="zh-CN" sz="800"/>
              <a:t>	{</a:t>
            </a:r>
          </a:p>
          <a:p>
            <a:pPr>
              <a:lnSpc>
                <a:spcPct val="80000"/>
              </a:lnSpc>
            </a:pPr>
            <a:r>
              <a:rPr lang="en-US" altLang="zh-CN" sz="800"/>
              <a:t>	    printf("\n");</a:t>
            </a:r>
          </a:p>
          <a:p>
            <a:pPr>
              <a:lnSpc>
                <a:spcPct val="80000"/>
              </a:lnSpc>
            </a:pPr>
            <a:r>
              <a:rPr lang="en-US" altLang="zh-CN" sz="800"/>
              <a:t>	   close(pipe_fd[1]);</a:t>
            </a:r>
          </a:p>
          <a:p>
            <a:pPr>
              <a:lnSpc>
                <a:spcPct val="80000"/>
              </a:lnSpc>
            </a:pPr>
            <a:r>
              <a:rPr lang="en-US" altLang="zh-CN" sz="800"/>
              <a:t>                       sleep(3);//</a:t>
            </a:r>
            <a:r>
              <a:rPr lang="zh-CN" altLang="en-US" sz="800"/>
              <a:t>确保父进程关闭写端</a:t>
            </a:r>
          </a:p>
          <a:p>
            <a:pPr>
              <a:lnSpc>
                <a:spcPct val="80000"/>
              </a:lnSpc>
            </a:pPr>
            <a:r>
              <a:rPr lang="zh-CN" altLang="en-US" sz="800"/>
              <a:t>	    </a:t>
            </a:r>
            <a:r>
              <a:rPr lang="en-US" altLang="zh-CN" sz="800"/>
              <a:t>r_num=read(pipe_fd[0],r_buf,100);</a:t>
            </a:r>
          </a:p>
          <a:p>
            <a:pPr>
              <a:lnSpc>
                <a:spcPct val="80000"/>
              </a:lnSpc>
            </a:pPr>
            <a:r>
              <a:rPr lang="en-US" altLang="zh-CN" sz="800"/>
              <a:t>                       printf("read num is %d   the data read from the pipe is %d\n",r_num,atoi(r_buf));</a:t>
            </a:r>
          </a:p>
          <a:p>
            <a:pPr>
              <a:lnSpc>
                <a:spcPct val="80000"/>
              </a:lnSpc>
            </a:pPr>
            <a:endParaRPr lang="en-US" altLang="zh-CN" sz="800"/>
          </a:p>
          <a:p>
            <a:pPr>
              <a:lnSpc>
                <a:spcPct val="80000"/>
              </a:lnSpc>
            </a:pPr>
            <a:r>
              <a:rPr lang="en-US" altLang="zh-CN" sz="800"/>
              <a:t>                       close(pipe_fd[0]);</a:t>
            </a:r>
          </a:p>
          <a:p>
            <a:pPr>
              <a:lnSpc>
                <a:spcPct val="80000"/>
              </a:lnSpc>
            </a:pPr>
            <a:r>
              <a:rPr lang="en-US" altLang="zh-CN" sz="800"/>
              <a:t>	    exit();</a:t>
            </a:r>
          </a:p>
          <a:p>
            <a:pPr>
              <a:lnSpc>
                <a:spcPct val="80000"/>
              </a:lnSpc>
            </a:pPr>
            <a:r>
              <a:rPr lang="en-US" altLang="zh-CN" sz="800"/>
              <a:t>	}</a:t>
            </a:r>
          </a:p>
          <a:p>
            <a:pPr>
              <a:lnSpc>
                <a:spcPct val="80000"/>
              </a:lnSpc>
            </a:pPr>
            <a:r>
              <a:rPr lang="en-US" altLang="zh-CN" sz="800"/>
              <a:t>	else if(pid&gt;0)</a:t>
            </a:r>
          </a:p>
          <a:p>
            <a:pPr>
              <a:lnSpc>
                <a:spcPct val="80000"/>
              </a:lnSpc>
            </a:pPr>
            <a:r>
              <a:rPr lang="en-US" altLang="zh-CN" sz="800"/>
              <a:t>	{</a:t>
            </a:r>
          </a:p>
          <a:p>
            <a:pPr>
              <a:lnSpc>
                <a:spcPct val="80000"/>
              </a:lnSpc>
            </a:pPr>
            <a:r>
              <a:rPr lang="en-US" altLang="zh-CN" sz="800"/>
              <a:t>	close(pipe_fd[0]);//read</a:t>
            </a:r>
          </a:p>
          <a:p>
            <a:pPr>
              <a:lnSpc>
                <a:spcPct val="80000"/>
              </a:lnSpc>
            </a:pPr>
            <a:r>
              <a:rPr lang="en-US" altLang="zh-CN" sz="800"/>
              <a:t>	strcpy(w_buf,"111");</a:t>
            </a:r>
          </a:p>
          <a:p>
            <a:pPr>
              <a:lnSpc>
                <a:spcPct val="80000"/>
              </a:lnSpc>
            </a:pPr>
            <a:r>
              <a:rPr lang="en-US" altLang="zh-CN" sz="800"/>
              <a:t>	if(write(pipe_fd[1],w_buf,4)!=-1)</a:t>
            </a:r>
          </a:p>
          <a:p>
            <a:pPr>
              <a:lnSpc>
                <a:spcPct val="80000"/>
              </a:lnSpc>
            </a:pPr>
            <a:r>
              <a:rPr lang="en-US" altLang="zh-CN" sz="800"/>
              <a:t>		printf("parent write over\n");</a:t>
            </a:r>
          </a:p>
          <a:p>
            <a:pPr>
              <a:lnSpc>
                <a:spcPct val="80000"/>
              </a:lnSpc>
            </a:pPr>
            <a:r>
              <a:rPr lang="en-US" altLang="zh-CN" sz="800"/>
              <a:t>	close(pipe_fd[1]);//write</a:t>
            </a:r>
          </a:p>
          <a:p>
            <a:pPr>
              <a:lnSpc>
                <a:spcPct val="80000"/>
              </a:lnSpc>
            </a:pPr>
            <a:r>
              <a:rPr lang="en-US" altLang="zh-CN" sz="800"/>
              <a:t>		printf("parent close fd[1] over\n");</a:t>
            </a:r>
          </a:p>
          <a:p>
            <a:pPr>
              <a:lnSpc>
                <a:spcPct val="80000"/>
              </a:lnSpc>
            </a:pPr>
            <a:r>
              <a:rPr lang="en-US" altLang="zh-CN" sz="800"/>
              <a:t>	sleep(10);</a:t>
            </a:r>
          </a:p>
          <a:p>
            <a:pPr>
              <a:lnSpc>
                <a:spcPct val="80000"/>
              </a:lnSpc>
            </a:pPr>
            <a:r>
              <a:rPr lang="en-US" altLang="zh-CN" sz="800"/>
              <a:t>	}	</a:t>
            </a:r>
          </a:p>
          <a:p>
            <a:pPr>
              <a:lnSpc>
                <a:spcPct val="80000"/>
              </a:lnSpc>
            </a:pPr>
            <a:r>
              <a:rPr lang="en-US" altLang="zh-CN" sz="800"/>
              <a:t>}</a:t>
            </a: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295400"/>
            <a:ext cx="55626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71287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15616" y="0"/>
            <a:ext cx="7671197" cy="762000"/>
          </a:xfrm>
        </p:spPr>
        <p:txBody>
          <a:bodyPr/>
          <a:lstStyle/>
          <a:p>
            <a:r>
              <a:rPr lang="en-US" altLang="zh-CN" dirty="0"/>
              <a:t>FIFO</a:t>
            </a:r>
          </a:p>
        </p:txBody>
      </p:sp>
      <p:sp>
        <p:nvSpPr>
          <p:cNvPr id="23555" name="Rectangle 3"/>
          <p:cNvSpPr>
            <a:spLocks noGrp="1" noChangeArrowheads="1"/>
          </p:cNvSpPr>
          <p:nvPr>
            <p:ph type="body" idx="1"/>
          </p:nvPr>
        </p:nvSpPr>
        <p:spPr>
          <a:xfrm>
            <a:off x="0" y="838200"/>
            <a:ext cx="8713788" cy="5334000"/>
          </a:xfrm>
        </p:spPr>
        <p:txBody>
          <a:bodyPr/>
          <a:lstStyle/>
          <a:p>
            <a:r>
              <a:rPr lang="en-US" altLang="zh-CN" dirty="0"/>
              <a:t>Named pipe: own a pathname and exist in the      			file system(FIFO type)</a:t>
            </a:r>
          </a:p>
          <a:p>
            <a:r>
              <a:rPr lang="en-US" altLang="zh-CN" dirty="0"/>
              <a:t>Processes, even with no relationship ,can communication each other through the FIFO pathname by FIFO.</a:t>
            </a:r>
          </a:p>
          <a:p>
            <a:r>
              <a:rPr lang="en-US" altLang="zh-CN" dirty="0"/>
              <a:t>When use the FIFO ,you should create a FIFO by   </a:t>
            </a:r>
            <a:r>
              <a:rPr lang="en-US" altLang="zh-CN" dirty="0" err="1"/>
              <a:t>mkfifo</a:t>
            </a:r>
            <a:r>
              <a:rPr lang="en-US" altLang="zh-CN" dirty="0"/>
              <a:t>();</a:t>
            </a:r>
          </a:p>
          <a:p>
            <a:r>
              <a:rPr lang="en-US" altLang="zh-CN" dirty="0"/>
              <a:t>Also ,write at the end and read at the head(FIFO)</a:t>
            </a:r>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18898611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187624" y="0"/>
            <a:ext cx="7599189" cy="762000"/>
          </a:xfrm>
        </p:spPr>
        <p:txBody>
          <a:bodyPr/>
          <a:lstStyle/>
          <a:p>
            <a:r>
              <a:rPr lang="en-US" altLang="zh-CN" dirty="0"/>
              <a:t>FIFO</a:t>
            </a:r>
          </a:p>
        </p:txBody>
      </p:sp>
      <p:sp>
        <p:nvSpPr>
          <p:cNvPr id="24579" name="Rectangle 3"/>
          <p:cNvSpPr>
            <a:spLocks noGrp="1" noChangeArrowheads="1"/>
          </p:cNvSpPr>
          <p:nvPr>
            <p:ph type="body" idx="1"/>
          </p:nvPr>
        </p:nvSpPr>
        <p:spPr>
          <a:xfrm>
            <a:off x="0" y="1124744"/>
            <a:ext cx="8713788" cy="4082256"/>
          </a:xfrm>
        </p:spPr>
        <p:txBody>
          <a:bodyPr/>
          <a:lstStyle/>
          <a:p>
            <a:pPr>
              <a:lnSpc>
                <a:spcPct val="90000"/>
              </a:lnSpc>
            </a:pPr>
            <a:r>
              <a:rPr lang="en-US" altLang="zh-CN" sz="2000" dirty="0" err="1"/>
              <a:t>Ralated</a:t>
            </a:r>
            <a:r>
              <a:rPr lang="en-US" altLang="zh-CN" sz="2000" dirty="0"/>
              <a:t> APIs:</a:t>
            </a:r>
          </a:p>
          <a:p>
            <a:pPr lvl="1">
              <a:lnSpc>
                <a:spcPct val="90000"/>
              </a:lnSpc>
            </a:pPr>
            <a:r>
              <a:rPr lang="en-US" altLang="zh-CN" sz="2000" dirty="0" err="1"/>
              <a:t>int</a:t>
            </a:r>
            <a:r>
              <a:rPr lang="en-US" altLang="zh-CN" sz="2000" dirty="0"/>
              <a:t> </a:t>
            </a:r>
            <a:r>
              <a:rPr lang="en-US" altLang="zh-CN" sz="2000" dirty="0" err="1"/>
              <a:t>mkfifo</a:t>
            </a:r>
            <a:r>
              <a:rPr lang="en-US" altLang="zh-CN" sz="2000" dirty="0"/>
              <a:t>(</a:t>
            </a:r>
            <a:r>
              <a:rPr lang="en-US" altLang="zh-CN" sz="2000" dirty="0" err="1"/>
              <a:t>const</a:t>
            </a:r>
            <a:r>
              <a:rPr lang="en-US" altLang="zh-CN" sz="2000" dirty="0"/>
              <a:t> char * pathname, </a:t>
            </a:r>
            <a:r>
              <a:rPr lang="en-US" altLang="zh-CN" sz="2000" dirty="0" err="1"/>
              <a:t>mode_t</a:t>
            </a:r>
            <a:r>
              <a:rPr lang="en-US" altLang="zh-CN" sz="2000" dirty="0"/>
              <a:t> mode) </a:t>
            </a:r>
          </a:p>
          <a:p>
            <a:pPr lvl="2">
              <a:lnSpc>
                <a:spcPct val="90000"/>
              </a:lnSpc>
            </a:pPr>
            <a:r>
              <a:rPr lang="en-US" altLang="zh-CN" sz="1600" dirty="0"/>
              <a:t>Pathname: the name of the FIFO.</a:t>
            </a:r>
          </a:p>
          <a:p>
            <a:pPr lvl="2">
              <a:lnSpc>
                <a:spcPct val="90000"/>
              </a:lnSpc>
            </a:pPr>
            <a:r>
              <a:rPr lang="en-US" altLang="zh-CN" sz="1600" dirty="0"/>
              <a:t>Mode: the same as the general file mode(when use open()).</a:t>
            </a:r>
          </a:p>
          <a:p>
            <a:pPr lvl="2">
              <a:lnSpc>
                <a:spcPct val="90000"/>
              </a:lnSpc>
            </a:pPr>
            <a:r>
              <a:rPr lang="en-US" altLang="zh-CN" sz="1600" dirty="0"/>
              <a:t>If the FIFO has exist ,return EEXIST error.</a:t>
            </a:r>
          </a:p>
          <a:p>
            <a:pPr lvl="1">
              <a:lnSpc>
                <a:spcPct val="90000"/>
              </a:lnSpc>
            </a:pPr>
            <a:r>
              <a:rPr lang="en-US" altLang="zh-CN" sz="2000" dirty="0"/>
              <a:t>open ();</a:t>
            </a:r>
          </a:p>
          <a:p>
            <a:pPr lvl="2">
              <a:lnSpc>
                <a:spcPct val="90000"/>
              </a:lnSpc>
            </a:pPr>
            <a:r>
              <a:rPr lang="en-US" altLang="zh-CN" sz="1600" dirty="0"/>
              <a:t>If this operation is used for read, it will return success while the write operation has been </a:t>
            </a:r>
            <a:r>
              <a:rPr lang="en-US" altLang="zh-CN" sz="1600" dirty="0" err="1"/>
              <a:t>done,else</a:t>
            </a:r>
            <a:r>
              <a:rPr lang="en-US" altLang="zh-CN" sz="1600" dirty="0"/>
              <a:t> the process may be blocked(set the block ) or just return (set no block ).</a:t>
            </a:r>
          </a:p>
          <a:p>
            <a:pPr lvl="2">
              <a:lnSpc>
                <a:spcPct val="90000"/>
              </a:lnSpc>
            </a:pPr>
            <a:r>
              <a:rPr lang="en-US" altLang="zh-CN" sz="1600" dirty="0"/>
              <a:t>If it is used for </a:t>
            </a:r>
            <a:r>
              <a:rPr lang="en-US" altLang="zh-CN" sz="1600" dirty="0" err="1"/>
              <a:t>write,and</a:t>
            </a:r>
            <a:r>
              <a:rPr lang="en-US" altLang="zh-CN" sz="1600" dirty="0"/>
              <a:t> the read has been </a:t>
            </a:r>
            <a:r>
              <a:rPr lang="en-US" altLang="zh-CN" sz="1600" dirty="0" err="1"/>
              <a:t>done,it</a:t>
            </a:r>
            <a:r>
              <a:rPr lang="en-US" altLang="zh-CN" sz="1600" dirty="0"/>
              <a:t> will return </a:t>
            </a:r>
            <a:r>
              <a:rPr lang="en-US" altLang="zh-CN" sz="1600" dirty="0" err="1"/>
              <a:t>success,else</a:t>
            </a:r>
            <a:r>
              <a:rPr lang="en-US" altLang="zh-CN" sz="1600" dirty="0"/>
              <a:t> it will be block(set the block) or return ENXIO error(set no </a:t>
            </a:r>
            <a:r>
              <a:rPr lang="en-US" altLang="zh-CN" sz="1600" dirty="0" err="1"/>
              <a:t>bolck</a:t>
            </a:r>
            <a:r>
              <a:rPr lang="en-US" altLang="zh-CN" sz="1600" dirty="0"/>
              <a:t>)</a:t>
            </a:r>
          </a:p>
          <a:p>
            <a:pPr lvl="1">
              <a:lnSpc>
                <a:spcPct val="90000"/>
              </a:lnSpc>
            </a:pPr>
            <a:r>
              <a:rPr lang="en-US" altLang="zh-CN" sz="2000" dirty="0"/>
              <a:t>Read()</a:t>
            </a:r>
          </a:p>
          <a:p>
            <a:pPr lvl="1">
              <a:lnSpc>
                <a:spcPct val="90000"/>
              </a:lnSpc>
            </a:pPr>
            <a:r>
              <a:rPr lang="en-US" altLang="zh-CN" sz="2000" dirty="0"/>
              <a:t>Write()</a:t>
            </a:r>
          </a:p>
          <a:p>
            <a:pPr lvl="1">
              <a:lnSpc>
                <a:spcPct val="90000"/>
              </a:lnSpc>
            </a:pPr>
            <a:r>
              <a:rPr lang="en-US" altLang="zh-CN" sz="2000" dirty="0"/>
              <a:t>Close()</a:t>
            </a:r>
          </a:p>
          <a:p>
            <a:pPr lvl="1">
              <a:lnSpc>
                <a:spcPct val="90000"/>
              </a:lnSpc>
            </a:pPr>
            <a:endParaRPr lang="en-US" altLang="zh-CN" sz="2000" dirty="0"/>
          </a:p>
          <a:p>
            <a:pPr>
              <a:lnSpc>
                <a:spcPct val="90000"/>
              </a:lnSpc>
            </a:pPr>
            <a:endParaRPr lang="en-US" altLang="zh-CN" sz="2000" dirty="0"/>
          </a:p>
        </p:txBody>
      </p:sp>
    </p:spTree>
    <p:extLst>
      <p:ext uri="{BB962C8B-B14F-4D97-AF65-F5344CB8AC3E}">
        <p14:creationId xmlns:p14="http://schemas.microsoft.com/office/powerpoint/2010/main" val="18061678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15616" y="0"/>
            <a:ext cx="7671197" cy="762000"/>
          </a:xfrm>
        </p:spPr>
        <p:txBody>
          <a:bodyPr/>
          <a:lstStyle/>
          <a:p>
            <a:r>
              <a:rPr lang="en-US" altLang="zh-CN" dirty="0"/>
              <a:t>FIFO write</a:t>
            </a:r>
          </a:p>
        </p:txBody>
      </p:sp>
      <p:sp>
        <p:nvSpPr>
          <p:cNvPr id="25603" name="Rectangle 3"/>
          <p:cNvSpPr>
            <a:spLocks noGrp="1" noChangeArrowheads="1"/>
          </p:cNvSpPr>
          <p:nvPr>
            <p:ph type="body" idx="1"/>
          </p:nvPr>
        </p:nvSpPr>
        <p:spPr>
          <a:xfrm>
            <a:off x="0" y="762000"/>
            <a:ext cx="8893175" cy="5486400"/>
          </a:xfrm>
        </p:spPr>
        <p:txBody>
          <a:bodyPr/>
          <a:lstStyle/>
          <a:p>
            <a:pPr>
              <a:lnSpc>
                <a:spcPct val="80000"/>
              </a:lnSpc>
            </a:pPr>
            <a:r>
              <a:rPr lang="en-US" altLang="zh-CN" sz="900"/>
              <a:t>#include &lt;sys/types.h&gt;</a:t>
            </a:r>
          </a:p>
          <a:p>
            <a:pPr>
              <a:lnSpc>
                <a:spcPct val="80000"/>
              </a:lnSpc>
            </a:pPr>
            <a:r>
              <a:rPr lang="en-US" altLang="zh-CN" sz="900"/>
              <a:t>#include &lt;sys/stat.h&gt;</a:t>
            </a:r>
          </a:p>
          <a:p>
            <a:pPr>
              <a:lnSpc>
                <a:spcPct val="80000"/>
              </a:lnSpc>
            </a:pPr>
            <a:r>
              <a:rPr lang="en-US" altLang="zh-CN" sz="900"/>
              <a:t>#include &lt;errno.h&gt;</a:t>
            </a:r>
          </a:p>
          <a:p>
            <a:pPr>
              <a:lnSpc>
                <a:spcPct val="80000"/>
              </a:lnSpc>
            </a:pPr>
            <a:r>
              <a:rPr lang="en-US" altLang="zh-CN" sz="900"/>
              <a:t>#include &lt;fcntl.h&gt;</a:t>
            </a:r>
          </a:p>
          <a:p>
            <a:pPr>
              <a:lnSpc>
                <a:spcPct val="80000"/>
              </a:lnSpc>
            </a:pPr>
            <a:r>
              <a:rPr lang="en-US" altLang="zh-CN" sz="900"/>
              <a:t>#define FIFO_SERVER "/tmp/fifoserver"</a:t>
            </a:r>
          </a:p>
          <a:p>
            <a:pPr>
              <a:lnSpc>
                <a:spcPct val="80000"/>
              </a:lnSpc>
            </a:pPr>
            <a:r>
              <a:rPr lang="en-US" altLang="zh-CN" sz="900"/>
              <a:t>main(int argc,char** argv)</a:t>
            </a:r>
          </a:p>
          <a:p>
            <a:pPr>
              <a:lnSpc>
                <a:spcPct val="80000"/>
              </a:lnSpc>
            </a:pPr>
            <a:r>
              <a:rPr lang="en-US" altLang="zh-CN" sz="900"/>
              <a:t>//</a:t>
            </a:r>
            <a:r>
              <a:rPr lang="zh-CN" altLang="en-US" sz="900"/>
              <a:t>参数为即将写入的字节数</a:t>
            </a:r>
          </a:p>
          <a:p>
            <a:pPr>
              <a:lnSpc>
                <a:spcPct val="80000"/>
              </a:lnSpc>
            </a:pPr>
            <a:r>
              <a:rPr lang="en-US" altLang="zh-CN" sz="900"/>
              <a:t>{</a:t>
            </a:r>
          </a:p>
          <a:p>
            <a:pPr>
              <a:lnSpc>
                <a:spcPct val="80000"/>
              </a:lnSpc>
            </a:pPr>
            <a:r>
              <a:rPr lang="en-US" altLang="zh-CN" sz="900"/>
              <a:t>	int fd;</a:t>
            </a:r>
          </a:p>
          <a:p>
            <a:pPr>
              <a:lnSpc>
                <a:spcPct val="80000"/>
              </a:lnSpc>
            </a:pPr>
            <a:r>
              <a:rPr lang="en-US" altLang="zh-CN" sz="900"/>
              <a:t>	char w_buf[4096*2];</a:t>
            </a:r>
          </a:p>
          <a:p>
            <a:pPr>
              <a:lnSpc>
                <a:spcPct val="80000"/>
              </a:lnSpc>
            </a:pPr>
            <a:r>
              <a:rPr lang="en-US" altLang="zh-CN" sz="900"/>
              <a:t>	int real_wnum;</a:t>
            </a:r>
          </a:p>
          <a:p>
            <a:pPr>
              <a:lnSpc>
                <a:spcPct val="80000"/>
              </a:lnSpc>
            </a:pPr>
            <a:r>
              <a:rPr lang="en-US" altLang="zh-CN" sz="900"/>
              <a:t>	memset(w_buf,0,4096*2);</a:t>
            </a:r>
          </a:p>
          <a:p>
            <a:pPr>
              <a:lnSpc>
                <a:spcPct val="80000"/>
              </a:lnSpc>
            </a:pPr>
            <a:r>
              <a:rPr lang="en-US" altLang="zh-CN" sz="900"/>
              <a:t>	if((mkfifo(FIFO_SERVER,O_CREAT|O_EXCL)&lt;0)&amp;&amp;(errno!=EEXIST))</a:t>
            </a:r>
          </a:p>
          <a:p>
            <a:pPr>
              <a:lnSpc>
                <a:spcPct val="80000"/>
              </a:lnSpc>
            </a:pPr>
            <a:r>
              <a:rPr lang="en-US" altLang="zh-CN" sz="900"/>
              <a:t>		printf("cannot create fifoserver\n");</a:t>
            </a:r>
          </a:p>
          <a:p>
            <a:pPr>
              <a:lnSpc>
                <a:spcPct val="80000"/>
              </a:lnSpc>
            </a:pPr>
            <a:r>
              <a:rPr lang="en-US" altLang="zh-CN" sz="900"/>
              <a:t>	if(fd==-1)</a:t>
            </a:r>
          </a:p>
          <a:p>
            <a:pPr>
              <a:lnSpc>
                <a:spcPct val="80000"/>
              </a:lnSpc>
            </a:pPr>
            <a:r>
              <a:rPr lang="en-US" altLang="zh-CN" sz="900"/>
              <a:t>		if(errno==ENXIO)</a:t>
            </a:r>
          </a:p>
          <a:p>
            <a:pPr>
              <a:lnSpc>
                <a:spcPct val="80000"/>
              </a:lnSpc>
            </a:pPr>
            <a:r>
              <a:rPr lang="en-US" altLang="zh-CN" sz="900"/>
              <a:t>			printf("open error; no reading process\n");</a:t>
            </a:r>
          </a:p>
          <a:p>
            <a:pPr>
              <a:lnSpc>
                <a:spcPct val="80000"/>
              </a:lnSpc>
            </a:pPr>
            <a:r>
              <a:rPr lang="en-US" altLang="zh-CN" sz="900"/>
              <a:t>		</a:t>
            </a:r>
          </a:p>
          <a:p>
            <a:pPr>
              <a:lnSpc>
                <a:spcPct val="80000"/>
              </a:lnSpc>
            </a:pPr>
            <a:r>
              <a:rPr lang="en-US" altLang="zh-CN" sz="900"/>
              <a:t>     	fd=open(FIFO_SERVER,O_WRONLY|O_NONBLOCK,0);</a:t>
            </a:r>
          </a:p>
          <a:p>
            <a:pPr>
              <a:lnSpc>
                <a:spcPct val="80000"/>
              </a:lnSpc>
            </a:pPr>
            <a:r>
              <a:rPr lang="en-US" altLang="zh-CN" sz="900"/>
              <a:t>	//</a:t>
            </a:r>
            <a:r>
              <a:rPr lang="zh-CN" altLang="en-US" sz="900"/>
              <a:t>设置非阻塞标志</a:t>
            </a:r>
          </a:p>
          <a:p>
            <a:pPr>
              <a:lnSpc>
                <a:spcPct val="80000"/>
              </a:lnSpc>
            </a:pPr>
            <a:r>
              <a:rPr lang="zh-CN" altLang="en-US" sz="900"/>
              <a:t>	</a:t>
            </a:r>
            <a:r>
              <a:rPr lang="en-US" altLang="zh-CN" sz="900"/>
              <a:t>//fd=open(FIFO_SERVER,O_WRONLY,0);</a:t>
            </a:r>
          </a:p>
          <a:p>
            <a:pPr>
              <a:lnSpc>
                <a:spcPct val="80000"/>
              </a:lnSpc>
            </a:pPr>
            <a:r>
              <a:rPr lang="en-US" altLang="zh-CN" sz="900"/>
              <a:t>	//</a:t>
            </a:r>
            <a:r>
              <a:rPr lang="zh-CN" altLang="en-US" sz="900"/>
              <a:t>设置阻塞标志</a:t>
            </a:r>
          </a:p>
          <a:p>
            <a:pPr>
              <a:lnSpc>
                <a:spcPct val="80000"/>
              </a:lnSpc>
            </a:pPr>
            <a:r>
              <a:rPr lang="zh-CN" altLang="en-US" sz="900"/>
              <a:t>	</a:t>
            </a:r>
            <a:r>
              <a:rPr lang="en-US" altLang="zh-CN" sz="900"/>
              <a:t>real_wnum=write(fd,w_buf,2048);</a:t>
            </a:r>
          </a:p>
          <a:p>
            <a:pPr>
              <a:lnSpc>
                <a:spcPct val="80000"/>
              </a:lnSpc>
            </a:pPr>
            <a:r>
              <a:rPr lang="en-US" altLang="zh-CN" sz="900"/>
              <a:t>	if(real_wnum==-1)</a:t>
            </a:r>
          </a:p>
          <a:p>
            <a:pPr>
              <a:lnSpc>
                <a:spcPct val="80000"/>
              </a:lnSpc>
            </a:pPr>
            <a:r>
              <a:rPr lang="en-US" altLang="zh-CN" sz="900"/>
              <a:t>	{</a:t>
            </a:r>
          </a:p>
          <a:p>
            <a:pPr>
              <a:lnSpc>
                <a:spcPct val="80000"/>
              </a:lnSpc>
            </a:pPr>
            <a:r>
              <a:rPr lang="en-US" altLang="zh-CN" sz="900"/>
              <a:t>		if(errno==EAGAIN)</a:t>
            </a:r>
          </a:p>
          <a:p>
            <a:pPr>
              <a:lnSpc>
                <a:spcPct val="80000"/>
              </a:lnSpc>
            </a:pPr>
            <a:r>
              <a:rPr lang="en-US" altLang="zh-CN" sz="900"/>
              <a:t>			printf("write to fifo error; try later\n");</a:t>
            </a:r>
          </a:p>
          <a:p>
            <a:pPr>
              <a:lnSpc>
                <a:spcPct val="80000"/>
              </a:lnSpc>
            </a:pPr>
            <a:r>
              <a:rPr lang="en-US" altLang="zh-CN" sz="900"/>
              <a:t>	}</a:t>
            </a:r>
          </a:p>
          <a:p>
            <a:pPr>
              <a:lnSpc>
                <a:spcPct val="80000"/>
              </a:lnSpc>
            </a:pPr>
            <a:r>
              <a:rPr lang="en-US" altLang="zh-CN" sz="900"/>
              <a:t>	else </a:t>
            </a:r>
          </a:p>
          <a:p>
            <a:pPr>
              <a:lnSpc>
                <a:spcPct val="80000"/>
              </a:lnSpc>
            </a:pPr>
            <a:r>
              <a:rPr lang="en-US" altLang="zh-CN" sz="900"/>
              <a:t>		printf("real write num is %d\n",real_wnum);</a:t>
            </a:r>
          </a:p>
          <a:p>
            <a:pPr>
              <a:lnSpc>
                <a:spcPct val="80000"/>
              </a:lnSpc>
            </a:pPr>
            <a:r>
              <a:rPr lang="en-US" altLang="zh-CN" sz="900"/>
              <a:t>	real_wnum=write(fd,w_buf,5000);</a:t>
            </a:r>
          </a:p>
          <a:p>
            <a:pPr>
              <a:lnSpc>
                <a:spcPct val="80000"/>
              </a:lnSpc>
            </a:pPr>
            <a:r>
              <a:rPr lang="en-US" altLang="zh-CN" sz="900"/>
              <a:t>	//5000</a:t>
            </a:r>
            <a:r>
              <a:rPr lang="zh-CN" altLang="en-US" sz="900"/>
              <a:t>用于测试写入字节大于</a:t>
            </a:r>
            <a:r>
              <a:rPr lang="en-US" altLang="zh-CN" sz="900"/>
              <a:t>4096</a:t>
            </a:r>
            <a:r>
              <a:rPr lang="zh-CN" altLang="en-US" sz="900"/>
              <a:t>时的非原子性</a:t>
            </a:r>
          </a:p>
          <a:p>
            <a:pPr>
              <a:lnSpc>
                <a:spcPct val="80000"/>
              </a:lnSpc>
            </a:pPr>
            <a:r>
              <a:rPr lang="zh-CN" altLang="en-US" sz="900"/>
              <a:t>	</a:t>
            </a:r>
            <a:r>
              <a:rPr lang="en-US" altLang="zh-CN" sz="900"/>
              <a:t>//real_wnum=write(fd,w_buf,4096);</a:t>
            </a:r>
          </a:p>
          <a:p>
            <a:pPr>
              <a:lnSpc>
                <a:spcPct val="80000"/>
              </a:lnSpc>
            </a:pPr>
            <a:r>
              <a:rPr lang="en-US" altLang="zh-CN" sz="900"/>
              <a:t>	//4096</a:t>
            </a:r>
            <a:r>
              <a:rPr lang="zh-CN" altLang="en-US" sz="900"/>
              <a:t>用于测试写入字节不大于</a:t>
            </a:r>
            <a:r>
              <a:rPr lang="en-US" altLang="zh-CN" sz="900"/>
              <a:t>4096</a:t>
            </a:r>
            <a:r>
              <a:rPr lang="zh-CN" altLang="en-US" sz="900"/>
              <a:t>时的原子性</a:t>
            </a:r>
          </a:p>
          <a:p>
            <a:pPr>
              <a:lnSpc>
                <a:spcPct val="80000"/>
              </a:lnSpc>
            </a:pPr>
            <a:r>
              <a:rPr lang="zh-CN" altLang="en-US" sz="900"/>
              <a:t>	</a:t>
            </a:r>
          </a:p>
          <a:p>
            <a:pPr>
              <a:lnSpc>
                <a:spcPct val="80000"/>
              </a:lnSpc>
            </a:pPr>
            <a:r>
              <a:rPr lang="zh-CN" altLang="en-US" sz="900"/>
              <a:t>	</a:t>
            </a:r>
            <a:r>
              <a:rPr lang="en-US" altLang="zh-CN" sz="900"/>
              <a:t>if(real_wnum==-1)</a:t>
            </a:r>
          </a:p>
          <a:p>
            <a:pPr>
              <a:lnSpc>
                <a:spcPct val="80000"/>
              </a:lnSpc>
            </a:pPr>
            <a:r>
              <a:rPr lang="en-US" altLang="zh-CN" sz="900"/>
              <a:t>		if(errno==EAGAIN)</a:t>
            </a:r>
          </a:p>
          <a:p>
            <a:pPr>
              <a:lnSpc>
                <a:spcPct val="80000"/>
              </a:lnSpc>
            </a:pPr>
            <a:r>
              <a:rPr lang="en-US" altLang="zh-CN" sz="900"/>
              <a:t>			printf("try later\n");</a:t>
            </a:r>
          </a:p>
          <a:p>
            <a:pPr>
              <a:lnSpc>
                <a:spcPct val="80000"/>
              </a:lnSpc>
            </a:pPr>
            <a:r>
              <a:rPr lang="en-US" altLang="zh-CN" sz="900"/>
              <a:t>} </a:t>
            </a:r>
          </a:p>
        </p:txBody>
      </p:sp>
    </p:spTree>
    <p:extLst>
      <p:ext uri="{BB962C8B-B14F-4D97-AF65-F5344CB8AC3E}">
        <p14:creationId xmlns:p14="http://schemas.microsoft.com/office/powerpoint/2010/main" val="33359804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87624" y="0"/>
            <a:ext cx="7599189" cy="762000"/>
          </a:xfrm>
        </p:spPr>
        <p:txBody>
          <a:bodyPr/>
          <a:lstStyle/>
          <a:p>
            <a:r>
              <a:rPr lang="en-US" altLang="zh-CN" dirty="0"/>
              <a:t>FIFO read</a:t>
            </a:r>
          </a:p>
        </p:txBody>
      </p:sp>
      <p:sp>
        <p:nvSpPr>
          <p:cNvPr id="26627" name="Rectangle 3"/>
          <p:cNvSpPr>
            <a:spLocks noGrp="1" noChangeArrowheads="1"/>
          </p:cNvSpPr>
          <p:nvPr>
            <p:ph type="body" idx="1"/>
          </p:nvPr>
        </p:nvSpPr>
        <p:spPr>
          <a:xfrm>
            <a:off x="152400" y="762000"/>
            <a:ext cx="8713788" cy="5486400"/>
          </a:xfrm>
        </p:spPr>
        <p:txBody>
          <a:bodyPr/>
          <a:lstStyle/>
          <a:p>
            <a:pPr>
              <a:lnSpc>
                <a:spcPct val="80000"/>
              </a:lnSpc>
            </a:pPr>
            <a:r>
              <a:rPr lang="en-US" altLang="zh-CN" sz="900"/>
              <a:t>#include &lt;sys/types.h&gt;</a:t>
            </a:r>
          </a:p>
          <a:p>
            <a:pPr>
              <a:lnSpc>
                <a:spcPct val="80000"/>
              </a:lnSpc>
            </a:pPr>
            <a:r>
              <a:rPr lang="en-US" altLang="zh-CN" sz="900"/>
              <a:t>#include &lt;sys/stat.h&gt;</a:t>
            </a:r>
          </a:p>
          <a:p>
            <a:pPr>
              <a:lnSpc>
                <a:spcPct val="80000"/>
              </a:lnSpc>
            </a:pPr>
            <a:r>
              <a:rPr lang="en-US" altLang="zh-CN" sz="900"/>
              <a:t>#include &lt;errno.h&gt;</a:t>
            </a:r>
          </a:p>
          <a:p>
            <a:pPr>
              <a:lnSpc>
                <a:spcPct val="80000"/>
              </a:lnSpc>
            </a:pPr>
            <a:r>
              <a:rPr lang="en-US" altLang="zh-CN" sz="900"/>
              <a:t>#include &lt;fcntl.h&gt;</a:t>
            </a:r>
          </a:p>
          <a:p>
            <a:pPr>
              <a:lnSpc>
                <a:spcPct val="80000"/>
              </a:lnSpc>
            </a:pPr>
            <a:r>
              <a:rPr lang="en-US" altLang="zh-CN" sz="900"/>
              <a:t>#define FIFO_SERVER "/tmp/fifoserver"</a:t>
            </a:r>
          </a:p>
          <a:p>
            <a:pPr>
              <a:lnSpc>
                <a:spcPct val="80000"/>
              </a:lnSpc>
            </a:pPr>
            <a:r>
              <a:rPr lang="en-US" altLang="zh-CN" sz="900"/>
              <a:t>main(int argc,char** argv)</a:t>
            </a:r>
          </a:p>
          <a:p>
            <a:pPr>
              <a:lnSpc>
                <a:spcPct val="80000"/>
              </a:lnSpc>
            </a:pPr>
            <a:r>
              <a:rPr lang="en-US" altLang="zh-CN" sz="900"/>
              <a:t>{</a:t>
            </a:r>
          </a:p>
          <a:p>
            <a:pPr>
              <a:lnSpc>
                <a:spcPct val="80000"/>
              </a:lnSpc>
            </a:pPr>
            <a:r>
              <a:rPr lang="en-US" altLang="zh-CN" sz="900"/>
              <a:t>	char r_buf[4096*2];</a:t>
            </a:r>
          </a:p>
          <a:p>
            <a:pPr>
              <a:lnSpc>
                <a:spcPct val="80000"/>
              </a:lnSpc>
            </a:pPr>
            <a:r>
              <a:rPr lang="en-US" altLang="zh-CN" sz="900"/>
              <a:t>	int  fd;</a:t>
            </a:r>
          </a:p>
          <a:p>
            <a:pPr>
              <a:lnSpc>
                <a:spcPct val="80000"/>
              </a:lnSpc>
            </a:pPr>
            <a:r>
              <a:rPr lang="en-US" altLang="zh-CN" sz="900"/>
              <a:t>	int  r_size;</a:t>
            </a:r>
          </a:p>
          <a:p>
            <a:pPr>
              <a:lnSpc>
                <a:spcPct val="80000"/>
              </a:lnSpc>
            </a:pPr>
            <a:r>
              <a:rPr lang="en-US" altLang="zh-CN" sz="900"/>
              <a:t>	int  ret_size;</a:t>
            </a:r>
          </a:p>
          <a:p>
            <a:pPr>
              <a:lnSpc>
                <a:spcPct val="80000"/>
              </a:lnSpc>
            </a:pPr>
            <a:r>
              <a:rPr lang="en-US" altLang="zh-CN" sz="900"/>
              <a:t>	r_size=atoi(argv[1]);</a:t>
            </a:r>
          </a:p>
          <a:p>
            <a:pPr>
              <a:lnSpc>
                <a:spcPct val="80000"/>
              </a:lnSpc>
            </a:pPr>
            <a:r>
              <a:rPr lang="en-US" altLang="zh-CN" sz="900"/>
              <a:t>	printf("requred real read bytes %d\n",r_size);</a:t>
            </a:r>
          </a:p>
          <a:p>
            <a:pPr>
              <a:lnSpc>
                <a:spcPct val="80000"/>
              </a:lnSpc>
            </a:pPr>
            <a:r>
              <a:rPr lang="en-US" altLang="zh-CN" sz="900"/>
              <a:t>	memset(r_buf,0,sizeof(r_buf));</a:t>
            </a:r>
          </a:p>
          <a:p>
            <a:pPr>
              <a:lnSpc>
                <a:spcPct val="80000"/>
              </a:lnSpc>
            </a:pPr>
            <a:r>
              <a:rPr lang="en-US" altLang="zh-CN" sz="900"/>
              <a:t>	fd=open(FIFO_SERVER,O_RDONLY|O_NONBLOCK,0);</a:t>
            </a:r>
          </a:p>
          <a:p>
            <a:pPr>
              <a:lnSpc>
                <a:spcPct val="80000"/>
              </a:lnSpc>
            </a:pPr>
            <a:r>
              <a:rPr lang="en-US" altLang="zh-CN" sz="900"/>
              <a:t>	//fd=open(FIFO_SERVER,O_RDONLY,0);</a:t>
            </a:r>
          </a:p>
          <a:p>
            <a:pPr>
              <a:lnSpc>
                <a:spcPct val="80000"/>
              </a:lnSpc>
            </a:pPr>
            <a:r>
              <a:rPr lang="en-US" altLang="zh-CN" sz="900"/>
              <a:t>	//</a:t>
            </a:r>
            <a:r>
              <a:rPr lang="zh-CN" altLang="en-US" sz="900"/>
              <a:t>在此处可以把读程序编译成两个不同版本：阻塞版本及非阻塞版本</a:t>
            </a:r>
          </a:p>
          <a:p>
            <a:pPr>
              <a:lnSpc>
                <a:spcPct val="80000"/>
              </a:lnSpc>
            </a:pPr>
            <a:r>
              <a:rPr lang="zh-CN" altLang="en-US" sz="900"/>
              <a:t>	</a:t>
            </a:r>
            <a:r>
              <a:rPr lang="en-US" altLang="zh-CN" sz="900"/>
              <a:t>if(fd==-1)</a:t>
            </a:r>
          </a:p>
          <a:p>
            <a:pPr>
              <a:lnSpc>
                <a:spcPct val="80000"/>
              </a:lnSpc>
            </a:pPr>
            <a:r>
              <a:rPr lang="en-US" altLang="zh-CN" sz="900"/>
              <a:t>	{</a:t>
            </a:r>
          </a:p>
          <a:p>
            <a:pPr>
              <a:lnSpc>
                <a:spcPct val="80000"/>
              </a:lnSpc>
            </a:pPr>
            <a:r>
              <a:rPr lang="en-US" altLang="zh-CN" sz="900"/>
              <a:t>		printf("open %s for read error\n");</a:t>
            </a:r>
          </a:p>
          <a:p>
            <a:pPr>
              <a:lnSpc>
                <a:spcPct val="80000"/>
              </a:lnSpc>
            </a:pPr>
            <a:r>
              <a:rPr lang="en-US" altLang="zh-CN" sz="900"/>
              <a:t>		exit();	</a:t>
            </a:r>
          </a:p>
          <a:p>
            <a:pPr>
              <a:lnSpc>
                <a:spcPct val="80000"/>
              </a:lnSpc>
            </a:pPr>
            <a:r>
              <a:rPr lang="en-US" altLang="zh-CN" sz="900"/>
              <a:t>	}</a:t>
            </a:r>
          </a:p>
          <a:p>
            <a:pPr>
              <a:lnSpc>
                <a:spcPct val="80000"/>
              </a:lnSpc>
            </a:pPr>
            <a:r>
              <a:rPr lang="en-US" altLang="zh-CN" sz="900"/>
              <a:t>	while(1)</a:t>
            </a:r>
          </a:p>
          <a:p>
            <a:pPr>
              <a:lnSpc>
                <a:spcPct val="80000"/>
              </a:lnSpc>
            </a:pPr>
            <a:r>
              <a:rPr lang="en-US" altLang="zh-CN" sz="900"/>
              <a:t>	{</a:t>
            </a:r>
          </a:p>
          <a:p>
            <a:pPr>
              <a:lnSpc>
                <a:spcPct val="80000"/>
              </a:lnSpc>
            </a:pPr>
            <a:r>
              <a:rPr lang="en-US" altLang="zh-CN" sz="900"/>
              <a:t>		</a:t>
            </a:r>
          </a:p>
          <a:p>
            <a:pPr>
              <a:lnSpc>
                <a:spcPct val="80000"/>
              </a:lnSpc>
            </a:pPr>
            <a:r>
              <a:rPr lang="en-US" altLang="zh-CN" sz="900"/>
              <a:t>		memset(r_buf,0,sizeof(r_buf));</a:t>
            </a:r>
          </a:p>
          <a:p>
            <a:pPr>
              <a:lnSpc>
                <a:spcPct val="80000"/>
              </a:lnSpc>
            </a:pPr>
            <a:r>
              <a:rPr lang="en-US" altLang="zh-CN" sz="900"/>
              <a:t>		ret_size=read(fd,r_buf,r_size);</a:t>
            </a:r>
          </a:p>
          <a:p>
            <a:pPr>
              <a:lnSpc>
                <a:spcPct val="80000"/>
              </a:lnSpc>
            </a:pPr>
            <a:r>
              <a:rPr lang="en-US" altLang="zh-CN" sz="900"/>
              <a:t>		if(ret_size==-1)</a:t>
            </a:r>
          </a:p>
          <a:p>
            <a:pPr>
              <a:lnSpc>
                <a:spcPct val="80000"/>
              </a:lnSpc>
            </a:pPr>
            <a:r>
              <a:rPr lang="en-US" altLang="zh-CN" sz="900"/>
              <a:t>			if(errno==EAGAIN)</a:t>
            </a:r>
          </a:p>
          <a:p>
            <a:pPr>
              <a:lnSpc>
                <a:spcPct val="80000"/>
              </a:lnSpc>
            </a:pPr>
            <a:r>
              <a:rPr lang="en-US" altLang="zh-CN" sz="900"/>
              <a:t>				printf("no data avlaible\n");</a:t>
            </a:r>
          </a:p>
          <a:p>
            <a:pPr>
              <a:lnSpc>
                <a:spcPct val="80000"/>
              </a:lnSpc>
            </a:pPr>
            <a:r>
              <a:rPr lang="en-US" altLang="zh-CN" sz="900"/>
              <a:t>		printf("real read bytes %d\n",ret_size);</a:t>
            </a:r>
          </a:p>
          <a:p>
            <a:pPr>
              <a:lnSpc>
                <a:spcPct val="80000"/>
              </a:lnSpc>
            </a:pPr>
            <a:r>
              <a:rPr lang="en-US" altLang="zh-CN" sz="900"/>
              <a:t>		sleep(1);</a:t>
            </a:r>
          </a:p>
          <a:p>
            <a:pPr>
              <a:lnSpc>
                <a:spcPct val="80000"/>
              </a:lnSpc>
            </a:pPr>
            <a:r>
              <a:rPr lang="en-US" altLang="zh-CN" sz="900"/>
              <a:t>	}	</a:t>
            </a:r>
          </a:p>
          <a:p>
            <a:pPr>
              <a:lnSpc>
                <a:spcPct val="80000"/>
              </a:lnSpc>
            </a:pPr>
            <a:r>
              <a:rPr lang="en-US" altLang="zh-CN" sz="900"/>
              <a:t>	pause();</a:t>
            </a:r>
          </a:p>
          <a:p>
            <a:pPr>
              <a:lnSpc>
                <a:spcPct val="80000"/>
              </a:lnSpc>
            </a:pPr>
            <a:r>
              <a:rPr lang="en-US" altLang="zh-CN" sz="900"/>
              <a:t>	unlink(FIFO_SERVER);</a:t>
            </a:r>
          </a:p>
          <a:p>
            <a:pPr>
              <a:lnSpc>
                <a:spcPct val="80000"/>
              </a:lnSpc>
            </a:pPr>
            <a:r>
              <a:rPr lang="en-US" altLang="zh-CN" sz="900"/>
              <a:t>} </a:t>
            </a:r>
          </a:p>
        </p:txBody>
      </p:sp>
    </p:spTree>
    <p:extLst>
      <p:ext uri="{BB962C8B-B14F-4D97-AF65-F5344CB8AC3E}">
        <p14:creationId xmlns:p14="http://schemas.microsoft.com/office/powerpoint/2010/main" val="29639057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187624" y="0"/>
            <a:ext cx="7599189" cy="762000"/>
          </a:xfrm>
        </p:spPr>
        <p:txBody>
          <a:bodyPr/>
          <a:lstStyle/>
          <a:p>
            <a:r>
              <a:rPr lang="en-US" altLang="zh-CN" dirty="0"/>
              <a:t>Pipe/FIFO</a:t>
            </a:r>
          </a:p>
        </p:txBody>
      </p:sp>
      <p:sp>
        <p:nvSpPr>
          <p:cNvPr id="27651" name="Rectangle 3"/>
          <p:cNvSpPr>
            <a:spLocks noGrp="1" noChangeArrowheads="1"/>
          </p:cNvSpPr>
          <p:nvPr>
            <p:ph type="body" idx="1"/>
          </p:nvPr>
        </p:nvSpPr>
        <p:spPr>
          <a:xfrm>
            <a:off x="0" y="838200"/>
            <a:ext cx="9144000" cy="5486400"/>
          </a:xfrm>
        </p:spPr>
        <p:txBody>
          <a:bodyPr/>
          <a:lstStyle/>
          <a:p>
            <a:r>
              <a:rPr lang="en-US" altLang="zh-CN"/>
              <a:t>Summary:</a:t>
            </a:r>
          </a:p>
          <a:p>
            <a:pPr lvl="1"/>
            <a:r>
              <a:rPr lang="en-US" altLang="zh-CN"/>
              <a:t>For pipe, used for shell,and the processes communication who are relatived.</a:t>
            </a:r>
          </a:p>
          <a:p>
            <a:pPr lvl="1"/>
            <a:r>
              <a:rPr lang="en-US" altLang="zh-CN"/>
              <a:t>For FIFO: increase function of pipe, no_ relative_processes can communicate with each other. </a:t>
            </a:r>
          </a:p>
          <a:p>
            <a:pPr lvl="1"/>
            <a:r>
              <a:rPr lang="en-US" altLang="zh-CN"/>
              <a:t>All use the mechanism of FIFO(first in first out).</a:t>
            </a:r>
          </a:p>
        </p:txBody>
      </p:sp>
    </p:spTree>
    <p:extLst>
      <p:ext uri="{BB962C8B-B14F-4D97-AF65-F5344CB8AC3E}">
        <p14:creationId xmlns:p14="http://schemas.microsoft.com/office/powerpoint/2010/main" val="29341424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187624" y="0"/>
            <a:ext cx="7599189" cy="762000"/>
          </a:xfrm>
        </p:spPr>
        <p:txBody>
          <a:bodyPr/>
          <a:lstStyle/>
          <a:p>
            <a:r>
              <a:rPr lang="en-US" altLang="zh-CN" dirty="0"/>
              <a:t>Linux process introduction</a:t>
            </a:r>
          </a:p>
        </p:txBody>
      </p:sp>
      <p:sp>
        <p:nvSpPr>
          <p:cNvPr id="12291" name="Rectangle 3"/>
          <p:cNvSpPr>
            <a:spLocks noGrp="1" noChangeArrowheads="1"/>
          </p:cNvSpPr>
          <p:nvPr>
            <p:ph type="body" idx="1"/>
          </p:nvPr>
        </p:nvSpPr>
        <p:spPr>
          <a:xfrm>
            <a:off x="0" y="762000"/>
            <a:ext cx="8713788" cy="5867400"/>
          </a:xfrm>
        </p:spPr>
        <p:txBody>
          <a:bodyPr/>
          <a:lstStyle/>
          <a:p>
            <a:r>
              <a:rPr lang="en-US" altLang="zh-CN"/>
              <a:t>Concept</a:t>
            </a:r>
          </a:p>
          <a:p>
            <a:pPr lvl="1"/>
            <a:r>
              <a:rPr lang="en-US" altLang="zh-CN"/>
              <a:t>Program: image for machine code and data which is  		    stored in disks and can be executed, </a:t>
            </a:r>
          </a:p>
          <a:p>
            <a:pPr lvl="1">
              <a:buFont typeface="Wingdings" panose="05000000000000000000" pitchFamily="2" charset="2"/>
              <a:buNone/>
            </a:pPr>
            <a:r>
              <a:rPr lang="en-US" altLang="zh-CN"/>
              <a:t> 			    it is a  passive static entity.</a:t>
            </a:r>
          </a:p>
          <a:p>
            <a:pPr lvl="1"/>
            <a:r>
              <a:rPr lang="en-US" altLang="zh-CN"/>
              <a:t>Process: a program which is executing under CPU, </a:t>
            </a:r>
          </a:p>
          <a:p>
            <a:pPr lvl="1">
              <a:buFont typeface="Wingdings" panose="05000000000000000000" pitchFamily="2" charset="2"/>
              <a:buNone/>
            </a:pPr>
            <a:r>
              <a:rPr lang="en-US" altLang="zh-CN"/>
              <a:t>			   can apply and own the system resource.</a:t>
            </a:r>
          </a:p>
          <a:p>
            <a:pPr lvl="1">
              <a:buFont typeface="Wingdings" panose="05000000000000000000" pitchFamily="2" charset="2"/>
              <a:buNone/>
            </a:pPr>
            <a:r>
              <a:rPr lang="en-US" altLang="zh-CN"/>
              <a:t>			   contain the program and info of current 			   activity.</a:t>
            </a:r>
          </a:p>
          <a:p>
            <a:pPr lvl="1">
              <a:buFont typeface="Wingdings" panose="05000000000000000000" pitchFamily="2" charset="2"/>
              <a:buNone/>
            </a:pPr>
            <a:r>
              <a:rPr lang="en-US" altLang="zh-CN"/>
              <a:t>			   it is a dynamic entity.</a:t>
            </a:r>
          </a:p>
          <a:p>
            <a:pPr lvl="1"/>
            <a:endParaRPr lang="en-US" altLang="zh-CN"/>
          </a:p>
        </p:txBody>
      </p:sp>
      <p:sp>
        <p:nvSpPr>
          <p:cNvPr id="12292" name="AutoShape 4"/>
          <p:cNvSpPr>
            <a:spLocks noChangeArrowheads="1"/>
          </p:cNvSpPr>
          <p:nvPr/>
        </p:nvSpPr>
        <p:spPr bwMode="auto">
          <a:xfrm>
            <a:off x="533400" y="5257800"/>
            <a:ext cx="2590800" cy="1063625"/>
          </a:xfrm>
          <a:prstGeom prst="cube">
            <a:avLst>
              <a:gd name="adj" fmla="val 2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program</a:t>
            </a:r>
          </a:p>
        </p:txBody>
      </p:sp>
      <p:sp>
        <p:nvSpPr>
          <p:cNvPr id="12294" name="AutoShape 6"/>
          <p:cNvSpPr>
            <a:spLocks noChangeArrowheads="1"/>
          </p:cNvSpPr>
          <p:nvPr/>
        </p:nvSpPr>
        <p:spPr bwMode="auto">
          <a:xfrm>
            <a:off x="5029200" y="5257800"/>
            <a:ext cx="2590800" cy="1143000"/>
          </a:xfrm>
          <a:prstGeom prst="cube">
            <a:avLst>
              <a:gd name="adj" fmla="val 25000"/>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process</a:t>
            </a:r>
          </a:p>
        </p:txBody>
      </p:sp>
      <p:sp>
        <p:nvSpPr>
          <p:cNvPr id="12296" name="Line 8"/>
          <p:cNvSpPr>
            <a:spLocks noChangeShapeType="1"/>
          </p:cNvSpPr>
          <p:nvPr/>
        </p:nvSpPr>
        <p:spPr bwMode="auto">
          <a:xfrm>
            <a:off x="4953000" y="4572000"/>
            <a:ext cx="685800" cy="609600"/>
          </a:xfrm>
          <a:prstGeom prst="line">
            <a:avLst/>
          </a:prstGeom>
          <a:noFill/>
          <a:ln w="28575">
            <a:solidFill>
              <a:schemeClr val="tx1"/>
            </a:solidFill>
            <a:prstDash val="lgDashDot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97" name="Rectangle 9"/>
          <p:cNvSpPr>
            <a:spLocks noChangeArrowheads="1"/>
          </p:cNvSpPr>
          <p:nvPr/>
        </p:nvSpPr>
        <p:spPr bwMode="auto">
          <a:xfrm>
            <a:off x="762000" y="4800600"/>
            <a:ext cx="1905000" cy="533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Code/date</a:t>
            </a:r>
          </a:p>
        </p:txBody>
      </p:sp>
      <p:sp>
        <p:nvSpPr>
          <p:cNvPr id="12298" name="Oval 10"/>
          <p:cNvSpPr>
            <a:spLocks noChangeArrowheads="1"/>
          </p:cNvSpPr>
          <p:nvPr/>
        </p:nvSpPr>
        <p:spPr bwMode="auto">
          <a:xfrm rot="5400000">
            <a:off x="3886200" y="3962400"/>
            <a:ext cx="1066800" cy="1066800"/>
          </a:xfrm>
          <a:prstGeom prst="ellipse">
            <a:avLst/>
          </a:prstGeom>
          <a:solidFill>
            <a:srgbClr val="00FF00"/>
          </a:solidFill>
          <a:ln w="9525" algn="ctr">
            <a:solidFill>
              <a:srgbClr val="800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CPU</a:t>
            </a:r>
          </a:p>
        </p:txBody>
      </p:sp>
      <p:sp>
        <p:nvSpPr>
          <p:cNvPr id="12299" name="Line 11"/>
          <p:cNvSpPr>
            <a:spLocks noChangeShapeType="1"/>
          </p:cNvSpPr>
          <p:nvPr/>
        </p:nvSpPr>
        <p:spPr bwMode="auto">
          <a:xfrm flipV="1">
            <a:off x="2971800" y="4495800"/>
            <a:ext cx="838200" cy="685800"/>
          </a:xfrm>
          <a:prstGeom prst="line">
            <a:avLst/>
          </a:prstGeom>
          <a:noFill/>
          <a:ln w="19050">
            <a:solidFill>
              <a:schemeClr val="hlink"/>
            </a:solidFill>
            <a:prstDash val="lg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00" name="Rectangle 12"/>
          <p:cNvSpPr>
            <a:spLocks noChangeArrowheads="1"/>
          </p:cNvSpPr>
          <p:nvPr/>
        </p:nvSpPr>
        <p:spPr bwMode="auto">
          <a:xfrm>
            <a:off x="5562600" y="4800600"/>
            <a:ext cx="1828800" cy="5334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code/date</a:t>
            </a:r>
          </a:p>
        </p:txBody>
      </p:sp>
      <p:sp>
        <p:nvSpPr>
          <p:cNvPr id="12301" name="Rectangle 13"/>
          <p:cNvSpPr>
            <a:spLocks noChangeArrowheads="1"/>
          </p:cNvSpPr>
          <p:nvPr/>
        </p:nvSpPr>
        <p:spPr bwMode="auto">
          <a:xfrm>
            <a:off x="5181600" y="3962400"/>
            <a:ext cx="3124200" cy="838200"/>
          </a:xfrm>
          <a:prstGeom prst="rect">
            <a:avLst/>
          </a:prstGeom>
          <a:solidFill>
            <a:srgbClr val="008000"/>
          </a:solidFill>
          <a:ln w="9525" algn="ctr">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Control/state info</a:t>
            </a:r>
          </a:p>
        </p:txBody>
      </p:sp>
    </p:spTree>
    <p:extLst>
      <p:ext uri="{BB962C8B-B14F-4D97-AF65-F5344CB8AC3E}">
        <p14:creationId xmlns:p14="http://schemas.microsoft.com/office/powerpoint/2010/main" val="3811518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 fill="hold"/>
                                        <p:tgtEl>
                                          <p:spTgt spid="12292"/>
                                        </p:tgtEl>
                                        <p:attrNameLst>
                                          <p:attrName>ppt_x</p:attrName>
                                        </p:attrNameLst>
                                      </p:cBhvr>
                                      <p:tavLst>
                                        <p:tav tm="0">
                                          <p:val>
                                            <p:strVal val="1+#ppt_w/2"/>
                                          </p:val>
                                        </p:tav>
                                        <p:tav tm="100000">
                                          <p:val>
                                            <p:strVal val="#ppt_x"/>
                                          </p:val>
                                        </p:tav>
                                      </p:tavLst>
                                    </p:anim>
                                    <p:anim calcmode="lin" valueType="num">
                                      <p:cBhvr additive="base">
                                        <p:cTn id="8" dur="500" fill="hold"/>
                                        <p:tgtEl>
                                          <p:spTgt spid="1229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294"/>
                                        </p:tgtEl>
                                        <p:attrNameLst>
                                          <p:attrName>style.visibility</p:attrName>
                                        </p:attrNameLst>
                                      </p:cBhvr>
                                      <p:to>
                                        <p:strVal val="visible"/>
                                      </p:to>
                                    </p:set>
                                    <p:anim calcmode="lin" valueType="num">
                                      <p:cBhvr additive="base">
                                        <p:cTn id="11" dur="500" fill="hold"/>
                                        <p:tgtEl>
                                          <p:spTgt spid="12294"/>
                                        </p:tgtEl>
                                        <p:attrNameLst>
                                          <p:attrName>ppt_x</p:attrName>
                                        </p:attrNameLst>
                                      </p:cBhvr>
                                      <p:tavLst>
                                        <p:tav tm="0">
                                          <p:val>
                                            <p:strVal val="1+#ppt_w/2"/>
                                          </p:val>
                                        </p:tav>
                                        <p:tav tm="100000">
                                          <p:val>
                                            <p:strVal val="#ppt_x"/>
                                          </p:val>
                                        </p:tav>
                                      </p:tavLst>
                                    </p:anim>
                                    <p:anim calcmode="lin" valueType="num">
                                      <p:cBhvr additive="base">
                                        <p:cTn id="12" dur="500" fill="hold"/>
                                        <p:tgtEl>
                                          <p:spTgt spid="12294"/>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296"/>
                                        </p:tgtEl>
                                        <p:attrNameLst>
                                          <p:attrName>style.visibility</p:attrName>
                                        </p:attrNameLst>
                                      </p:cBhvr>
                                      <p:to>
                                        <p:strVal val="visible"/>
                                      </p:to>
                                    </p:set>
                                    <p:anim calcmode="lin" valueType="num">
                                      <p:cBhvr additive="base">
                                        <p:cTn id="15" dur="500" fill="hold"/>
                                        <p:tgtEl>
                                          <p:spTgt spid="12296"/>
                                        </p:tgtEl>
                                        <p:attrNameLst>
                                          <p:attrName>ppt_x</p:attrName>
                                        </p:attrNameLst>
                                      </p:cBhvr>
                                      <p:tavLst>
                                        <p:tav tm="0">
                                          <p:val>
                                            <p:strVal val="1+#ppt_w/2"/>
                                          </p:val>
                                        </p:tav>
                                        <p:tav tm="100000">
                                          <p:val>
                                            <p:strVal val="#ppt_x"/>
                                          </p:val>
                                        </p:tav>
                                      </p:tavLst>
                                    </p:anim>
                                    <p:anim calcmode="lin" valueType="num">
                                      <p:cBhvr additive="base">
                                        <p:cTn id="16" dur="500" fill="hold"/>
                                        <p:tgtEl>
                                          <p:spTgt spid="12296"/>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2297"/>
                                        </p:tgtEl>
                                        <p:attrNameLst>
                                          <p:attrName>style.visibility</p:attrName>
                                        </p:attrNameLst>
                                      </p:cBhvr>
                                      <p:to>
                                        <p:strVal val="visible"/>
                                      </p:to>
                                    </p:set>
                                    <p:anim calcmode="lin" valueType="num">
                                      <p:cBhvr additive="base">
                                        <p:cTn id="19" dur="500" fill="hold"/>
                                        <p:tgtEl>
                                          <p:spTgt spid="12297"/>
                                        </p:tgtEl>
                                        <p:attrNameLst>
                                          <p:attrName>ppt_x</p:attrName>
                                        </p:attrNameLst>
                                      </p:cBhvr>
                                      <p:tavLst>
                                        <p:tav tm="0">
                                          <p:val>
                                            <p:strVal val="1+#ppt_w/2"/>
                                          </p:val>
                                        </p:tav>
                                        <p:tav tm="100000">
                                          <p:val>
                                            <p:strVal val="#ppt_x"/>
                                          </p:val>
                                        </p:tav>
                                      </p:tavLst>
                                    </p:anim>
                                    <p:anim calcmode="lin" valueType="num">
                                      <p:cBhvr additive="base">
                                        <p:cTn id="20" dur="500" fill="hold"/>
                                        <p:tgtEl>
                                          <p:spTgt spid="12297"/>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298"/>
                                        </p:tgtEl>
                                        <p:attrNameLst>
                                          <p:attrName>style.visibility</p:attrName>
                                        </p:attrNameLst>
                                      </p:cBhvr>
                                      <p:to>
                                        <p:strVal val="visible"/>
                                      </p:to>
                                    </p:set>
                                    <p:anim calcmode="lin" valueType="num">
                                      <p:cBhvr additive="base">
                                        <p:cTn id="23" dur="500" fill="hold"/>
                                        <p:tgtEl>
                                          <p:spTgt spid="12298"/>
                                        </p:tgtEl>
                                        <p:attrNameLst>
                                          <p:attrName>ppt_x</p:attrName>
                                        </p:attrNameLst>
                                      </p:cBhvr>
                                      <p:tavLst>
                                        <p:tav tm="0">
                                          <p:val>
                                            <p:strVal val="1+#ppt_w/2"/>
                                          </p:val>
                                        </p:tav>
                                        <p:tav tm="100000">
                                          <p:val>
                                            <p:strVal val="#ppt_x"/>
                                          </p:val>
                                        </p:tav>
                                      </p:tavLst>
                                    </p:anim>
                                    <p:anim calcmode="lin" valueType="num">
                                      <p:cBhvr additive="base">
                                        <p:cTn id="24" dur="500" fill="hold"/>
                                        <p:tgtEl>
                                          <p:spTgt spid="1229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299"/>
                                        </p:tgtEl>
                                        <p:attrNameLst>
                                          <p:attrName>style.visibility</p:attrName>
                                        </p:attrNameLst>
                                      </p:cBhvr>
                                      <p:to>
                                        <p:strVal val="visible"/>
                                      </p:to>
                                    </p:set>
                                    <p:anim calcmode="lin" valueType="num">
                                      <p:cBhvr additive="base">
                                        <p:cTn id="27" dur="500" fill="hold"/>
                                        <p:tgtEl>
                                          <p:spTgt spid="12299"/>
                                        </p:tgtEl>
                                        <p:attrNameLst>
                                          <p:attrName>ppt_x</p:attrName>
                                        </p:attrNameLst>
                                      </p:cBhvr>
                                      <p:tavLst>
                                        <p:tav tm="0">
                                          <p:val>
                                            <p:strVal val="1+#ppt_w/2"/>
                                          </p:val>
                                        </p:tav>
                                        <p:tav tm="100000">
                                          <p:val>
                                            <p:strVal val="#ppt_x"/>
                                          </p:val>
                                        </p:tav>
                                      </p:tavLst>
                                    </p:anim>
                                    <p:anim calcmode="lin" valueType="num">
                                      <p:cBhvr additive="base">
                                        <p:cTn id="28" dur="500" fill="hold"/>
                                        <p:tgtEl>
                                          <p:spTgt spid="12299"/>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300"/>
                                        </p:tgtEl>
                                        <p:attrNameLst>
                                          <p:attrName>style.visibility</p:attrName>
                                        </p:attrNameLst>
                                      </p:cBhvr>
                                      <p:to>
                                        <p:strVal val="visible"/>
                                      </p:to>
                                    </p:set>
                                    <p:anim calcmode="lin" valueType="num">
                                      <p:cBhvr additive="base">
                                        <p:cTn id="31" dur="500" fill="hold"/>
                                        <p:tgtEl>
                                          <p:spTgt spid="12300"/>
                                        </p:tgtEl>
                                        <p:attrNameLst>
                                          <p:attrName>ppt_x</p:attrName>
                                        </p:attrNameLst>
                                      </p:cBhvr>
                                      <p:tavLst>
                                        <p:tav tm="0">
                                          <p:val>
                                            <p:strVal val="1+#ppt_w/2"/>
                                          </p:val>
                                        </p:tav>
                                        <p:tav tm="100000">
                                          <p:val>
                                            <p:strVal val="#ppt_x"/>
                                          </p:val>
                                        </p:tav>
                                      </p:tavLst>
                                    </p:anim>
                                    <p:anim calcmode="lin" valueType="num">
                                      <p:cBhvr additive="base">
                                        <p:cTn id="32" dur="500" fill="hold"/>
                                        <p:tgtEl>
                                          <p:spTgt spid="12300"/>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2301"/>
                                        </p:tgtEl>
                                        <p:attrNameLst>
                                          <p:attrName>style.visibility</p:attrName>
                                        </p:attrNameLst>
                                      </p:cBhvr>
                                      <p:to>
                                        <p:strVal val="visible"/>
                                      </p:to>
                                    </p:set>
                                    <p:anim calcmode="lin" valueType="num">
                                      <p:cBhvr additive="base">
                                        <p:cTn id="35" dur="500" fill="hold"/>
                                        <p:tgtEl>
                                          <p:spTgt spid="12301"/>
                                        </p:tgtEl>
                                        <p:attrNameLst>
                                          <p:attrName>ppt_x</p:attrName>
                                        </p:attrNameLst>
                                      </p:cBhvr>
                                      <p:tavLst>
                                        <p:tav tm="0">
                                          <p:val>
                                            <p:strVal val="1+#ppt_w/2"/>
                                          </p:val>
                                        </p:tav>
                                        <p:tav tm="100000">
                                          <p:val>
                                            <p:strVal val="#ppt_x"/>
                                          </p:val>
                                        </p:tav>
                                      </p:tavLst>
                                    </p:anim>
                                    <p:anim calcmode="lin" valueType="num">
                                      <p:cBhvr additive="base">
                                        <p:cTn id="36" dur="500" fill="hold"/>
                                        <p:tgtEl>
                                          <p:spTgt spid="123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nimBg="1"/>
      <p:bldP spid="12294" grpId="0" animBg="1"/>
      <p:bldP spid="12296" grpId="0" animBg="1"/>
      <p:bldP spid="12297" grpId="0" animBg="1"/>
      <p:bldP spid="12298" grpId="0" animBg="1"/>
      <p:bldP spid="12299" grpId="0" animBg="1"/>
      <p:bldP spid="12300" grpId="0" animBg="1"/>
      <p:bldP spid="1230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187624" y="0"/>
            <a:ext cx="7599189" cy="762000"/>
          </a:xfrm>
        </p:spPr>
        <p:txBody>
          <a:bodyPr/>
          <a:lstStyle/>
          <a:p>
            <a:r>
              <a:rPr lang="en-US" altLang="zh-CN" dirty="0"/>
              <a:t>System V IPCs</a:t>
            </a:r>
          </a:p>
        </p:txBody>
      </p:sp>
      <p:sp>
        <p:nvSpPr>
          <p:cNvPr id="28675" name="Rectangle 3"/>
          <p:cNvSpPr>
            <a:spLocks noGrp="1" noChangeArrowheads="1"/>
          </p:cNvSpPr>
          <p:nvPr>
            <p:ph type="body" idx="1"/>
          </p:nvPr>
        </p:nvSpPr>
        <p:spPr>
          <a:xfrm>
            <a:off x="0" y="914400"/>
            <a:ext cx="8713788" cy="5486400"/>
          </a:xfrm>
        </p:spPr>
        <p:txBody>
          <a:bodyPr/>
          <a:lstStyle/>
          <a:p>
            <a:r>
              <a:rPr lang="en-US" altLang="zh-TW"/>
              <a:t>System V IPC</a:t>
            </a:r>
          </a:p>
          <a:p>
            <a:pPr lvl="2"/>
            <a:r>
              <a:rPr lang="en-US" altLang="zh-TW"/>
              <a:t>IPC KEY and permission </a:t>
            </a:r>
          </a:p>
          <a:p>
            <a:pPr lvl="1"/>
            <a:r>
              <a:rPr lang="en-US" altLang="zh-TW"/>
              <a:t>Message queue</a:t>
            </a:r>
          </a:p>
          <a:p>
            <a:pPr lvl="1"/>
            <a:r>
              <a:rPr lang="en-US" altLang="zh-TW"/>
              <a:t>Shared memory</a:t>
            </a:r>
          </a:p>
          <a:p>
            <a:pPr lvl="1"/>
            <a:r>
              <a:rPr lang="en-US" altLang="zh-TW"/>
              <a:t>Semaphore</a:t>
            </a:r>
            <a:endParaRPr lang="en-US" altLang="zh-CN"/>
          </a:p>
        </p:txBody>
      </p:sp>
    </p:spTree>
    <p:extLst>
      <p:ext uri="{BB962C8B-B14F-4D97-AF65-F5344CB8AC3E}">
        <p14:creationId xmlns:p14="http://schemas.microsoft.com/office/powerpoint/2010/main" val="31237346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330052" y="298450"/>
            <a:ext cx="7563123" cy="762000"/>
          </a:xfrm>
        </p:spPr>
        <p:txBody>
          <a:bodyPr/>
          <a:lstStyle/>
          <a:p>
            <a:r>
              <a:rPr lang="en-US" altLang="zh-TW" dirty="0"/>
              <a:t>IPC KEY and permission</a:t>
            </a:r>
          </a:p>
        </p:txBody>
      </p:sp>
      <p:sp>
        <p:nvSpPr>
          <p:cNvPr id="80899" name="Rectangle 3"/>
          <p:cNvSpPr>
            <a:spLocks noGrp="1" noChangeArrowheads="1"/>
          </p:cNvSpPr>
          <p:nvPr>
            <p:ph type="body" idx="1"/>
          </p:nvPr>
        </p:nvSpPr>
        <p:spPr/>
        <p:txBody>
          <a:bodyPr/>
          <a:lstStyle/>
          <a:p>
            <a:r>
              <a:rPr lang="en-US" altLang="zh-TW"/>
              <a:t>KEY</a:t>
            </a:r>
          </a:p>
          <a:p>
            <a:pPr lvl="1"/>
            <a:r>
              <a:rPr lang="en-US" altLang="zh-TW"/>
              <a:t>The user must have a key to acquire all system V IPCs.</a:t>
            </a:r>
          </a:p>
          <a:p>
            <a:pPr lvl="1"/>
            <a:r>
              <a:rPr lang="en-US" altLang="zh-TW"/>
              <a:t>The way of generation and management of keys is not strictly defined in system V IPC.</a:t>
            </a:r>
          </a:p>
          <a:p>
            <a:pPr lvl="2"/>
            <a:r>
              <a:rPr lang="en-US" altLang="zh-TW"/>
              <a:t>Well defined </a:t>
            </a:r>
            <a:r>
              <a:rPr lang="en-US" altLang="zh-TW">
                <a:solidFill>
                  <a:srgbClr val="FF3300"/>
                </a:solidFill>
              </a:rPr>
              <a:t>public keys</a:t>
            </a:r>
          </a:p>
          <a:p>
            <a:pPr lvl="2"/>
            <a:r>
              <a:rPr lang="en-US" altLang="zh-TW"/>
              <a:t>Generated by </a:t>
            </a:r>
            <a:r>
              <a:rPr lang="en-US" altLang="zh-TW">
                <a:solidFill>
                  <a:srgbClr val="FF3300"/>
                </a:solidFill>
              </a:rPr>
              <a:t>ftok</a:t>
            </a:r>
            <a:r>
              <a:rPr lang="en-US" altLang="zh-TW"/>
              <a:t>(char* filepath, char proj)</a:t>
            </a:r>
          </a:p>
          <a:p>
            <a:pPr lvl="2"/>
            <a:r>
              <a:rPr lang="en-US" altLang="zh-TW"/>
              <a:t>Use </a:t>
            </a:r>
            <a:r>
              <a:rPr lang="en-US" altLang="zh-TW">
                <a:solidFill>
                  <a:srgbClr val="FF3300"/>
                </a:solidFill>
              </a:rPr>
              <a:t>IPC_PRIVATE</a:t>
            </a:r>
          </a:p>
        </p:txBody>
      </p:sp>
    </p:spTree>
    <p:extLst>
      <p:ext uri="{BB962C8B-B14F-4D97-AF65-F5344CB8AC3E}">
        <p14:creationId xmlns:p14="http://schemas.microsoft.com/office/powerpoint/2010/main" val="22801090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187624" y="260648"/>
            <a:ext cx="7563123" cy="690463"/>
          </a:xfrm>
        </p:spPr>
        <p:txBody>
          <a:bodyPr/>
          <a:lstStyle/>
          <a:p>
            <a:r>
              <a:rPr lang="en-US" altLang="zh-TW" dirty="0"/>
              <a:t>KEY generation and management</a:t>
            </a:r>
          </a:p>
        </p:txBody>
      </p:sp>
      <p:sp>
        <p:nvSpPr>
          <p:cNvPr id="81923" name="Rectangle 3"/>
          <p:cNvSpPr>
            <a:spLocks noGrp="1" noChangeArrowheads="1"/>
          </p:cNvSpPr>
          <p:nvPr>
            <p:ph type="body" idx="1"/>
          </p:nvPr>
        </p:nvSpPr>
        <p:spPr/>
        <p:txBody>
          <a:bodyPr/>
          <a:lstStyle/>
          <a:p>
            <a:r>
              <a:rPr lang="en-US" altLang="zh-TW"/>
              <a:t>Well defined public keys</a:t>
            </a:r>
          </a:p>
          <a:p>
            <a:pPr lvl="1"/>
            <a:r>
              <a:rPr lang="en-US" altLang="zh-TW"/>
              <a:t>Define a well known keys for any process accessing the IPC object.</a:t>
            </a:r>
          </a:p>
          <a:p>
            <a:pPr lvl="2"/>
            <a:r>
              <a:rPr lang="en-US" altLang="zh-TW"/>
              <a:t>#define KEY 1234 </a:t>
            </a:r>
          </a:p>
          <a:p>
            <a:endParaRPr lang="zh-TW" altLang="en-US"/>
          </a:p>
        </p:txBody>
      </p:sp>
    </p:spTree>
    <p:extLst>
      <p:ext uri="{BB962C8B-B14F-4D97-AF65-F5344CB8AC3E}">
        <p14:creationId xmlns:p14="http://schemas.microsoft.com/office/powerpoint/2010/main" val="2499642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187624" y="281101"/>
            <a:ext cx="7563123" cy="762000"/>
          </a:xfrm>
        </p:spPr>
        <p:txBody>
          <a:bodyPr/>
          <a:lstStyle/>
          <a:p>
            <a:r>
              <a:rPr lang="en-US" altLang="zh-TW" dirty="0"/>
              <a:t>KEY generation and management</a:t>
            </a:r>
          </a:p>
        </p:txBody>
      </p:sp>
      <p:sp>
        <p:nvSpPr>
          <p:cNvPr id="82947" name="Rectangle 3"/>
          <p:cNvSpPr>
            <a:spLocks noGrp="1" noChangeArrowheads="1"/>
          </p:cNvSpPr>
          <p:nvPr>
            <p:ph type="body" idx="1"/>
          </p:nvPr>
        </p:nvSpPr>
        <p:spPr/>
        <p:txBody>
          <a:bodyPr/>
          <a:lstStyle/>
          <a:p>
            <a:r>
              <a:rPr lang="en-US" altLang="zh-TW"/>
              <a:t>ftok(char* filepath, char proj)</a:t>
            </a:r>
          </a:p>
          <a:p>
            <a:pPr lvl="1"/>
            <a:r>
              <a:rPr lang="en-US" altLang="zh-TW" sz="2200"/>
              <a:t>filepath – the full file path of the created file, which must be exist, otherwise return key value with -1. </a:t>
            </a:r>
          </a:p>
          <a:p>
            <a:pPr lvl="1"/>
            <a:r>
              <a:rPr lang="en-US" altLang="zh-TW" sz="2200"/>
              <a:t>proj – a tunable 8 bits value for a specific created file.</a:t>
            </a:r>
          </a:p>
          <a:p>
            <a:pPr lvl="1">
              <a:buFont typeface="Wingdings" panose="05000000000000000000" pitchFamily="2" charset="2"/>
              <a:buNone/>
            </a:pPr>
            <a:r>
              <a:rPr lang="en-US" altLang="zh-TW" sz="2200"/>
              <a:t>	different keys will be generated by given different proj for a constant file path.  </a:t>
            </a:r>
          </a:p>
          <a:p>
            <a:pPr lvl="1"/>
            <a:r>
              <a:rPr lang="en-US" altLang="zh-TW" sz="2200"/>
              <a:t>Notice that IPC </a:t>
            </a:r>
            <a:r>
              <a:rPr lang="en-US" altLang="zh-TW" sz="2200">
                <a:solidFill>
                  <a:srgbClr val="FF3300"/>
                </a:solidFill>
              </a:rPr>
              <a:t>still function normally</a:t>
            </a:r>
            <a:r>
              <a:rPr lang="en-US" altLang="zh-TW" sz="2200"/>
              <a:t> even the </a:t>
            </a:r>
            <a:r>
              <a:rPr lang="en-US" altLang="zh-TW" sz="2200">
                <a:solidFill>
                  <a:srgbClr val="FF3300"/>
                </a:solidFill>
              </a:rPr>
              <a:t>KEY is -1</a:t>
            </a:r>
            <a:r>
              <a:rPr lang="en-US" altLang="zh-TW" sz="2200"/>
              <a:t>, but </a:t>
            </a:r>
            <a:r>
              <a:rPr lang="en-US" altLang="zh-TW" sz="2200">
                <a:solidFill>
                  <a:srgbClr val="FF3300"/>
                </a:solidFill>
              </a:rPr>
              <a:t>fail to the requirements of unique</a:t>
            </a:r>
            <a:r>
              <a:rPr lang="en-US" altLang="zh-TW" sz="2200"/>
              <a:t> when multiple IPC objects is created. </a:t>
            </a:r>
          </a:p>
        </p:txBody>
      </p:sp>
      <p:sp>
        <p:nvSpPr>
          <p:cNvPr id="82948" name="Rectangle 4"/>
          <p:cNvSpPr>
            <a:spLocks noChangeArrowheads="1"/>
          </p:cNvSpPr>
          <p:nvPr/>
        </p:nvSpPr>
        <p:spPr bwMode="auto">
          <a:xfrm>
            <a:off x="1619250" y="5373688"/>
            <a:ext cx="6337300" cy="50323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49" name="Text Box 5"/>
          <p:cNvSpPr txBox="1">
            <a:spLocks noChangeArrowheads="1"/>
          </p:cNvSpPr>
          <p:nvPr/>
        </p:nvSpPr>
        <p:spPr bwMode="auto">
          <a:xfrm>
            <a:off x="1763713" y="5373688"/>
            <a:ext cx="5688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b="0">
                <a:latin typeface="Times New Roman" panose="02020603050405020304" pitchFamily="18" charset="0"/>
              </a:rPr>
              <a:t>key_t key = ftok(“/tmp/sysvipc”, 1)</a:t>
            </a:r>
          </a:p>
        </p:txBody>
      </p:sp>
    </p:spTree>
    <p:extLst>
      <p:ext uri="{BB962C8B-B14F-4D97-AF65-F5344CB8AC3E}">
        <p14:creationId xmlns:p14="http://schemas.microsoft.com/office/powerpoint/2010/main" val="10773335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1114028" y="188640"/>
            <a:ext cx="7779147" cy="762000"/>
          </a:xfrm>
        </p:spPr>
        <p:txBody>
          <a:bodyPr/>
          <a:lstStyle/>
          <a:p>
            <a:r>
              <a:rPr lang="en-US" altLang="zh-TW" dirty="0"/>
              <a:t>KEY generation and management</a:t>
            </a:r>
          </a:p>
        </p:txBody>
      </p:sp>
      <p:sp>
        <p:nvSpPr>
          <p:cNvPr id="83971" name="Rectangle 3"/>
          <p:cNvSpPr>
            <a:spLocks noGrp="1" noChangeArrowheads="1"/>
          </p:cNvSpPr>
          <p:nvPr>
            <p:ph type="body" idx="1"/>
          </p:nvPr>
        </p:nvSpPr>
        <p:spPr/>
        <p:txBody>
          <a:bodyPr/>
          <a:lstStyle/>
          <a:p>
            <a:pPr>
              <a:lnSpc>
                <a:spcPct val="95000"/>
              </a:lnSpc>
            </a:pPr>
            <a:r>
              <a:rPr lang="en-US" altLang="zh-TW" sz="3200"/>
              <a:t>IPC_PRIVATE</a:t>
            </a:r>
          </a:p>
          <a:p>
            <a:pPr lvl="1"/>
            <a:r>
              <a:rPr lang="en-US" altLang="zh-TW" sz="2200"/>
              <a:t>It is equivalent to use </a:t>
            </a:r>
            <a:r>
              <a:rPr lang="en-US" altLang="zh-TW" sz="2200">
                <a:solidFill>
                  <a:srgbClr val="FF3300"/>
                </a:solidFill>
              </a:rPr>
              <a:t>0</a:t>
            </a:r>
            <a:r>
              <a:rPr lang="en-US" altLang="zh-TW" sz="2200"/>
              <a:t> as the key.</a:t>
            </a:r>
          </a:p>
          <a:p>
            <a:pPr lvl="1"/>
            <a:r>
              <a:rPr lang="en-US" altLang="zh-TW" sz="2200"/>
              <a:t>A </a:t>
            </a:r>
            <a:r>
              <a:rPr lang="en-US" altLang="zh-TW" sz="2200">
                <a:solidFill>
                  <a:srgbClr val="FF3300"/>
                </a:solidFill>
              </a:rPr>
              <a:t>guarantee of</a:t>
            </a:r>
            <a:r>
              <a:rPr lang="en-US" altLang="zh-TW" sz="2200"/>
              <a:t> </a:t>
            </a:r>
            <a:r>
              <a:rPr lang="en-US" altLang="zh-TW" sz="2200">
                <a:solidFill>
                  <a:srgbClr val="FF3300"/>
                </a:solidFill>
              </a:rPr>
              <a:t>an unique key</a:t>
            </a:r>
            <a:r>
              <a:rPr lang="en-US" altLang="zh-TW" sz="2200"/>
              <a:t> generated automatically by kernel but cannot be maintained by the user.</a:t>
            </a:r>
          </a:p>
          <a:p>
            <a:pPr lvl="1"/>
            <a:r>
              <a:rPr lang="en-US" altLang="zh-TW" sz="2200"/>
              <a:t>For the scenario of </a:t>
            </a:r>
            <a:r>
              <a:rPr lang="en-US" altLang="zh-TW" sz="2200">
                <a:solidFill>
                  <a:srgbClr val="FF3300"/>
                </a:solidFill>
              </a:rPr>
              <a:t>multiple separated  processes</a:t>
            </a:r>
            <a:r>
              <a:rPr lang="en-US" altLang="zh-TW" sz="2200"/>
              <a:t> accessing the same IPC object , it is </a:t>
            </a:r>
            <a:r>
              <a:rPr lang="en-US" altLang="zh-TW" sz="2200">
                <a:solidFill>
                  <a:srgbClr val="FF3300"/>
                </a:solidFill>
              </a:rPr>
              <a:t>unwise to use IPC_PRIVATE</a:t>
            </a:r>
            <a:r>
              <a:rPr lang="en-US" altLang="zh-TW" sz="2200"/>
              <a:t> as the KEY due to the incapability of passing the key to another process.</a:t>
            </a:r>
          </a:p>
          <a:p>
            <a:pPr lvl="1"/>
            <a:r>
              <a:rPr lang="en-US" altLang="zh-TW" sz="2200"/>
              <a:t>It is recommended to use between the process which are </a:t>
            </a:r>
            <a:r>
              <a:rPr lang="en-US" altLang="zh-TW" sz="2200">
                <a:solidFill>
                  <a:srgbClr val="FF3300"/>
                </a:solidFill>
              </a:rPr>
              <a:t>parent and children</a:t>
            </a:r>
            <a:r>
              <a:rPr lang="en-US" altLang="zh-TW" sz="2200"/>
              <a:t> due to the </a:t>
            </a:r>
            <a:r>
              <a:rPr lang="en-US" altLang="zh-TW" sz="2200">
                <a:solidFill>
                  <a:srgbClr val="FF3300"/>
                </a:solidFill>
              </a:rPr>
              <a:t>inheritance of the address space </a:t>
            </a:r>
            <a:r>
              <a:rPr lang="en-US" altLang="zh-TW" sz="2200"/>
              <a:t>of the parent process.   </a:t>
            </a:r>
          </a:p>
        </p:txBody>
      </p:sp>
    </p:spTree>
    <p:extLst>
      <p:ext uri="{BB962C8B-B14F-4D97-AF65-F5344CB8AC3E}">
        <p14:creationId xmlns:p14="http://schemas.microsoft.com/office/powerpoint/2010/main" val="616942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0"/>
            <a:ext cx="6272213" cy="6858000"/>
          </a:xfrm>
          <a:prstGeom prst="rect">
            <a:avLst/>
          </a:prstGeom>
          <a:noFill/>
          <a:extLst>
            <a:ext uri="{909E8E84-426E-40DD-AFC4-6F175D3DCCD1}">
              <a14:hiddenFill xmlns:a14="http://schemas.microsoft.com/office/drawing/2010/main">
                <a:solidFill>
                  <a:srgbClr val="FFFFFF"/>
                </a:solidFill>
              </a14:hiddenFill>
            </a:ext>
          </a:extLst>
        </p:spPr>
      </p:pic>
      <p:sp>
        <p:nvSpPr>
          <p:cNvPr id="84995" name="Rectangle 3"/>
          <p:cNvSpPr>
            <a:spLocks noGrp="1" noChangeArrowheads="1"/>
          </p:cNvSpPr>
          <p:nvPr>
            <p:ph type="body" idx="1"/>
          </p:nvPr>
        </p:nvSpPr>
        <p:spPr>
          <a:xfrm>
            <a:off x="0" y="188913"/>
            <a:ext cx="1763713" cy="341312"/>
          </a:xfrm>
        </p:spPr>
        <p:txBody>
          <a:bodyPr/>
          <a:lstStyle/>
          <a:p>
            <a:pPr>
              <a:lnSpc>
                <a:spcPct val="95000"/>
              </a:lnSpc>
            </a:pPr>
            <a:r>
              <a:rPr lang="en-US" altLang="zh-TW" sz="1400"/>
              <a:t>Example of IPC_PRIVATE</a:t>
            </a:r>
          </a:p>
          <a:p>
            <a:pPr>
              <a:lnSpc>
                <a:spcPct val="95000"/>
              </a:lnSpc>
            </a:pPr>
            <a:endParaRPr lang="zh-TW" altLang="en-US" sz="1400"/>
          </a:p>
        </p:txBody>
      </p:sp>
      <p:pic>
        <p:nvPicPr>
          <p:cNvPr id="849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09600"/>
            <a:ext cx="4545013" cy="908050"/>
          </a:xfrm>
          <a:prstGeom prst="rect">
            <a:avLst/>
          </a:prstGeom>
          <a:noFill/>
          <a:extLst>
            <a:ext uri="{909E8E84-426E-40DD-AFC4-6F175D3DCCD1}">
              <a14:hiddenFill xmlns:a14="http://schemas.microsoft.com/office/drawing/2010/main">
                <a:solidFill>
                  <a:srgbClr val="FFFFFF"/>
                </a:solidFill>
              </a14:hiddenFill>
            </a:ext>
          </a:extLst>
        </p:spPr>
      </p:pic>
      <p:sp>
        <p:nvSpPr>
          <p:cNvPr id="84997" name="AutoShape 5"/>
          <p:cNvSpPr>
            <a:spLocks/>
          </p:cNvSpPr>
          <p:nvPr/>
        </p:nvSpPr>
        <p:spPr bwMode="auto">
          <a:xfrm>
            <a:off x="1547813" y="3573463"/>
            <a:ext cx="358775" cy="647700"/>
          </a:xfrm>
          <a:prstGeom prst="leftBrace">
            <a:avLst>
              <a:gd name="adj1" fmla="val 15044"/>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8" name="AutoShape 6"/>
          <p:cNvSpPr>
            <a:spLocks/>
          </p:cNvSpPr>
          <p:nvPr/>
        </p:nvSpPr>
        <p:spPr bwMode="auto">
          <a:xfrm>
            <a:off x="1547813" y="4437063"/>
            <a:ext cx="358775" cy="2016125"/>
          </a:xfrm>
          <a:prstGeom prst="leftBrace">
            <a:avLst>
              <a:gd name="adj1" fmla="val 46829"/>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9" name="Text Box 7"/>
          <p:cNvSpPr txBox="1">
            <a:spLocks noChangeArrowheads="1"/>
          </p:cNvSpPr>
          <p:nvPr/>
        </p:nvSpPr>
        <p:spPr bwMode="auto">
          <a:xfrm>
            <a:off x="900113" y="3716338"/>
            <a:ext cx="64611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b="0">
                <a:solidFill>
                  <a:srgbClr val="FF3300"/>
                </a:solidFill>
                <a:latin typeface="Times New Roman" panose="02020603050405020304" pitchFamily="18" charset="0"/>
              </a:rPr>
              <a:t>child </a:t>
            </a:r>
          </a:p>
        </p:txBody>
      </p:sp>
      <p:sp>
        <p:nvSpPr>
          <p:cNvPr id="85000" name="Text Box 8"/>
          <p:cNvSpPr txBox="1">
            <a:spLocks noChangeArrowheads="1"/>
          </p:cNvSpPr>
          <p:nvPr/>
        </p:nvSpPr>
        <p:spPr bwMode="auto">
          <a:xfrm>
            <a:off x="828675" y="5253038"/>
            <a:ext cx="790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b="0">
                <a:solidFill>
                  <a:srgbClr val="FF3300"/>
                </a:solidFill>
                <a:latin typeface="Times New Roman" panose="02020603050405020304" pitchFamily="18" charset="0"/>
              </a:rPr>
              <a:t>parents </a:t>
            </a:r>
          </a:p>
        </p:txBody>
      </p:sp>
      <p:sp>
        <p:nvSpPr>
          <p:cNvPr id="85001" name="AutoShape 9"/>
          <p:cNvSpPr>
            <a:spLocks/>
          </p:cNvSpPr>
          <p:nvPr/>
        </p:nvSpPr>
        <p:spPr bwMode="auto">
          <a:xfrm rot="10800000">
            <a:off x="6661150" y="3573463"/>
            <a:ext cx="358775" cy="647700"/>
          </a:xfrm>
          <a:prstGeom prst="leftBrace">
            <a:avLst>
              <a:gd name="adj1" fmla="val 15044"/>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002" name="Text Box 10"/>
          <p:cNvSpPr txBox="1">
            <a:spLocks noChangeArrowheads="1"/>
          </p:cNvSpPr>
          <p:nvPr/>
        </p:nvSpPr>
        <p:spPr bwMode="auto">
          <a:xfrm>
            <a:off x="7019925" y="3568700"/>
            <a:ext cx="252095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b="0">
                <a:solidFill>
                  <a:srgbClr val="FF3300"/>
                </a:solidFill>
                <a:latin typeface="Times New Roman" panose="02020603050405020304" pitchFamily="18" charset="0"/>
              </a:rPr>
              <a:t>directly write the share memory without attach </a:t>
            </a:r>
          </a:p>
        </p:txBody>
      </p:sp>
    </p:spTree>
    <p:extLst>
      <p:ext uri="{BB962C8B-B14F-4D97-AF65-F5344CB8AC3E}">
        <p14:creationId xmlns:p14="http://schemas.microsoft.com/office/powerpoint/2010/main" val="1124703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001"/>
                                        </p:tgtEl>
                                        <p:attrNameLst>
                                          <p:attrName>style.visibility</p:attrName>
                                        </p:attrNameLst>
                                      </p:cBhvr>
                                      <p:to>
                                        <p:strVal val="visible"/>
                                      </p:to>
                                    </p:set>
                                    <p:animEffect transition="in" filter="wipe(left)">
                                      <p:cBhvr>
                                        <p:cTn id="7" dur="500"/>
                                        <p:tgtEl>
                                          <p:spTgt spid="85001"/>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5002"/>
                                        </p:tgtEl>
                                        <p:attrNameLst>
                                          <p:attrName>style.visibility</p:attrName>
                                        </p:attrNameLst>
                                      </p:cBhvr>
                                      <p:to>
                                        <p:strVal val="visible"/>
                                      </p:to>
                                    </p:set>
                                    <p:animEffect transition="in" filter="checkerboard(across)">
                                      <p:cBhvr>
                                        <p:cTn id="10" dur="500"/>
                                        <p:tgtEl>
                                          <p:spTgt spid="8500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84996"/>
                                        </p:tgtEl>
                                        <p:attrNameLst>
                                          <p:attrName>style.visibility</p:attrName>
                                        </p:attrNameLst>
                                      </p:cBhvr>
                                      <p:to>
                                        <p:strVal val="visible"/>
                                      </p:to>
                                    </p:set>
                                    <p:animEffect transition="in" filter="checkerboard(across)">
                                      <p:cBhvr>
                                        <p:cTn id="15"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1" grpId="0" animBg="1"/>
      <p:bldP spid="8500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187624" y="188640"/>
            <a:ext cx="7707139" cy="762000"/>
          </a:xfrm>
        </p:spPr>
        <p:txBody>
          <a:bodyPr/>
          <a:lstStyle/>
          <a:p>
            <a:r>
              <a:rPr lang="en-US" altLang="zh-TW" dirty="0"/>
              <a:t>IPC KEY and permission</a:t>
            </a:r>
          </a:p>
        </p:txBody>
      </p:sp>
      <p:sp>
        <p:nvSpPr>
          <p:cNvPr id="86019" name="Rectangle 3"/>
          <p:cNvSpPr>
            <a:spLocks noGrp="1" noChangeArrowheads="1"/>
          </p:cNvSpPr>
          <p:nvPr>
            <p:ph type="body" sz="half" idx="1"/>
          </p:nvPr>
        </p:nvSpPr>
        <p:spPr>
          <a:xfrm>
            <a:off x="179388" y="1657350"/>
            <a:ext cx="4603750" cy="4292600"/>
          </a:xfrm>
        </p:spPr>
        <p:txBody>
          <a:bodyPr/>
          <a:lstStyle/>
          <a:p>
            <a:pPr>
              <a:lnSpc>
                <a:spcPct val="105000"/>
              </a:lnSpc>
            </a:pPr>
            <a:r>
              <a:rPr lang="en-US" altLang="zh-TW" sz="1800"/>
              <a:t>Permission </a:t>
            </a:r>
          </a:p>
          <a:p>
            <a:pPr lvl="1">
              <a:lnSpc>
                <a:spcPct val="110000"/>
              </a:lnSpc>
            </a:pPr>
            <a:r>
              <a:rPr lang="en-US" altLang="zh-TW" sz="1800"/>
              <a:t>System V IPCs are able to be set permission for different users, which is operated with </a:t>
            </a:r>
            <a:r>
              <a:rPr lang="en-US" altLang="zh-TW" sz="1800">
                <a:solidFill>
                  <a:srgbClr val="FF3300"/>
                </a:solidFill>
              </a:rPr>
              <a:t>bitwise OR</a:t>
            </a:r>
            <a:r>
              <a:rPr lang="en-US" altLang="zh-TW" sz="1800"/>
              <a:t> the defined constants in &lt;sys/msg.h&gt;, &lt;sys/shm.h&gt;, &lt;sys/sem.h&gt;. </a:t>
            </a:r>
          </a:p>
          <a:p>
            <a:pPr lvl="1">
              <a:lnSpc>
                <a:spcPct val="110000"/>
              </a:lnSpc>
            </a:pPr>
            <a:r>
              <a:rPr lang="en-US" altLang="zh-TW" sz="1800"/>
              <a:t>The </a:t>
            </a:r>
            <a:r>
              <a:rPr lang="en-US" altLang="zh-TW" sz="1800">
                <a:solidFill>
                  <a:srgbClr val="FF3300"/>
                </a:solidFill>
              </a:rPr>
              <a:t>octal</a:t>
            </a:r>
            <a:r>
              <a:rPr lang="en-US" altLang="zh-TW" sz="1800"/>
              <a:t> permission values.</a:t>
            </a:r>
          </a:p>
          <a:p>
            <a:pPr lvl="1">
              <a:lnSpc>
                <a:spcPct val="110000"/>
              </a:lnSpc>
            </a:pPr>
            <a:r>
              <a:rPr lang="en-US" altLang="zh-TW" sz="1800"/>
              <a:t>The leading 0 which indicates the integer is octal value cannot be eliminated </a:t>
            </a:r>
          </a:p>
          <a:p>
            <a:pPr lvl="2">
              <a:lnSpc>
                <a:spcPct val="110000"/>
              </a:lnSpc>
              <a:buFont typeface="Wingdings" panose="05000000000000000000" pitchFamily="2" charset="2"/>
              <a:buNone/>
            </a:pPr>
            <a:endParaRPr lang="en-US" altLang="zh-TW" sz="1400"/>
          </a:p>
        </p:txBody>
      </p:sp>
      <p:graphicFrame>
        <p:nvGraphicFramePr>
          <p:cNvPr id="86020" name="Group 4"/>
          <p:cNvGraphicFramePr>
            <a:graphicFrameLocks noGrp="1"/>
          </p:cNvGraphicFramePr>
          <p:nvPr>
            <p:ph sz="half" idx="2"/>
          </p:nvPr>
        </p:nvGraphicFramePr>
        <p:xfrm>
          <a:off x="4932363" y="1773238"/>
          <a:ext cx="3808412" cy="4064000"/>
        </p:xfrm>
        <a:graphic>
          <a:graphicData uri="http://schemas.openxmlformats.org/drawingml/2006/table">
            <a:tbl>
              <a:tblPr/>
              <a:tblGrid>
                <a:gridCol w="2368550"/>
                <a:gridCol w="1439862"/>
              </a:tblGrid>
              <a:tr h="406400">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8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Access permission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8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Octal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406400">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Write by owner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406400">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Read by owner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406400">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R / W by owner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0600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406400">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Write by group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406400">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Read by group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406400">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R / W by group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406400">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Write by others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406400">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Read by others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r>
              <a:tr h="406400">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R / W by others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zh-TW" altLang="en-US"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     </a:t>
                      </a:r>
                      <a:r>
                        <a:rPr kumimoji="1" lang="en-US" altLang="zh-TW" sz="1800" b="0"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0006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spTree>
    <p:extLst>
      <p:ext uri="{BB962C8B-B14F-4D97-AF65-F5344CB8AC3E}">
        <p14:creationId xmlns:p14="http://schemas.microsoft.com/office/powerpoint/2010/main" val="11372480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188758" y="116632"/>
            <a:ext cx="7707139" cy="762000"/>
          </a:xfrm>
        </p:spPr>
        <p:txBody>
          <a:bodyPr/>
          <a:lstStyle/>
          <a:p>
            <a:r>
              <a:rPr lang="en-US" altLang="zh-TW" dirty="0"/>
              <a:t>Linux IPCs</a:t>
            </a:r>
          </a:p>
        </p:txBody>
      </p:sp>
      <p:sp>
        <p:nvSpPr>
          <p:cNvPr id="87043" name="Rectangle 3"/>
          <p:cNvSpPr>
            <a:spLocks noGrp="1" noChangeArrowheads="1"/>
          </p:cNvSpPr>
          <p:nvPr>
            <p:ph type="body" idx="1"/>
          </p:nvPr>
        </p:nvSpPr>
        <p:spPr/>
        <p:txBody>
          <a:bodyPr/>
          <a:lstStyle/>
          <a:p>
            <a:r>
              <a:rPr lang="en-US" altLang="zh-TW"/>
              <a:t>System V IPC</a:t>
            </a:r>
          </a:p>
          <a:p>
            <a:pPr lvl="1"/>
            <a:r>
              <a:rPr lang="en-US" altLang="zh-TW">
                <a:solidFill>
                  <a:schemeClr val="folHlink"/>
                </a:solidFill>
              </a:rPr>
              <a:t>IPC KEY and permission</a:t>
            </a:r>
            <a:r>
              <a:rPr lang="en-US" altLang="zh-TW"/>
              <a:t> </a:t>
            </a:r>
          </a:p>
          <a:p>
            <a:pPr lvl="1"/>
            <a:r>
              <a:rPr lang="en-US" altLang="zh-TW"/>
              <a:t>Message queue</a:t>
            </a:r>
          </a:p>
          <a:p>
            <a:pPr lvl="1"/>
            <a:r>
              <a:rPr lang="en-US" altLang="zh-TW">
                <a:solidFill>
                  <a:schemeClr val="folHlink"/>
                </a:solidFill>
              </a:rPr>
              <a:t>Shared memory</a:t>
            </a:r>
          </a:p>
          <a:p>
            <a:pPr lvl="1"/>
            <a:r>
              <a:rPr lang="en-US" altLang="zh-TW">
                <a:solidFill>
                  <a:schemeClr val="folHlink"/>
                </a:solidFill>
              </a:rPr>
              <a:t>Semaphore (next target)</a:t>
            </a:r>
          </a:p>
          <a:p>
            <a:r>
              <a:rPr lang="en-US" altLang="zh-TW">
                <a:solidFill>
                  <a:schemeClr val="folHlink"/>
                </a:solidFill>
              </a:rPr>
              <a:t>Signal </a:t>
            </a:r>
          </a:p>
          <a:p>
            <a:r>
              <a:rPr lang="en-US" altLang="zh-TW">
                <a:solidFill>
                  <a:schemeClr val="folHlink"/>
                </a:solidFill>
              </a:rPr>
              <a:t>Socket (next target)</a:t>
            </a:r>
          </a:p>
          <a:p>
            <a:r>
              <a:rPr lang="en-US" altLang="zh-TW">
                <a:solidFill>
                  <a:schemeClr val="folHlink"/>
                </a:solidFill>
              </a:rPr>
              <a:t>Pipe (next target)</a:t>
            </a:r>
          </a:p>
        </p:txBody>
      </p:sp>
    </p:spTree>
    <p:extLst>
      <p:ext uri="{BB962C8B-B14F-4D97-AF65-F5344CB8AC3E}">
        <p14:creationId xmlns:p14="http://schemas.microsoft.com/office/powerpoint/2010/main" val="36587644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187624" y="0"/>
            <a:ext cx="7599189" cy="762000"/>
          </a:xfrm>
        </p:spPr>
        <p:txBody>
          <a:bodyPr/>
          <a:lstStyle/>
          <a:p>
            <a:r>
              <a:rPr lang="en-US" altLang="zh-TW" dirty="0"/>
              <a:t>Message queue</a:t>
            </a:r>
          </a:p>
        </p:txBody>
      </p:sp>
      <p:sp>
        <p:nvSpPr>
          <p:cNvPr id="88067" name="Rectangle 3"/>
          <p:cNvSpPr>
            <a:spLocks noGrp="1" noChangeArrowheads="1"/>
          </p:cNvSpPr>
          <p:nvPr>
            <p:ph type="body" sz="half" idx="1"/>
          </p:nvPr>
        </p:nvSpPr>
        <p:spPr>
          <a:xfrm>
            <a:off x="914400" y="1143000"/>
            <a:ext cx="7473950" cy="5526088"/>
          </a:xfrm>
        </p:spPr>
        <p:txBody>
          <a:bodyPr/>
          <a:lstStyle/>
          <a:p>
            <a:pPr>
              <a:lnSpc>
                <a:spcPct val="105000"/>
              </a:lnSpc>
            </a:pPr>
            <a:r>
              <a:rPr lang="en-US" altLang="zh-TW" sz="1800"/>
              <a:t>A </a:t>
            </a:r>
            <a:r>
              <a:rPr lang="en-US" altLang="zh-TW" sz="1800">
                <a:solidFill>
                  <a:srgbClr val="FF3300"/>
                </a:solidFill>
              </a:rPr>
              <a:t>priority based</a:t>
            </a:r>
            <a:r>
              <a:rPr lang="en-US" altLang="zh-TW" sz="1800"/>
              <a:t> queue of messages.</a:t>
            </a:r>
          </a:p>
          <a:p>
            <a:pPr>
              <a:lnSpc>
                <a:spcPct val="105000"/>
              </a:lnSpc>
            </a:pPr>
            <a:r>
              <a:rPr lang="en-US" altLang="zh-TW" sz="1800"/>
              <a:t>Transmit a short block of memory holding application-defined messages</a:t>
            </a:r>
          </a:p>
          <a:p>
            <a:pPr>
              <a:lnSpc>
                <a:spcPct val="105000"/>
              </a:lnSpc>
            </a:pPr>
            <a:r>
              <a:rPr lang="en-US" altLang="zh-TW" sz="1800"/>
              <a:t>Message can be queued and retrieved by multiple process</a:t>
            </a:r>
          </a:p>
          <a:p>
            <a:pPr>
              <a:lnSpc>
                <a:spcPct val="105000"/>
              </a:lnSpc>
            </a:pPr>
            <a:endParaRPr lang="en-US" altLang="zh-TW" sz="1800"/>
          </a:p>
          <a:p>
            <a:pPr>
              <a:lnSpc>
                <a:spcPct val="105000"/>
              </a:lnSpc>
            </a:pPr>
            <a:endParaRPr lang="en-US" altLang="zh-TW" sz="1800"/>
          </a:p>
          <a:p>
            <a:pPr>
              <a:lnSpc>
                <a:spcPct val="105000"/>
              </a:lnSpc>
            </a:pPr>
            <a:endParaRPr lang="en-US" altLang="zh-TW" sz="1800"/>
          </a:p>
          <a:p>
            <a:pPr>
              <a:lnSpc>
                <a:spcPct val="105000"/>
              </a:lnSpc>
            </a:pPr>
            <a:endParaRPr lang="en-US" altLang="zh-TW" sz="1800"/>
          </a:p>
          <a:p>
            <a:pPr>
              <a:lnSpc>
                <a:spcPct val="105000"/>
              </a:lnSpc>
            </a:pPr>
            <a:endParaRPr lang="en-US" altLang="zh-TW" sz="1800"/>
          </a:p>
          <a:p>
            <a:pPr>
              <a:lnSpc>
                <a:spcPct val="105000"/>
              </a:lnSpc>
            </a:pPr>
            <a:endParaRPr lang="en-US" altLang="zh-TW" sz="1800"/>
          </a:p>
          <a:p>
            <a:pPr>
              <a:lnSpc>
                <a:spcPct val="105000"/>
              </a:lnSpc>
            </a:pPr>
            <a:endParaRPr lang="en-US" altLang="zh-TW" sz="1800"/>
          </a:p>
          <a:p>
            <a:pPr>
              <a:lnSpc>
                <a:spcPct val="105000"/>
              </a:lnSpc>
            </a:pPr>
            <a:endParaRPr lang="en-US" altLang="zh-TW" sz="1800"/>
          </a:p>
          <a:p>
            <a:pPr>
              <a:lnSpc>
                <a:spcPct val="105000"/>
              </a:lnSpc>
            </a:pPr>
            <a:endParaRPr lang="en-US" altLang="zh-TW" sz="1800"/>
          </a:p>
          <a:p>
            <a:pPr>
              <a:lnSpc>
                <a:spcPct val="105000"/>
              </a:lnSpc>
            </a:pPr>
            <a:endParaRPr lang="en-US" altLang="zh-TW" sz="1800"/>
          </a:p>
          <a:p>
            <a:pPr>
              <a:lnSpc>
                <a:spcPct val="105000"/>
              </a:lnSpc>
            </a:pPr>
            <a:endParaRPr lang="en-US" altLang="zh-TW" sz="1200"/>
          </a:p>
          <a:p>
            <a:pPr>
              <a:lnSpc>
                <a:spcPct val="105000"/>
              </a:lnSpc>
            </a:pPr>
            <a:r>
              <a:rPr lang="en-US" altLang="zh-TW" sz="1200"/>
              <a:t>Where the letter is input message, and the number is priority.</a:t>
            </a:r>
          </a:p>
          <a:p>
            <a:pPr>
              <a:lnSpc>
                <a:spcPct val="105000"/>
              </a:lnSpc>
              <a:buFont typeface="Wingdings" panose="05000000000000000000" pitchFamily="2" charset="2"/>
              <a:buNone/>
            </a:pPr>
            <a:r>
              <a:rPr lang="en-US" altLang="zh-TW" sz="1200"/>
              <a:t>	ex. 7A means input message A with priority level 7</a:t>
            </a:r>
          </a:p>
        </p:txBody>
      </p:sp>
      <p:graphicFrame>
        <p:nvGraphicFramePr>
          <p:cNvPr id="88068" name="Group 4"/>
          <p:cNvGraphicFramePr>
            <a:graphicFrameLocks noGrp="1"/>
          </p:cNvGraphicFramePr>
          <p:nvPr>
            <p:ph sz="half" idx="2"/>
          </p:nvPr>
        </p:nvGraphicFramePr>
        <p:xfrm>
          <a:off x="2262188" y="3406775"/>
          <a:ext cx="4452937" cy="414338"/>
        </p:xfrm>
        <a:graphic>
          <a:graphicData uri="http://schemas.openxmlformats.org/drawingml/2006/table">
            <a:tbl>
              <a:tblPr/>
              <a:tblGrid>
                <a:gridCol w="503237"/>
                <a:gridCol w="485775"/>
                <a:gridCol w="495300"/>
                <a:gridCol w="493713"/>
                <a:gridCol w="496887"/>
                <a:gridCol w="493713"/>
                <a:gridCol w="495300"/>
                <a:gridCol w="493712"/>
                <a:gridCol w="495300"/>
              </a:tblGrid>
              <a:tr h="414338">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7H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7G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3F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7E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3C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7A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graphicFrame>
        <p:nvGraphicFramePr>
          <p:cNvPr id="88090" name="Group 26"/>
          <p:cNvGraphicFramePr>
            <a:graphicFrameLocks noGrp="1"/>
          </p:cNvGraphicFramePr>
          <p:nvPr/>
        </p:nvGraphicFramePr>
        <p:xfrm>
          <a:off x="3562350" y="3932238"/>
          <a:ext cx="1271588" cy="414338"/>
        </p:xfrm>
        <a:graphic>
          <a:graphicData uri="http://schemas.openxmlformats.org/drawingml/2006/table">
            <a:tbl>
              <a:tblPr/>
              <a:tblGrid>
                <a:gridCol w="431800"/>
                <a:gridCol w="415925"/>
                <a:gridCol w="423863"/>
              </a:tblGrid>
              <a:tr h="414338">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1J</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solidFill>
                  </a:tcPr>
                </a:tc>
              </a:tr>
            </a:tbl>
          </a:graphicData>
        </a:graphic>
      </p:graphicFrame>
      <p:graphicFrame>
        <p:nvGraphicFramePr>
          <p:cNvPr id="88100" name="Group 36"/>
          <p:cNvGraphicFramePr>
            <a:graphicFrameLocks noGrp="1"/>
          </p:cNvGraphicFramePr>
          <p:nvPr/>
        </p:nvGraphicFramePr>
        <p:xfrm>
          <a:off x="3562350" y="4724400"/>
          <a:ext cx="847725" cy="414338"/>
        </p:xfrm>
        <a:graphic>
          <a:graphicData uri="http://schemas.openxmlformats.org/drawingml/2006/table">
            <a:tbl>
              <a:tblPr/>
              <a:tblGrid>
                <a:gridCol w="431800"/>
                <a:gridCol w="415925"/>
              </a:tblGrid>
              <a:tr h="414338">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3C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3F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r>
            </a:tbl>
          </a:graphicData>
        </a:graphic>
      </p:graphicFrame>
      <p:graphicFrame>
        <p:nvGraphicFramePr>
          <p:cNvPr id="88108" name="Group 44"/>
          <p:cNvGraphicFramePr>
            <a:graphicFrameLocks noGrp="1"/>
          </p:cNvGraphicFramePr>
          <p:nvPr/>
        </p:nvGraphicFramePr>
        <p:xfrm>
          <a:off x="3562350" y="5516563"/>
          <a:ext cx="1695450" cy="414338"/>
        </p:xfrm>
        <a:graphic>
          <a:graphicData uri="http://schemas.openxmlformats.org/drawingml/2006/table">
            <a:tbl>
              <a:tblPr/>
              <a:tblGrid>
                <a:gridCol w="431800"/>
                <a:gridCol w="415925"/>
                <a:gridCol w="423863"/>
                <a:gridCol w="423862"/>
              </a:tblGrid>
              <a:tr h="414338">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7A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7E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7G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l"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7H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graphicFrame>
        <p:nvGraphicFramePr>
          <p:cNvPr id="88120" name="Group 56"/>
          <p:cNvGraphicFramePr>
            <a:graphicFrameLocks noGrp="1"/>
          </p:cNvGraphicFramePr>
          <p:nvPr/>
        </p:nvGraphicFramePr>
        <p:xfrm>
          <a:off x="2698750" y="3932238"/>
          <a:ext cx="431800" cy="414338"/>
        </p:xfrm>
        <a:graphic>
          <a:graphicData uri="http://schemas.openxmlformats.org/drawingml/2006/table">
            <a:tbl>
              <a:tblPr/>
              <a:tblGrid>
                <a:gridCol w="431800"/>
              </a:tblGrid>
              <a:tr h="414338">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33"/>
                    </a:solidFill>
                  </a:tcPr>
                </a:tc>
              </a:tr>
            </a:tbl>
          </a:graphicData>
        </a:graphic>
      </p:graphicFrame>
      <p:graphicFrame>
        <p:nvGraphicFramePr>
          <p:cNvPr id="88126" name="Group 62"/>
          <p:cNvGraphicFramePr>
            <a:graphicFrameLocks noGrp="1"/>
          </p:cNvGraphicFramePr>
          <p:nvPr/>
        </p:nvGraphicFramePr>
        <p:xfrm>
          <a:off x="2698750" y="4724400"/>
          <a:ext cx="431800" cy="414338"/>
        </p:xfrm>
        <a:graphic>
          <a:graphicData uri="http://schemas.openxmlformats.org/drawingml/2006/table">
            <a:tbl>
              <a:tblPr/>
              <a:tblGrid>
                <a:gridCol w="431800"/>
              </a:tblGrid>
              <a:tr h="414338">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33"/>
                    </a:solidFill>
                  </a:tcPr>
                </a:tc>
              </a:tr>
            </a:tbl>
          </a:graphicData>
        </a:graphic>
      </p:graphicFrame>
      <p:graphicFrame>
        <p:nvGraphicFramePr>
          <p:cNvPr id="88132" name="Group 68"/>
          <p:cNvGraphicFramePr>
            <a:graphicFrameLocks noGrp="1"/>
          </p:cNvGraphicFramePr>
          <p:nvPr/>
        </p:nvGraphicFramePr>
        <p:xfrm>
          <a:off x="2698750" y="5516563"/>
          <a:ext cx="431800" cy="414338"/>
        </p:xfrm>
        <a:graphic>
          <a:graphicData uri="http://schemas.openxmlformats.org/drawingml/2006/table">
            <a:tbl>
              <a:tblPr/>
              <a:tblGrid>
                <a:gridCol w="431800"/>
              </a:tblGrid>
              <a:tr h="414338">
                <a:tc>
                  <a:txBody>
                    <a:bodyPr/>
                    <a:lstStyle>
                      <a:lvl1pPr>
                        <a:defRPr kumimoji="1" sz="2400" b="1">
                          <a:solidFill>
                            <a:schemeClr val="tx1"/>
                          </a:solidFill>
                          <a:latin typeface="Arial" panose="020B0604020202020204" pitchFamily="34" charset="0"/>
                          <a:ea typeface="新細明體" panose="02020500000000000000" pitchFamily="18" charset="-120"/>
                        </a:defRPr>
                      </a:lvl1pPr>
                      <a:lvl2pPr marL="474663">
                        <a:defRPr kumimoji="1" sz="2200">
                          <a:solidFill>
                            <a:schemeClr val="tx1"/>
                          </a:solidFill>
                          <a:latin typeface="Arial" panose="020B0604020202020204" pitchFamily="34" charset="0"/>
                          <a:ea typeface="新細明體" panose="02020500000000000000" pitchFamily="18" charset="-120"/>
                        </a:defRPr>
                      </a:lvl2pPr>
                      <a:lvl3pPr marL="950913">
                        <a:defRPr kumimoji="1">
                          <a:solidFill>
                            <a:schemeClr val="tx1"/>
                          </a:solidFill>
                          <a:latin typeface="Arial" panose="020B0604020202020204" pitchFamily="34" charset="0"/>
                          <a:ea typeface="新細明體" panose="02020500000000000000" pitchFamily="18" charset="-120"/>
                        </a:defRPr>
                      </a:lvl3pPr>
                      <a:lvl4pPr marL="1427163">
                        <a:defRPr kumimoji="1">
                          <a:solidFill>
                            <a:schemeClr val="tx1"/>
                          </a:solidFill>
                          <a:latin typeface="Arial" panose="020B0604020202020204" pitchFamily="34" charset="0"/>
                          <a:ea typeface="新細明體" panose="02020500000000000000" pitchFamily="18" charset="-120"/>
                        </a:defRPr>
                      </a:lvl4pPr>
                      <a:lvl5pPr marL="1846263">
                        <a:buSzPct val="50000"/>
                        <a:defRPr kumimoji="1" sz="1400">
                          <a:solidFill>
                            <a:schemeClr val="tx1"/>
                          </a:solidFill>
                          <a:latin typeface="Arial" panose="020B0604020202020204" pitchFamily="34" charset="0"/>
                          <a:ea typeface="新細明體" panose="02020500000000000000" pitchFamily="18" charset="-120"/>
                        </a:defRPr>
                      </a:lvl5pPr>
                      <a:lvl6pPr marL="23034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6pPr>
                      <a:lvl7pPr marL="27606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7pPr>
                      <a:lvl8pPr marL="32178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8pPr>
                      <a:lvl9pPr marL="3675063" fontAlgn="base">
                        <a:spcBef>
                          <a:spcPct val="20000"/>
                        </a:spcBef>
                        <a:spcAft>
                          <a:spcPct val="0"/>
                        </a:spcAft>
                        <a:buSzPct val="50000"/>
                        <a:buFont typeface="Wingdings" panose="05000000000000000000" pitchFamily="2" charset="2"/>
                        <a:defRPr kumimoji="1" sz="1400">
                          <a:solidFill>
                            <a:schemeClr val="tx1"/>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Tx/>
                        <a:buSzPct val="60000"/>
                        <a:buFont typeface="Wingdings" panose="05000000000000000000" pitchFamily="2" charset="2"/>
                        <a:buNone/>
                        <a:tabLst/>
                      </a:pPr>
                      <a:r>
                        <a:rPr kumimoji="1" lang="en-US" altLang="zh-TW" sz="1400" b="1" i="0" u="none" strike="noStrike" cap="none" normalizeH="0" baseline="0" smtClean="0">
                          <a:ln>
                            <a:noFill/>
                          </a:ln>
                          <a:solidFill>
                            <a:schemeClr val="tx1"/>
                          </a:solidFill>
                          <a:effectLst/>
                          <a:latin typeface="Arial" panose="020B0604020202020204" pitchFamily="34" charset="0"/>
                          <a:ea typeface="新細明體" panose="02020500000000000000" pitchFamily="18" charset="-120"/>
                        </a:rPr>
                        <a:t>7</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CCFF"/>
                    </a:solidFill>
                  </a:tcPr>
                </a:tc>
              </a:tr>
            </a:tbl>
          </a:graphicData>
        </a:graphic>
      </p:graphicFrame>
      <p:sp>
        <p:nvSpPr>
          <p:cNvPr id="88138" name="Line 74"/>
          <p:cNvSpPr>
            <a:spLocks noChangeShapeType="1"/>
          </p:cNvSpPr>
          <p:nvPr/>
        </p:nvSpPr>
        <p:spPr bwMode="auto">
          <a:xfrm>
            <a:off x="3130550" y="4148138"/>
            <a:ext cx="43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39" name="Line 75"/>
          <p:cNvSpPr>
            <a:spLocks noChangeShapeType="1"/>
          </p:cNvSpPr>
          <p:nvPr/>
        </p:nvSpPr>
        <p:spPr bwMode="auto">
          <a:xfrm>
            <a:off x="3130550" y="4940300"/>
            <a:ext cx="43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40" name="Line 76"/>
          <p:cNvSpPr>
            <a:spLocks noChangeShapeType="1"/>
          </p:cNvSpPr>
          <p:nvPr/>
        </p:nvSpPr>
        <p:spPr bwMode="auto">
          <a:xfrm>
            <a:off x="3130550" y="5732463"/>
            <a:ext cx="431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141" name="AutoShape 77"/>
          <p:cNvSpPr>
            <a:spLocks noChangeArrowheads="1"/>
          </p:cNvSpPr>
          <p:nvPr/>
        </p:nvSpPr>
        <p:spPr bwMode="auto">
          <a:xfrm>
            <a:off x="4859338" y="4005263"/>
            <a:ext cx="2447925" cy="287337"/>
          </a:xfrm>
          <a:prstGeom prst="leftArrow">
            <a:avLst>
              <a:gd name="adj1" fmla="val 50278"/>
              <a:gd name="adj2" fmla="val 92175"/>
            </a:avLst>
          </a:prstGeom>
          <a:solidFill>
            <a:srgbClr val="FF99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42" name="AutoShape 78"/>
          <p:cNvSpPr>
            <a:spLocks noChangeArrowheads="1"/>
          </p:cNvSpPr>
          <p:nvPr/>
        </p:nvSpPr>
        <p:spPr bwMode="auto">
          <a:xfrm>
            <a:off x="4427538" y="4795838"/>
            <a:ext cx="2879725" cy="288925"/>
          </a:xfrm>
          <a:prstGeom prst="leftArrow">
            <a:avLst>
              <a:gd name="adj1" fmla="val 50278"/>
              <a:gd name="adj2" fmla="val 107838"/>
            </a:avLst>
          </a:prstGeom>
          <a:solidFill>
            <a:srgbClr val="66FF3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43" name="AutoShape 79"/>
          <p:cNvSpPr>
            <a:spLocks noChangeArrowheads="1"/>
          </p:cNvSpPr>
          <p:nvPr/>
        </p:nvSpPr>
        <p:spPr bwMode="auto">
          <a:xfrm>
            <a:off x="5219700" y="5588000"/>
            <a:ext cx="2087563" cy="288925"/>
          </a:xfrm>
          <a:prstGeom prst="leftArrow">
            <a:avLst>
              <a:gd name="adj1" fmla="val 50278"/>
              <a:gd name="adj2" fmla="val 78173"/>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44" name="AutoShape 80"/>
          <p:cNvSpPr>
            <a:spLocks noChangeArrowheads="1"/>
          </p:cNvSpPr>
          <p:nvPr/>
        </p:nvSpPr>
        <p:spPr bwMode="auto">
          <a:xfrm rot="16200000">
            <a:off x="5831681" y="4617244"/>
            <a:ext cx="3095625" cy="287338"/>
          </a:xfrm>
          <a:prstGeom prst="leftArrow">
            <a:avLst>
              <a:gd name="adj1" fmla="val 50278"/>
              <a:gd name="adj2" fmla="val 116563"/>
            </a:avLst>
          </a:prstGeom>
          <a:solidFill>
            <a:srgbClr val="B2B2B2"/>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45" name="Text Box 81"/>
          <p:cNvSpPr txBox="1">
            <a:spLocks noChangeArrowheads="1"/>
          </p:cNvSpPr>
          <p:nvPr/>
        </p:nvSpPr>
        <p:spPr bwMode="auto">
          <a:xfrm>
            <a:off x="5580063" y="3716338"/>
            <a:ext cx="1727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800">
                <a:solidFill>
                  <a:schemeClr val="accent2"/>
                </a:solidFill>
                <a:latin typeface="Times New Roman" panose="02020603050405020304" pitchFamily="18" charset="0"/>
              </a:rPr>
              <a:t>highest priority</a:t>
            </a:r>
          </a:p>
        </p:txBody>
      </p:sp>
      <p:sp>
        <p:nvSpPr>
          <p:cNvPr id="88146" name="Text Box 82"/>
          <p:cNvSpPr txBox="1">
            <a:spLocks noChangeArrowheads="1"/>
          </p:cNvSpPr>
          <p:nvPr/>
        </p:nvSpPr>
        <p:spPr bwMode="auto">
          <a:xfrm>
            <a:off x="3132138" y="2708275"/>
            <a:ext cx="30241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800">
                <a:solidFill>
                  <a:schemeClr val="accent2"/>
                </a:solidFill>
                <a:latin typeface="Times New Roman" panose="02020603050405020304" pitchFamily="18" charset="0"/>
              </a:rPr>
              <a:t>input messages with priority</a:t>
            </a:r>
          </a:p>
        </p:txBody>
      </p:sp>
      <p:sp>
        <p:nvSpPr>
          <p:cNvPr id="88147" name="Text Box 83"/>
          <p:cNvSpPr txBox="1">
            <a:spLocks noChangeArrowheads="1"/>
          </p:cNvSpPr>
          <p:nvPr/>
        </p:nvSpPr>
        <p:spPr bwMode="auto">
          <a:xfrm>
            <a:off x="971550" y="4724400"/>
            <a:ext cx="10080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800">
                <a:solidFill>
                  <a:schemeClr val="accent2"/>
                </a:solidFill>
                <a:latin typeface="Times New Roman" panose="02020603050405020304" pitchFamily="18" charset="0"/>
              </a:rPr>
              <a:t>msgrcv()</a:t>
            </a:r>
          </a:p>
        </p:txBody>
      </p:sp>
      <p:sp>
        <p:nvSpPr>
          <p:cNvPr id="88148" name="Text Box 84"/>
          <p:cNvSpPr txBox="1">
            <a:spLocks noChangeArrowheads="1"/>
          </p:cNvSpPr>
          <p:nvPr/>
        </p:nvSpPr>
        <p:spPr bwMode="auto">
          <a:xfrm>
            <a:off x="971550" y="3068638"/>
            <a:ext cx="10080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800">
                <a:solidFill>
                  <a:schemeClr val="accent2"/>
                </a:solidFill>
                <a:latin typeface="Times New Roman" panose="02020603050405020304" pitchFamily="18" charset="0"/>
              </a:rPr>
              <a:t>msgsnd()</a:t>
            </a:r>
          </a:p>
        </p:txBody>
      </p:sp>
      <p:sp>
        <p:nvSpPr>
          <p:cNvPr id="88149" name="AutoShape 85"/>
          <p:cNvSpPr>
            <a:spLocks noChangeArrowheads="1"/>
          </p:cNvSpPr>
          <p:nvPr/>
        </p:nvSpPr>
        <p:spPr bwMode="auto">
          <a:xfrm>
            <a:off x="1979613" y="4005263"/>
            <a:ext cx="719137" cy="287337"/>
          </a:xfrm>
          <a:prstGeom prst="leftArrow">
            <a:avLst>
              <a:gd name="adj1" fmla="val 50556"/>
              <a:gd name="adj2" fmla="val 48259"/>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50" name="AutoShape 86"/>
          <p:cNvSpPr>
            <a:spLocks noChangeArrowheads="1"/>
          </p:cNvSpPr>
          <p:nvPr/>
        </p:nvSpPr>
        <p:spPr bwMode="auto">
          <a:xfrm>
            <a:off x="1979613" y="4795838"/>
            <a:ext cx="719137" cy="287337"/>
          </a:xfrm>
          <a:prstGeom prst="leftArrow">
            <a:avLst>
              <a:gd name="adj1" fmla="val 50556"/>
              <a:gd name="adj2" fmla="val 48259"/>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51" name="AutoShape 87"/>
          <p:cNvSpPr>
            <a:spLocks noChangeArrowheads="1"/>
          </p:cNvSpPr>
          <p:nvPr/>
        </p:nvSpPr>
        <p:spPr bwMode="auto">
          <a:xfrm>
            <a:off x="1979613" y="5588000"/>
            <a:ext cx="719137" cy="287338"/>
          </a:xfrm>
          <a:prstGeom prst="leftArrow">
            <a:avLst>
              <a:gd name="adj1" fmla="val 50556"/>
              <a:gd name="adj2" fmla="val 48259"/>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52" name="AutoShape 88"/>
          <p:cNvSpPr>
            <a:spLocks noChangeArrowheads="1"/>
          </p:cNvSpPr>
          <p:nvPr/>
        </p:nvSpPr>
        <p:spPr bwMode="auto">
          <a:xfrm rot="10800000">
            <a:off x="1979613" y="3140075"/>
            <a:ext cx="719137" cy="287338"/>
          </a:xfrm>
          <a:prstGeom prst="leftArrow">
            <a:avLst>
              <a:gd name="adj1" fmla="val 50556"/>
              <a:gd name="adj2" fmla="val 48259"/>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153" name="Text Box 89"/>
          <p:cNvSpPr txBox="1">
            <a:spLocks noChangeArrowheads="1"/>
          </p:cNvSpPr>
          <p:nvPr/>
        </p:nvSpPr>
        <p:spPr bwMode="auto">
          <a:xfrm>
            <a:off x="5580063" y="4508500"/>
            <a:ext cx="1943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800">
                <a:solidFill>
                  <a:schemeClr val="accent2"/>
                </a:solidFill>
                <a:latin typeface="Times New Roman" panose="02020603050405020304" pitchFamily="18" charset="0"/>
              </a:rPr>
              <a:t>higher priority</a:t>
            </a:r>
          </a:p>
        </p:txBody>
      </p:sp>
      <p:sp>
        <p:nvSpPr>
          <p:cNvPr id="88154" name="Text Box 90"/>
          <p:cNvSpPr txBox="1">
            <a:spLocks noChangeArrowheads="1"/>
          </p:cNvSpPr>
          <p:nvPr/>
        </p:nvSpPr>
        <p:spPr bwMode="auto">
          <a:xfrm>
            <a:off x="5580063" y="5300663"/>
            <a:ext cx="1943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800">
                <a:solidFill>
                  <a:schemeClr val="accent2"/>
                </a:solidFill>
                <a:latin typeface="Times New Roman" panose="02020603050405020304" pitchFamily="18" charset="0"/>
              </a:rPr>
              <a:t>lowest priority</a:t>
            </a:r>
          </a:p>
        </p:txBody>
      </p:sp>
      <p:sp>
        <p:nvSpPr>
          <p:cNvPr id="88155" name="AutoShape 91"/>
          <p:cNvSpPr>
            <a:spLocks noChangeArrowheads="1"/>
          </p:cNvSpPr>
          <p:nvPr/>
        </p:nvSpPr>
        <p:spPr bwMode="auto">
          <a:xfrm rot="10800000">
            <a:off x="6516688" y="3140075"/>
            <a:ext cx="935037" cy="288925"/>
          </a:xfrm>
          <a:prstGeom prst="leftArrow">
            <a:avLst>
              <a:gd name="adj1" fmla="val 61333"/>
              <a:gd name="adj2" fmla="val 0"/>
            </a:avLst>
          </a:prstGeom>
          <a:solidFill>
            <a:srgbClr val="B2B2B2"/>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2743999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115616" y="0"/>
            <a:ext cx="7671197" cy="762000"/>
          </a:xfrm>
        </p:spPr>
        <p:txBody>
          <a:bodyPr/>
          <a:lstStyle/>
          <a:p>
            <a:r>
              <a:rPr lang="en-US" altLang="zh-TW" dirty="0"/>
              <a:t>Message queue</a:t>
            </a:r>
          </a:p>
        </p:txBody>
      </p:sp>
      <p:sp>
        <p:nvSpPr>
          <p:cNvPr id="89091" name="Rectangle 3"/>
          <p:cNvSpPr>
            <a:spLocks noGrp="1" noChangeArrowheads="1"/>
          </p:cNvSpPr>
          <p:nvPr>
            <p:ph type="body" idx="1"/>
          </p:nvPr>
        </p:nvSpPr>
        <p:spPr/>
        <p:txBody>
          <a:bodyPr/>
          <a:lstStyle/>
          <a:p>
            <a:r>
              <a:rPr lang="en-US" altLang="zh-TW"/>
              <a:t>Related APIs</a:t>
            </a:r>
          </a:p>
          <a:p>
            <a:pPr lvl="1"/>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msgget(key_t key, </a:t>
            </a:r>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msgflg)</a:t>
            </a:r>
          </a:p>
          <a:p>
            <a:pPr lvl="1"/>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msgsnd(</a:t>
            </a:r>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msqid, </a:t>
            </a:r>
            <a:r>
              <a:rPr lang="en-US" altLang="zh-TW" sz="2000" b="1">
                <a:solidFill>
                  <a:schemeClr val="accent2"/>
                </a:solidFill>
                <a:latin typeface="Courier New" panose="02070309020205020404" pitchFamily="49" charset="0"/>
              </a:rPr>
              <a:t>struct</a:t>
            </a:r>
            <a:r>
              <a:rPr lang="en-US" altLang="zh-TW" sz="2000" b="1">
                <a:latin typeface="Courier New" panose="02070309020205020404" pitchFamily="49" charset="0"/>
              </a:rPr>
              <a:t> msgbuf* msgp, </a:t>
            </a:r>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msgsz, </a:t>
            </a:r>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msgflg)</a:t>
            </a:r>
          </a:p>
          <a:p>
            <a:pPr lvl="1"/>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msgrcv(</a:t>
            </a:r>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msqid, </a:t>
            </a:r>
            <a:r>
              <a:rPr lang="en-US" altLang="zh-TW" sz="2000" b="1">
                <a:solidFill>
                  <a:schemeClr val="accent2"/>
                </a:solidFill>
                <a:latin typeface="Courier New" panose="02070309020205020404" pitchFamily="49" charset="0"/>
              </a:rPr>
              <a:t>struct</a:t>
            </a:r>
            <a:r>
              <a:rPr lang="en-US" altLang="zh-TW" sz="2000" b="1">
                <a:latin typeface="Courier New" panose="02070309020205020404" pitchFamily="49" charset="0"/>
              </a:rPr>
              <a:t> msgbuf* msgp, </a:t>
            </a:r>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msgsz, </a:t>
            </a:r>
            <a:r>
              <a:rPr lang="en-US" altLang="zh-TW" sz="2000" b="1">
                <a:solidFill>
                  <a:schemeClr val="accent2"/>
                </a:solidFill>
                <a:latin typeface="Courier New" panose="02070309020205020404" pitchFamily="49" charset="0"/>
              </a:rPr>
              <a:t>long</a:t>
            </a:r>
            <a:r>
              <a:rPr lang="en-US" altLang="zh-TW" sz="2000" b="1">
                <a:latin typeface="Courier New" panose="02070309020205020404" pitchFamily="49" charset="0"/>
              </a:rPr>
              <a:t> msgtyp, </a:t>
            </a:r>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msgflg)</a:t>
            </a:r>
          </a:p>
          <a:p>
            <a:pPr lvl="1"/>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msgctl(</a:t>
            </a:r>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msqid, </a:t>
            </a:r>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cmd, </a:t>
            </a:r>
            <a:r>
              <a:rPr lang="en-US" altLang="zh-TW" sz="2000" b="1">
                <a:solidFill>
                  <a:schemeClr val="accent2"/>
                </a:solidFill>
                <a:latin typeface="Courier New" panose="02070309020205020404" pitchFamily="49" charset="0"/>
              </a:rPr>
              <a:t>struct </a:t>
            </a:r>
            <a:r>
              <a:rPr lang="en-US" altLang="zh-TW" sz="2000" b="1">
                <a:latin typeface="Courier New" panose="02070309020205020404" pitchFamily="49" charset="0"/>
              </a:rPr>
              <a:t>msqid_ds* buf)</a:t>
            </a:r>
          </a:p>
          <a:p>
            <a:pPr lvl="1"/>
            <a:endParaRPr lang="zh-TW" altLang="en-US" sz="2000" b="1">
              <a:latin typeface="Courier New" panose="02070309020205020404" pitchFamily="49" charset="0"/>
            </a:endParaRPr>
          </a:p>
        </p:txBody>
      </p:sp>
    </p:spTree>
    <p:extLst>
      <p:ext uri="{BB962C8B-B14F-4D97-AF65-F5344CB8AC3E}">
        <p14:creationId xmlns:p14="http://schemas.microsoft.com/office/powerpoint/2010/main" val="5774804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187624" y="0"/>
            <a:ext cx="7599189" cy="762000"/>
          </a:xfrm>
        </p:spPr>
        <p:txBody>
          <a:bodyPr/>
          <a:lstStyle/>
          <a:p>
            <a:r>
              <a:rPr lang="en-US" altLang="zh-CN" dirty="0"/>
              <a:t>Linux process introduction</a:t>
            </a:r>
          </a:p>
        </p:txBody>
      </p:sp>
      <p:sp>
        <p:nvSpPr>
          <p:cNvPr id="11267" name="Rectangle 3"/>
          <p:cNvSpPr>
            <a:spLocks noGrp="1" noChangeArrowheads="1"/>
          </p:cNvSpPr>
          <p:nvPr>
            <p:ph type="body" sz="half" idx="1"/>
          </p:nvPr>
        </p:nvSpPr>
        <p:spPr>
          <a:xfrm>
            <a:off x="179388" y="914400"/>
            <a:ext cx="8964612" cy="5410200"/>
          </a:xfrm>
        </p:spPr>
        <p:txBody>
          <a:bodyPr/>
          <a:lstStyle/>
          <a:p>
            <a:r>
              <a:rPr lang="en-US" altLang="zh-CN" sz="2400" dirty="0"/>
              <a:t> </a:t>
            </a:r>
            <a:r>
              <a:rPr lang="en-US" altLang="zh-CN" dirty="0"/>
              <a:t>Details in process</a:t>
            </a:r>
            <a:r>
              <a:rPr lang="zh-CN" altLang="en-US" sz="2400" dirty="0"/>
              <a:t>：</a:t>
            </a:r>
          </a:p>
          <a:p>
            <a:pPr lvl="2"/>
            <a:r>
              <a:rPr lang="en-US" altLang="zh-CN" sz="2400" b="1" dirty="0"/>
              <a:t>Character for executing</a:t>
            </a:r>
            <a:r>
              <a:rPr lang="en-US" altLang="zh-CN" sz="1800" b="1" dirty="0"/>
              <a:t> :</a:t>
            </a:r>
          </a:p>
          <a:p>
            <a:pPr lvl="3"/>
            <a:r>
              <a:rPr lang="en-US" altLang="zh-CN" sz="1800" b="1" dirty="0"/>
              <a:t>Dynamic :     begin and finish dynamic</a:t>
            </a:r>
          </a:p>
          <a:p>
            <a:pPr lvl="3"/>
            <a:r>
              <a:rPr lang="en-US" altLang="zh-CN" sz="1800" b="1" dirty="0"/>
              <a:t>concurrence : execute together with other process</a:t>
            </a:r>
          </a:p>
          <a:p>
            <a:pPr lvl="3"/>
            <a:r>
              <a:rPr lang="en-US" altLang="zh-CN" sz="1800" b="1" dirty="0"/>
              <a:t>Independence: a base unit which execute independently, also as 	the independence unit assigned and scheduled by system. </a:t>
            </a:r>
          </a:p>
          <a:p>
            <a:pPr lvl="3"/>
            <a:r>
              <a:rPr lang="en-US" altLang="zh-CN" sz="1800" b="1" dirty="0" err="1"/>
              <a:t>Asynchronism</a:t>
            </a:r>
            <a:r>
              <a:rPr lang="en-US" altLang="zh-CN" sz="1800" b="1" dirty="0"/>
              <a:t>:  advance forward in his own independence and 				unpredictable speed</a:t>
            </a:r>
            <a:r>
              <a:rPr lang="en-US" altLang="zh-CN" sz="1800" dirty="0"/>
              <a:t>	</a:t>
            </a:r>
          </a:p>
          <a:p>
            <a:pPr lvl="2"/>
            <a:r>
              <a:rPr lang="en-US" altLang="zh-CN" sz="2400" b="1" dirty="0"/>
              <a:t>Character for frame</a:t>
            </a:r>
            <a:r>
              <a:rPr lang="en-US" altLang="zh-CN" sz="1800" b="1" dirty="0"/>
              <a:t>:</a:t>
            </a:r>
          </a:p>
          <a:p>
            <a:pPr lvl="3"/>
            <a:r>
              <a:rPr lang="en-US" altLang="zh-CN" sz="1800" b="1" dirty="0"/>
              <a:t>PCB</a:t>
            </a:r>
          </a:p>
          <a:p>
            <a:pPr lvl="3"/>
            <a:r>
              <a:rPr lang="en-US" altLang="zh-CN" sz="1600" b="1" dirty="0"/>
              <a:t>Program field</a:t>
            </a:r>
          </a:p>
          <a:p>
            <a:pPr lvl="3"/>
            <a:r>
              <a:rPr lang="en-US" altLang="zh-CN" sz="1600" b="1" dirty="0"/>
              <a:t>Date field</a:t>
            </a:r>
            <a:endParaRPr lang="en-US" altLang="zh-CN" sz="1800" b="1" dirty="0"/>
          </a:p>
          <a:p>
            <a:pPr lvl="2"/>
            <a:r>
              <a:rPr lang="en-US" altLang="zh-CN" sz="2400" b="1" dirty="0"/>
              <a:t>Running module( ready, running, block)</a:t>
            </a:r>
          </a:p>
          <a:p>
            <a:pPr lvl="3">
              <a:buFontTx/>
              <a:buNone/>
            </a:pPr>
            <a:endParaRPr lang="en-US" altLang="zh-CN" sz="2400" dirty="0"/>
          </a:p>
        </p:txBody>
      </p:sp>
      <p:sp>
        <p:nvSpPr>
          <p:cNvPr id="11305" name="Oval 41"/>
          <p:cNvSpPr>
            <a:spLocks noChangeArrowheads="1"/>
          </p:cNvSpPr>
          <p:nvPr/>
        </p:nvSpPr>
        <p:spPr bwMode="auto">
          <a:xfrm>
            <a:off x="2057400" y="5562600"/>
            <a:ext cx="1219200" cy="838200"/>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block</a:t>
            </a:r>
          </a:p>
        </p:txBody>
      </p:sp>
      <p:sp>
        <p:nvSpPr>
          <p:cNvPr id="11309" name="Oval 45"/>
          <p:cNvSpPr>
            <a:spLocks noChangeArrowheads="1"/>
          </p:cNvSpPr>
          <p:nvPr/>
        </p:nvSpPr>
        <p:spPr bwMode="auto">
          <a:xfrm>
            <a:off x="3352800" y="4572000"/>
            <a:ext cx="1295400" cy="838200"/>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running</a:t>
            </a:r>
          </a:p>
        </p:txBody>
      </p:sp>
      <p:sp>
        <p:nvSpPr>
          <p:cNvPr id="11310" name="Oval 46"/>
          <p:cNvSpPr>
            <a:spLocks noChangeArrowheads="1"/>
          </p:cNvSpPr>
          <p:nvPr/>
        </p:nvSpPr>
        <p:spPr bwMode="auto">
          <a:xfrm>
            <a:off x="4419600" y="5562600"/>
            <a:ext cx="1371600" cy="838200"/>
          </a:xfrm>
          <a:prstGeom prst="ellipse">
            <a:avLst/>
          </a:prstGeom>
          <a:solidFill>
            <a:srgbClr val="3366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ready</a:t>
            </a:r>
          </a:p>
        </p:txBody>
      </p:sp>
      <p:sp>
        <p:nvSpPr>
          <p:cNvPr id="11311" name="Line 47"/>
          <p:cNvSpPr>
            <a:spLocks noChangeShapeType="1"/>
          </p:cNvSpPr>
          <p:nvPr/>
        </p:nvSpPr>
        <p:spPr bwMode="auto">
          <a:xfrm flipH="1">
            <a:off x="3048000" y="5181600"/>
            <a:ext cx="381000" cy="381000"/>
          </a:xfrm>
          <a:prstGeom prst="line">
            <a:avLst/>
          </a:prstGeom>
          <a:noFill/>
          <a:ln w="952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12" name="Line 48"/>
          <p:cNvSpPr>
            <a:spLocks noChangeShapeType="1"/>
          </p:cNvSpPr>
          <p:nvPr/>
        </p:nvSpPr>
        <p:spPr bwMode="auto">
          <a:xfrm>
            <a:off x="3276600" y="6019800"/>
            <a:ext cx="1143000" cy="0"/>
          </a:xfrm>
          <a:prstGeom prst="line">
            <a:avLst/>
          </a:prstGeom>
          <a:noFill/>
          <a:ln w="9525">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13" name="Line 49"/>
          <p:cNvSpPr>
            <a:spLocks noChangeShapeType="1"/>
          </p:cNvSpPr>
          <p:nvPr/>
        </p:nvSpPr>
        <p:spPr bwMode="auto">
          <a:xfrm flipH="1" flipV="1">
            <a:off x="4267200" y="5181600"/>
            <a:ext cx="533400" cy="381000"/>
          </a:xfrm>
          <a:prstGeom prst="line">
            <a:avLst/>
          </a:prstGeom>
          <a:noFill/>
          <a:ln w="9525">
            <a:solidFill>
              <a:srgbClr val="FF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2432711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305"/>
                                        </p:tgtEl>
                                        <p:attrNameLst>
                                          <p:attrName>style.visibility</p:attrName>
                                        </p:attrNameLst>
                                      </p:cBhvr>
                                      <p:to>
                                        <p:strVal val="visible"/>
                                      </p:to>
                                    </p:set>
                                    <p:anim calcmode="lin" valueType="num">
                                      <p:cBhvr additive="base">
                                        <p:cTn id="7" dur="500" fill="hold"/>
                                        <p:tgtEl>
                                          <p:spTgt spid="11305"/>
                                        </p:tgtEl>
                                        <p:attrNameLst>
                                          <p:attrName>ppt_x</p:attrName>
                                        </p:attrNameLst>
                                      </p:cBhvr>
                                      <p:tavLst>
                                        <p:tav tm="0">
                                          <p:val>
                                            <p:strVal val="1+#ppt_w/2"/>
                                          </p:val>
                                        </p:tav>
                                        <p:tav tm="100000">
                                          <p:val>
                                            <p:strVal val="#ppt_x"/>
                                          </p:val>
                                        </p:tav>
                                      </p:tavLst>
                                    </p:anim>
                                    <p:anim calcmode="lin" valueType="num">
                                      <p:cBhvr additive="base">
                                        <p:cTn id="8" dur="500" fill="hold"/>
                                        <p:tgtEl>
                                          <p:spTgt spid="1130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309"/>
                                        </p:tgtEl>
                                        <p:attrNameLst>
                                          <p:attrName>style.visibility</p:attrName>
                                        </p:attrNameLst>
                                      </p:cBhvr>
                                      <p:to>
                                        <p:strVal val="visible"/>
                                      </p:to>
                                    </p:set>
                                    <p:anim calcmode="lin" valueType="num">
                                      <p:cBhvr additive="base">
                                        <p:cTn id="11" dur="500" fill="hold"/>
                                        <p:tgtEl>
                                          <p:spTgt spid="11309"/>
                                        </p:tgtEl>
                                        <p:attrNameLst>
                                          <p:attrName>ppt_x</p:attrName>
                                        </p:attrNameLst>
                                      </p:cBhvr>
                                      <p:tavLst>
                                        <p:tav tm="0">
                                          <p:val>
                                            <p:strVal val="1+#ppt_w/2"/>
                                          </p:val>
                                        </p:tav>
                                        <p:tav tm="100000">
                                          <p:val>
                                            <p:strVal val="#ppt_x"/>
                                          </p:val>
                                        </p:tav>
                                      </p:tavLst>
                                    </p:anim>
                                    <p:anim calcmode="lin" valueType="num">
                                      <p:cBhvr additive="base">
                                        <p:cTn id="12" dur="500" fill="hold"/>
                                        <p:tgtEl>
                                          <p:spTgt spid="1130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1310"/>
                                        </p:tgtEl>
                                        <p:attrNameLst>
                                          <p:attrName>style.visibility</p:attrName>
                                        </p:attrNameLst>
                                      </p:cBhvr>
                                      <p:to>
                                        <p:strVal val="visible"/>
                                      </p:to>
                                    </p:set>
                                    <p:anim calcmode="lin" valueType="num">
                                      <p:cBhvr additive="base">
                                        <p:cTn id="15" dur="500" fill="hold"/>
                                        <p:tgtEl>
                                          <p:spTgt spid="11310"/>
                                        </p:tgtEl>
                                        <p:attrNameLst>
                                          <p:attrName>ppt_x</p:attrName>
                                        </p:attrNameLst>
                                      </p:cBhvr>
                                      <p:tavLst>
                                        <p:tav tm="0">
                                          <p:val>
                                            <p:strVal val="1+#ppt_w/2"/>
                                          </p:val>
                                        </p:tav>
                                        <p:tav tm="100000">
                                          <p:val>
                                            <p:strVal val="#ppt_x"/>
                                          </p:val>
                                        </p:tav>
                                      </p:tavLst>
                                    </p:anim>
                                    <p:anim calcmode="lin" valueType="num">
                                      <p:cBhvr additive="base">
                                        <p:cTn id="16" dur="500" fill="hold"/>
                                        <p:tgtEl>
                                          <p:spTgt spid="11310"/>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311"/>
                                        </p:tgtEl>
                                        <p:attrNameLst>
                                          <p:attrName>style.visibility</p:attrName>
                                        </p:attrNameLst>
                                      </p:cBhvr>
                                      <p:to>
                                        <p:strVal val="visible"/>
                                      </p:to>
                                    </p:set>
                                    <p:anim calcmode="lin" valueType="num">
                                      <p:cBhvr additive="base">
                                        <p:cTn id="19" dur="500" fill="hold"/>
                                        <p:tgtEl>
                                          <p:spTgt spid="11311"/>
                                        </p:tgtEl>
                                        <p:attrNameLst>
                                          <p:attrName>ppt_x</p:attrName>
                                        </p:attrNameLst>
                                      </p:cBhvr>
                                      <p:tavLst>
                                        <p:tav tm="0">
                                          <p:val>
                                            <p:strVal val="1+#ppt_w/2"/>
                                          </p:val>
                                        </p:tav>
                                        <p:tav tm="100000">
                                          <p:val>
                                            <p:strVal val="#ppt_x"/>
                                          </p:val>
                                        </p:tav>
                                      </p:tavLst>
                                    </p:anim>
                                    <p:anim calcmode="lin" valueType="num">
                                      <p:cBhvr additive="base">
                                        <p:cTn id="20" dur="500" fill="hold"/>
                                        <p:tgtEl>
                                          <p:spTgt spid="11311"/>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1312"/>
                                        </p:tgtEl>
                                        <p:attrNameLst>
                                          <p:attrName>style.visibility</p:attrName>
                                        </p:attrNameLst>
                                      </p:cBhvr>
                                      <p:to>
                                        <p:strVal val="visible"/>
                                      </p:to>
                                    </p:set>
                                    <p:anim calcmode="lin" valueType="num">
                                      <p:cBhvr additive="base">
                                        <p:cTn id="23" dur="500" fill="hold"/>
                                        <p:tgtEl>
                                          <p:spTgt spid="11312"/>
                                        </p:tgtEl>
                                        <p:attrNameLst>
                                          <p:attrName>ppt_x</p:attrName>
                                        </p:attrNameLst>
                                      </p:cBhvr>
                                      <p:tavLst>
                                        <p:tav tm="0">
                                          <p:val>
                                            <p:strVal val="1+#ppt_w/2"/>
                                          </p:val>
                                        </p:tav>
                                        <p:tav tm="100000">
                                          <p:val>
                                            <p:strVal val="#ppt_x"/>
                                          </p:val>
                                        </p:tav>
                                      </p:tavLst>
                                    </p:anim>
                                    <p:anim calcmode="lin" valueType="num">
                                      <p:cBhvr additive="base">
                                        <p:cTn id="24" dur="500" fill="hold"/>
                                        <p:tgtEl>
                                          <p:spTgt spid="11312"/>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1313"/>
                                        </p:tgtEl>
                                        <p:attrNameLst>
                                          <p:attrName>style.visibility</p:attrName>
                                        </p:attrNameLst>
                                      </p:cBhvr>
                                      <p:to>
                                        <p:strVal val="visible"/>
                                      </p:to>
                                    </p:set>
                                    <p:anim calcmode="lin" valueType="num">
                                      <p:cBhvr additive="base">
                                        <p:cTn id="27" dur="500" fill="hold"/>
                                        <p:tgtEl>
                                          <p:spTgt spid="11313"/>
                                        </p:tgtEl>
                                        <p:attrNameLst>
                                          <p:attrName>ppt_x</p:attrName>
                                        </p:attrNameLst>
                                      </p:cBhvr>
                                      <p:tavLst>
                                        <p:tav tm="0">
                                          <p:val>
                                            <p:strVal val="1+#ppt_w/2"/>
                                          </p:val>
                                        </p:tav>
                                        <p:tav tm="100000">
                                          <p:val>
                                            <p:strVal val="#ppt_x"/>
                                          </p:val>
                                        </p:tav>
                                      </p:tavLst>
                                    </p:anim>
                                    <p:anim calcmode="lin" valueType="num">
                                      <p:cBhvr additive="base">
                                        <p:cTn id="28" dur="500" fill="hold"/>
                                        <p:tgtEl>
                                          <p:spTgt spid="113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5" grpId="0" animBg="1"/>
      <p:bldP spid="11309" grpId="0" animBg="1"/>
      <p:bldP spid="11310" grpId="0" animBg="1"/>
      <p:bldP spid="11311" grpId="0" animBg="1"/>
      <p:bldP spid="11312" grpId="0" animBg="1"/>
      <p:bldP spid="113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115616" y="0"/>
            <a:ext cx="7671197" cy="1066800"/>
          </a:xfrm>
        </p:spPr>
        <p:txBody>
          <a:bodyPr/>
          <a:lstStyle/>
          <a:p>
            <a:r>
              <a:rPr lang="en-US" altLang="zh-TW" sz="3200" dirty="0"/>
              <a:t>Message queue</a:t>
            </a:r>
            <a:r>
              <a:rPr lang="en-US" altLang="zh-TW" sz="2400" dirty="0">
                <a:solidFill>
                  <a:schemeClr val="accent2"/>
                </a:solidFill>
                <a:latin typeface="Courier New" panose="02070309020205020404" pitchFamily="49" charset="0"/>
              </a:rPr>
              <a:t> </a:t>
            </a:r>
            <a:br>
              <a:rPr lang="en-US" altLang="zh-TW" sz="2400" dirty="0">
                <a:solidFill>
                  <a:schemeClr val="accent2"/>
                </a:solidFill>
                <a:latin typeface="Courier New" panose="02070309020205020404" pitchFamily="49" charset="0"/>
              </a:rPr>
            </a:b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msgget</a:t>
            </a:r>
            <a:r>
              <a:rPr lang="en-US" altLang="zh-TW" sz="2400" dirty="0">
                <a:latin typeface="Courier New" panose="02070309020205020404" pitchFamily="49" charset="0"/>
              </a:rPr>
              <a:t>(</a:t>
            </a:r>
            <a:r>
              <a:rPr lang="en-US" altLang="zh-TW" sz="2400" dirty="0" err="1">
                <a:latin typeface="Courier New" panose="02070309020205020404" pitchFamily="49" charset="0"/>
              </a:rPr>
              <a:t>key_t</a:t>
            </a:r>
            <a:r>
              <a:rPr lang="en-US" altLang="zh-TW" sz="2400" dirty="0">
                <a:latin typeface="Courier New" panose="02070309020205020404" pitchFamily="49" charset="0"/>
              </a:rPr>
              <a:t> key, </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msgflg</a:t>
            </a:r>
            <a:r>
              <a:rPr lang="en-US" altLang="zh-TW" sz="2400" dirty="0">
                <a:latin typeface="Courier New" panose="02070309020205020404" pitchFamily="49" charset="0"/>
              </a:rPr>
              <a:t>)</a:t>
            </a:r>
          </a:p>
        </p:txBody>
      </p:sp>
      <p:sp>
        <p:nvSpPr>
          <p:cNvPr id="90115" name="Rectangle 3"/>
          <p:cNvSpPr>
            <a:spLocks noGrp="1" noChangeArrowheads="1"/>
          </p:cNvSpPr>
          <p:nvPr>
            <p:ph type="body" idx="1"/>
          </p:nvPr>
        </p:nvSpPr>
        <p:spPr>
          <a:xfrm>
            <a:off x="914400" y="1143000"/>
            <a:ext cx="7467600" cy="5715000"/>
          </a:xfrm>
        </p:spPr>
        <p:txBody>
          <a:bodyPr/>
          <a:lstStyle/>
          <a:p>
            <a:r>
              <a:rPr lang="en-US" altLang="zh-TW" sz="2400" b="0"/>
              <a:t>Description</a:t>
            </a:r>
          </a:p>
          <a:p>
            <a:pPr lvl="1"/>
            <a:r>
              <a:rPr lang="en-US" altLang="zh-TW" sz="2000" b="1"/>
              <a:t>Get or create a message associated with a specific key</a:t>
            </a:r>
          </a:p>
          <a:p>
            <a:r>
              <a:rPr lang="en-US" altLang="zh-TW" sz="2400" b="0"/>
              <a:t>parameter</a:t>
            </a:r>
          </a:p>
          <a:p>
            <a:pPr lvl="1"/>
            <a:r>
              <a:rPr lang="en-US" altLang="zh-TW" sz="2200" b="1"/>
              <a:t>key:</a:t>
            </a:r>
            <a:r>
              <a:rPr lang="en-US" altLang="zh-TW"/>
              <a:t> </a:t>
            </a:r>
            <a:r>
              <a:rPr lang="en-US" altLang="zh-TW" sz="1700" b="1"/>
              <a:t>as the aforementioned discussion.</a:t>
            </a:r>
          </a:p>
          <a:p>
            <a:pPr lvl="1"/>
            <a:r>
              <a:rPr lang="en-US" altLang="zh-TW" sz="2200" b="1"/>
              <a:t>msgflg:</a:t>
            </a:r>
            <a:r>
              <a:rPr lang="en-US" altLang="zh-TW"/>
              <a:t> </a:t>
            </a:r>
            <a:r>
              <a:rPr lang="en-US" altLang="zh-TW" sz="1700" b="1"/>
              <a:t>setting access permission and the optional action with bitwise OR operation.</a:t>
            </a:r>
            <a:r>
              <a:rPr lang="en-US" altLang="zh-TW" sz="2000"/>
              <a:t> </a:t>
            </a:r>
          </a:p>
          <a:p>
            <a:pPr lvl="2"/>
            <a:r>
              <a:rPr lang="en-US" altLang="zh-TW"/>
              <a:t> </a:t>
            </a:r>
            <a:r>
              <a:rPr lang="en-US" altLang="zh-TW" sz="1800" b="1"/>
              <a:t>IPC_CREAT:</a:t>
            </a:r>
            <a:r>
              <a:rPr lang="en-US" altLang="zh-TW"/>
              <a:t> </a:t>
            </a:r>
            <a:r>
              <a:rPr lang="en-US" altLang="zh-TW" sz="1800"/>
              <a:t>create a new message queue with a associated key, if the queue is existed, IPC_CREAT will be ignored.</a:t>
            </a:r>
          </a:p>
          <a:p>
            <a:pPr lvl="2"/>
            <a:r>
              <a:rPr lang="en-US" altLang="zh-TW"/>
              <a:t> </a:t>
            </a:r>
            <a:r>
              <a:rPr lang="en-US" altLang="zh-TW" sz="1800" b="1"/>
              <a:t>IPC_EXCL:</a:t>
            </a:r>
            <a:r>
              <a:rPr lang="en-US" altLang="zh-TW"/>
              <a:t> </a:t>
            </a:r>
            <a:r>
              <a:rPr lang="en-US" altLang="zh-TW" sz="1800"/>
              <a:t>if message queue is existed, return -1 if msgflg &amp; IPC_CREAT &amp; IPC_EXCL is true. </a:t>
            </a:r>
          </a:p>
          <a:p>
            <a:pPr lvl="2"/>
            <a:r>
              <a:rPr lang="en-US" altLang="zh-TW" b="1"/>
              <a:t> </a:t>
            </a:r>
            <a:r>
              <a:rPr lang="en-US" altLang="zh-TW" sz="1700" b="1"/>
              <a:t>Permission bits:</a:t>
            </a:r>
            <a:r>
              <a:rPr lang="en-US" altLang="zh-TW"/>
              <a:t> </a:t>
            </a:r>
            <a:r>
              <a:rPr lang="en-US" altLang="zh-TW" sz="1800"/>
              <a:t>as the aforementioned discussion.</a:t>
            </a:r>
          </a:p>
        </p:txBody>
      </p:sp>
    </p:spTree>
    <p:extLst>
      <p:ext uri="{BB962C8B-B14F-4D97-AF65-F5344CB8AC3E}">
        <p14:creationId xmlns:p14="http://schemas.microsoft.com/office/powerpoint/2010/main" val="1806086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r>
              <a:rPr lang="en-US" altLang="zh-TW"/>
              <a:t>Copyright</a:t>
            </a:r>
            <a:r>
              <a:rPr lang="en-US" altLang="zh-TW">
                <a:cs typeface="Arial" panose="020B0604020202020204" pitchFamily="34" charset="0"/>
              </a:rPr>
              <a:t>©2</a:t>
            </a:r>
            <a:r>
              <a:rPr lang="en-US" altLang="zh-TW"/>
              <a:t>010 ZyXEL Communications Corporation.  All rights reserved.</a:t>
            </a:r>
          </a:p>
        </p:txBody>
      </p:sp>
      <p:sp>
        <p:nvSpPr>
          <p:cNvPr id="91138" name="Rectangle 2"/>
          <p:cNvSpPr>
            <a:spLocks noGrp="1" noChangeArrowheads="1"/>
          </p:cNvSpPr>
          <p:nvPr>
            <p:ph type="title"/>
          </p:nvPr>
        </p:nvSpPr>
        <p:spPr>
          <a:xfrm>
            <a:off x="1187624" y="304800"/>
            <a:ext cx="7599189" cy="1219200"/>
          </a:xfrm>
        </p:spPr>
        <p:txBody>
          <a:bodyPr/>
          <a:lstStyle/>
          <a:p>
            <a:r>
              <a:rPr lang="en-US" altLang="zh-TW" sz="3200" dirty="0"/>
              <a:t>Message queue</a:t>
            </a:r>
            <a:r>
              <a:rPr lang="en-US" altLang="zh-TW" sz="2000" dirty="0">
                <a:solidFill>
                  <a:schemeClr val="accent2"/>
                </a:solidFill>
                <a:latin typeface="Courier New" panose="02070309020205020404" pitchFamily="49" charset="0"/>
              </a:rPr>
              <a:t> </a:t>
            </a:r>
            <a:br>
              <a:rPr lang="en-US" altLang="zh-TW" sz="2000" dirty="0">
                <a:solidFill>
                  <a:schemeClr val="accent2"/>
                </a:solidFill>
                <a:latin typeface="Courier New" panose="02070309020205020404" pitchFamily="49" charset="0"/>
              </a:rPr>
            </a:b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msgget</a:t>
            </a:r>
            <a:r>
              <a:rPr lang="en-US" altLang="zh-TW" sz="2000" dirty="0">
                <a:latin typeface="Courier New" panose="02070309020205020404" pitchFamily="49" charset="0"/>
              </a:rPr>
              <a:t>(</a:t>
            </a:r>
            <a:r>
              <a:rPr lang="en-US" altLang="zh-TW" sz="2000" dirty="0" err="1">
                <a:latin typeface="Courier New" panose="02070309020205020404" pitchFamily="49" charset="0"/>
              </a:rPr>
              <a:t>key_t</a:t>
            </a:r>
            <a:r>
              <a:rPr lang="en-US" altLang="zh-TW" sz="2000" dirty="0">
                <a:latin typeface="Courier New" panose="02070309020205020404" pitchFamily="49" charset="0"/>
              </a:rPr>
              <a:t> key, </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msgflg</a:t>
            </a:r>
            <a:r>
              <a:rPr lang="en-US" altLang="zh-TW" sz="2000" dirty="0">
                <a:latin typeface="Courier New" panose="02070309020205020404" pitchFamily="49" charset="0"/>
              </a:rPr>
              <a:t>)</a:t>
            </a:r>
          </a:p>
        </p:txBody>
      </p:sp>
      <p:sp>
        <p:nvSpPr>
          <p:cNvPr id="91139" name="Rectangle 3"/>
          <p:cNvSpPr>
            <a:spLocks noGrp="1" noChangeArrowheads="1"/>
          </p:cNvSpPr>
          <p:nvPr>
            <p:ph type="body" idx="1"/>
          </p:nvPr>
        </p:nvSpPr>
        <p:spPr/>
        <p:txBody>
          <a:bodyPr/>
          <a:lstStyle/>
          <a:p>
            <a:r>
              <a:rPr lang="en-US" altLang="zh-TW" sz="2400" b="0"/>
              <a:t>Return value</a:t>
            </a:r>
            <a:r>
              <a:rPr lang="en-US" altLang="zh-TW" sz="1800" b="0"/>
              <a:t> </a:t>
            </a:r>
          </a:p>
          <a:p>
            <a:pPr lvl="1"/>
            <a:r>
              <a:rPr lang="en-US" altLang="zh-TW" sz="1700"/>
              <a:t>If success, return msqid, otherwise return -1</a:t>
            </a:r>
          </a:p>
          <a:p>
            <a:endParaRPr lang="zh-TW" altLang="en-US"/>
          </a:p>
        </p:txBody>
      </p:sp>
    </p:spTree>
    <p:extLst>
      <p:ext uri="{BB962C8B-B14F-4D97-AF65-F5344CB8AC3E}">
        <p14:creationId xmlns:p14="http://schemas.microsoft.com/office/powerpoint/2010/main" val="3052742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1187624" y="0"/>
            <a:ext cx="7599189" cy="1146175"/>
          </a:xfrm>
        </p:spPr>
        <p:txBody>
          <a:bodyPr/>
          <a:lstStyle/>
          <a:p>
            <a:r>
              <a:rPr lang="en-US" altLang="zh-TW" sz="3200" dirty="0"/>
              <a:t>Message queue</a:t>
            </a:r>
            <a:r>
              <a:rPr lang="en-US" altLang="zh-TW" sz="2000" dirty="0">
                <a:solidFill>
                  <a:schemeClr val="accent2"/>
                </a:solidFill>
                <a:latin typeface="Courier New" panose="02070309020205020404" pitchFamily="49" charset="0"/>
              </a:rPr>
              <a:t> </a:t>
            </a:r>
            <a:br>
              <a:rPr lang="en-US" altLang="zh-TW" sz="2000" dirty="0">
                <a:solidFill>
                  <a:schemeClr val="accent2"/>
                </a:solidFill>
                <a:latin typeface="Courier New" panose="02070309020205020404" pitchFamily="49" charset="0"/>
              </a:rPr>
            </a:b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msgsnd</a:t>
            </a:r>
            <a:r>
              <a:rPr lang="en-US" altLang="zh-TW" sz="2000" dirty="0">
                <a:latin typeface="Courier New" panose="02070309020205020404" pitchFamily="49" charset="0"/>
              </a:rPr>
              <a:t>(</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msqid</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struct</a:t>
            </a:r>
            <a:r>
              <a:rPr lang="en-US" altLang="zh-TW" sz="2000" dirty="0">
                <a:latin typeface="Courier New" panose="02070309020205020404" pitchFamily="49" charset="0"/>
              </a:rPr>
              <a:t> </a:t>
            </a:r>
            <a:r>
              <a:rPr lang="en-US" altLang="zh-TW" sz="2000" dirty="0" err="1">
                <a:latin typeface="Courier New" panose="02070309020205020404" pitchFamily="49" charset="0"/>
              </a:rPr>
              <a:t>msgbuf</a:t>
            </a:r>
            <a:r>
              <a:rPr lang="en-US" altLang="zh-TW" sz="2000" dirty="0">
                <a:latin typeface="Courier New" panose="02070309020205020404" pitchFamily="49" charset="0"/>
              </a:rPr>
              <a:t>* </a:t>
            </a:r>
            <a:r>
              <a:rPr lang="en-US" altLang="zh-TW" sz="2000" dirty="0" err="1">
                <a:latin typeface="Courier New" panose="02070309020205020404" pitchFamily="49" charset="0"/>
              </a:rPr>
              <a:t>msgp</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msgsz</a:t>
            </a:r>
            <a:r>
              <a:rPr lang="en-US" altLang="zh-TW" sz="2000" dirty="0">
                <a:latin typeface="Courier New" panose="02070309020205020404" pitchFamily="49" charset="0"/>
              </a:rPr>
              <a:t>, </a:t>
            </a:r>
            <a:r>
              <a:rPr lang="en-US" altLang="zh-TW" sz="2000" dirty="0">
                <a:solidFill>
                  <a:schemeClr val="accent2"/>
                </a:solidFill>
                <a:latin typeface="Courier New" panose="02070309020205020404" pitchFamily="49" charset="0"/>
              </a:rPr>
              <a:t>long</a:t>
            </a:r>
            <a:r>
              <a:rPr lang="en-US" altLang="zh-TW" sz="2000" dirty="0">
                <a:latin typeface="Courier New" panose="02070309020205020404" pitchFamily="49" charset="0"/>
              </a:rPr>
              <a:t> </a:t>
            </a:r>
            <a:r>
              <a:rPr lang="en-US" altLang="zh-TW" sz="2000" dirty="0" err="1">
                <a:latin typeface="Courier New" panose="02070309020205020404" pitchFamily="49" charset="0"/>
              </a:rPr>
              <a:t>msgtyp</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msgflg</a:t>
            </a:r>
            <a:r>
              <a:rPr lang="en-US" altLang="zh-TW" sz="2000" dirty="0">
                <a:latin typeface="Courier New" panose="02070309020205020404" pitchFamily="49" charset="0"/>
              </a:rPr>
              <a:t>)</a:t>
            </a:r>
          </a:p>
        </p:txBody>
      </p:sp>
      <p:sp>
        <p:nvSpPr>
          <p:cNvPr id="92163" name="Rectangle 3"/>
          <p:cNvSpPr>
            <a:spLocks noGrp="1" noChangeArrowheads="1"/>
          </p:cNvSpPr>
          <p:nvPr>
            <p:ph type="body" idx="1"/>
          </p:nvPr>
        </p:nvSpPr>
        <p:spPr>
          <a:xfrm>
            <a:off x="914400" y="1143000"/>
            <a:ext cx="7467600" cy="5715000"/>
          </a:xfrm>
        </p:spPr>
        <p:txBody>
          <a:bodyPr/>
          <a:lstStyle/>
          <a:p>
            <a:pPr>
              <a:lnSpc>
                <a:spcPct val="105000"/>
              </a:lnSpc>
            </a:pPr>
            <a:r>
              <a:rPr lang="en-US" altLang="zh-TW" sz="2400"/>
              <a:t>Description</a:t>
            </a:r>
          </a:p>
          <a:p>
            <a:pPr lvl="1">
              <a:lnSpc>
                <a:spcPct val="110000"/>
              </a:lnSpc>
            </a:pPr>
            <a:r>
              <a:rPr lang="en-US" altLang="zh-TW" sz="2200"/>
              <a:t>Send a message to the message queue with id, msqid.</a:t>
            </a:r>
          </a:p>
          <a:p>
            <a:pPr>
              <a:lnSpc>
                <a:spcPct val="105000"/>
              </a:lnSpc>
            </a:pPr>
            <a:r>
              <a:rPr lang="en-US" altLang="zh-TW" sz="2400"/>
              <a:t>Parameter</a:t>
            </a:r>
          </a:p>
          <a:p>
            <a:pPr lvl="1">
              <a:lnSpc>
                <a:spcPct val="110000"/>
              </a:lnSpc>
            </a:pPr>
            <a:r>
              <a:rPr lang="en-US" altLang="zh-TW" sz="2200"/>
              <a:t>msqid – destination message queue id.</a:t>
            </a:r>
          </a:p>
          <a:p>
            <a:pPr lvl="1">
              <a:lnSpc>
                <a:spcPct val="110000"/>
              </a:lnSpc>
            </a:pPr>
            <a:r>
              <a:rPr lang="en-US" altLang="zh-TW" sz="2200"/>
              <a:t>msgp – the transmission buffer can be any structure but containing </a:t>
            </a:r>
            <a:r>
              <a:rPr lang="en-US" altLang="zh-TW" sz="2200">
                <a:solidFill>
                  <a:srgbClr val="FF3300"/>
                </a:solidFill>
              </a:rPr>
              <a:t>a long integer as the first element</a:t>
            </a:r>
            <a:r>
              <a:rPr lang="en-US" altLang="zh-TW" sz="2200"/>
              <a:t>.</a:t>
            </a:r>
          </a:p>
          <a:p>
            <a:pPr lvl="1">
              <a:lnSpc>
                <a:spcPct val="110000"/>
              </a:lnSpc>
            </a:pPr>
            <a:endParaRPr lang="en-US" altLang="zh-TW" sz="2200"/>
          </a:p>
          <a:p>
            <a:pPr lvl="1">
              <a:lnSpc>
                <a:spcPct val="110000"/>
              </a:lnSpc>
            </a:pPr>
            <a:endParaRPr lang="en-US" altLang="zh-TW" sz="2200"/>
          </a:p>
          <a:p>
            <a:pPr lvl="1">
              <a:lnSpc>
                <a:spcPct val="110000"/>
              </a:lnSpc>
            </a:pPr>
            <a:endParaRPr lang="en-US" altLang="zh-TW" sz="2200"/>
          </a:p>
          <a:p>
            <a:pPr lvl="2">
              <a:lnSpc>
                <a:spcPct val="110000"/>
              </a:lnSpc>
            </a:pPr>
            <a:r>
              <a:rPr lang="en-US" altLang="zh-TW" sz="1800"/>
              <a:t>Where the mtype indicates the </a:t>
            </a:r>
            <a:r>
              <a:rPr lang="en-US" altLang="zh-TW" sz="1800">
                <a:solidFill>
                  <a:srgbClr val="FF3300"/>
                </a:solidFill>
              </a:rPr>
              <a:t>priority of this message</a:t>
            </a:r>
            <a:r>
              <a:rPr lang="en-US" altLang="zh-TW" sz="1800"/>
              <a:t>, which must be </a:t>
            </a:r>
            <a:r>
              <a:rPr lang="en-US" altLang="zh-TW" sz="1800">
                <a:solidFill>
                  <a:srgbClr val="FF3300"/>
                </a:solidFill>
              </a:rPr>
              <a:t>positive value</a:t>
            </a:r>
            <a:r>
              <a:rPr lang="en-US" altLang="zh-TW" sz="1800"/>
              <a:t>.</a:t>
            </a:r>
          </a:p>
          <a:p>
            <a:pPr lvl="2">
              <a:lnSpc>
                <a:spcPct val="110000"/>
              </a:lnSpc>
            </a:pPr>
            <a:r>
              <a:rPr lang="en-US" altLang="zh-TW" sz="1800"/>
              <a:t>The mtext can be </a:t>
            </a:r>
            <a:r>
              <a:rPr lang="en-US" altLang="zh-TW" sz="1800">
                <a:solidFill>
                  <a:srgbClr val="FF3300"/>
                </a:solidFill>
              </a:rPr>
              <a:t>any type of data structure</a:t>
            </a:r>
            <a:r>
              <a:rPr lang="en-US" altLang="zh-TW" sz="1800"/>
              <a:t>.</a:t>
            </a:r>
          </a:p>
          <a:p>
            <a:pPr>
              <a:lnSpc>
                <a:spcPct val="105000"/>
              </a:lnSpc>
            </a:pPr>
            <a:endParaRPr lang="zh-TW" altLang="en-US" sz="2400"/>
          </a:p>
        </p:txBody>
      </p:sp>
      <p:pic>
        <p:nvPicPr>
          <p:cNvPr id="921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4221163"/>
            <a:ext cx="5327650"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5854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187624" y="0"/>
            <a:ext cx="7707139" cy="1527175"/>
          </a:xfrm>
        </p:spPr>
        <p:txBody>
          <a:bodyPr/>
          <a:lstStyle/>
          <a:p>
            <a:r>
              <a:rPr lang="en-US" altLang="zh-TW" dirty="0"/>
              <a:t>Message queue</a:t>
            </a:r>
            <a:r>
              <a:rPr lang="en-US" altLang="zh-TW" sz="2400" dirty="0">
                <a:solidFill>
                  <a:schemeClr val="accent2"/>
                </a:solidFill>
                <a:latin typeface="Courier New" panose="02070309020205020404" pitchFamily="49" charset="0"/>
              </a:rPr>
              <a:t> </a:t>
            </a:r>
            <a:br>
              <a:rPr lang="en-US" altLang="zh-TW" sz="2400" dirty="0">
                <a:solidFill>
                  <a:schemeClr val="accent2"/>
                </a:solidFill>
                <a:latin typeface="Courier New" panose="02070309020205020404" pitchFamily="49" charset="0"/>
              </a:rPr>
            </a:b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msgsnd</a:t>
            </a:r>
            <a:r>
              <a:rPr lang="en-US" altLang="zh-TW" sz="2400" dirty="0">
                <a:latin typeface="Courier New" panose="02070309020205020404" pitchFamily="49" charset="0"/>
              </a:rPr>
              <a:t>(</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msqid</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struct</a:t>
            </a:r>
            <a:r>
              <a:rPr lang="en-US" altLang="zh-TW" sz="2400" dirty="0">
                <a:latin typeface="Courier New" panose="02070309020205020404" pitchFamily="49" charset="0"/>
              </a:rPr>
              <a:t> </a:t>
            </a:r>
            <a:r>
              <a:rPr lang="en-US" altLang="zh-TW" sz="2400" dirty="0" err="1">
                <a:latin typeface="Courier New" panose="02070309020205020404" pitchFamily="49" charset="0"/>
              </a:rPr>
              <a:t>msgbuf</a:t>
            </a:r>
            <a:r>
              <a:rPr lang="en-US" altLang="zh-TW" sz="2400" dirty="0">
                <a:latin typeface="Courier New" panose="02070309020205020404" pitchFamily="49" charset="0"/>
              </a:rPr>
              <a:t>* </a:t>
            </a:r>
            <a:r>
              <a:rPr lang="en-US" altLang="zh-TW" sz="2400" dirty="0" err="1">
                <a:latin typeface="Courier New" panose="02070309020205020404" pitchFamily="49" charset="0"/>
              </a:rPr>
              <a:t>msgp</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msgsz</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msgflg</a:t>
            </a:r>
            <a:r>
              <a:rPr lang="en-US" altLang="zh-TW" sz="2400" dirty="0">
                <a:latin typeface="Courier New" panose="02070309020205020404" pitchFamily="49" charset="0"/>
              </a:rPr>
              <a:t>)</a:t>
            </a:r>
          </a:p>
        </p:txBody>
      </p:sp>
      <p:sp>
        <p:nvSpPr>
          <p:cNvPr id="93187" name="Rectangle 3"/>
          <p:cNvSpPr>
            <a:spLocks noGrp="1" noChangeArrowheads="1"/>
          </p:cNvSpPr>
          <p:nvPr>
            <p:ph type="body" idx="1"/>
          </p:nvPr>
        </p:nvSpPr>
        <p:spPr/>
        <p:txBody>
          <a:bodyPr/>
          <a:lstStyle/>
          <a:p>
            <a:r>
              <a:rPr lang="en-US" altLang="zh-TW" sz="2400"/>
              <a:t>Parameter</a:t>
            </a:r>
          </a:p>
          <a:p>
            <a:pPr lvl="1"/>
            <a:r>
              <a:rPr lang="en-US" altLang="zh-TW" sz="2200"/>
              <a:t>msgsz – message size of the transmission data </a:t>
            </a:r>
            <a:r>
              <a:rPr lang="en-US" altLang="zh-TW" sz="2200">
                <a:solidFill>
                  <a:srgbClr val="FF3300"/>
                </a:solidFill>
              </a:rPr>
              <a:t>excluding mtype</a:t>
            </a:r>
            <a:r>
              <a:rPr lang="en-US" altLang="zh-TW" sz="2200"/>
              <a:t>.</a:t>
            </a:r>
          </a:p>
          <a:p>
            <a:pPr lvl="1"/>
            <a:r>
              <a:rPr lang="en-US" altLang="zh-TW" sz="2200"/>
              <a:t>msgflg </a:t>
            </a:r>
          </a:p>
          <a:p>
            <a:pPr lvl="2"/>
            <a:r>
              <a:rPr lang="en-US" altLang="zh-TW" sz="1800" b="1"/>
              <a:t>0</a:t>
            </a:r>
            <a:r>
              <a:rPr lang="en-US" altLang="zh-TW" sz="1800"/>
              <a:t>: if the destination queue is full, the process will be blocked by msgsnd() until the queue is available or return -1 when receiving signal.</a:t>
            </a:r>
          </a:p>
          <a:p>
            <a:pPr lvl="2"/>
            <a:r>
              <a:rPr lang="en-US" altLang="zh-TW" sz="1800" b="1"/>
              <a:t>IPC_NOWAIT</a:t>
            </a:r>
            <a:r>
              <a:rPr lang="en-US" altLang="zh-TW" sz="1800"/>
              <a:t>:  if the destination queue is full, return -1 with errno is EAGAIN.</a:t>
            </a:r>
          </a:p>
          <a:p>
            <a:r>
              <a:rPr lang="en-US" altLang="zh-TW" sz="2400"/>
              <a:t>Return value</a:t>
            </a:r>
          </a:p>
          <a:p>
            <a:pPr lvl="1"/>
            <a:r>
              <a:rPr lang="en-US" altLang="zh-TW" sz="2200"/>
              <a:t>If success, return 0, otherwise return -1</a:t>
            </a:r>
          </a:p>
          <a:p>
            <a:pPr lvl="2"/>
            <a:endParaRPr lang="en-US" altLang="zh-TW" sz="1800"/>
          </a:p>
          <a:p>
            <a:pPr lvl="2"/>
            <a:endParaRPr lang="en-US" altLang="zh-TW" sz="1800"/>
          </a:p>
          <a:p>
            <a:pPr lvl="3"/>
            <a:endParaRPr lang="zh-TW" altLang="en-US" sz="1800"/>
          </a:p>
        </p:txBody>
      </p:sp>
    </p:spTree>
    <p:extLst>
      <p:ext uri="{BB962C8B-B14F-4D97-AF65-F5344CB8AC3E}">
        <p14:creationId xmlns:p14="http://schemas.microsoft.com/office/powerpoint/2010/main" val="6601074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115616" y="0"/>
            <a:ext cx="7779147" cy="1527175"/>
          </a:xfrm>
        </p:spPr>
        <p:txBody>
          <a:bodyPr/>
          <a:lstStyle/>
          <a:p>
            <a:r>
              <a:rPr lang="en-US" altLang="zh-TW" dirty="0"/>
              <a:t>Message queue</a:t>
            </a:r>
            <a:r>
              <a:rPr lang="en-US" altLang="zh-TW" sz="2400" dirty="0">
                <a:solidFill>
                  <a:schemeClr val="accent2"/>
                </a:solidFill>
                <a:latin typeface="Courier New" panose="02070309020205020404" pitchFamily="49" charset="0"/>
              </a:rPr>
              <a:t> </a:t>
            </a:r>
            <a:br>
              <a:rPr lang="en-US" altLang="zh-TW" sz="2400" dirty="0">
                <a:solidFill>
                  <a:schemeClr val="accent2"/>
                </a:solidFill>
                <a:latin typeface="Courier New" panose="02070309020205020404" pitchFamily="49" charset="0"/>
              </a:rPr>
            </a:b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msgrcv</a:t>
            </a:r>
            <a:r>
              <a:rPr lang="en-US" altLang="zh-TW" sz="2400" dirty="0">
                <a:latin typeface="Courier New" panose="02070309020205020404" pitchFamily="49" charset="0"/>
              </a:rPr>
              <a:t>(</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msqid</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struct</a:t>
            </a:r>
            <a:r>
              <a:rPr lang="en-US" altLang="zh-TW" sz="2400" dirty="0">
                <a:latin typeface="Courier New" panose="02070309020205020404" pitchFamily="49" charset="0"/>
              </a:rPr>
              <a:t> </a:t>
            </a:r>
            <a:r>
              <a:rPr lang="en-US" altLang="zh-TW" sz="2400" dirty="0" err="1">
                <a:latin typeface="Courier New" panose="02070309020205020404" pitchFamily="49" charset="0"/>
              </a:rPr>
              <a:t>msgbuf</a:t>
            </a:r>
            <a:r>
              <a:rPr lang="en-US" altLang="zh-TW" sz="2400" dirty="0">
                <a:latin typeface="Courier New" panose="02070309020205020404" pitchFamily="49" charset="0"/>
              </a:rPr>
              <a:t>* </a:t>
            </a:r>
            <a:r>
              <a:rPr lang="en-US" altLang="zh-TW" sz="2400" dirty="0" err="1">
                <a:latin typeface="Courier New" panose="02070309020205020404" pitchFamily="49" charset="0"/>
              </a:rPr>
              <a:t>msgp</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msgsz</a:t>
            </a:r>
            <a:r>
              <a:rPr lang="en-US" altLang="zh-TW" sz="2400" dirty="0">
                <a:latin typeface="Courier New" panose="02070309020205020404" pitchFamily="49" charset="0"/>
              </a:rPr>
              <a:t>, </a:t>
            </a:r>
            <a:r>
              <a:rPr lang="en-US" altLang="zh-TW" sz="2400" dirty="0">
                <a:solidFill>
                  <a:schemeClr val="accent2"/>
                </a:solidFill>
                <a:latin typeface="Courier New" panose="02070309020205020404" pitchFamily="49" charset="0"/>
              </a:rPr>
              <a:t>long</a:t>
            </a:r>
            <a:r>
              <a:rPr lang="en-US" altLang="zh-TW" sz="2400" dirty="0">
                <a:latin typeface="Courier New" panose="02070309020205020404" pitchFamily="49" charset="0"/>
              </a:rPr>
              <a:t> </a:t>
            </a:r>
            <a:r>
              <a:rPr lang="en-US" altLang="zh-TW" sz="2400" dirty="0" err="1">
                <a:latin typeface="Courier New" panose="02070309020205020404" pitchFamily="49" charset="0"/>
              </a:rPr>
              <a:t>msgtyp</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msgflg</a:t>
            </a:r>
            <a:r>
              <a:rPr lang="en-US" altLang="zh-TW" sz="2400" dirty="0">
                <a:latin typeface="Courier New" panose="02070309020205020404" pitchFamily="49" charset="0"/>
              </a:rPr>
              <a:t>)</a:t>
            </a:r>
          </a:p>
        </p:txBody>
      </p:sp>
      <p:sp>
        <p:nvSpPr>
          <p:cNvPr id="94211" name="Rectangle 3"/>
          <p:cNvSpPr>
            <a:spLocks noGrp="1" noChangeArrowheads="1"/>
          </p:cNvSpPr>
          <p:nvPr>
            <p:ph type="body" idx="1"/>
          </p:nvPr>
        </p:nvSpPr>
        <p:spPr>
          <a:xfrm>
            <a:off x="179388" y="1657350"/>
            <a:ext cx="8713787" cy="4724400"/>
          </a:xfrm>
        </p:spPr>
        <p:txBody>
          <a:bodyPr/>
          <a:lstStyle/>
          <a:p>
            <a:pPr>
              <a:lnSpc>
                <a:spcPct val="105000"/>
              </a:lnSpc>
            </a:pPr>
            <a:r>
              <a:rPr lang="en-US" altLang="zh-TW" dirty="0"/>
              <a:t>Description </a:t>
            </a:r>
          </a:p>
          <a:p>
            <a:pPr lvl="1">
              <a:lnSpc>
                <a:spcPct val="110000"/>
              </a:lnSpc>
            </a:pPr>
            <a:r>
              <a:rPr lang="en-US" altLang="zh-TW" dirty="0"/>
              <a:t>Receiving a message from a message queue with id, </a:t>
            </a:r>
            <a:r>
              <a:rPr lang="en-US" altLang="zh-TW" dirty="0" err="1"/>
              <a:t>msqid</a:t>
            </a:r>
            <a:r>
              <a:rPr lang="en-US" altLang="zh-TW" dirty="0"/>
              <a:t>.</a:t>
            </a:r>
          </a:p>
          <a:p>
            <a:pPr>
              <a:lnSpc>
                <a:spcPct val="105000"/>
              </a:lnSpc>
            </a:pPr>
            <a:r>
              <a:rPr lang="en-US" altLang="zh-TW" dirty="0"/>
              <a:t>Parameter</a:t>
            </a:r>
          </a:p>
          <a:p>
            <a:pPr lvl="1">
              <a:lnSpc>
                <a:spcPct val="110000"/>
              </a:lnSpc>
            </a:pPr>
            <a:r>
              <a:rPr lang="en-US" altLang="zh-TW" dirty="0" err="1"/>
              <a:t>msqid</a:t>
            </a:r>
            <a:r>
              <a:rPr lang="en-US" altLang="zh-TW" dirty="0"/>
              <a:t> – receiving message queue id.</a:t>
            </a:r>
          </a:p>
          <a:p>
            <a:pPr lvl="1">
              <a:lnSpc>
                <a:spcPct val="110000"/>
              </a:lnSpc>
            </a:pPr>
            <a:r>
              <a:rPr lang="en-US" altLang="zh-TW" dirty="0" err="1"/>
              <a:t>msgp</a:t>
            </a:r>
            <a:r>
              <a:rPr lang="en-US" altLang="zh-TW" dirty="0"/>
              <a:t> – the same definition as </a:t>
            </a:r>
            <a:r>
              <a:rPr lang="en-US" altLang="zh-TW" dirty="0" err="1"/>
              <a:t>msgsnd</a:t>
            </a:r>
            <a:r>
              <a:rPr lang="en-US" altLang="zh-TW" dirty="0"/>
              <a:t>() </a:t>
            </a:r>
            <a:r>
              <a:rPr lang="en-US" altLang="zh-TW" dirty="0">
                <a:solidFill>
                  <a:srgbClr val="FF3300"/>
                </a:solidFill>
              </a:rPr>
              <a:t>without assigning </a:t>
            </a:r>
            <a:r>
              <a:rPr lang="en-US" altLang="zh-TW" dirty="0" err="1">
                <a:solidFill>
                  <a:srgbClr val="FF3300"/>
                </a:solidFill>
              </a:rPr>
              <a:t>mtype</a:t>
            </a:r>
            <a:r>
              <a:rPr lang="en-US" altLang="zh-TW" dirty="0"/>
              <a:t>.</a:t>
            </a:r>
          </a:p>
          <a:p>
            <a:pPr lvl="1">
              <a:lnSpc>
                <a:spcPct val="110000"/>
              </a:lnSpc>
            </a:pPr>
            <a:r>
              <a:rPr lang="en-US" altLang="zh-TW" dirty="0" err="1"/>
              <a:t>msgsz</a:t>
            </a:r>
            <a:r>
              <a:rPr lang="en-US" altLang="zh-TW" dirty="0"/>
              <a:t> – receiving message size </a:t>
            </a:r>
            <a:r>
              <a:rPr lang="en-US" altLang="zh-TW" dirty="0">
                <a:solidFill>
                  <a:srgbClr val="FF3300"/>
                </a:solidFill>
              </a:rPr>
              <a:t>excluding </a:t>
            </a:r>
            <a:r>
              <a:rPr lang="en-US" altLang="zh-TW" dirty="0" err="1">
                <a:solidFill>
                  <a:srgbClr val="FF3300"/>
                </a:solidFill>
              </a:rPr>
              <a:t>mtype</a:t>
            </a:r>
            <a:r>
              <a:rPr lang="en-US" altLang="zh-TW" dirty="0"/>
              <a:t>.</a:t>
            </a:r>
          </a:p>
          <a:p>
            <a:pPr lvl="1">
              <a:lnSpc>
                <a:spcPct val="110000"/>
              </a:lnSpc>
            </a:pPr>
            <a:endParaRPr lang="en-US" altLang="zh-TW" dirty="0"/>
          </a:p>
        </p:txBody>
      </p:sp>
    </p:spTree>
    <p:extLst>
      <p:ext uri="{BB962C8B-B14F-4D97-AF65-F5344CB8AC3E}">
        <p14:creationId xmlns:p14="http://schemas.microsoft.com/office/powerpoint/2010/main" val="23124626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115616" y="0"/>
            <a:ext cx="7779147" cy="1527175"/>
          </a:xfrm>
        </p:spPr>
        <p:txBody>
          <a:bodyPr/>
          <a:lstStyle/>
          <a:p>
            <a:r>
              <a:rPr lang="en-US" altLang="zh-TW" dirty="0"/>
              <a:t>Message queue</a:t>
            </a:r>
            <a:r>
              <a:rPr lang="en-US" altLang="zh-TW" sz="2400" dirty="0">
                <a:solidFill>
                  <a:schemeClr val="accent2"/>
                </a:solidFill>
                <a:latin typeface="Courier New" panose="02070309020205020404" pitchFamily="49" charset="0"/>
              </a:rPr>
              <a:t> </a:t>
            </a:r>
            <a:br>
              <a:rPr lang="en-US" altLang="zh-TW" sz="2400" dirty="0">
                <a:solidFill>
                  <a:schemeClr val="accent2"/>
                </a:solidFill>
                <a:latin typeface="Courier New" panose="02070309020205020404" pitchFamily="49" charset="0"/>
              </a:rPr>
            </a:b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msgrcv</a:t>
            </a:r>
            <a:r>
              <a:rPr lang="en-US" altLang="zh-TW" sz="2400" dirty="0">
                <a:latin typeface="Courier New" panose="02070309020205020404" pitchFamily="49" charset="0"/>
              </a:rPr>
              <a:t>(</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msqid</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struct</a:t>
            </a:r>
            <a:r>
              <a:rPr lang="en-US" altLang="zh-TW" sz="2400" dirty="0">
                <a:latin typeface="Courier New" panose="02070309020205020404" pitchFamily="49" charset="0"/>
              </a:rPr>
              <a:t> </a:t>
            </a:r>
            <a:r>
              <a:rPr lang="en-US" altLang="zh-TW" sz="2400" dirty="0" err="1">
                <a:latin typeface="Courier New" panose="02070309020205020404" pitchFamily="49" charset="0"/>
              </a:rPr>
              <a:t>msgbuf</a:t>
            </a:r>
            <a:r>
              <a:rPr lang="en-US" altLang="zh-TW" sz="2400" dirty="0">
                <a:latin typeface="Courier New" panose="02070309020205020404" pitchFamily="49" charset="0"/>
              </a:rPr>
              <a:t>* </a:t>
            </a:r>
            <a:r>
              <a:rPr lang="en-US" altLang="zh-TW" sz="2400" dirty="0" err="1">
                <a:latin typeface="Courier New" panose="02070309020205020404" pitchFamily="49" charset="0"/>
              </a:rPr>
              <a:t>msgp</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msgsz</a:t>
            </a:r>
            <a:r>
              <a:rPr lang="en-US" altLang="zh-TW" sz="2400" dirty="0">
                <a:latin typeface="Courier New" panose="02070309020205020404" pitchFamily="49" charset="0"/>
              </a:rPr>
              <a:t>, </a:t>
            </a:r>
            <a:r>
              <a:rPr lang="en-US" altLang="zh-TW" sz="2400" dirty="0">
                <a:solidFill>
                  <a:schemeClr val="accent2"/>
                </a:solidFill>
                <a:latin typeface="Courier New" panose="02070309020205020404" pitchFamily="49" charset="0"/>
              </a:rPr>
              <a:t>long</a:t>
            </a:r>
            <a:r>
              <a:rPr lang="en-US" altLang="zh-TW" sz="2400" dirty="0">
                <a:latin typeface="Courier New" panose="02070309020205020404" pitchFamily="49" charset="0"/>
              </a:rPr>
              <a:t> </a:t>
            </a:r>
            <a:r>
              <a:rPr lang="en-US" altLang="zh-TW" sz="2400" dirty="0" err="1">
                <a:latin typeface="Courier New" panose="02070309020205020404" pitchFamily="49" charset="0"/>
              </a:rPr>
              <a:t>msgtyp</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msgflg</a:t>
            </a:r>
            <a:r>
              <a:rPr lang="en-US" altLang="zh-TW" sz="2400" dirty="0">
                <a:latin typeface="Courier New" panose="02070309020205020404" pitchFamily="49" charset="0"/>
              </a:rPr>
              <a:t>)</a:t>
            </a:r>
          </a:p>
        </p:txBody>
      </p:sp>
      <p:sp>
        <p:nvSpPr>
          <p:cNvPr id="95235" name="Rectangle 3"/>
          <p:cNvSpPr>
            <a:spLocks noGrp="1" noChangeArrowheads="1"/>
          </p:cNvSpPr>
          <p:nvPr>
            <p:ph type="body" idx="1"/>
          </p:nvPr>
        </p:nvSpPr>
        <p:spPr/>
        <p:txBody>
          <a:bodyPr/>
          <a:lstStyle/>
          <a:p>
            <a:r>
              <a:rPr lang="en-US" altLang="zh-TW" dirty="0"/>
              <a:t>Parameter</a:t>
            </a:r>
          </a:p>
          <a:p>
            <a:pPr lvl="1"/>
            <a:r>
              <a:rPr lang="en-US" altLang="zh-TW" dirty="0" err="1"/>
              <a:t>msgtyp</a:t>
            </a:r>
            <a:r>
              <a:rPr lang="en-US" altLang="zh-TW" dirty="0"/>
              <a:t> – indicates which priority of message will be received.</a:t>
            </a:r>
          </a:p>
          <a:p>
            <a:pPr lvl="2"/>
            <a:r>
              <a:rPr lang="en-US" altLang="zh-TW" dirty="0"/>
              <a:t>0: receive the first message in the queue regardless of priority.</a:t>
            </a:r>
          </a:p>
          <a:p>
            <a:pPr lvl="2"/>
            <a:r>
              <a:rPr lang="en-US" altLang="zh-TW" dirty="0"/>
              <a:t>&gt; 0: receiving the first message with the </a:t>
            </a:r>
            <a:r>
              <a:rPr lang="en-US" altLang="zh-TW" dirty="0" err="1">
                <a:solidFill>
                  <a:srgbClr val="FF3300"/>
                </a:solidFill>
              </a:rPr>
              <a:t>mtype</a:t>
            </a:r>
            <a:r>
              <a:rPr lang="en-US" altLang="zh-TW" dirty="0"/>
              <a:t> equal to given </a:t>
            </a:r>
            <a:r>
              <a:rPr lang="en-US" altLang="zh-TW" dirty="0" err="1">
                <a:solidFill>
                  <a:srgbClr val="FF3300"/>
                </a:solidFill>
              </a:rPr>
              <a:t>msgtyp</a:t>
            </a:r>
            <a:r>
              <a:rPr lang="en-US" altLang="zh-TW" dirty="0">
                <a:solidFill>
                  <a:srgbClr val="FF3300"/>
                </a:solidFill>
              </a:rPr>
              <a:t>.</a:t>
            </a:r>
          </a:p>
          <a:p>
            <a:pPr lvl="2"/>
            <a:r>
              <a:rPr lang="en-US" altLang="zh-TW" dirty="0"/>
              <a:t>&lt; 0: receiving the first message with the</a:t>
            </a:r>
            <a:r>
              <a:rPr lang="en-US" altLang="zh-TW" dirty="0">
                <a:solidFill>
                  <a:srgbClr val="FF3300"/>
                </a:solidFill>
              </a:rPr>
              <a:t> </a:t>
            </a:r>
            <a:r>
              <a:rPr lang="en-US" altLang="zh-TW" dirty="0" err="1">
                <a:solidFill>
                  <a:srgbClr val="FF3300"/>
                </a:solidFill>
              </a:rPr>
              <a:t>mtype</a:t>
            </a:r>
            <a:r>
              <a:rPr lang="en-US" altLang="zh-TW" dirty="0"/>
              <a:t> equal to or less than |</a:t>
            </a:r>
            <a:r>
              <a:rPr lang="en-US" altLang="zh-TW" dirty="0" err="1">
                <a:solidFill>
                  <a:srgbClr val="FF3300"/>
                </a:solidFill>
              </a:rPr>
              <a:t>msgtyp</a:t>
            </a:r>
            <a:r>
              <a:rPr lang="en-US" altLang="zh-TW" dirty="0"/>
              <a:t>|.</a:t>
            </a:r>
          </a:p>
          <a:p>
            <a:pPr lvl="1">
              <a:buFont typeface="Wingdings" panose="05000000000000000000" pitchFamily="2" charset="2"/>
              <a:buNone/>
            </a:pPr>
            <a:r>
              <a:rPr lang="en-US" altLang="zh-TW" dirty="0"/>
              <a:t> </a:t>
            </a:r>
          </a:p>
          <a:p>
            <a:pPr lvl="2"/>
            <a:endParaRPr lang="zh-TW" altLang="en-US" dirty="0"/>
          </a:p>
        </p:txBody>
      </p:sp>
    </p:spTree>
    <p:extLst>
      <p:ext uri="{BB962C8B-B14F-4D97-AF65-F5344CB8AC3E}">
        <p14:creationId xmlns:p14="http://schemas.microsoft.com/office/powerpoint/2010/main" val="37415422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187624" y="0"/>
            <a:ext cx="7707139" cy="1527175"/>
          </a:xfrm>
        </p:spPr>
        <p:txBody>
          <a:bodyPr/>
          <a:lstStyle/>
          <a:p>
            <a:r>
              <a:rPr lang="en-US" altLang="zh-TW" dirty="0"/>
              <a:t>Message queue</a:t>
            </a:r>
            <a:r>
              <a:rPr lang="en-US" altLang="zh-TW" sz="2400" dirty="0">
                <a:solidFill>
                  <a:schemeClr val="accent2"/>
                </a:solidFill>
                <a:latin typeface="Courier New" panose="02070309020205020404" pitchFamily="49" charset="0"/>
              </a:rPr>
              <a:t> </a:t>
            </a:r>
            <a:br>
              <a:rPr lang="en-US" altLang="zh-TW" sz="2400" dirty="0">
                <a:solidFill>
                  <a:schemeClr val="accent2"/>
                </a:solidFill>
                <a:latin typeface="Courier New" panose="02070309020205020404" pitchFamily="49" charset="0"/>
              </a:rPr>
            </a:b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msgrcv</a:t>
            </a:r>
            <a:r>
              <a:rPr lang="en-US" altLang="zh-TW" sz="2400" dirty="0">
                <a:latin typeface="Courier New" panose="02070309020205020404" pitchFamily="49" charset="0"/>
              </a:rPr>
              <a:t>(</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msqid</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struct</a:t>
            </a:r>
            <a:r>
              <a:rPr lang="en-US" altLang="zh-TW" sz="2400" dirty="0">
                <a:latin typeface="Courier New" panose="02070309020205020404" pitchFamily="49" charset="0"/>
              </a:rPr>
              <a:t> </a:t>
            </a:r>
            <a:r>
              <a:rPr lang="en-US" altLang="zh-TW" sz="2400" dirty="0" err="1">
                <a:latin typeface="Courier New" panose="02070309020205020404" pitchFamily="49" charset="0"/>
              </a:rPr>
              <a:t>msgbuf</a:t>
            </a:r>
            <a:r>
              <a:rPr lang="en-US" altLang="zh-TW" sz="2400" dirty="0">
                <a:latin typeface="Courier New" panose="02070309020205020404" pitchFamily="49" charset="0"/>
              </a:rPr>
              <a:t>* </a:t>
            </a:r>
            <a:r>
              <a:rPr lang="en-US" altLang="zh-TW" sz="2400" dirty="0" err="1">
                <a:latin typeface="Courier New" panose="02070309020205020404" pitchFamily="49" charset="0"/>
              </a:rPr>
              <a:t>msgp</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msgsz</a:t>
            </a:r>
            <a:r>
              <a:rPr lang="en-US" altLang="zh-TW" sz="2400" dirty="0">
                <a:latin typeface="Courier New" panose="02070309020205020404" pitchFamily="49" charset="0"/>
              </a:rPr>
              <a:t>, </a:t>
            </a:r>
            <a:r>
              <a:rPr lang="en-US" altLang="zh-TW" sz="2400" dirty="0">
                <a:solidFill>
                  <a:schemeClr val="accent2"/>
                </a:solidFill>
                <a:latin typeface="Courier New" panose="02070309020205020404" pitchFamily="49" charset="0"/>
              </a:rPr>
              <a:t>long</a:t>
            </a:r>
            <a:r>
              <a:rPr lang="en-US" altLang="zh-TW" sz="2400" dirty="0">
                <a:latin typeface="Courier New" panose="02070309020205020404" pitchFamily="49" charset="0"/>
              </a:rPr>
              <a:t> </a:t>
            </a:r>
            <a:r>
              <a:rPr lang="en-US" altLang="zh-TW" sz="2400" dirty="0" err="1">
                <a:latin typeface="Courier New" panose="02070309020205020404" pitchFamily="49" charset="0"/>
              </a:rPr>
              <a:t>msgtyp</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msgflg</a:t>
            </a:r>
            <a:r>
              <a:rPr lang="en-US" altLang="zh-TW" sz="2400" dirty="0">
                <a:latin typeface="Courier New" panose="02070309020205020404" pitchFamily="49" charset="0"/>
              </a:rPr>
              <a:t>)</a:t>
            </a:r>
          </a:p>
        </p:txBody>
      </p:sp>
      <p:sp>
        <p:nvSpPr>
          <p:cNvPr id="96259" name="Rectangle 3"/>
          <p:cNvSpPr>
            <a:spLocks noGrp="1" noChangeArrowheads="1"/>
          </p:cNvSpPr>
          <p:nvPr>
            <p:ph type="body" idx="1"/>
          </p:nvPr>
        </p:nvSpPr>
        <p:spPr/>
        <p:txBody>
          <a:bodyPr/>
          <a:lstStyle/>
          <a:p>
            <a:r>
              <a:rPr lang="en-US" altLang="zh-TW" sz="2400"/>
              <a:t>Parameter</a:t>
            </a:r>
          </a:p>
          <a:p>
            <a:pPr lvl="1"/>
            <a:r>
              <a:rPr lang="en-US" altLang="zh-TW" sz="2200"/>
              <a:t>msgflg</a:t>
            </a:r>
          </a:p>
          <a:p>
            <a:pPr lvl="2"/>
            <a:r>
              <a:rPr lang="en-US" altLang="zh-TW" sz="1800" b="1"/>
              <a:t>0 :</a:t>
            </a:r>
            <a:r>
              <a:rPr lang="en-US" altLang="zh-TW" sz="1800"/>
              <a:t> if there is no message in the receiving queue, the process will be blocked until a message arrives or return -1 when receiving a signal.</a:t>
            </a:r>
          </a:p>
          <a:p>
            <a:pPr lvl="2"/>
            <a:r>
              <a:rPr lang="en-US" altLang="zh-TW" sz="1800" b="1"/>
              <a:t>IPC_NOWAIT:</a:t>
            </a:r>
            <a:r>
              <a:rPr lang="en-US" altLang="zh-TW" sz="1800"/>
              <a:t> if there is no message in the receiving queue, then return -1 with errno, EAGAIN.</a:t>
            </a:r>
          </a:p>
          <a:p>
            <a:pPr lvl="2"/>
            <a:r>
              <a:rPr lang="en-US" altLang="zh-TW" sz="1800" b="1"/>
              <a:t>IPC_NOERROR:</a:t>
            </a:r>
            <a:r>
              <a:rPr lang="en-US" altLang="zh-TW" sz="1800"/>
              <a:t> if this bit is turned on, any received message with size greater than msgsz will be truncated. </a:t>
            </a:r>
          </a:p>
          <a:p>
            <a:pPr lvl="1"/>
            <a:r>
              <a:rPr lang="en-US" altLang="zh-TW" sz="2200"/>
              <a:t>Return value</a:t>
            </a:r>
          </a:p>
          <a:p>
            <a:pPr lvl="2"/>
            <a:r>
              <a:rPr lang="en-US" altLang="zh-TW" sz="1800"/>
              <a:t>If success, return 0, otherwise return -1.</a:t>
            </a:r>
          </a:p>
        </p:txBody>
      </p:sp>
    </p:spTree>
    <p:extLst>
      <p:ext uri="{BB962C8B-B14F-4D97-AF65-F5344CB8AC3E}">
        <p14:creationId xmlns:p14="http://schemas.microsoft.com/office/powerpoint/2010/main" val="2367256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187624" y="228600"/>
            <a:ext cx="7707139" cy="1298575"/>
          </a:xfrm>
        </p:spPr>
        <p:txBody>
          <a:bodyPr/>
          <a:lstStyle/>
          <a:p>
            <a:r>
              <a:rPr lang="en-US" altLang="zh-TW" sz="3200"/>
              <a:t>Message queue</a:t>
            </a:r>
            <a:r>
              <a:rPr lang="en-US" altLang="zh-TW" sz="2000">
                <a:solidFill>
                  <a:schemeClr val="accent2"/>
                </a:solidFill>
                <a:latin typeface="Courier New" panose="02070309020205020404" pitchFamily="49" charset="0"/>
              </a:rPr>
              <a:t> </a:t>
            </a:r>
            <a:br>
              <a:rPr lang="en-US" altLang="zh-TW" sz="2000">
                <a:solidFill>
                  <a:schemeClr val="accent2"/>
                </a:solidFill>
                <a:latin typeface="Courier New" panose="02070309020205020404" pitchFamily="49" charset="0"/>
              </a:rPr>
            </a:br>
            <a:r>
              <a:rPr lang="en-US" altLang="zh-TW" sz="2000">
                <a:solidFill>
                  <a:schemeClr val="accent2"/>
                </a:solidFill>
                <a:latin typeface="Courier New" panose="02070309020205020404" pitchFamily="49" charset="0"/>
              </a:rPr>
              <a:t>int</a:t>
            </a:r>
            <a:r>
              <a:rPr lang="en-US" altLang="zh-TW" sz="2000">
                <a:latin typeface="Courier New" panose="02070309020205020404" pitchFamily="49" charset="0"/>
              </a:rPr>
              <a:t> msgctl(</a:t>
            </a:r>
            <a:r>
              <a:rPr lang="en-US" altLang="zh-TW" sz="2000">
                <a:solidFill>
                  <a:schemeClr val="accent2"/>
                </a:solidFill>
                <a:latin typeface="Courier New" panose="02070309020205020404" pitchFamily="49" charset="0"/>
              </a:rPr>
              <a:t>int</a:t>
            </a:r>
            <a:r>
              <a:rPr lang="en-US" altLang="zh-TW" sz="2000">
                <a:latin typeface="Courier New" panose="02070309020205020404" pitchFamily="49" charset="0"/>
              </a:rPr>
              <a:t> msqid, </a:t>
            </a:r>
            <a:r>
              <a:rPr lang="en-US" altLang="zh-TW" sz="2000">
                <a:solidFill>
                  <a:schemeClr val="accent2"/>
                </a:solidFill>
                <a:latin typeface="Courier New" panose="02070309020205020404" pitchFamily="49" charset="0"/>
              </a:rPr>
              <a:t>int</a:t>
            </a:r>
            <a:r>
              <a:rPr lang="en-US" altLang="zh-TW" sz="2000">
                <a:latin typeface="Courier New" panose="02070309020205020404" pitchFamily="49" charset="0"/>
              </a:rPr>
              <a:t> cmd, </a:t>
            </a:r>
            <a:r>
              <a:rPr lang="en-US" altLang="zh-TW" sz="2000">
                <a:solidFill>
                  <a:schemeClr val="accent2"/>
                </a:solidFill>
                <a:latin typeface="Courier New" panose="02070309020205020404" pitchFamily="49" charset="0"/>
              </a:rPr>
              <a:t>struct </a:t>
            </a:r>
            <a:r>
              <a:rPr lang="en-US" altLang="zh-TW" sz="2000">
                <a:latin typeface="Courier New" panose="02070309020205020404" pitchFamily="49" charset="0"/>
              </a:rPr>
              <a:t>msqid_ds* buf)</a:t>
            </a:r>
          </a:p>
        </p:txBody>
      </p:sp>
      <p:sp>
        <p:nvSpPr>
          <p:cNvPr id="97283" name="Rectangle 3"/>
          <p:cNvSpPr>
            <a:spLocks noGrp="1" noChangeArrowheads="1"/>
          </p:cNvSpPr>
          <p:nvPr>
            <p:ph type="body" idx="1"/>
          </p:nvPr>
        </p:nvSpPr>
        <p:spPr/>
        <p:txBody>
          <a:bodyPr/>
          <a:lstStyle/>
          <a:p>
            <a:r>
              <a:rPr lang="en-US" altLang="zh-TW"/>
              <a:t>Description</a:t>
            </a:r>
          </a:p>
          <a:p>
            <a:pPr lvl="1"/>
            <a:r>
              <a:rPr lang="en-US" altLang="zh-TW"/>
              <a:t>Control the operation of the created message queue</a:t>
            </a:r>
          </a:p>
          <a:p>
            <a:r>
              <a:rPr lang="en-US" altLang="zh-TW"/>
              <a:t>Parameter</a:t>
            </a:r>
          </a:p>
          <a:p>
            <a:pPr lvl="1"/>
            <a:r>
              <a:rPr lang="en-US" altLang="zh-TW"/>
              <a:t>msqid – the id of the message queue</a:t>
            </a:r>
          </a:p>
          <a:p>
            <a:pPr lvl="2"/>
            <a:endParaRPr lang="en-US" altLang="zh-TW"/>
          </a:p>
          <a:p>
            <a:pPr lvl="3"/>
            <a:endParaRPr lang="zh-TW" altLang="en-US"/>
          </a:p>
        </p:txBody>
      </p:sp>
    </p:spTree>
    <p:extLst>
      <p:ext uri="{BB962C8B-B14F-4D97-AF65-F5344CB8AC3E}">
        <p14:creationId xmlns:p14="http://schemas.microsoft.com/office/powerpoint/2010/main" val="255935155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187624" y="0"/>
            <a:ext cx="7707139" cy="1219200"/>
          </a:xfrm>
        </p:spPr>
        <p:txBody>
          <a:bodyPr/>
          <a:lstStyle/>
          <a:p>
            <a:r>
              <a:rPr lang="en-US" altLang="zh-TW" sz="3200" dirty="0"/>
              <a:t>Message queue</a:t>
            </a:r>
            <a:r>
              <a:rPr lang="en-US" altLang="zh-TW" sz="2000" dirty="0">
                <a:solidFill>
                  <a:schemeClr val="accent2"/>
                </a:solidFill>
                <a:latin typeface="Courier New" panose="02070309020205020404" pitchFamily="49" charset="0"/>
              </a:rPr>
              <a:t> </a:t>
            </a:r>
            <a:br>
              <a:rPr lang="en-US" altLang="zh-TW" sz="2000" dirty="0">
                <a:solidFill>
                  <a:schemeClr val="accent2"/>
                </a:solidFill>
                <a:latin typeface="Courier New" panose="02070309020205020404" pitchFamily="49" charset="0"/>
              </a:rPr>
            </a:b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msgctl</a:t>
            </a:r>
            <a:r>
              <a:rPr lang="en-US" altLang="zh-TW" sz="2000" dirty="0">
                <a:latin typeface="Courier New" panose="02070309020205020404" pitchFamily="49" charset="0"/>
              </a:rPr>
              <a:t>(</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msqid</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cmd</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struct</a:t>
            </a:r>
            <a:r>
              <a:rPr lang="en-US" altLang="zh-TW" sz="2000" dirty="0">
                <a:solidFill>
                  <a:schemeClr val="accent2"/>
                </a:solidFill>
                <a:latin typeface="Courier New" panose="02070309020205020404" pitchFamily="49" charset="0"/>
              </a:rPr>
              <a:t> </a:t>
            </a:r>
            <a:r>
              <a:rPr lang="en-US" altLang="zh-TW" sz="2000" dirty="0" err="1">
                <a:latin typeface="Courier New" panose="02070309020205020404" pitchFamily="49" charset="0"/>
              </a:rPr>
              <a:t>msqid_ds</a:t>
            </a:r>
            <a:r>
              <a:rPr lang="en-US" altLang="zh-TW" sz="2000" dirty="0">
                <a:latin typeface="Courier New" panose="02070309020205020404" pitchFamily="49" charset="0"/>
              </a:rPr>
              <a:t>* </a:t>
            </a:r>
            <a:r>
              <a:rPr lang="en-US" altLang="zh-TW" sz="2000" dirty="0" err="1">
                <a:latin typeface="Courier New" panose="02070309020205020404" pitchFamily="49" charset="0"/>
              </a:rPr>
              <a:t>buf</a:t>
            </a:r>
            <a:r>
              <a:rPr lang="en-US" altLang="zh-TW" sz="2000" dirty="0">
                <a:latin typeface="Courier New" panose="02070309020205020404" pitchFamily="49" charset="0"/>
              </a:rPr>
              <a:t>)</a:t>
            </a:r>
          </a:p>
        </p:txBody>
      </p:sp>
      <p:sp>
        <p:nvSpPr>
          <p:cNvPr id="98307" name="Rectangle 3"/>
          <p:cNvSpPr>
            <a:spLocks noGrp="1" noChangeArrowheads="1"/>
          </p:cNvSpPr>
          <p:nvPr>
            <p:ph type="body" idx="1"/>
          </p:nvPr>
        </p:nvSpPr>
        <p:spPr>
          <a:xfrm>
            <a:off x="914400" y="1143000"/>
            <a:ext cx="7467600" cy="5715000"/>
          </a:xfrm>
        </p:spPr>
        <p:txBody>
          <a:bodyPr/>
          <a:lstStyle/>
          <a:p>
            <a:r>
              <a:rPr lang="en-US" altLang="zh-TW" sz="2400"/>
              <a:t>Parameter</a:t>
            </a:r>
          </a:p>
          <a:p>
            <a:pPr lvl="1"/>
            <a:r>
              <a:rPr lang="en-US" altLang="zh-TW" sz="2200"/>
              <a:t>cmd </a:t>
            </a:r>
          </a:p>
          <a:p>
            <a:pPr lvl="2"/>
            <a:r>
              <a:rPr lang="en-US" altLang="zh-TW" sz="1800"/>
              <a:t> </a:t>
            </a:r>
            <a:r>
              <a:rPr lang="en-US" altLang="zh-TW" sz="1800" b="1"/>
              <a:t>IPC_STAT:</a:t>
            </a:r>
            <a:r>
              <a:rPr lang="en-US" altLang="zh-TW" sz="1800"/>
              <a:t> copy the information from the </a:t>
            </a:r>
            <a:r>
              <a:rPr lang="en-US" altLang="zh-TW" sz="1800">
                <a:solidFill>
                  <a:srgbClr val="FF3300"/>
                </a:solidFill>
              </a:rPr>
              <a:t>kernel data structure</a:t>
            </a:r>
            <a:r>
              <a:rPr lang="en-US" altLang="zh-TW" sz="1800"/>
              <a:t> associated with msqid into the </a:t>
            </a:r>
            <a:r>
              <a:rPr lang="en-US" altLang="zh-TW" sz="1800">
                <a:solidFill>
                  <a:srgbClr val="FF3300"/>
                </a:solidFill>
              </a:rPr>
              <a:t>msqid_ds</a:t>
            </a:r>
            <a:r>
              <a:rPr lang="en-US" altLang="zh-TW" sz="1800"/>
              <a:t> structure pointed to by buf.</a:t>
            </a:r>
          </a:p>
          <a:p>
            <a:pPr lvl="2"/>
            <a:r>
              <a:rPr lang="en-US" altLang="zh-TW" sz="1800"/>
              <a:t> </a:t>
            </a:r>
            <a:r>
              <a:rPr lang="en-US" altLang="zh-TW" sz="1800" b="1"/>
              <a:t>IPC_SET:</a:t>
            </a:r>
            <a:r>
              <a:rPr lang="en-US" altLang="zh-TW" sz="1800"/>
              <a:t> set the value of following structure into the kernel date structure associated with this message queue.</a:t>
            </a:r>
          </a:p>
          <a:p>
            <a:pPr lvl="3"/>
            <a:r>
              <a:rPr lang="en-US" altLang="zh-TW" sz="1800" b="1"/>
              <a:t>msg_qbytes:</a:t>
            </a:r>
            <a:r>
              <a:rPr lang="en-US" altLang="zh-TW" sz="1800"/>
              <a:t> only modifiable for </a:t>
            </a:r>
            <a:r>
              <a:rPr lang="en-US" altLang="zh-TW" sz="1800">
                <a:solidFill>
                  <a:srgbClr val="FF3300"/>
                </a:solidFill>
              </a:rPr>
              <a:t>root user.</a:t>
            </a:r>
          </a:p>
          <a:p>
            <a:pPr lvl="3"/>
            <a:r>
              <a:rPr lang="en-US" altLang="zh-TW" sz="1800" b="1"/>
              <a:t>msg_perm.uid:</a:t>
            </a:r>
            <a:r>
              <a:rPr lang="en-US" altLang="zh-TW" sz="1800"/>
              <a:t> only modifiable for root user or the user with matched uid and cuid.</a:t>
            </a:r>
          </a:p>
          <a:p>
            <a:pPr lvl="3"/>
            <a:r>
              <a:rPr lang="en-US" altLang="zh-TW" sz="1800" b="1"/>
              <a:t>msg_perm.gid:</a:t>
            </a:r>
            <a:r>
              <a:rPr lang="en-US" altLang="zh-TW" sz="1800"/>
              <a:t> the same as msg_perm.uid.</a:t>
            </a:r>
          </a:p>
          <a:p>
            <a:pPr lvl="3"/>
            <a:r>
              <a:rPr lang="en-US" altLang="zh-TW" sz="1800" b="1"/>
              <a:t>msg_perm.mode:</a:t>
            </a:r>
            <a:r>
              <a:rPr lang="en-US" altLang="zh-TW" sz="1800"/>
              <a:t> the same as msg_perm.uid. Notice that only </a:t>
            </a:r>
            <a:r>
              <a:rPr lang="en-US" altLang="zh-TW" sz="1800">
                <a:solidFill>
                  <a:srgbClr val="FF3300"/>
                </a:solidFill>
              </a:rPr>
              <a:t>the least significant 9-bits is modifiable</a:t>
            </a:r>
            <a:r>
              <a:rPr lang="en-US" altLang="zh-TW" sz="1800"/>
              <a:t> </a:t>
            </a:r>
          </a:p>
          <a:p>
            <a:pPr lvl="3"/>
            <a:r>
              <a:rPr lang="en-US" altLang="zh-TW" sz="1800" b="1"/>
              <a:t>msg_ctime</a:t>
            </a:r>
            <a:r>
              <a:rPr lang="en-US" altLang="zh-TW" sz="1800"/>
              <a:t> will be updated.</a:t>
            </a:r>
          </a:p>
          <a:p>
            <a:pPr lvl="1"/>
            <a:endParaRPr lang="en-US" altLang="zh-TW" sz="2200"/>
          </a:p>
        </p:txBody>
      </p:sp>
    </p:spTree>
    <p:extLst>
      <p:ext uri="{BB962C8B-B14F-4D97-AF65-F5344CB8AC3E}">
        <p14:creationId xmlns:p14="http://schemas.microsoft.com/office/powerpoint/2010/main" val="254201360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115616" y="228600"/>
            <a:ext cx="7779147" cy="1298575"/>
          </a:xfrm>
        </p:spPr>
        <p:txBody>
          <a:bodyPr/>
          <a:lstStyle/>
          <a:p>
            <a:r>
              <a:rPr lang="en-US" altLang="zh-TW" sz="3200" dirty="0"/>
              <a:t>Message queue</a:t>
            </a:r>
            <a:r>
              <a:rPr lang="en-US" altLang="zh-TW" sz="2000" dirty="0">
                <a:solidFill>
                  <a:schemeClr val="accent2"/>
                </a:solidFill>
                <a:latin typeface="Courier New" panose="02070309020205020404" pitchFamily="49" charset="0"/>
              </a:rPr>
              <a:t> </a:t>
            </a:r>
            <a:br>
              <a:rPr lang="en-US" altLang="zh-TW" sz="2000" dirty="0">
                <a:solidFill>
                  <a:schemeClr val="accent2"/>
                </a:solidFill>
                <a:latin typeface="Courier New" panose="02070309020205020404" pitchFamily="49" charset="0"/>
              </a:rPr>
            </a:b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msgctl</a:t>
            </a:r>
            <a:r>
              <a:rPr lang="en-US" altLang="zh-TW" sz="2000" dirty="0">
                <a:latin typeface="Courier New" panose="02070309020205020404" pitchFamily="49" charset="0"/>
              </a:rPr>
              <a:t>(</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msqid</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cmd</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struct</a:t>
            </a:r>
            <a:r>
              <a:rPr lang="en-US" altLang="zh-TW" sz="2000" dirty="0">
                <a:solidFill>
                  <a:schemeClr val="accent2"/>
                </a:solidFill>
                <a:latin typeface="Courier New" panose="02070309020205020404" pitchFamily="49" charset="0"/>
              </a:rPr>
              <a:t> </a:t>
            </a:r>
            <a:r>
              <a:rPr lang="en-US" altLang="zh-TW" sz="2000" dirty="0" err="1">
                <a:latin typeface="Courier New" panose="02070309020205020404" pitchFamily="49" charset="0"/>
              </a:rPr>
              <a:t>msqid_ds</a:t>
            </a:r>
            <a:r>
              <a:rPr lang="en-US" altLang="zh-TW" sz="2000" dirty="0">
                <a:latin typeface="Courier New" panose="02070309020205020404" pitchFamily="49" charset="0"/>
              </a:rPr>
              <a:t>* </a:t>
            </a:r>
            <a:r>
              <a:rPr lang="en-US" altLang="zh-TW" sz="2000" dirty="0" err="1">
                <a:latin typeface="Courier New" panose="02070309020205020404" pitchFamily="49" charset="0"/>
              </a:rPr>
              <a:t>buf</a:t>
            </a:r>
            <a:r>
              <a:rPr lang="en-US" altLang="zh-TW" sz="2000" dirty="0">
                <a:latin typeface="Courier New" panose="02070309020205020404" pitchFamily="49" charset="0"/>
              </a:rPr>
              <a:t>)</a:t>
            </a:r>
          </a:p>
        </p:txBody>
      </p:sp>
      <p:sp>
        <p:nvSpPr>
          <p:cNvPr id="99331" name="Rectangle 3"/>
          <p:cNvSpPr>
            <a:spLocks noGrp="1" noChangeArrowheads="1"/>
          </p:cNvSpPr>
          <p:nvPr>
            <p:ph type="body" idx="1"/>
          </p:nvPr>
        </p:nvSpPr>
        <p:spPr/>
        <p:txBody>
          <a:bodyPr/>
          <a:lstStyle/>
          <a:p>
            <a:pPr>
              <a:lnSpc>
                <a:spcPct val="105000"/>
              </a:lnSpc>
            </a:pPr>
            <a:r>
              <a:rPr lang="en-US" altLang="zh-TW" sz="2400"/>
              <a:t>Parameter</a:t>
            </a:r>
          </a:p>
          <a:p>
            <a:pPr lvl="1">
              <a:lnSpc>
                <a:spcPct val="110000"/>
              </a:lnSpc>
            </a:pPr>
            <a:r>
              <a:rPr lang="en-US" altLang="zh-TW" sz="2200"/>
              <a:t>cmd</a:t>
            </a:r>
          </a:p>
          <a:p>
            <a:pPr lvl="2">
              <a:lnSpc>
                <a:spcPct val="110000"/>
              </a:lnSpc>
            </a:pPr>
            <a:r>
              <a:rPr lang="en-US" altLang="zh-TW" sz="1800" b="1"/>
              <a:t>IPC_RMID:</a:t>
            </a:r>
            <a:r>
              <a:rPr lang="en-US" altLang="zh-TW" sz="1800"/>
              <a:t> remove the message queue</a:t>
            </a:r>
          </a:p>
          <a:p>
            <a:pPr lvl="2">
              <a:lnSpc>
                <a:spcPct val="110000"/>
              </a:lnSpc>
            </a:pPr>
            <a:r>
              <a:rPr lang="en-US" altLang="zh-TW" sz="1800" b="1"/>
              <a:t>IPC_INFO:</a:t>
            </a:r>
            <a:r>
              <a:rPr lang="en-US" altLang="zh-TW" sz="1800"/>
              <a:t> return information about the system-wide message queue limits and parameter. </a:t>
            </a:r>
          </a:p>
          <a:p>
            <a:pPr lvl="3">
              <a:lnSpc>
                <a:spcPct val="110000"/>
              </a:lnSpc>
            </a:pPr>
            <a:r>
              <a:rPr lang="en-US" altLang="zh-TW" sz="1800"/>
              <a:t>Linux specific (if the _GNU_SOURCE feature test macro is defined)</a:t>
            </a:r>
          </a:p>
          <a:p>
            <a:pPr lvl="3">
              <a:lnSpc>
                <a:spcPct val="110000"/>
              </a:lnSpc>
            </a:pPr>
            <a:r>
              <a:rPr lang="en-US" altLang="zh-TW" sz="1800"/>
              <a:t>An additional structure</a:t>
            </a:r>
            <a:r>
              <a:rPr lang="en-US" altLang="zh-TW" sz="1800">
                <a:solidFill>
                  <a:srgbClr val="FF3300"/>
                </a:solidFill>
              </a:rPr>
              <a:t> msginfo </a:t>
            </a:r>
            <a:r>
              <a:rPr lang="en-US" altLang="zh-TW" sz="1800"/>
              <a:t>is needed. It means a cast of the returned buf with msqid_ds structure is necessary.</a:t>
            </a:r>
          </a:p>
          <a:p>
            <a:pPr lvl="1">
              <a:lnSpc>
                <a:spcPct val="110000"/>
              </a:lnSpc>
            </a:pPr>
            <a:r>
              <a:rPr lang="en-US" altLang="zh-TW" sz="2200"/>
              <a:t>buf</a:t>
            </a:r>
          </a:p>
          <a:p>
            <a:pPr lvl="2">
              <a:lnSpc>
                <a:spcPct val="110000"/>
              </a:lnSpc>
            </a:pPr>
            <a:r>
              <a:rPr lang="en-US" altLang="zh-TW" sz="1800"/>
              <a:t>The returned structure of msqid_ds, set to NULL when IPC_RMID is used.</a:t>
            </a:r>
          </a:p>
        </p:txBody>
      </p:sp>
    </p:spTree>
    <p:extLst>
      <p:ext uri="{BB962C8B-B14F-4D97-AF65-F5344CB8AC3E}">
        <p14:creationId xmlns:p14="http://schemas.microsoft.com/office/powerpoint/2010/main" val="3195607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15616" y="0"/>
            <a:ext cx="7671197" cy="762000"/>
          </a:xfrm>
        </p:spPr>
        <p:txBody>
          <a:bodyPr/>
          <a:lstStyle/>
          <a:p>
            <a:r>
              <a:rPr lang="en-US" altLang="zh-CN" dirty="0"/>
              <a:t>Linux process introduction</a:t>
            </a:r>
          </a:p>
        </p:txBody>
      </p:sp>
      <p:sp>
        <p:nvSpPr>
          <p:cNvPr id="13315" name="Rectangle 3"/>
          <p:cNvSpPr>
            <a:spLocks noGrp="1" noChangeArrowheads="1"/>
          </p:cNvSpPr>
          <p:nvPr>
            <p:ph type="body" idx="1"/>
          </p:nvPr>
        </p:nvSpPr>
        <p:spPr>
          <a:xfrm>
            <a:off x="179388" y="838200"/>
            <a:ext cx="8713787" cy="5111750"/>
          </a:xfrm>
        </p:spPr>
        <p:txBody>
          <a:bodyPr/>
          <a:lstStyle/>
          <a:p>
            <a:r>
              <a:rPr lang="en-US" altLang="zh-CN"/>
              <a:t>Details in process</a:t>
            </a:r>
            <a:r>
              <a:rPr lang="zh-CN" altLang="en-US"/>
              <a:t>：</a:t>
            </a:r>
          </a:p>
          <a:p>
            <a:pPr lvl="1"/>
            <a:r>
              <a:rPr lang="en-US" altLang="zh-CN">
                <a:ea typeface="宋体" panose="02010600030101010101" pitchFamily="2" charset="-122"/>
              </a:rPr>
              <a:t>task_struct: kernel manage process and task with 				this struct. It has several parts:</a:t>
            </a:r>
          </a:p>
          <a:p>
            <a:pPr lvl="2"/>
            <a:r>
              <a:rPr lang="en-US" altLang="zh-CN">
                <a:ea typeface="宋体" panose="02010600030101010101" pitchFamily="2" charset="-122"/>
              </a:rPr>
              <a:t>State</a:t>
            </a:r>
          </a:p>
          <a:p>
            <a:pPr lvl="2"/>
            <a:r>
              <a:rPr lang="en-US" altLang="zh-CN"/>
              <a:t>Scheduling Information </a:t>
            </a:r>
          </a:p>
          <a:p>
            <a:pPr lvl="2"/>
            <a:r>
              <a:rPr lang="en-US" altLang="zh-CN"/>
              <a:t>Identifiers </a:t>
            </a:r>
          </a:p>
          <a:p>
            <a:pPr lvl="2"/>
            <a:r>
              <a:rPr lang="en-US" altLang="zh-CN"/>
              <a:t>Inter-Process Communication </a:t>
            </a:r>
          </a:p>
          <a:p>
            <a:pPr lvl="2"/>
            <a:r>
              <a:rPr lang="en-US" altLang="zh-CN"/>
              <a:t>Links </a:t>
            </a:r>
            <a:r>
              <a:rPr lang="en-US" altLang="zh-CN">
                <a:ea typeface="宋体" panose="02010600030101010101" pitchFamily="2" charset="-122"/>
              </a:rPr>
              <a:t> </a:t>
            </a:r>
          </a:p>
          <a:p>
            <a:pPr lvl="2"/>
            <a:r>
              <a:rPr lang="en-US" altLang="zh-CN"/>
              <a:t>Times and Timers </a:t>
            </a:r>
          </a:p>
          <a:p>
            <a:pPr lvl="2"/>
            <a:r>
              <a:rPr lang="en-US" altLang="zh-CN"/>
              <a:t>File system </a:t>
            </a:r>
          </a:p>
          <a:p>
            <a:pPr lvl="2"/>
            <a:r>
              <a:rPr lang="en-US" altLang="zh-CN"/>
              <a:t>Virtual memory </a:t>
            </a:r>
          </a:p>
          <a:p>
            <a:pPr lvl="2"/>
            <a:r>
              <a:rPr lang="en-US" altLang="zh-CN"/>
              <a:t>Processor Specific Context </a:t>
            </a:r>
          </a:p>
        </p:txBody>
      </p:sp>
      <p:sp>
        <p:nvSpPr>
          <p:cNvPr id="13316" name="AutoShape 4"/>
          <p:cNvSpPr>
            <a:spLocks noChangeArrowheads="1"/>
          </p:cNvSpPr>
          <p:nvPr/>
        </p:nvSpPr>
        <p:spPr bwMode="auto">
          <a:xfrm>
            <a:off x="3581400" y="2133600"/>
            <a:ext cx="5257800" cy="838200"/>
          </a:xfrm>
          <a:prstGeom prst="wedgeRectCallout">
            <a:avLst>
              <a:gd name="adj1" fmla="val -78894"/>
              <a:gd name="adj2" fmla="val -1647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Running Waiting Stopped Zombie </a:t>
            </a:r>
          </a:p>
        </p:txBody>
      </p:sp>
      <p:sp>
        <p:nvSpPr>
          <p:cNvPr id="13317" name="AutoShape 5"/>
          <p:cNvSpPr>
            <a:spLocks noChangeArrowheads="1"/>
          </p:cNvSpPr>
          <p:nvPr/>
        </p:nvSpPr>
        <p:spPr bwMode="auto">
          <a:xfrm>
            <a:off x="5334000" y="2514600"/>
            <a:ext cx="4038600" cy="914400"/>
          </a:xfrm>
          <a:prstGeom prst="wedgeRectCallout">
            <a:avLst>
              <a:gd name="adj1" fmla="val -83963"/>
              <a:gd name="adj2" fmla="val -21181"/>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Choose which step into running state</a:t>
            </a:r>
          </a:p>
        </p:txBody>
      </p:sp>
      <p:sp>
        <p:nvSpPr>
          <p:cNvPr id="13318" name="AutoShape 6"/>
          <p:cNvSpPr>
            <a:spLocks noChangeArrowheads="1"/>
          </p:cNvSpPr>
          <p:nvPr/>
        </p:nvSpPr>
        <p:spPr bwMode="auto">
          <a:xfrm>
            <a:off x="3886200" y="2895600"/>
            <a:ext cx="5257800" cy="838200"/>
          </a:xfrm>
          <a:prstGeom prst="wedgeRectCallout">
            <a:avLst>
              <a:gd name="adj1" fmla="val -68843"/>
              <a:gd name="adj2" fmla="val -18560"/>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User/group ID,limit the rights of access for file/device</a:t>
            </a:r>
          </a:p>
        </p:txBody>
      </p:sp>
      <p:sp>
        <p:nvSpPr>
          <p:cNvPr id="13319" name="AutoShape 7"/>
          <p:cNvSpPr>
            <a:spLocks noChangeArrowheads="1"/>
          </p:cNvSpPr>
          <p:nvPr/>
        </p:nvSpPr>
        <p:spPr bwMode="auto">
          <a:xfrm>
            <a:off x="5105400" y="3124200"/>
            <a:ext cx="4038600" cy="457200"/>
          </a:xfrm>
          <a:prstGeom prst="wedgeRectCallout">
            <a:avLst>
              <a:gd name="adj1" fmla="val -79481"/>
              <a:gd name="adj2" fmla="val 20833"/>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Mechanism for IPC</a:t>
            </a:r>
          </a:p>
        </p:txBody>
      </p:sp>
      <p:sp>
        <p:nvSpPr>
          <p:cNvPr id="13320" name="AutoShape 8"/>
          <p:cNvSpPr>
            <a:spLocks noChangeArrowheads="1"/>
          </p:cNvSpPr>
          <p:nvPr/>
        </p:nvSpPr>
        <p:spPr bwMode="auto">
          <a:xfrm>
            <a:off x="3200400" y="3581400"/>
            <a:ext cx="5257800" cy="914400"/>
          </a:xfrm>
          <a:prstGeom prst="wedgeRectCallout">
            <a:avLst>
              <a:gd name="adj1" fmla="val -65940"/>
              <a:gd name="adj2" fmla="val -21181"/>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Relationship between processes(father/child)</a:t>
            </a:r>
          </a:p>
        </p:txBody>
      </p:sp>
      <p:sp>
        <p:nvSpPr>
          <p:cNvPr id="13321" name="AutoShape 9"/>
          <p:cNvSpPr>
            <a:spLocks noChangeArrowheads="1"/>
          </p:cNvSpPr>
          <p:nvPr/>
        </p:nvSpPr>
        <p:spPr bwMode="auto">
          <a:xfrm>
            <a:off x="3886200" y="3962400"/>
            <a:ext cx="5257800" cy="533400"/>
          </a:xfrm>
          <a:prstGeom prst="wedgeRectCallout">
            <a:avLst>
              <a:gd name="adj1" fmla="val -68843"/>
              <a:gd name="adj2" fmla="val -59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CPU time cost and left</a:t>
            </a:r>
          </a:p>
        </p:txBody>
      </p:sp>
      <p:sp>
        <p:nvSpPr>
          <p:cNvPr id="13322" name="AutoShape 10"/>
          <p:cNvSpPr>
            <a:spLocks noChangeArrowheads="1"/>
          </p:cNvSpPr>
          <p:nvPr/>
        </p:nvSpPr>
        <p:spPr bwMode="auto">
          <a:xfrm>
            <a:off x="3886200" y="4343400"/>
            <a:ext cx="5257800" cy="533400"/>
          </a:xfrm>
          <a:prstGeom prst="wedgeRectCallout">
            <a:avLst>
              <a:gd name="adj1" fmla="val -73190"/>
              <a:gd name="adj2" fmla="val -59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file info which is visited</a:t>
            </a:r>
          </a:p>
        </p:txBody>
      </p:sp>
      <p:sp>
        <p:nvSpPr>
          <p:cNvPr id="13323" name="AutoShape 11"/>
          <p:cNvSpPr>
            <a:spLocks noChangeArrowheads="1"/>
          </p:cNvSpPr>
          <p:nvPr/>
        </p:nvSpPr>
        <p:spPr bwMode="auto">
          <a:xfrm>
            <a:off x="3886200" y="4724400"/>
            <a:ext cx="5257800" cy="533400"/>
          </a:xfrm>
          <a:prstGeom prst="wedgeRectCallout">
            <a:avLst>
              <a:gd name="adj1" fmla="val -68843"/>
              <a:gd name="adj2" fmla="val -597"/>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Virtual to physical address</a:t>
            </a:r>
          </a:p>
        </p:txBody>
      </p:sp>
      <p:sp>
        <p:nvSpPr>
          <p:cNvPr id="13324" name="AutoShape 12"/>
          <p:cNvSpPr>
            <a:spLocks noChangeArrowheads="1"/>
          </p:cNvSpPr>
          <p:nvPr/>
        </p:nvSpPr>
        <p:spPr bwMode="auto">
          <a:xfrm>
            <a:off x="3886200" y="5105400"/>
            <a:ext cx="4648200" cy="457200"/>
          </a:xfrm>
          <a:prstGeom prst="wedgeRectCallout">
            <a:avLst>
              <a:gd name="adj1" fmla="val -71310"/>
              <a:gd name="adj2" fmla="val 7639"/>
            </a:avLst>
          </a:prstGeom>
          <a:solidFill>
            <a:schemeClr val="hlink"/>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a:spcBef>
                <a:spcPct val="0"/>
              </a:spcBef>
              <a:defRPr>
                <a:solidFill>
                  <a:schemeClr val="tx1"/>
                </a:solidFill>
                <a:latin typeface="Arial" panose="020B0604020202020204" pitchFamily="34" charset="0"/>
                <a:ea typeface="宋体" panose="02010600030101010101" pitchFamily="2" charset="-122"/>
              </a:defRPr>
            </a:lvl2pPr>
            <a:lvl3pPr>
              <a:spcBef>
                <a:spcPct val="0"/>
              </a:spcBef>
              <a:defRPr>
                <a:solidFill>
                  <a:schemeClr val="tx1"/>
                </a:solidFill>
                <a:latin typeface="Arial" panose="020B0604020202020204" pitchFamily="34" charset="0"/>
                <a:ea typeface="宋体" panose="02010600030101010101" pitchFamily="2" charset="-122"/>
              </a:defRPr>
            </a:lvl3pPr>
            <a:lvl4pPr>
              <a:spcBef>
                <a:spcPct val="0"/>
              </a:spcBef>
              <a:defRPr>
                <a:solidFill>
                  <a:schemeClr val="tx1"/>
                </a:solidFill>
                <a:latin typeface="Arial" panose="020B0604020202020204" pitchFamily="34" charset="0"/>
                <a:ea typeface="宋体" panose="02010600030101010101" pitchFamily="2" charset="-122"/>
              </a:defRPr>
            </a:lvl4pPr>
            <a:lvl5pPr>
              <a:spcBef>
                <a:spcPct val="0"/>
              </a:spcBef>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buFont typeface="Wingdings" panose="05000000000000000000" pitchFamily="2" charset="2"/>
              <a:buNone/>
            </a:pPr>
            <a:r>
              <a:rPr lang="en-US" altLang="zh-CN" sz="2800">
                <a:ea typeface="新細明體" panose="02020500000000000000" pitchFamily="18" charset="-120"/>
              </a:rPr>
              <a:t>Summary of the state</a:t>
            </a:r>
          </a:p>
        </p:txBody>
      </p:sp>
    </p:spTree>
    <p:extLst>
      <p:ext uri="{BB962C8B-B14F-4D97-AF65-F5344CB8AC3E}">
        <p14:creationId xmlns:p14="http://schemas.microsoft.com/office/powerpoint/2010/main" val="3056896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1+#ppt_w/2"/>
                                          </p:val>
                                        </p:tav>
                                        <p:tav tm="100000">
                                          <p:val>
                                            <p:strVal val="#ppt_x"/>
                                          </p:val>
                                        </p:tav>
                                      </p:tavLst>
                                    </p:anim>
                                    <p:anim calcmode="lin" valueType="num">
                                      <p:cBhvr additive="base">
                                        <p:cTn id="8" dur="500" fill="hold"/>
                                        <p:tgtEl>
                                          <p:spTgt spid="133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2" fill="hold" grpId="1" nodeType="clickEffect">
                                  <p:stCondLst>
                                    <p:cond delay="0"/>
                                  </p:stCondLst>
                                  <p:childTnLst>
                                    <p:anim calcmode="lin" valueType="num">
                                      <p:cBhvr additive="base">
                                        <p:cTn id="12" dur="500"/>
                                        <p:tgtEl>
                                          <p:spTgt spid="13316"/>
                                        </p:tgtEl>
                                        <p:attrNameLst>
                                          <p:attrName>ppt_x</p:attrName>
                                        </p:attrNameLst>
                                      </p:cBhvr>
                                      <p:tavLst>
                                        <p:tav tm="0">
                                          <p:val>
                                            <p:strVal val="ppt_x"/>
                                          </p:val>
                                        </p:tav>
                                        <p:tav tm="100000">
                                          <p:val>
                                            <p:strVal val="1+ppt_w/2"/>
                                          </p:val>
                                        </p:tav>
                                      </p:tavLst>
                                    </p:anim>
                                    <p:anim calcmode="lin" valueType="num">
                                      <p:cBhvr additive="base">
                                        <p:cTn id="13" dur="500"/>
                                        <p:tgtEl>
                                          <p:spTgt spid="13316"/>
                                        </p:tgtEl>
                                        <p:attrNameLst>
                                          <p:attrName>ppt_y</p:attrName>
                                        </p:attrNameLst>
                                      </p:cBhvr>
                                      <p:tavLst>
                                        <p:tav tm="0">
                                          <p:val>
                                            <p:strVal val="ppt_y"/>
                                          </p:val>
                                        </p:tav>
                                        <p:tav tm="100000">
                                          <p:val>
                                            <p:strVal val="ppt_y"/>
                                          </p:val>
                                        </p:tav>
                                      </p:tavLst>
                                    </p:anim>
                                    <p:set>
                                      <p:cBhvr>
                                        <p:cTn id="14" dur="1" fill="hold">
                                          <p:stCondLst>
                                            <p:cond delay="499"/>
                                          </p:stCondLst>
                                        </p:cTn>
                                        <p:tgtEl>
                                          <p:spTgt spid="13316"/>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3317"/>
                                        </p:tgtEl>
                                        <p:attrNameLst>
                                          <p:attrName>style.visibility</p:attrName>
                                        </p:attrNameLst>
                                      </p:cBhvr>
                                      <p:to>
                                        <p:strVal val="visible"/>
                                      </p:to>
                                    </p:set>
                                    <p:anim calcmode="lin" valueType="num">
                                      <p:cBhvr additive="base">
                                        <p:cTn id="19" dur="500" fill="hold"/>
                                        <p:tgtEl>
                                          <p:spTgt spid="13317"/>
                                        </p:tgtEl>
                                        <p:attrNameLst>
                                          <p:attrName>ppt_x</p:attrName>
                                        </p:attrNameLst>
                                      </p:cBhvr>
                                      <p:tavLst>
                                        <p:tav tm="0">
                                          <p:val>
                                            <p:strVal val="1+#ppt_w/2"/>
                                          </p:val>
                                        </p:tav>
                                        <p:tav tm="100000">
                                          <p:val>
                                            <p:strVal val="#ppt_x"/>
                                          </p:val>
                                        </p:tav>
                                      </p:tavLst>
                                    </p:anim>
                                    <p:anim calcmode="lin" valueType="num">
                                      <p:cBhvr additive="base">
                                        <p:cTn id="20" dur="500" fill="hold"/>
                                        <p:tgtEl>
                                          <p:spTgt spid="133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xit" presetSubtype="4" fill="hold" grpId="1" nodeType="clickEffect">
                                  <p:stCondLst>
                                    <p:cond delay="0"/>
                                  </p:stCondLst>
                                  <p:childTnLst>
                                    <p:anim calcmode="lin" valueType="num">
                                      <p:cBhvr additive="base">
                                        <p:cTn id="24" dur="500"/>
                                        <p:tgtEl>
                                          <p:spTgt spid="13317"/>
                                        </p:tgtEl>
                                        <p:attrNameLst>
                                          <p:attrName>ppt_x</p:attrName>
                                        </p:attrNameLst>
                                      </p:cBhvr>
                                      <p:tavLst>
                                        <p:tav tm="0">
                                          <p:val>
                                            <p:strVal val="ppt_x"/>
                                          </p:val>
                                        </p:tav>
                                        <p:tav tm="100000">
                                          <p:val>
                                            <p:strVal val="ppt_x"/>
                                          </p:val>
                                        </p:tav>
                                      </p:tavLst>
                                    </p:anim>
                                    <p:anim calcmode="lin" valueType="num">
                                      <p:cBhvr additive="base">
                                        <p:cTn id="25" dur="500"/>
                                        <p:tgtEl>
                                          <p:spTgt spid="13317"/>
                                        </p:tgtEl>
                                        <p:attrNameLst>
                                          <p:attrName>ppt_y</p:attrName>
                                        </p:attrNameLst>
                                      </p:cBhvr>
                                      <p:tavLst>
                                        <p:tav tm="0">
                                          <p:val>
                                            <p:strVal val="ppt_y"/>
                                          </p:val>
                                        </p:tav>
                                        <p:tav tm="100000">
                                          <p:val>
                                            <p:strVal val="1+ppt_h/2"/>
                                          </p:val>
                                        </p:tav>
                                      </p:tavLst>
                                    </p:anim>
                                    <p:set>
                                      <p:cBhvr>
                                        <p:cTn id="26" dur="1" fill="hold">
                                          <p:stCondLst>
                                            <p:cond delay="499"/>
                                          </p:stCondLst>
                                        </p:cTn>
                                        <p:tgtEl>
                                          <p:spTgt spid="1331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318"/>
                                        </p:tgtEl>
                                        <p:attrNameLst>
                                          <p:attrName>style.visibility</p:attrName>
                                        </p:attrNameLst>
                                      </p:cBhvr>
                                      <p:to>
                                        <p:strVal val="visible"/>
                                      </p:to>
                                    </p:set>
                                    <p:anim calcmode="lin" valueType="num">
                                      <p:cBhvr additive="base">
                                        <p:cTn id="31" dur="500" fill="hold"/>
                                        <p:tgtEl>
                                          <p:spTgt spid="13318"/>
                                        </p:tgtEl>
                                        <p:attrNameLst>
                                          <p:attrName>ppt_x</p:attrName>
                                        </p:attrNameLst>
                                      </p:cBhvr>
                                      <p:tavLst>
                                        <p:tav tm="0">
                                          <p:val>
                                            <p:strVal val="#ppt_x"/>
                                          </p:val>
                                        </p:tav>
                                        <p:tav tm="100000">
                                          <p:val>
                                            <p:strVal val="#ppt_x"/>
                                          </p:val>
                                        </p:tav>
                                      </p:tavLst>
                                    </p:anim>
                                    <p:anim calcmode="lin" valueType="num">
                                      <p:cBhvr additive="base">
                                        <p:cTn id="32"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xit" presetSubtype="4" fill="hold" grpId="1" nodeType="clickEffect">
                                  <p:stCondLst>
                                    <p:cond delay="0"/>
                                  </p:stCondLst>
                                  <p:childTnLst>
                                    <p:anim calcmode="lin" valueType="num">
                                      <p:cBhvr additive="base">
                                        <p:cTn id="36" dur="500"/>
                                        <p:tgtEl>
                                          <p:spTgt spid="13318"/>
                                        </p:tgtEl>
                                        <p:attrNameLst>
                                          <p:attrName>ppt_x</p:attrName>
                                        </p:attrNameLst>
                                      </p:cBhvr>
                                      <p:tavLst>
                                        <p:tav tm="0">
                                          <p:val>
                                            <p:strVal val="ppt_x"/>
                                          </p:val>
                                        </p:tav>
                                        <p:tav tm="100000">
                                          <p:val>
                                            <p:strVal val="ppt_x"/>
                                          </p:val>
                                        </p:tav>
                                      </p:tavLst>
                                    </p:anim>
                                    <p:anim calcmode="lin" valueType="num">
                                      <p:cBhvr additive="base">
                                        <p:cTn id="37" dur="500"/>
                                        <p:tgtEl>
                                          <p:spTgt spid="13318"/>
                                        </p:tgtEl>
                                        <p:attrNameLst>
                                          <p:attrName>ppt_y</p:attrName>
                                        </p:attrNameLst>
                                      </p:cBhvr>
                                      <p:tavLst>
                                        <p:tav tm="0">
                                          <p:val>
                                            <p:strVal val="ppt_y"/>
                                          </p:val>
                                        </p:tav>
                                        <p:tav tm="100000">
                                          <p:val>
                                            <p:strVal val="1+ppt_h/2"/>
                                          </p:val>
                                        </p:tav>
                                      </p:tavLst>
                                    </p:anim>
                                    <p:set>
                                      <p:cBhvr>
                                        <p:cTn id="38" dur="1" fill="hold">
                                          <p:stCondLst>
                                            <p:cond delay="499"/>
                                          </p:stCondLst>
                                        </p:cTn>
                                        <p:tgtEl>
                                          <p:spTgt spid="13318"/>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319"/>
                                        </p:tgtEl>
                                        <p:attrNameLst>
                                          <p:attrName>style.visibility</p:attrName>
                                        </p:attrNameLst>
                                      </p:cBhvr>
                                      <p:to>
                                        <p:strVal val="visible"/>
                                      </p:to>
                                    </p:set>
                                    <p:anim calcmode="lin" valueType="num">
                                      <p:cBhvr additive="base">
                                        <p:cTn id="43" dur="500" fill="hold"/>
                                        <p:tgtEl>
                                          <p:spTgt spid="13319"/>
                                        </p:tgtEl>
                                        <p:attrNameLst>
                                          <p:attrName>ppt_x</p:attrName>
                                        </p:attrNameLst>
                                      </p:cBhvr>
                                      <p:tavLst>
                                        <p:tav tm="0">
                                          <p:val>
                                            <p:strVal val="#ppt_x"/>
                                          </p:val>
                                        </p:tav>
                                        <p:tav tm="100000">
                                          <p:val>
                                            <p:strVal val="#ppt_x"/>
                                          </p:val>
                                        </p:tav>
                                      </p:tavLst>
                                    </p:anim>
                                    <p:anim calcmode="lin" valueType="num">
                                      <p:cBhvr additive="base">
                                        <p:cTn id="44"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xit" presetSubtype="4" fill="hold" grpId="1" nodeType="clickEffect">
                                  <p:stCondLst>
                                    <p:cond delay="0"/>
                                  </p:stCondLst>
                                  <p:childTnLst>
                                    <p:anim calcmode="lin" valueType="num">
                                      <p:cBhvr additive="base">
                                        <p:cTn id="48" dur="500"/>
                                        <p:tgtEl>
                                          <p:spTgt spid="13319"/>
                                        </p:tgtEl>
                                        <p:attrNameLst>
                                          <p:attrName>ppt_x</p:attrName>
                                        </p:attrNameLst>
                                      </p:cBhvr>
                                      <p:tavLst>
                                        <p:tav tm="0">
                                          <p:val>
                                            <p:strVal val="ppt_x"/>
                                          </p:val>
                                        </p:tav>
                                        <p:tav tm="100000">
                                          <p:val>
                                            <p:strVal val="ppt_x"/>
                                          </p:val>
                                        </p:tav>
                                      </p:tavLst>
                                    </p:anim>
                                    <p:anim calcmode="lin" valueType="num">
                                      <p:cBhvr additive="base">
                                        <p:cTn id="49" dur="500"/>
                                        <p:tgtEl>
                                          <p:spTgt spid="13319"/>
                                        </p:tgtEl>
                                        <p:attrNameLst>
                                          <p:attrName>ppt_y</p:attrName>
                                        </p:attrNameLst>
                                      </p:cBhvr>
                                      <p:tavLst>
                                        <p:tav tm="0">
                                          <p:val>
                                            <p:strVal val="ppt_y"/>
                                          </p:val>
                                        </p:tav>
                                        <p:tav tm="100000">
                                          <p:val>
                                            <p:strVal val="1+ppt_h/2"/>
                                          </p:val>
                                        </p:tav>
                                      </p:tavLst>
                                    </p:anim>
                                    <p:set>
                                      <p:cBhvr>
                                        <p:cTn id="50" dur="1" fill="hold">
                                          <p:stCondLst>
                                            <p:cond delay="499"/>
                                          </p:stCondLst>
                                        </p:cTn>
                                        <p:tgtEl>
                                          <p:spTgt spid="13319"/>
                                        </p:tgtEl>
                                        <p:attrNameLst>
                                          <p:attrName>style.visibility</p:attrName>
                                        </p:attrNameLst>
                                      </p:cBhvr>
                                      <p:to>
                                        <p:strVal val="hidden"/>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3320"/>
                                        </p:tgtEl>
                                        <p:attrNameLst>
                                          <p:attrName>style.visibility</p:attrName>
                                        </p:attrNameLst>
                                      </p:cBhvr>
                                      <p:to>
                                        <p:strVal val="visible"/>
                                      </p:to>
                                    </p:set>
                                    <p:anim calcmode="lin" valueType="num">
                                      <p:cBhvr additive="base">
                                        <p:cTn id="55" dur="500" fill="hold"/>
                                        <p:tgtEl>
                                          <p:spTgt spid="13320"/>
                                        </p:tgtEl>
                                        <p:attrNameLst>
                                          <p:attrName>ppt_x</p:attrName>
                                        </p:attrNameLst>
                                      </p:cBhvr>
                                      <p:tavLst>
                                        <p:tav tm="0">
                                          <p:val>
                                            <p:strVal val="#ppt_x"/>
                                          </p:val>
                                        </p:tav>
                                        <p:tav tm="100000">
                                          <p:val>
                                            <p:strVal val="#ppt_x"/>
                                          </p:val>
                                        </p:tav>
                                      </p:tavLst>
                                    </p:anim>
                                    <p:anim calcmode="lin" valueType="num">
                                      <p:cBhvr additive="base">
                                        <p:cTn id="56" dur="500" fill="hold"/>
                                        <p:tgtEl>
                                          <p:spTgt spid="13320"/>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xit" presetSubtype="4" fill="hold" grpId="1" nodeType="clickEffect">
                                  <p:stCondLst>
                                    <p:cond delay="0"/>
                                  </p:stCondLst>
                                  <p:childTnLst>
                                    <p:anim calcmode="lin" valueType="num">
                                      <p:cBhvr additive="base">
                                        <p:cTn id="60" dur="500"/>
                                        <p:tgtEl>
                                          <p:spTgt spid="13320"/>
                                        </p:tgtEl>
                                        <p:attrNameLst>
                                          <p:attrName>ppt_x</p:attrName>
                                        </p:attrNameLst>
                                      </p:cBhvr>
                                      <p:tavLst>
                                        <p:tav tm="0">
                                          <p:val>
                                            <p:strVal val="ppt_x"/>
                                          </p:val>
                                        </p:tav>
                                        <p:tav tm="100000">
                                          <p:val>
                                            <p:strVal val="ppt_x"/>
                                          </p:val>
                                        </p:tav>
                                      </p:tavLst>
                                    </p:anim>
                                    <p:anim calcmode="lin" valueType="num">
                                      <p:cBhvr additive="base">
                                        <p:cTn id="61" dur="500"/>
                                        <p:tgtEl>
                                          <p:spTgt spid="13320"/>
                                        </p:tgtEl>
                                        <p:attrNameLst>
                                          <p:attrName>ppt_y</p:attrName>
                                        </p:attrNameLst>
                                      </p:cBhvr>
                                      <p:tavLst>
                                        <p:tav tm="0">
                                          <p:val>
                                            <p:strVal val="ppt_y"/>
                                          </p:val>
                                        </p:tav>
                                        <p:tav tm="100000">
                                          <p:val>
                                            <p:strVal val="1+ppt_h/2"/>
                                          </p:val>
                                        </p:tav>
                                      </p:tavLst>
                                    </p:anim>
                                    <p:set>
                                      <p:cBhvr>
                                        <p:cTn id="62" dur="1" fill="hold">
                                          <p:stCondLst>
                                            <p:cond delay="499"/>
                                          </p:stCondLst>
                                        </p:cTn>
                                        <p:tgtEl>
                                          <p:spTgt spid="13320"/>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321"/>
                                        </p:tgtEl>
                                        <p:attrNameLst>
                                          <p:attrName>style.visibility</p:attrName>
                                        </p:attrNameLst>
                                      </p:cBhvr>
                                      <p:to>
                                        <p:strVal val="visible"/>
                                      </p:to>
                                    </p:set>
                                    <p:anim calcmode="lin" valueType="num">
                                      <p:cBhvr additive="base">
                                        <p:cTn id="67" dur="500" fill="hold"/>
                                        <p:tgtEl>
                                          <p:spTgt spid="13321"/>
                                        </p:tgtEl>
                                        <p:attrNameLst>
                                          <p:attrName>ppt_x</p:attrName>
                                        </p:attrNameLst>
                                      </p:cBhvr>
                                      <p:tavLst>
                                        <p:tav tm="0">
                                          <p:val>
                                            <p:strVal val="#ppt_x"/>
                                          </p:val>
                                        </p:tav>
                                        <p:tav tm="100000">
                                          <p:val>
                                            <p:strVal val="#ppt_x"/>
                                          </p:val>
                                        </p:tav>
                                      </p:tavLst>
                                    </p:anim>
                                    <p:anim calcmode="lin" valueType="num">
                                      <p:cBhvr additive="base">
                                        <p:cTn id="68" dur="500" fill="hold"/>
                                        <p:tgtEl>
                                          <p:spTgt spid="13321"/>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xit" presetSubtype="4" fill="hold" grpId="1" nodeType="clickEffect">
                                  <p:stCondLst>
                                    <p:cond delay="0"/>
                                  </p:stCondLst>
                                  <p:childTnLst>
                                    <p:anim calcmode="lin" valueType="num">
                                      <p:cBhvr additive="base">
                                        <p:cTn id="72" dur="500"/>
                                        <p:tgtEl>
                                          <p:spTgt spid="13321"/>
                                        </p:tgtEl>
                                        <p:attrNameLst>
                                          <p:attrName>ppt_x</p:attrName>
                                        </p:attrNameLst>
                                      </p:cBhvr>
                                      <p:tavLst>
                                        <p:tav tm="0">
                                          <p:val>
                                            <p:strVal val="ppt_x"/>
                                          </p:val>
                                        </p:tav>
                                        <p:tav tm="100000">
                                          <p:val>
                                            <p:strVal val="ppt_x"/>
                                          </p:val>
                                        </p:tav>
                                      </p:tavLst>
                                    </p:anim>
                                    <p:anim calcmode="lin" valueType="num">
                                      <p:cBhvr additive="base">
                                        <p:cTn id="73" dur="500"/>
                                        <p:tgtEl>
                                          <p:spTgt spid="13321"/>
                                        </p:tgtEl>
                                        <p:attrNameLst>
                                          <p:attrName>ppt_y</p:attrName>
                                        </p:attrNameLst>
                                      </p:cBhvr>
                                      <p:tavLst>
                                        <p:tav tm="0">
                                          <p:val>
                                            <p:strVal val="ppt_y"/>
                                          </p:val>
                                        </p:tav>
                                        <p:tav tm="100000">
                                          <p:val>
                                            <p:strVal val="1+ppt_h/2"/>
                                          </p:val>
                                        </p:tav>
                                      </p:tavLst>
                                    </p:anim>
                                    <p:set>
                                      <p:cBhvr>
                                        <p:cTn id="74" dur="1" fill="hold">
                                          <p:stCondLst>
                                            <p:cond delay="499"/>
                                          </p:stCondLst>
                                        </p:cTn>
                                        <p:tgtEl>
                                          <p:spTgt spid="13321"/>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3322"/>
                                        </p:tgtEl>
                                        <p:attrNameLst>
                                          <p:attrName>style.visibility</p:attrName>
                                        </p:attrNameLst>
                                      </p:cBhvr>
                                      <p:to>
                                        <p:strVal val="visible"/>
                                      </p:to>
                                    </p:set>
                                    <p:anim calcmode="lin" valueType="num">
                                      <p:cBhvr additive="base">
                                        <p:cTn id="79" dur="500" fill="hold"/>
                                        <p:tgtEl>
                                          <p:spTgt spid="13322"/>
                                        </p:tgtEl>
                                        <p:attrNameLst>
                                          <p:attrName>ppt_x</p:attrName>
                                        </p:attrNameLst>
                                      </p:cBhvr>
                                      <p:tavLst>
                                        <p:tav tm="0">
                                          <p:val>
                                            <p:strVal val="#ppt_x"/>
                                          </p:val>
                                        </p:tav>
                                        <p:tav tm="100000">
                                          <p:val>
                                            <p:strVal val="#ppt_x"/>
                                          </p:val>
                                        </p:tav>
                                      </p:tavLst>
                                    </p:anim>
                                    <p:anim calcmode="lin" valueType="num">
                                      <p:cBhvr additive="base">
                                        <p:cTn id="80" dur="500" fill="hold"/>
                                        <p:tgtEl>
                                          <p:spTgt spid="13322"/>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xit" presetSubtype="4" fill="hold" grpId="1" nodeType="clickEffect">
                                  <p:stCondLst>
                                    <p:cond delay="0"/>
                                  </p:stCondLst>
                                  <p:childTnLst>
                                    <p:anim calcmode="lin" valueType="num">
                                      <p:cBhvr additive="base">
                                        <p:cTn id="84" dur="500"/>
                                        <p:tgtEl>
                                          <p:spTgt spid="13322"/>
                                        </p:tgtEl>
                                        <p:attrNameLst>
                                          <p:attrName>ppt_x</p:attrName>
                                        </p:attrNameLst>
                                      </p:cBhvr>
                                      <p:tavLst>
                                        <p:tav tm="0">
                                          <p:val>
                                            <p:strVal val="ppt_x"/>
                                          </p:val>
                                        </p:tav>
                                        <p:tav tm="100000">
                                          <p:val>
                                            <p:strVal val="ppt_x"/>
                                          </p:val>
                                        </p:tav>
                                      </p:tavLst>
                                    </p:anim>
                                    <p:anim calcmode="lin" valueType="num">
                                      <p:cBhvr additive="base">
                                        <p:cTn id="85" dur="500"/>
                                        <p:tgtEl>
                                          <p:spTgt spid="13322"/>
                                        </p:tgtEl>
                                        <p:attrNameLst>
                                          <p:attrName>ppt_y</p:attrName>
                                        </p:attrNameLst>
                                      </p:cBhvr>
                                      <p:tavLst>
                                        <p:tav tm="0">
                                          <p:val>
                                            <p:strVal val="ppt_y"/>
                                          </p:val>
                                        </p:tav>
                                        <p:tav tm="100000">
                                          <p:val>
                                            <p:strVal val="1+ppt_h/2"/>
                                          </p:val>
                                        </p:tav>
                                      </p:tavLst>
                                    </p:anim>
                                    <p:set>
                                      <p:cBhvr>
                                        <p:cTn id="86" dur="1" fill="hold">
                                          <p:stCondLst>
                                            <p:cond delay="499"/>
                                          </p:stCondLst>
                                        </p:cTn>
                                        <p:tgtEl>
                                          <p:spTgt spid="13322"/>
                                        </p:tgtEl>
                                        <p:attrNameLst>
                                          <p:attrName>style.visibility</p:attrName>
                                        </p:attrNameLst>
                                      </p:cBhvr>
                                      <p:to>
                                        <p:strVal val="hidden"/>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13323"/>
                                        </p:tgtEl>
                                        <p:attrNameLst>
                                          <p:attrName>style.visibility</p:attrName>
                                        </p:attrNameLst>
                                      </p:cBhvr>
                                      <p:to>
                                        <p:strVal val="visible"/>
                                      </p:to>
                                    </p:set>
                                    <p:anim calcmode="lin" valueType="num">
                                      <p:cBhvr additive="base">
                                        <p:cTn id="91" dur="500" fill="hold"/>
                                        <p:tgtEl>
                                          <p:spTgt spid="13323"/>
                                        </p:tgtEl>
                                        <p:attrNameLst>
                                          <p:attrName>ppt_x</p:attrName>
                                        </p:attrNameLst>
                                      </p:cBhvr>
                                      <p:tavLst>
                                        <p:tav tm="0">
                                          <p:val>
                                            <p:strVal val="#ppt_x"/>
                                          </p:val>
                                        </p:tav>
                                        <p:tav tm="100000">
                                          <p:val>
                                            <p:strVal val="#ppt_x"/>
                                          </p:val>
                                        </p:tav>
                                      </p:tavLst>
                                    </p:anim>
                                    <p:anim calcmode="lin" valueType="num">
                                      <p:cBhvr additive="base">
                                        <p:cTn id="92" dur="500" fill="hold"/>
                                        <p:tgtEl>
                                          <p:spTgt spid="13323"/>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xit" presetSubtype="4" fill="hold" grpId="1" nodeType="clickEffect">
                                  <p:stCondLst>
                                    <p:cond delay="0"/>
                                  </p:stCondLst>
                                  <p:childTnLst>
                                    <p:anim calcmode="lin" valueType="num">
                                      <p:cBhvr additive="base">
                                        <p:cTn id="96" dur="500"/>
                                        <p:tgtEl>
                                          <p:spTgt spid="13323"/>
                                        </p:tgtEl>
                                        <p:attrNameLst>
                                          <p:attrName>ppt_x</p:attrName>
                                        </p:attrNameLst>
                                      </p:cBhvr>
                                      <p:tavLst>
                                        <p:tav tm="0">
                                          <p:val>
                                            <p:strVal val="ppt_x"/>
                                          </p:val>
                                        </p:tav>
                                        <p:tav tm="100000">
                                          <p:val>
                                            <p:strVal val="ppt_x"/>
                                          </p:val>
                                        </p:tav>
                                      </p:tavLst>
                                    </p:anim>
                                    <p:anim calcmode="lin" valueType="num">
                                      <p:cBhvr additive="base">
                                        <p:cTn id="97" dur="500"/>
                                        <p:tgtEl>
                                          <p:spTgt spid="13323"/>
                                        </p:tgtEl>
                                        <p:attrNameLst>
                                          <p:attrName>ppt_y</p:attrName>
                                        </p:attrNameLst>
                                      </p:cBhvr>
                                      <p:tavLst>
                                        <p:tav tm="0">
                                          <p:val>
                                            <p:strVal val="ppt_y"/>
                                          </p:val>
                                        </p:tav>
                                        <p:tav tm="100000">
                                          <p:val>
                                            <p:strVal val="1+ppt_h/2"/>
                                          </p:val>
                                        </p:tav>
                                      </p:tavLst>
                                    </p:anim>
                                    <p:set>
                                      <p:cBhvr>
                                        <p:cTn id="98" dur="1" fill="hold">
                                          <p:stCondLst>
                                            <p:cond delay="499"/>
                                          </p:stCondLst>
                                        </p:cTn>
                                        <p:tgtEl>
                                          <p:spTgt spid="13323"/>
                                        </p:tgtEl>
                                        <p:attrNameLst>
                                          <p:attrName>style.visibility</p:attrName>
                                        </p:attrNameLst>
                                      </p:cBhvr>
                                      <p:to>
                                        <p:strVal val="hidden"/>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13324"/>
                                        </p:tgtEl>
                                        <p:attrNameLst>
                                          <p:attrName>style.visibility</p:attrName>
                                        </p:attrNameLst>
                                      </p:cBhvr>
                                      <p:to>
                                        <p:strVal val="visible"/>
                                      </p:to>
                                    </p:set>
                                    <p:anim calcmode="lin" valueType="num">
                                      <p:cBhvr additive="base">
                                        <p:cTn id="103" dur="500" fill="hold"/>
                                        <p:tgtEl>
                                          <p:spTgt spid="13324"/>
                                        </p:tgtEl>
                                        <p:attrNameLst>
                                          <p:attrName>ppt_x</p:attrName>
                                        </p:attrNameLst>
                                      </p:cBhvr>
                                      <p:tavLst>
                                        <p:tav tm="0">
                                          <p:val>
                                            <p:strVal val="#ppt_x"/>
                                          </p:val>
                                        </p:tav>
                                        <p:tav tm="100000">
                                          <p:val>
                                            <p:strVal val="#ppt_x"/>
                                          </p:val>
                                        </p:tav>
                                      </p:tavLst>
                                    </p:anim>
                                    <p:anim calcmode="lin" valueType="num">
                                      <p:cBhvr additive="base">
                                        <p:cTn id="104" dur="500" fill="hold"/>
                                        <p:tgtEl>
                                          <p:spTgt spid="13324"/>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xit" presetSubtype="4" fill="hold" grpId="1" nodeType="clickEffect">
                                  <p:stCondLst>
                                    <p:cond delay="0"/>
                                  </p:stCondLst>
                                  <p:childTnLst>
                                    <p:anim calcmode="lin" valueType="num">
                                      <p:cBhvr additive="base">
                                        <p:cTn id="108" dur="500"/>
                                        <p:tgtEl>
                                          <p:spTgt spid="13324"/>
                                        </p:tgtEl>
                                        <p:attrNameLst>
                                          <p:attrName>ppt_x</p:attrName>
                                        </p:attrNameLst>
                                      </p:cBhvr>
                                      <p:tavLst>
                                        <p:tav tm="0">
                                          <p:val>
                                            <p:strVal val="ppt_x"/>
                                          </p:val>
                                        </p:tav>
                                        <p:tav tm="100000">
                                          <p:val>
                                            <p:strVal val="ppt_x"/>
                                          </p:val>
                                        </p:tav>
                                      </p:tavLst>
                                    </p:anim>
                                    <p:anim calcmode="lin" valueType="num">
                                      <p:cBhvr additive="base">
                                        <p:cTn id="109" dur="500"/>
                                        <p:tgtEl>
                                          <p:spTgt spid="13324"/>
                                        </p:tgtEl>
                                        <p:attrNameLst>
                                          <p:attrName>ppt_y</p:attrName>
                                        </p:attrNameLst>
                                      </p:cBhvr>
                                      <p:tavLst>
                                        <p:tav tm="0">
                                          <p:val>
                                            <p:strVal val="ppt_y"/>
                                          </p:val>
                                        </p:tav>
                                        <p:tav tm="100000">
                                          <p:val>
                                            <p:strVal val="1+ppt_h/2"/>
                                          </p:val>
                                        </p:tav>
                                      </p:tavLst>
                                    </p:anim>
                                    <p:set>
                                      <p:cBhvr>
                                        <p:cTn id="110" dur="1" fill="hold">
                                          <p:stCondLst>
                                            <p:cond delay="499"/>
                                          </p:stCondLst>
                                        </p:cTn>
                                        <p:tgtEl>
                                          <p:spTgt spid="133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6" grpId="1" animBg="1"/>
      <p:bldP spid="13317" grpId="0" animBg="1"/>
      <p:bldP spid="13317" grpId="1" animBg="1"/>
      <p:bldP spid="13318" grpId="0" animBg="1"/>
      <p:bldP spid="13318" grpId="1" animBg="1"/>
      <p:bldP spid="13319" grpId="0" animBg="1"/>
      <p:bldP spid="13319" grpId="1" animBg="1"/>
      <p:bldP spid="13320" grpId="0" animBg="1"/>
      <p:bldP spid="13320" grpId="1" animBg="1"/>
      <p:bldP spid="13321" grpId="0" animBg="1"/>
      <p:bldP spid="13321" grpId="1" animBg="1"/>
      <p:bldP spid="13322" grpId="0" animBg="1"/>
      <p:bldP spid="13322" grpId="1" animBg="1"/>
      <p:bldP spid="13323" grpId="0" animBg="1"/>
      <p:bldP spid="13323" grpId="1" animBg="1"/>
      <p:bldP spid="13324" grpId="0" animBg="1"/>
      <p:bldP spid="13324"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1115616" y="0"/>
            <a:ext cx="7671197" cy="914400"/>
          </a:xfrm>
        </p:spPr>
        <p:txBody>
          <a:bodyPr/>
          <a:lstStyle/>
          <a:p>
            <a:r>
              <a:rPr lang="en-US" altLang="zh-TW" sz="3200" dirty="0"/>
              <a:t>Message queue</a:t>
            </a:r>
            <a:r>
              <a:rPr lang="en-US" altLang="zh-TW" sz="2400" dirty="0">
                <a:solidFill>
                  <a:schemeClr val="tx1"/>
                </a:solidFill>
              </a:rPr>
              <a:t> </a:t>
            </a:r>
            <a:br>
              <a:rPr lang="en-US" altLang="zh-TW" sz="2400" dirty="0">
                <a:solidFill>
                  <a:schemeClr val="tx1"/>
                </a:solidFill>
              </a:rPr>
            </a:br>
            <a:r>
              <a:rPr lang="en-US" altLang="zh-TW" sz="2400" dirty="0">
                <a:solidFill>
                  <a:schemeClr val="tx1"/>
                </a:solidFill>
              </a:rPr>
              <a:t>Structure of </a:t>
            </a:r>
            <a:r>
              <a:rPr lang="en-US" altLang="zh-TW" sz="2400" dirty="0" err="1">
                <a:solidFill>
                  <a:schemeClr val="tx1"/>
                </a:solidFill>
              </a:rPr>
              <a:t>msqid_ds</a:t>
            </a:r>
            <a:r>
              <a:rPr lang="en-US" altLang="zh-TW" sz="2400" dirty="0">
                <a:solidFill>
                  <a:schemeClr val="tx1"/>
                </a:solidFill>
              </a:rPr>
              <a:t> and </a:t>
            </a:r>
            <a:r>
              <a:rPr lang="en-US" altLang="zh-TW" sz="2400" dirty="0" err="1">
                <a:solidFill>
                  <a:schemeClr val="tx1"/>
                </a:solidFill>
              </a:rPr>
              <a:t>ipc_perm</a:t>
            </a:r>
            <a:endParaRPr lang="en-US" altLang="zh-TW" sz="2400" dirty="0">
              <a:solidFill>
                <a:schemeClr val="tx1"/>
              </a:solidFill>
            </a:endParaRPr>
          </a:p>
        </p:txBody>
      </p:sp>
      <p:sp>
        <p:nvSpPr>
          <p:cNvPr id="100355" name="Rectangle 3"/>
          <p:cNvSpPr>
            <a:spLocks noGrp="1" noChangeArrowheads="1"/>
          </p:cNvSpPr>
          <p:nvPr>
            <p:ph type="body" idx="1"/>
          </p:nvPr>
        </p:nvSpPr>
        <p:spPr>
          <a:xfrm>
            <a:off x="827088" y="5300663"/>
            <a:ext cx="7058025" cy="1873250"/>
          </a:xfrm>
        </p:spPr>
        <p:txBody>
          <a:bodyPr/>
          <a:lstStyle/>
          <a:p>
            <a:r>
              <a:rPr lang="en-US" altLang="zh-TW" sz="1600"/>
              <a:t>Only the root user or the users with the matched </a:t>
            </a:r>
            <a:r>
              <a:rPr lang="en-US" altLang="zh-TW" sz="1600">
                <a:solidFill>
                  <a:srgbClr val="FF3300"/>
                </a:solidFill>
              </a:rPr>
              <a:t>uid</a:t>
            </a:r>
            <a:r>
              <a:rPr lang="en-US" altLang="zh-TW" sz="1600"/>
              <a:t> or </a:t>
            </a:r>
            <a:r>
              <a:rPr lang="en-US" altLang="zh-TW" sz="1600">
                <a:solidFill>
                  <a:srgbClr val="FF3300"/>
                </a:solidFill>
              </a:rPr>
              <a:t>cuid</a:t>
            </a:r>
            <a:r>
              <a:rPr lang="en-US" altLang="zh-TW" sz="1600"/>
              <a:t> with </a:t>
            </a:r>
            <a:r>
              <a:rPr lang="en-US" altLang="zh-TW" sz="1600">
                <a:solidFill>
                  <a:srgbClr val="FF3300"/>
                </a:solidFill>
              </a:rPr>
              <a:t>msg_perm.uid</a:t>
            </a:r>
            <a:r>
              <a:rPr lang="en-US" altLang="zh-TW" sz="1600"/>
              <a:t> or </a:t>
            </a:r>
            <a:r>
              <a:rPr lang="en-US" altLang="zh-TW" sz="1600">
                <a:solidFill>
                  <a:srgbClr val="FF3300"/>
                </a:solidFill>
              </a:rPr>
              <a:t>msg_perm.cuid</a:t>
            </a:r>
            <a:r>
              <a:rPr lang="en-US" altLang="zh-TW" sz="1600"/>
              <a:t>  can modified the structure of </a:t>
            </a:r>
            <a:r>
              <a:rPr lang="en-US" altLang="zh-TW" sz="1600">
                <a:solidFill>
                  <a:srgbClr val="FF3300"/>
                </a:solidFill>
              </a:rPr>
              <a:t>ipc_perm</a:t>
            </a:r>
            <a:r>
              <a:rPr lang="en-US" altLang="zh-TW" sz="1600"/>
              <a:t>;</a:t>
            </a:r>
          </a:p>
          <a:p>
            <a:r>
              <a:rPr lang="en-US" altLang="zh-TW" sz="1600"/>
              <a:t>To raise the </a:t>
            </a:r>
            <a:r>
              <a:rPr lang="en-US" altLang="zh-TW" sz="1600">
                <a:solidFill>
                  <a:srgbClr val="FF3300"/>
                </a:solidFill>
              </a:rPr>
              <a:t>msg_qbytes</a:t>
            </a:r>
            <a:r>
              <a:rPr lang="en-US" altLang="zh-TW" sz="1600"/>
              <a:t> is only modifiable by the </a:t>
            </a:r>
            <a:r>
              <a:rPr lang="en-US" altLang="zh-TW" sz="1600">
                <a:solidFill>
                  <a:srgbClr val="FF3300"/>
                </a:solidFill>
              </a:rPr>
              <a:t>root user</a:t>
            </a:r>
            <a:r>
              <a:rPr lang="en-US" altLang="zh-TW" sz="1600"/>
              <a:t>.</a:t>
            </a:r>
          </a:p>
          <a:p>
            <a:endParaRPr lang="en-US" altLang="zh-TW" sz="1600"/>
          </a:p>
          <a:p>
            <a:pPr lvl="1">
              <a:buFont typeface="Wingdings" panose="05000000000000000000" pitchFamily="2" charset="2"/>
              <a:buNone/>
            </a:pPr>
            <a:endParaRPr lang="zh-TW" altLang="en-US" sz="1600"/>
          </a:p>
        </p:txBody>
      </p:sp>
      <p:grpSp>
        <p:nvGrpSpPr>
          <p:cNvPr id="100356" name="Group 4"/>
          <p:cNvGrpSpPr>
            <a:grpSpLocks/>
          </p:cNvGrpSpPr>
          <p:nvPr/>
        </p:nvGrpSpPr>
        <p:grpSpPr bwMode="auto">
          <a:xfrm>
            <a:off x="827088" y="981075"/>
            <a:ext cx="6481762" cy="4248150"/>
            <a:chOff x="1610" y="572"/>
            <a:chExt cx="4150" cy="2876"/>
          </a:xfrm>
        </p:grpSpPr>
        <p:pic>
          <p:nvPicPr>
            <p:cNvPr id="1003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 y="572"/>
              <a:ext cx="4150" cy="1732"/>
            </a:xfrm>
            <a:prstGeom prst="rect">
              <a:avLst/>
            </a:prstGeom>
            <a:noFill/>
            <a:extLst>
              <a:ext uri="{909E8E84-426E-40DD-AFC4-6F175D3DCCD1}">
                <a14:hiddenFill xmlns:a14="http://schemas.microsoft.com/office/drawing/2010/main">
                  <a:solidFill>
                    <a:srgbClr val="FFFFFF"/>
                  </a:solidFill>
                </a14:hiddenFill>
              </a:ext>
            </a:extLst>
          </p:spPr>
        </p:pic>
        <p:pic>
          <p:nvPicPr>
            <p:cNvPr id="1003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 y="2296"/>
              <a:ext cx="4150" cy="115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317712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115616" y="0"/>
            <a:ext cx="7671197" cy="1066800"/>
          </a:xfrm>
        </p:spPr>
        <p:txBody>
          <a:bodyPr/>
          <a:lstStyle/>
          <a:p>
            <a:r>
              <a:rPr lang="en-US" altLang="zh-TW" sz="3200"/>
              <a:t>Message queue</a:t>
            </a:r>
            <a:r>
              <a:rPr lang="en-US" altLang="zh-TW" sz="2400">
                <a:solidFill>
                  <a:schemeClr val="tx1"/>
                </a:solidFill>
              </a:rPr>
              <a:t> </a:t>
            </a:r>
            <a:br>
              <a:rPr lang="en-US" altLang="zh-TW" sz="2400">
                <a:solidFill>
                  <a:schemeClr val="tx1"/>
                </a:solidFill>
              </a:rPr>
            </a:br>
            <a:r>
              <a:rPr lang="en-US" altLang="zh-TW" sz="2400">
                <a:solidFill>
                  <a:schemeClr val="tx1"/>
                </a:solidFill>
              </a:rPr>
              <a:t>Structure of msginfo</a:t>
            </a:r>
          </a:p>
        </p:txBody>
      </p:sp>
      <p:sp>
        <p:nvSpPr>
          <p:cNvPr id="101379" name="Rectangle 3"/>
          <p:cNvSpPr>
            <a:spLocks noGrp="1" noChangeArrowheads="1"/>
          </p:cNvSpPr>
          <p:nvPr>
            <p:ph type="body" idx="1"/>
          </p:nvPr>
        </p:nvSpPr>
        <p:spPr/>
        <p:txBody>
          <a:bodyPr/>
          <a:lstStyle/>
          <a:p>
            <a:endParaRPr lang="zh-TW" altLang="en-US"/>
          </a:p>
          <a:p>
            <a:pPr lvl="2"/>
            <a:endParaRPr lang="zh-TW" altLang="en-US"/>
          </a:p>
        </p:txBody>
      </p:sp>
      <p:pic>
        <p:nvPicPr>
          <p:cNvPr id="1013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196975"/>
            <a:ext cx="6913562" cy="2843213"/>
          </a:xfrm>
          <a:prstGeom prst="rect">
            <a:avLst/>
          </a:prstGeom>
          <a:noFill/>
          <a:extLst>
            <a:ext uri="{909E8E84-426E-40DD-AFC4-6F175D3DCCD1}">
              <a14:hiddenFill xmlns:a14="http://schemas.microsoft.com/office/drawing/2010/main">
                <a:solidFill>
                  <a:srgbClr val="FFFFFF"/>
                </a:solidFill>
              </a14:hiddenFill>
            </a:ext>
          </a:extLst>
        </p:spPr>
      </p:pic>
      <p:sp>
        <p:nvSpPr>
          <p:cNvPr id="101381" name="Rectangle 5"/>
          <p:cNvSpPr>
            <a:spLocks noChangeArrowheads="1"/>
          </p:cNvSpPr>
          <p:nvPr/>
        </p:nvSpPr>
        <p:spPr bwMode="auto">
          <a:xfrm>
            <a:off x="827088" y="4149725"/>
            <a:ext cx="7273925"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800" b="1">
                <a:solidFill>
                  <a:schemeClr val="tx1"/>
                </a:solidFill>
                <a:latin typeface="Arial" panose="020B0604020202020204" pitchFamily="34" charset="0"/>
                <a:ea typeface="新細明體" panose="02020500000000000000" pitchFamily="18" charset="-120"/>
              </a:defRPr>
            </a:lvl1pPr>
            <a:lvl2pPr marL="742950" indent="-285750">
              <a:buChar char="l"/>
              <a:defRPr kumimoji="1" sz="2600">
                <a:solidFill>
                  <a:schemeClr val="tx1"/>
                </a:solidFill>
                <a:latin typeface="Arial" panose="020B0604020202020204" pitchFamily="34" charset="0"/>
                <a:ea typeface="新細明體" panose="02020500000000000000" pitchFamily="18" charset="-120"/>
              </a:defRPr>
            </a:lvl2pPr>
            <a:lvl3pPr marL="1143000" indent="-228600">
              <a:buChar char="u"/>
              <a:defRPr kumimoji="1" sz="2000">
                <a:solidFill>
                  <a:schemeClr val="tx1"/>
                </a:solidFill>
                <a:latin typeface="Arial" panose="020B0604020202020204" pitchFamily="34" charset="0"/>
                <a:ea typeface="新細明體" panose="02020500000000000000" pitchFamily="18" charset="-120"/>
              </a:defRPr>
            </a:lvl3pPr>
            <a:lvl4pPr marL="1600200" indent="-228600">
              <a:buChar char="–"/>
              <a:defRPr kumimoji="1" sz="2000">
                <a:solidFill>
                  <a:schemeClr val="tx1"/>
                </a:solidFill>
                <a:latin typeface="Arial" panose="020B0604020202020204" pitchFamily="34" charset="0"/>
                <a:ea typeface="新細明體" panose="02020500000000000000" pitchFamily="18" charset="-120"/>
              </a:defRPr>
            </a:lvl4pPr>
            <a:lvl5pPr marL="2057400" indent="-228600">
              <a:buSzPct val="50000"/>
              <a:buChar char="l"/>
              <a:defRPr kumimoji="1" sz="1600">
                <a:solidFill>
                  <a:schemeClr val="tx1"/>
                </a:solidFill>
                <a:latin typeface="Arial" panose="020B0604020202020204" pitchFamily="34" charset="0"/>
                <a:ea typeface="新細明體" panose="02020500000000000000" pitchFamily="18" charset="-120"/>
              </a:defRPr>
            </a:lvl5pPr>
            <a:lvl6pPr marL="2514600" indent="-228600" fontAlgn="base">
              <a:spcBef>
                <a:spcPct val="20000"/>
              </a:spcBef>
              <a:spcAft>
                <a:spcPct val="0"/>
              </a:spcAft>
              <a:buSzPct val="50000"/>
              <a:buFont typeface="Wingdings" panose="05000000000000000000" pitchFamily="2" charset="2"/>
              <a:buChar char="l"/>
              <a:defRPr kumimoji="1" sz="1600">
                <a:solidFill>
                  <a:schemeClr val="tx1"/>
                </a:solidFill>
                <a:latin typeface="Arial" panose="020B0604020202020204" pitchFamily="34" charset="0"/>
                <a:ea typeface="新細明體" panose="02020500000000000000" pitchFamily="18" charset="-120"/>
              </a:defRPr>
            </a:lvl6pPr>
            <a:lvl7pPr marL="2971800" indent="-228600" fontAlgn="base">
              <a:spcBef>
                <a:spcPct val="20000"/>
              </a:spcBef>
              <a:spcAft>
                <a:spcPct val="0"/>
              </a:spcAft>
              <a:buSzPct val="50000"/>
              <a:buFont typeface="Wingdings" panose="05000000000000000000" pitchFamily="2" charset="2"/>
              <a:buChar char="l"/>
              <a:defRPr kumimoji="1" sz="1600">
                <a:solidFill>
                  <a:schemeClr val="tx1"/>
                </a:solidFill>
                <a:latin typeface="Arial" panose="020B0604020202020204" pitchFamily="34" charset="0"/>
                <a:ea typeface="新細明體" panose="02020500000000000000" pitchFamily="18" charset="-120"/>
              </a:defRPr>
            </a:lvl7pPr>
            <a:lvl8pPr marL="3429000" indent="-228600" fontAlgn="base">
              <a:spcBef>
                <a:spcPct val="20000"/>
              </a:spcBef>
              <a:spcAft>
                <a:spcPct val="0"/>
              </a:spcAft>
              <a:buSzPct val="50000"/>
              <a:buFont typeface="Wingdings" panose="05000000000000000000" pitchFamily="2" charset="2"/>
              <a:buChar char="l"/>
              <a:defRPr kumimoji="1" sz="1600">
                <a:solidFill>
                  <a:schemeClr val="tx1"/>
                </a:solidFill>
                <a:latin typeface="Arial" panose="020B0604020202020204" pitchFamily="34" charset="0"/>
                <a:ea typeface="新細明體" panose="02020500000000000000" pitchFamily="18" charset="-120"/>
              </a:defRPr>
            </a:lvl8pPr>
            <a:lvl9pPr marL="3886200" indent="-228600" fontAlgn="base">
              <a:spcBef>
                <a:spcPct val="20000"/>
              </a:spcBef>
              <a:spcAft>
                <a:spcPct val="0"/>
              </a:spcAft>
              <a:buSzPct val="50000"/>
              <a:buFont typeface="Wingdings" panose="05000000000000000000" pitchFamily="2" charset="2"/>
              <a:buChar char="l"/>
              <a:defRPr kumimoji="1" sz="1600">
                <a:solidFill>
                  <a:schemeClr val="tx1"/>
                </a:solidFill>
                <a:latin typeface="Arial" panose="020B0604020202020204" pitchFamily="34" charset="0"/>
                <a:ea typeface="新細明體" panose="02020500000000000000" pitchFamily="18" charset="-120"/>
              </a:defRPr>
            </a:lvl9pPr>
          </a:lstStyle>
          <a:p>
            <a:r>
              <a:rPr lang="en-US" altLang="zh-TW" sz="1600"/>
              <a:t>The </a:t>
            </a:r>
            <a:r>
              <a:rPr lang="en-US" altLang="zh-TW" sz="1600">
                <a:solidFill>
                  <a:srgbClr val="FF3300"/>
                </a:solidFill>
              </a:rPr>
              <a:t>msgmni</a:t>
            </a:r>
            <a:r>
              <a:rPr lang="en-US" altLang="zh-TW" sz="1600"/>
              <a:t>, </a:t>
            </a:r>
            <a:r>
              <a:rPr lang="en-US" altLang="zh-TW" sz="1600">
                <a:solidFill>
                  <a:srgbClr val="FF3300"/>
                </a:solidFill>
              </a:rPr>
              <a:t>msgmax</a:t>
            </a:r>
            <a:r>
              <a:rPr lang="en-US" altLang="zh-TW" sz="1600"/>
              <a:t>, and </a:t>
            </a:r>
            <a:r>
              <a:rPr lang="en-US" altLang="zh-TW" sz="1600">
                <a:solidFill>
                  <a:srgbClr val="FF3300"/>
                </a:solidFill>
              </a:rPr>
              <a:t>msgmnb</a:t>
            </a:r>
            <a:r>
              <a:rPr lang="en-US" altLang="zh-TW" sz="1600"/>
              <a:t> settings can be changed via </a:t>
            </a:r>
            <a:r>
              <a:rPr lang="en-US" altLang="zh-TW" sz="1600">
                <a:solidFill>
                  <a:srgbClr val="FF3300"/>
                </a:solidFill>
              </a:rPr>
              <a:t>/proc/sys/kernel</a:t>
            </a:r>
            <a:r>
              <a:rPr lang="en-US" altLang="zh-TW" sz="1600"/>
              <a:t> files of the same name;</a:t>
            </a:r>
          </a:p>
          <a:p>
            <a:pPr>
              <a:buFont typeface="Wingdings" panose="05000000000000000000" pitchFamily="2" charset="2"/>
              <a:buNone/>
            </a:pPr>
            <a:endParaRPr lang="en-US" altLang="zh-TW" sz="1600"/>
          </a:p>
          <a:p>
            <a:endParaRPr lang="en-US" altLang="zh-TW" sz="1600"/>
          </a:p>
          <a:p>
            <a:pPr lvl="1">
              <a:buFont typeface="Wingdings" panose="05000000000000000000" pitchFamily="2" charset="2"/>
              <a:buNone/>
            </a:pPr>
            <a:endParaRPr lang="zh-TW" altLang="en-US" sz="1600" b="0"/>
          </a:p>
        </p:txBody>
      </p:sp>
    </p:spTree>
    <p:extLst>
      <p:ext uri="{BB962C8B-B14F-4D97-AF65-F5344CB8AC3E}">
        <p14:creationId xmlns:p14="http://schemas.microsoft.com/office/powerpoint/2010/main" val="14440048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39700"/>
            <a:ext cx="7308850" cy="6169025"/>
          </a:xfrm>
          <a:prstGeom prst="rect">
            <a:avLst/>
          </a:prstGeom>
          <a:noFill/>
          <a:extLst>
            <a:ext uri="{909E8E84-426E-40DD-AFC4-6F175D3DCCD1}">
              <a14:hiddenFill xmlns:a14="http://schemas.microsoft.com/office/drawing/2010/main">
                <a:solidFill>
                  <a:srgbClr val="FFFFFF"/>
                </a:solidFill>
              </a14:hiddenFill>
            </a:ext>
          </a:extLst>
        </p:spPr>
      </p:pic>
      <p:sp>
        <p:nvSpPr>
          <p:cNvPr id="102403" name="AutoShape 3"/>
          <p:cNvSpPr>
            <a:spLocks/>
          </p:cNvSpPr>
          <p:nvPr/>
        </p:nvSpPr>
        <p:spPr bwMode="auto">
          <a:xfrm>
            <a:off x="1979613" y="3284538"/>
            <a:ext cx="215900" cy="792162"/>
          </a:xfrm>
          <a:prstGeom prst="leftBrace">
            <a:avLst>
              <a:gd name="adj1" fmla="val 30576"/>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4" name="Text Box 4"/>
          <p:cNvSpPr txBox="1">
            <a:spLocks noChangeArrowheads="1"/>
          </p:cNvSpPr>
          <p:nvPr/>
        </p:nvSpPr>
        <p:spPr bwMode="auto">
          <a:xfrm>
            <a:off x="-36513" y="3284538"/>
            <a:ext cx="22685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get msqid but without   IPC_CREAT</a:t>
            </a:r>
          </a:p>
        </p:txBody>
      </p:sp>
      <p:sp>
        <p:nvSpPr>
          <p:cNvPr id="102405" name="AutoShape 5"/>
          <p:cNvSpPr>
            <a:spLocks/>
          </p:cNvSpPr>
          <p:nvPr/>
        </p:nvSpPr>
        <p:spPr bwMode="auto">
          <a:xfrm>
            <a:off x="1979613" y="4652963"/>
            <a:ext cx="215900" cy="1152525"/>
          </a:xfrm>
          <a:prstGeom prst="leftBrace">
            <a:avLst>
              <a:gd name="adj1" fmla="val 44485"/>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6" name="Text Box 6"/>
          <p:cNvSpPr txBox="1">
            <a:spLocks noChangeArrowheads="1"/>
          </p:cNvSpPr>
          <p:nvPr/>
        </p:nvSpPr>
        <p:spPr bwMode="auto">
          <a:xfrm>
            <a:off x="-73025" y="4797425"/>
            <a:ext cx="22685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send msgs with priority 1~6</a:t>
            </a:r>
          </a:p>
        </p:txBody>
      </p:sp>
      <p:sp>
        <p:nvSpPr>
          <p:cNvPr id="102407" name="AutoShape 7"/>
          <p:cNvSpPr>
            <a:spLocks noChangeArrowheads="1"/>
          </p:cNvSpPr>
          <p:nvPr/>
        </p:nvSpPr>
        <p:spPr bwMode="auto">
          <a:xfrm>
            <a:off x="5292725" y="4581525"/>
            <a:ext cx="3635375" cy="358775"/>
          </a:xfrm>
          <a:prstGeom prst="wedgeRoundRectCallout">
            <a:avLst>
              <a:gd name="adj1" fmla="val -40176"/>
              <a:gd name="adj2" fmla="val 135398"/>
              <a:gd name="adj3" fmla="val 16667"/>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SzTx/>
              <a:buFontTx/>
              <a:buNone/>
            </a:pPr>
            <a:r>
              <a:rPr lang="en-US" altLang="zh-TW" sz="1400" b="0">
                <a:solidFill>
                  <a:srgbClr val="FF3300"/>
                </a:solidFill>
                <a:latin typeface="Times New Roman" panose="02020603050405020304" pitchFamily="18" charset="0"/>
              </a:rPr>
              <a:t>The size is excluding the first long integer</a:t>
            </a:r>
          </a:p>
        </p:txBody>
      </p:sp>
      <p:pic>
        <p:nvPicPr>
          <p:cNvPr id="10240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475" y="1701800"/>
            <a:ext cx="4419600" cy="1439863"/>
          </a:xfrm>
          <a:prstGeom prst="rect">
            <a:avLst/>
          </a:prstGeom>
          <a:noFill/>
          <a:extLst>
            <a:ext uri="{909E8E84-426E-40DD-AFC4-6F175D3DCCD1}">
              <a14:hiddenFill xmlns:a14="http://schemas.microsoft.com/office/drawing/2010/main">
                <a:solidFill>
                  <a:srgbClr val="FFFFFF"/>
                </a:solidFill>
              </a14:hiddenFill>
            </a:ext>
          </a:extLst>
        </p:spPr>
      </p:pic>
      <p:sp>
        <p:nvSpPr>
          <p:cNvPr id="102409" name="Rectangle 9"/>
          <p:cNvSpPr>
            <a:spLocks noGrp="1" noChangeArrowheads="1"/>
          </p:cNvSpPr>
          <p:nvPr>
            <p:ph type="body" idx="1"/>
          </p:nvPr>
        </p:nvSpPr>
        <p:spPr>
          <a:xfrm>
            <a:off x="0" y="188913"/>
            <a:ext cx="1258888" cy="3603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5000"/>
              </a:lnSpc>
            </a:pPr>
            <a:r>
              <a:rPr lang="en-US" altLang="zh-TW" sz="1600"/>
              <a:t>client</a:t>
            </a:r>
          </a:p>
          <a:p>
            <a:pPr>
              <a:lnSpc>
                <a:spcPct val="95000"/>
              </a:lnSpc>
            </a:pPr>
            <a:endParaRPr lang="zh-TW" altLang="en-US" sz="1400"/>
          </a:p>
        </p:txBody>
      </p:sp>
    </p:spTree>
    <p:extLst>
      <p:ext uri="{BB962C8B-B14F-4D97-AF65-F5344CB8AC3E}">
        <p14:creationId xmlns:p14="http://schemas.microsoft.com/office/powerpoint/2010/main" val="1417597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2407"/>
                                        </p:tgtEl>
                                        <p:attrNameLst>
                                          <p:attrName>style.visibility</p:attrName>
                                        </p:attrNameLst>
                                      </p:cBhvr>
                                      <p:to>
                                        <p:strVal val="visible"/>
                                      </p:to>
                                    </p:set>
                                    <p:animEffect transition="in" filter="checkerboard(across)">
                                      <p:cBhvr>
                                        <p:cTn id="7" dur="500"/>
                                        <p:tgtEl>
                                          <p:spTgt spid="1024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2408"/>
                                        </p:tgtEl>
                                        <p:attrNameLst>
                                          <p:attrName>style.visibility</p:attrName>
                                        </p:attrNameLst>
                                      </p:cBhvr>
                                      <p:to>
                                        <p:strVal val="visible"/>
                                      </p:to>
                                    </p:set>
                                    <p:animEffect transition="in" filter="checkerboard(across)">
                                      <p:cBhvr>
                                        <p:cTn id="12" dur="500"/>
                                        <p:tgtEl>
                                          <p:spTgt spid="102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95263"/>
            <a:ext cx="7561263" cy="6618287"/>
          </a:xfrm>
          <a:prstGeom prst="rect">
            <a:avLst/>
          </a:prstGeom>
          <a:noFill/>
          <a:extLst>
            <a:ext uri="{909E8E84-426E-40DD-AFC4-6F175D3DCCD1}">
              <a14:hiddenFill xmlns:a14="http://schemas.microsoft.com/office/drawing/2010/main">
                <a:solidFill>
                  <a:srgbClr val="FFFFFF"/>
                </a:solidFill>
              </a14:hiddenFill>
            </a:ext>
          </a:extLst>
        </p:spPr>
      </p:pic>
      <p:sp>
        <p:nvSpPr>
          <p:cNvPr id="103427" name="AutoShape 3"/>
          <p:cNvSpPr>
            <a:spLocks/>
          </p:cNvSpPr>
          <p:nvPr/>
        </p:nvSpPr>
        <p:spPr bwMode="auto">
          <a:xfrm>
            <a:off x="1476375" y="908050"/>
            <a:ext cx="215900" cy="720725"/>
          </a:xfrm>
          <a:prstGeom prst="leftBrace">
            <a:avLst>
              <a:gd name="adj1" fmla="val 27819"/>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28" name="AutoShape 4"/>
          <p:cNvSpPr>
            <a:spLocks/>
          </p:cNvSpPr>
          <p:nvPr/>
        </p:nvSpPr>
        <p:spPr bwMode="auto">
          <a:xfrm>
            <a:off x="1476375" y="3213100"/>
            <a:ext cx="215900" cy="1008063"/>
          </a:xfrm>
          <a:prstGeom prst="leftBrace">
            <a:avLst>
              <a:gd name="adj1" fmla="val 38909"/>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34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0"/>
            <a:ext cx="1873250" cy="1830388"/>
          </a:xfrm>
          <a:prstGeom prst="rect">
            <a:avLst/>
          </a:prstGeom>
          <a:noFill/>
          <a:extLst>
            <a:ext uri="{909E8E84-426E-40DD-AFC4-6F175D3DCCD1}">
              <a14:hiddenFill xmlns:a14="http://schemas.microsoft.com/office/drawing/2010/main">
                <a:solidFill>
                  <a:srgbClr val="FFFFFF"/>
                </a:solidFill>
              </a14:hiddenFill>
            </a:ext>
          </a:extLst>
        </p:spPr>
      </p:pic>
      <p:sp>
        <p:nvSpPr>
          <p:cNvPr id="103430" name="AutoShape 6"/>
          <p:cNvSpPr>
            <a:spLocks/>
          </p:cNvSpPr>
          <p:nvPr/>
        </p:nvSpPr>
        <p:spPr bwMode="auto">
          <a:xfrm>
            <a:off x="1476375" y="1989138"/>
            <a:ext cx="215900" cy="1008062"/>
          </a:xfrm>
          <a:prstGeom prst="leftBrace">
            <a:avLst>
              <a:gd name="adj1" fmla="val 38909"/>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1" name="AutoShape 7"/>
          <p:cNvSpPr>
            <a:spLocks/>
          </p:cNvSpPr>
          <p:nvPr/>
        </p:nvSpPr>
        <p:spPr bwMode="auto">
          <a:xfrm>
            <a:off x="1476375" y="4581525"/>
            <a:ext cx="215900" cy="1079500"/>
          </a:xfrm>
          <a:prstGeom prst="leftBrace">
            <a:avLst>
              <a:gd name="adj1" fmla="val 41667"/>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2" name="Text Box 8"/>
          <p:cNvSpPr txBox="1">
            <a:spLocks noChangeArrowheads="1"/>
          </p:cNvSpPr>
          <p:nvPr/>
        </p:nvSpPr>
        <p:spPr bwMode="auto">
          <a:xfrm>
            <a:off x="179388" y="1052513"/>
            <a:ext cx="11509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get msqid</a:t>
            </a:r>
          </a:p>
        </p:txBody>
      </p:sp>
      <p:sp>
        <p:nvSpPr>
          <p:cNvPr id="103433" name="Text Box 9"/>
          <p:cNvSpPr txBox="1">
            <a:spLocks noChangeArrowheads="1"/>
          </p:cNvSpPr>
          <p:nvPr/>
        </p:nvSpPr>
        <p:spPr bwMode="auto">
          <a:xfrm>
            <a:off x="-36513" y="2060575"/>
            <a:ext cx="1692276"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receive msg with priority 6</a:t>
            </a:r>
          </a:p>
        </p:txBody>
      </p:sp>
      <p:sp>
        <p:nvSpPr>
          <p:cNvPr id="103434" name="Text Box 10"/>
          <p:cNvSpPr txBox="1">
            <a:spLocks noChangeArrowheads="1"/>
          </p:cNvSpPr>
          <p:nvPr/>
        </p:nvSpPr>
        <p:spPr bwMode="auto">
          <a:xfrm>
            <a:off x="-36513" y="3284538"/>
            <a:ext cx="1692276"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receive msg with priority 2</a:t>
            </a:r>
          </a:p>
        </p:txBody>
      </p:sp>
      <p:sp>
        <p:nvSpPr>
          <p:cNvPr id="103435" name="Text Box 11"/>
          <p:cNvSpPr txBox="1">
            <a:spLocks noChangeArrowheads="1"/>
          </p:cNvSpPr>
          <p:nvPr/>
        </p:nvSpPr>
        <p:spPr bwMode="auto">
          <a:xfrm>
            <a:off x="107950" y="4519613"/>
            <a:ext cx="169227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receive msg regardless of priority until queue is empty</a:t>
            </a:r>
          </a:p>
        </p:txBody>
      </p:sp>
      <p:sp>
        <p:nvSpPr>
          <p:cNvPr id="103436" name="AutoShape 12"/>
          <p:cNvSpPr>
            <a:spLocks noChangeArrowheads="1"/>
          </p:cNvSpPr>
          <p:nvPr/>
        </p:nvSpPr>
        <p:spPr bwMode="auto">
          <a:xfrm>
            <a:off x="5435600" y="2349500"/>
            <a:ext cx="3635375" cy="358775"/>
          </a:xfrm>
          <a:prstGeom prst="wedgeRoundRectCallout">
            <a:avLst>
              <a:gd name="adj1" fmla="val -50000"/>
              <a:gd name="adj2" fmla="val -119028"/>
              <a:gd name="adj3" fmla="val 16667"/>
            </a:avLst>
          </a:prstGeom>
          <a:noFill/>
          <a:ln w="2857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SzTx/>
              <a:buFontTx/>
              <a:buNone/>
            </a:pPr>
            <a:r>
              <a:rPr lang="en-US" altLang="zh-TW" sz="1400" b="0">
                <a:solidFill>
                  <a:srgbClr val="FF3300"/>
                </a:solidFill>
                <a:latin typeface="Times New Roman" panose="02020603050405020304" pitchFamily="18" charset="0"/>
              </a:rPr>
              <a:t>The size is excluding the first long integer</a:t>
            </a:r>
          </a:p>
        </p:txBody>
      </p:sp>
      <p:sp>
        <p:nvSpPr>
          <p:cNvPr id="103437" name="AutoShape 13"/>
          <p:cNvSpPr>
            <a:spLocks/>
          </p:cNvSpPr>
          <p:nvPr/>
        </p:nvSpPr>
        <p:spPr bwMode="auto">
          <a:xfrm>
            <a:off x="1403350" y="6308725"/>
            <a:ext cx="288925" cy="360363"/>
          </a:xfrm>
          <a:prstGeom prst="leftBrace">
            <a:avLst>
              <a:gd name="adj1" fmla="val 10394"/>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38" name="Text Box 14"/>
          <p:cNvSpPr txBox="1">
            <a:spLocks noChangeArrowheads="1"/>
          </p:cNvSpPr>
          <p:nvPr/>
        </p:nvSpPr>
        <p:spPr bwMode="auto">
          <a:xfrm>
            <a:off x="34925" y="6308725"/>
            <a:ext cx="1657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remove queue</a:t>
            </a:r>
          </a:p>
        </p:txBody>
      </p:sp>
      <p:pic>
        <p:nvPicPr>
          <p:cNvPr id="103439"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5327650"/>
            <a:ext cx="4400550" cy="1485900"/>
          </a:xfrm>
          <a:prstGeom prst="rect">
            <a:avLst/>
          </a:prstGeom>
          <a:noFill/>
          <a:extLst>
            <a:ext uri="{909E8E84-426E-40DD-AFC4-6F175D3DCCD1}">
              <a14:hiddenFill xmlns:a14="http://schemas.microsoft.com/office/drawing/2010/main">
                <a:solidFill>
                  <a:srgbClr val="FFFFFF"/>
                </a:solidFill>
              </a14:hiddenFill>
            </a:ext>
          </a:extLst>
        </p:spPr>
      </p:pic>
      <p:sp>
        <p:nvSpPr>
          <p:cNvPr id="103440" name="Rectangle 16"/>
          <p:cNvSpPr>
            <a:spLocks noGrp="1" noChangeArrowheads="1"/>
          </p:cNvSpPr>
          <p:nvPr>
            <p:ph type="body" idx="1"/>
          </p:nvPr>
        </p:nvSpPr>
        <p:spPr>
          <a:xfrm>
            <a:off x="0" y="188913"/>
            <a:ext cx="1258888" cy="3603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5000"/>
              </a:lnSpc>
            </a:pPr>
            <a:r>
              <a:rPr lang="en-US" altLang="zh-TW" sz="1600"/>
              <a:t>server</a:t>
            </a:r>
          </a:p>
          <a:p>
            <a:pPr>
              <a:lnSpc>
                <a:spcPct val="95000"/>
              </a:lnSpc>
            </a:pPr>
            <a:endParaRPr lang="zh-TW" altLang="en-US" sz="1400"/>
          </a:p>
        </p:txBody>
      </p:sp>
    </p:spTree>
    <p:extLst>
      <p:ext uri="{BB962C8B-B14F-4D97-AF65-F5344CB8AC3E}">
        <p14:creationId xmlns:p14="http://schemas.microsoft.com/office/powerpoint/2010/main" val="3255400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3436"/>
                                        </p:tgtEl>
                                        <p:attrNameLst>
                                          <p:attrName>style.visibility</p:attrName>
                                        </p:attrNameLst>
                                      </p:cBhvr>
                                      <p:to>
                                        <p:strVal val="visible"/>
                                      </p:to>
                                    </p:set>
                                    <p:animEffect transition="in" filter="checkerboard(across)">
                                      <p:cBhvr>
                                        <p:cTn id="7" dur="500"/>
                                        <p:tgtEl>
                                          <p:spTgt spid="103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03439"/>
                                        </p:tgtEl>
                                        <p:attrNameLst>
                                          <p:attrName>style.visibility</p:attrName>
                                        </p:attrNameLst>
                                      </p:cBhvr>
                                      <p:to>
                                        <p:strVal val="visible"/>
                                      </p:to>
                                    </p:set>
                                    <p:animEffect transition="in" filter="checkerboard(across)">
                                      <p:cBhvr>
                                        <p:cTn id="12" dur="500"/>
                                        <p:tgtEl>
                                          <p:spTgt spid="103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1116750" y="188640"/>
            <a:ext cx="7779147" cy="762000"/>
          </a:xfrm>
        </p:spPr>
        <p:txBody>
          <a:bodyPr/>
          <a:lstStyle/>
          <a:p>
            <a:r>
              <a:rPr lang="en-US" altLang="zh-TW" dirty="0"/>
              <a:t>Linux IPCs</a:t>
            </a:r>
          </a:p>
        </p:txBody>
      </p:sp>
      <p:sp>
        <p:nvSpPr>
          <p:cNvPr id="104451" name="Rectangle 3"/>
          <p:cNvSpPr>
            <a:spLocks noGrp="1" noChangeArrowheads="1"/>
          </p:cNvSpPr>
          <p:nvPr>
            <p:ph type="body" idx="1"/>
          </p:nvPr>
        </p:nvSpPr>
        <p:spPr/>
        <p:txBody>
          <a:bodyPr/>
          <a:lstStyle/>
          <a:p>
            <a:r>
              <a:rPr lang="en-US" altLang="zh-TW"/>
              <a:t>System V IPC</a:t>
            </a:r>
          </a:p>
          <a:p>
            <a:pPr lvl="1"/>
            <a:r>
              <a:rPr lang="en-US" altLang="zh-TW">
                <a:solidFill>
                  <a:schemeClr val="folHlink"/>
                </a:solidFill>
              </a:rPr>
              <a:t>IPC KEY and permission</a:t>
            </a:r>
            <a:r>
              <a:rPr lang="en-US" altLang="zh-TW"/>
              <a:t> </a:t>
            </a:r>
          </a:p>
          <a:p>
            <a:pPr lvl="1"/>
            <a:r>
              <a:rPr lang="en-US" altLang="zh-TW">
                <a:solidFill>
                  <a:schemeClr val="folHlink"/>
                </a:solidFill>
              </a:rPr>
              <a:t>Message queue</a:t>
            </a:r>
          </a:p>
          <a:p>
            <a:pPr lvl="1"/>
            <a:r>
              <a:rPr lang="en-US" altLang="zh-TW"/>
              <a:t>Shared memory</a:t>
            </a:r>
          </a:p>
          <a:p>
            <a:pPr lvl="1"/>
            <a:r>
              <a:rPr lang="en-US" altLang="zh-TW">
                <a:solidFill>
                  <a:schemeClr val="folHlink"/>
                </a:solidFill>
              </a:rPr>
              <a:t>Semaphore (next target)</a:t>
            </a:r>
          </a:p>
          <a:p>
            <a:r>
              <a:rPr lang="en-US" altLang="zh-TW">
                <a:solidFill>
                  <a:schemeClr val="folHlink"/>
                </a:solidFill>
              </a:rPr>
              <a:t>Signal</a:t>
            </a:r>
            <a:r>
              <a:rPr lang="en-US" altLang="zh-TW"/>
              <a:t> </a:t>
            </a:r>
          </a:p>
          <a:p>
            <a:r>
              <a:rPr lang="en-US" altLang="zh-TW">
                <a:solidFill>
                  <a:schemeClr val="folHlink"/>
                </a:solidFill>
              </a:rPr>
              <a:t>Socket (next target)</a:t>
            </a:r>
          </a:p>
          <a:p>
            <a:r>
              <a:rPr lang="en-US" altLang="zh-TW">
                <a:solidFill>
                  <a:schemeClr val="folHlink"/>
                </a:solidFill>
              </a:rPr>
              <a:t>Pipe (next target)</a:t>
            </a:r>
          </a:p>
        </p:txBody>
      </p:sp>
    </p:spTree>
    <p:extLst>
      <p:ext uri="{BB962C8B-B14F-4D97-AF65-F5344CB8AC3E}">
        <p14:creationId xmlns:p14="http://schemas.microsoft.com/office/powerpoint/2010/main" val="21539901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116013" y="337834"/>
            <a:ext cx="7851155" cy="762000"/>
          </a:xfrm>
        </p:spPr>
        <p:txBody>
          <a:bodyPr/>
          <a:lstStyle/>
          <a:p>
            <a:r>
              <a:rPr lang="en-US" altLang="zh-TW" dirty="0"/>
              <a:t>Shared memory</a:t>
            </a:r>
          </a:p>
        </p:txBody>
      </p:sp>
      <p:sp>
        <p:nvSpPr>
          <p:cNvPr id="105475" name="Rectangle 3"/>
          <p:cNvSpPr>
            <a:spLocks noGrp="1" noChangeArrowheads="1"/>
          </p:cNvSpPr>
          <p:nvPr>
            <p:ph type="body" idx="1"/>
          </p:nvPr>
        </p:nvSpPr>
        <p:spPr>
          <a:xfrm>
            <a:off x="179388" y="1657350"/>
            <a:ext cx="8713787" cy="1096963"/>
          </a:xfrm>
        </p:spPr>
        <p:txBody>
          <a:bodyPr/>
          <a:lstStyle/>
          <a:p>
            <a:pPr>
              <a:lnSpc>
                <a:spcPct val="95000"/>
              </a:lnSpc>
            </a:pPr>
            <a:r>
              <a:rPr lang="en-US" altLang="zh-TW" sz="1800"/>
              <a:t>Create a memory which can be accessed by multiple processes.</a:t>
            </a:r>
          </a:p>
          <a:p>
            <a:pPr>
              <a:lnSpc>
                <a:spcPct val="95000"/>
              </a:lnSpc>
            </a:pPr>
            <a:r>
              <a:rPr lang="en-US" altLang="zh-TW" sz="1800"/>
              <a:t>Each process is able to access the share table by </a:t>
            </a:r>
            <a:r>
              <a:rPr lang="en-US" altLang="zh-TW" sz="1800">
                <a:solidFill>
                  <a:srgbClr val="FF3300"/>
                </a:solidFill>
              </a:rPr>
              <a:t>attaching</a:t>
            </a:r>
            <a:r>
              <a:rPr lang="en-US" altLang="zh-TW" sz="1800"/>
              <a:t> which into </a:t>
            </a:r>
            <a:r>
              <a:rPr lang="en-US" altLang="zh-TW" sz="1800">
                <a:solidFill>
                  <a:srgbClr val="FF3300"/>
                </a:solidFill>
              </a:rPr>
              <a:t>their own memory space</a:t>
            </a:r>
          </a:p>
          <a:p>
            <a:pPr>
              <a:lnSpc>
                <a:spcPct val="95000"/>
              </a:lnSpc>
            </a:pPr>
            <a:endParaRPr lang="zh-TW" altLang="en-US" sz="1800"/>
          </a:p>
        </p:txBody>
      </p:sp>
      <p:grpSp>
        <p:nvGrpSpPr>
          <p:cNvPr id="105476" name="Group 4"/>
          <p:cNvGrpSpPr>
            <a:grpSpLocks/>
          </p:cNvGrpSpPr>
          <p:nvPr/>
        </p:nvGrpSpPr>
        <p:grpSpPr bwMode="auto">
          <a:xfrm>
            <a:off x="1116013" y="2349500"/>
            <a:ext cx="6478587" cy="4508500"/>
            <a:chOff x="703" y="1480"/>
            <a:chExt cx="4081" cy="2840"/>
          </a:xfrm>
        </p:grpSpPr>
        <p:sp>
          <p:nvSpPr>
            <p:cNvPr id="105477" name="Rectangle 5"/>
            <p:cNvSpPr>
              <a:spLocks noChangeArrowheads="1"/>
            </p:cNvSpPr>
            <p:nvPr/>
          </p:nvSpPr>
          <p:spPr bwMode="auto">
            <a:xfrm>
              <a:off x="3016" y="3458"/>
              <a:ext cx="862" cy="862"/>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78" name="Rectangle 6"/>
            <p:cNvSpPr>
              <a:spLocks noChangeArrowheads="1"/>
            </p:cNvSpPr>
            <p:nvPr/>
          </p:nvSpPr>
          <p:spPr bwMode="auto">
            <a:xfrm>
              <a:off x="3016" y="2478"/>
              <a:ext cx="862" cy="86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79" name="Rectangle 7"/>
            <p:cNvSpPr>
              <a:spLocks noChangeArrowheads="1"/>
            </p:cNvSpPr>
            <p:nvPr/>
          </p:nvSpPr>
          <p:spPr bwMode="auto">
            <a:xfrm>
              <a:off x="3016" y="1480"/>
              <a:ext cx="862" cy="862"/>
            </a:xfrm>
            <a:prstGeom prst="rect">
              <a:avLst/>
            </a:prstGeom>
            <a:solidFill>
              <a:srgbClr val="99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0" name="Rectangle 8"/>
            <p:cNvSpPr>
              <a:spLocks noChangeArrowheads="1"/>
            </p:cNvSpPr>
            <p:nvPr/>
          </p:nvSpPr>
          <p:spPr bwMode="auto">
            <a:xfrm>
              <a:off x="703" y="2659"/>
              <a:ext cx="862" cy="363"/>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1" name="Rectangle 9"/>
            <p:cNvSpPr>
              <a:spLocks noChangeArrowheads="1"/>
            </p:cNvSpPr>
            <p:nvPr/>
          </p:nvSpPr>
          <p:spPr bwMode="auto">
            <a:xfrm>
              <a:off x="3016" y="1706"/>
              <a:ext cx="862" cy="363"/>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2" name="Rectangle 10"/>
            <p:cNvSpPr>
              <a:spLocks noChangeArrowheads="1"/>
            </p:cNvSpPr>
            <p:nvPr/>
          </p:nvSpPr>
          <p:spPr bwMode="auto">
            <a:xfrm>
              <a:off x="3016" y="2659"/>
              <a:ext cx="862" cy="363"/>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3" name="Rectangle 11"/>
            <p:cNvSpPr>
              <a:spLocks noChangeArrowheads="1"/>
            </p:cNvSpPr>
            <p:nvPr/>
          </p:nvSpPr>
          <p:spPr bwMode="auto">
            <a:xfrm>
              <a:off x="3016" y="3793"/>
              <a:ext cx="862" cy="363"/>
            </a:xfrm>
            <a:prstGeom prst="rect">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84" name="Line 12"/>
            <p:cNvSpPr>
              <a:spLocks noChangeShapeType="1"/>
            </p:cNvSpPr>
            <p:nvPr/>
          </p:nvSpPr>
          <p:spPr bwMode="auto">
            <a:xfrm flipV="1">
              <a:off x="1565" y="1706"/>
              <a:ext cx="1451" cy="953"/>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85" name="Line 13"/>
            <p:cNvSpPr>
              <a:spLocks noChangeShapeType="1"/>
            </p:cNvSpPr>
            <p:nvPr/>
          </p:nvSpPr>
          <p:spPr bwMode="auto">
            <a:xfrm flipV="1">
              <a:off x="1565" y="2069"/>
              <a:ext cx="1451" cy="953"/>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86" name="Line 14"/>
            <p:cNvSpPr>
              <a:spLocks noChangeShapeType="1"/>
            </p:cNvSpPr>
            <p:nvPr/>
          </p:nvSpPr>
          <p:spPr bwMode="auto">
            <a:xfrm>
              <a:off x="1565" y="2659"/>
              <a:ext cx="1451"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87" name="Line 15"/>
            <p:cNvSpPr>
              <a:spLocks noChangeShapeType="1"/>
            </p:cNvSpPr>
            <p:nvPr/>
          </p:nvSpPr>
          <p:spPr bwMode="auto">
            <a:xfrm>
              <a:off x="1565" y="3022"/>
              <a:ext cx="1451" cy="0"/>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88" name="Line 16"/>
            <p:cNvSpPr>
              <a:spLocks noChangeShapeType="1"/>
            </p:cNvSpPr>
            <p:nvPr/>
          </p:nvSpPr>
          <p:spPr bwMode="auto">
            <a:xfrm>
              <a:off x="1565" y="2659"/>
              <a:ext cx="1451" cy="1134"/>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89" name="Line 17"/>
            <p:cNvSpPr>
              <a:spLocks noChangeShapeType="1"/>
            </p:cNvSpPr>
            <p:nvPr/>
          </p:nvSpPr>
          <p:spPr bwMode="auto">
            <a:xfrm>
              <a:off x="1565" y="3022"/>
              <a:ext cx="1451" cy="1134"/>
            </a:xfrm>
            <a:prstGeom prst="line">
              <a:avLst/>
            </a:prstGeom>
            <a:noFill/>
            <a:ln w="2857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90" name="Text Box 18"/>
            <p:cNvSpPr txBox="1">
              <a:spLocks noChangeArrowheads="1"/>
            </p:cNvSpPr>
            <p:nvPr/>
          </p:nvSpPr>
          <p:spPr bwMode="auto">
            <a:xfrm rot="-1955555">
              <a:off x="2064" y="2115"/>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b="0">
                  <a:solidFill>
                    <a:schemeClr val="accent2"/>
                  </a:solidFill>
                  <a:latin typeface="Times New Roman" panose="02020603050405020304" pitchFamily="18" charset="0"/>
                </a:rPr>
                <a:t>attach</a:t>
              </a:r>
            </a:p>
          </p:txBody>
        </p:sp>
        <p:sp>
          <p:nvSpPr>
            <p:cNvPr id="105491" name="Text Box 19"/>
            <p:cNvSpPr txBox="1">
              <a:spLocks noChangeArrowheads="1"/>
            </p:cNvSpPr>
            <p:nvPr/>
          </p:nvSpPr>
          <p:spPr bwMode="auto">
            <a:xfrm rot="2200651">
              <a:off x="2018" y="3294"/>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b="0">
                  <a:solidFill>
                    <a:schemeClr val="accent2"/>
                  </a:solidFill>
                  <a:latin typeface="Times New Roman" panose="02020603050405020304" pitchFamily="18" charset="0"/>
                </a:rPr>
                <a:t>attach</a:t>
              </a:r>
            </a:p>
          </p:txBody>
        </p:sp>
        <p:sp>
          <p:nvSpPr>
            <p:cNvPr id="105492" name="Text Box 20"/>
            <p:cNvSpPr txBox="1">
              <a:spLocks noChangeArrowheads="1"/>
            </p:cNvSpPr>
            <p:nvPr/>
          </p:nvSpPr>
          <p:spPr bwMode="auto">
            <a:xfrm>
              <a:off x="2109" y="2704"/>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b="0">
                  <a:solidFill>
                    <a:schemeClr val="accent2"/>
                  </a:solidFill>
                  <a:latin typeface="Times New Roman" panose="02020603050405020304" pitchFamily="18" charset="0"/>
                </a:rPr>
                <a:t>attach</a:t>
              </a:r>
            </a:p>
          </p:txBody>
        </p:sp>
        <p:sp>
          <p:nvSpPr>
            <p:cNvPr id="105493" name="Text Box 21"/>
            <p:cNvSpPr txBox="1">
              <a:spLocks noChangeArrowheads="1"/>
            </p:cNvSpPr>
            <p:nvPr/>
          </p:nvSpPr>
          <p:spPr bwMode="auto">
            <a:xfrm>
              <a:off x="703" y="2704"/>
              <a:ext cx="95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2000" b="0">
                  <a:solidFill>
                    <a:schemeClr val="accent2"/>
                  </a:solidFill>
                  <a:latin typeface="Times New Roman" panose="02020603050405020304" pitchFamily="18" charset="0"/>
                </a:rPr>
                <a:t>shared table</a:t>
              </a:r>
            </a:p>
          </p:txBody>
        </p:sp>
        <p:sp>
          <p:nvSpPr>
            <p:cNvPr id="105494" name="AutoShape 22"/>
            <p:cNvSpPr>
              <a:spLocks/>
            </p:cNvSpPr>
            <p:nvPr/>
          </p:nvSpPr>
          <p:spPr bwMode="auto">
            <a:xfrm>
              <a:off x="3923" y="2478"/>
              <a:ext cx="136" cy="861"/>
            </a:xfrm>
            <a:prstGeom prst="rightBrace">
              <a:avLst>
                <a:gd name="adj1" fmla="val 52757"/>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95" name="Text Box 23"/>
            <p:cNvSpPr txBox="1">
              <a:spLocks noChangeArrowheads="1"/>
            </p:cNvSpPr>
            <p:nvPr/>
          </p:nvSpPr>
          <p:spPr bwMode="auto">
            <a:xfrm>
              <a:off x="4059" y="2671"/>
              <a:ext cx="72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2000" b="0">
                  <a:solidFill>
                    <a:srgbClr val="FF3300"/>
                  </a:solidFill>
                  <a:latin typeface="Times New Roman" panose="02020603050405020304" pitchFamily="18" charset="0"/>
                </a:rPr>
                <a:t>Process memory </a:t>
              </a:r>
            </a:p>
          </p:txBody>
        </p:sp>
      </p:grpSp>
    </p:spTree>
    <p:extLst>
      <p:ext uri="{BB962C8B-B14F-4D97-AF65-F5344CB8AC3E}">
        <p14:creationId xmlns:p14="http://schemas.microsoft.com/office/powerpoint/2010/main" val="36149141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048735" y="293133"/>
            <a:ext cx="7851155" cy="762000"/>
          </a:xfrm>
        </p:spPr>
        <p:txBody>
          <a:bodyPr/>
          <a:lstStyle/>
          <a:p>
            <a:r>
              <a:rPr lang="en-US" altLang="zh-TW" dirty="0"/>
              <a:t>Shared memory </a:t>
            </a:r>
          </a:p>
        </p:txBody>
      </p:sp>
      <p:sp>
        <p:nvSpPr>
          <p:cNvPr id="106499" name="Rectangle 3"/>
          <p:cNvSpPr>
            <a:spLocks noGrp="1" noChangeArrowheads="1"/>
          </p:cNvSpPr>
          <p:nvPr>
            <p:ph type="body" idx="1"/>
          </p:nvPr>
        </p:nvSpPr>
        <p:spPr/>
        <p:txBody>
          <a:bodyPr/>
          <a:lstStyle/>
          <a:p>
            <a:r>
              <a:rPr lang="en-US" altLang="zh-TW"/>
              <a:t>Related APIs</a:t>
            </a:r>
          </a:p>
          <a:p>
            <a:pPr lvl="1"/>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shmget(key_t key, size_t size, </a:t>
            </a:r>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shmflg)</a:t>
            </a:r>
          </a:p>
          <a:p>
            <a:pPr lvl="1"/>
            <a:r>
              <a:rPr lang="en-US" altLang="zh-TW" sz="2000" b="1">
                <a:solidFill>
                  <a:schemeClr val="accent2"/>
                </a:solidFill>
                <a:latin typeface="Courier New" panose="02070309020205020404" pitchFamily="49" charset="0"/>
              </a:rPr>
              <a:t>void</a:t>
            </a:r>
            <a:r>
              <a:rPr lang="en-US" altLang="zh-TW" sz="2000" b="1">
                <a:latin typeface="Courier New" panose="02070309020205020404" pitchFamily="49" charset="0"/>
              </a:rPr>
              <a:t>* shmat(</a:t>
            </a:r>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shmid, </a:t>
            </a:r>
            <a:r>
              <a:rPr lang="en-US" altLang="zh-TW" sz="2000" b="1">
                <a:solidFill>
                  <a:schemeClr val="accent2"/>
                </a:solidFill>
                <a:latin typeface="Courier New" panose="02070309020205020404" pitchFamily="49" charset="0"/>
              </a:rPr>
              <a:t>const void</a:t>
            </a:r>
            <a:r>
              <a:rPr lang="en-US" altLang="zh-TW" sz="2000" b="1">
                <a:latin typeface="Courier New" panose="02070309020205020404" pitchFamily="49" charset="0"/>
              </a:rPr>
              <a:t>* shmaddr, </a:t>
            </a:r>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shmflg)</a:t>
            </a:r>
          </a:p>
          <a:p>
            <a:pPr lvl="1"/>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shmdt(</a:t>
            </a:r>
            <a:r>
              <a:rPr lang="en-US" altLang="zh-TW" sz="2000" b="1">
                <a:solidFill>
                  <a:schemeClr val="accent2"/>
                </a:solidFill>
                <a:latin typeface="Courier New" panose="02070309020205020404" pitchFamily="49" charset="0"/>
              </a:rPr>
              <a:t>const void</a:t>
            </a:r>
            <a:r>
              <a:rPr lang="en-US" altLang="zh-TW" sz="2000" b="1">
                <a:latin typeface="Courier New" panose="02070309020205020404" pitchFamily="49" charset="0"/>
              </a:rPr>
              <a:t>* shmaddr)</a:t>
            </a:r>
          </a:p>
          <a:p>
            <a:pPr lvl="1"/>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shmctl(</a:t>
            </a:r>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shmid, </a:t>
            </a:r>
            <a:r>
              <a:rPr lang="en-US" altLang="zh-TW" sz="2000" b="1">
                <a:solidFill>
                  <a:schemeClr val="accent2"/>
                </a:solidFill>
                <a:latin typeface="Courier New" panose="02070309020205020404" pitchFamily="49" charset="0"/>
              </a:rPr>
              <a:t>int</a:t>
            </a:r>
            <a:r>
              <a:rPr lang="en-US" altLang="zh-TW" sz="2000" b="1">
                <a:latin typeface="Courier New" panose="02070309020205020404" pitchFamily="49" charset="0"/>
              </a:rPr>
              <a:t> cmd, </a:t>
            </a:r>
            <a:r>
              <a:rPr lang="en-US" altLang="zh-TW" sz="2000" b="1">
                <a:solidFill>
                  <a:schemeClr val="accent2"/>
                </a:solidFill>
                <a:latin typeface="Courier New" panose="02070309020205020404" pitchFamily="49" charset="0"/>
              </a:rPr>
              <a:t>struct </a:t>
            </a:r>
            <a:r>
              <a:rPr lang="en-US" altLang="zh-TW" sz="2000" b="1">
                <a:latin typeface="Courier New" panose="02070309020205020404" pitchFamily="49" charset="0"/>
              </a:rPr>
              <a:t>shmid_ds* buf)</a:t>
            </a:r>
          </a:p>
        </p:txBody>
      </p:sp>
    </p:spTree>
    <p:extLst>
      <p:ext uri="{BB962C8B-B14F-4D97-AF65-F5344CB8AC3E}">
        <p14:creationId xmlns:p14="http://schemas.microsoft.com/office/powerpoint/2010/main" val="2744429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115616" y="0"/>
            <a:ext cx="7671197" cy="1143000"/>
          </a:xfrm>
        </p:spPr>
        <p:txBody>
          <a:bodyPr/>
          <a:lstStyle/>
          <a:p>
            <a:r>
              <a:rPr lang="en-US" altLang="zh-TW" sz="3200" dirty="0"/>
              <a:t>Shared memory </a:t>
            </a:r>
            <a:br>
              <a:rPr lang="en-US" altLang="zh-TW" sz="3200" dirty="0"/>
            </a:b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shmget</a:t>
            </a:r>
            <a:r>
              <a:rPr lang="en-US" altLang="zh-TW" sz="2000" dirty="0">
                <a:latin typeface="Courier New" panose="02070309020205020404" pitchFamily="49" charset="0"/>
              </a:rPr>
              <a:t>(</a:t>
            </a:r>
            <a:r>
              <a:rPr lang="en-US" altLang="zh-TW" sz="2000" dirty="0" err="1">
                <a:latin typeface="Courier New" panose="02070309020205020404" pitchFamily="49" charset="0"/>
              </a:rPr>
              <a:t>key_t</a:t>
            </a:r>
            <a:r>
              <a:rPr lang="en-US" altLang="zh-TW" sz="2000" dirty="0">
                <a:latin typeface="Courier New" panose="02070309020205020404" pitchFamily="49" charset="0"/>
              </a:rPr>
              <a:t> key, </a:t>
            </a:r>
            <a:r>
              <a:rPr lang="en-US" altLang="zh-TW" sz="2000" dirty="0" err="1">
                <a:latin typeface="Courier New" panose="02070309020205020404" pitchFamily="49" charset="0"/>
              </a:rPr>
              <a:t>size_t</a:t>
            </a:r>
            <a:r>
              <a:rPr lang="en-US" altLang="zh-TW" sz="2000" dirty="0">
                <a:latin typeface="Courier New" panose="02070309020205020404" pitchFamily="49" charset="0"/>
              </a:rPr>
              <a:t> size, </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shmflg</a:t>
            </a:r>
            <a:r>
              <a:rPr lang="en-US" altLang="zh-TW" sz="2000" dirty="0">
                <a:latin typeface="Courier New" panose="02070309020205020404" pitchFamily="49" charset="0"/>
              </a:rPr>
              <a:t>)</a:t>
            </a:r>
          </a:p>
        </p:txBody>
      </p:sp>
      <p:sp>
        <p:nvSpPr>
          <p:cNvPr id="107523" name="Rectangle 3"/>
          <p:cNvSpPr>
            <a:spLocks noGrp="1" noChangeArrowheads="1"/>
          </p:cNvSpPr>
          <p:nvPr>
            <p:ph type="body" idx="1"/>
          </p:nvPr>
        </p:nvSpPr>
        <p:spPr>
          <a:xfrm>
            <a:off x="914400" y="1143000"/>
            <a:ext cx="7467600" cy="5454650"/>
          </a:xfrm>
        </p:spPr>
        <p:txBody>
          <a:bodyPr/>
          <a:lstStyle/>
          <a:p>
            <a:pPr>
              <a:lnSpc>
                <a:spcPct val="95000"/>
              </a:lnSpc>
            </a:pPr>
            <a:r>
              <a:rPr lang="en-US" altLang="zh-TW" sz="2400"/>
              <a:t>Description</a:t>
            </a:r>
          </a:p>
          <a:p>
            <a:pPr lvl="1"/>
            <a:r>
              <a:rPr lang="en-US" altLang="zh-TW" sz="2200"/>
              <a:t>get or create a shared memory associated with a specific key and with a give size.</a:t>
            </a:r>
          </a:p>
          <a:p>
            <a:pPr>
              <a:lnSpc>
                <a:spcPct val="95000"/>
              </a:lnSpc>
            </a:pPr>
            <a:r>
              <a:rPr lang="en-US" altLang="zh-TW" sz="2400"/>
              <a:t> Parameter</a:t>
            </a:r>
          </a:p>
          <a:p>
            <a:pPr lvl="1"/>
            <a:r>
              <a:rPr lang="en-US" altLang="zh-TW" sz="2200"/>
              <a:t>Key – as aforementioned.</a:t>
            </a:r>
          </a:p>
          <a:p>
            <a:pPr lvl="1"/>
            <a:r>
              <a:rPr lang="en-US" altLang="zh-TW" sz="2200"/>
              <a:t>size – the given size of user for the shared memory, which must be greater than </a:t>
            </a:r>
            <a:r>
              <a:rPr lang="en-US" altLang="zh-TW" sz="2200">
                <a:solidFill>
                  <a:srgbClr val="FF3300"/>
                </a:solidFill>
              </a:rPr>
              <a:t>SHMMIN</a:t>
            </a:r>
            <a:r>
              <a:rPr lang="en-US" altLang="zh-TW" sz="2200"/>
              <a:t> and less than </a:t>
            </a:r>
            <a:r>
              <a:rPr lang="en-US" altLang="zh-TW" sz="2200">
                <a:solidFill>
                  <a:srgbClr val="FF3300"/>
                </a:solidFill>
              </a:rPr>
              <a:t>SHMMAX</a:t>
            </a:r>
            <a:r>
              <a:rPr lang="en-US" altLang="zh-TW" sz="2200"/>
              <a:t>.</a:t>
            </a:r>
          </a:p>
          <a:p>
            <a:pPr lvl="1"/>
            <a:r>
              <a:rPr lang="en-US" altLang="zh-TW" sz="2200"/>
              <a:t>shmflg - </a:t>
            </a:r>
            <a:r>
              <a:rPr lang="en-US" altLang="zh-TW" sz="1800" b="1"/>
              <a:t>setting access permission and the optional action with bitwise OR operation.</a:t>
            </a:r>
            <a:r>
              <a:rPr lang="en-US" altLang="zh-TW" sz="1800"/>
              <a:t> </a:t>
            </a:r>
          </a:p>
          <a:p>
            <a:pPr lvl="2"/>
            <a:r>
              <a:rPr lang="en-US" altLang="zh-TW" sz="1800"/>
              <a:t> </a:t>
            </a:r>
            <a:r>
              <a:rPr lang="en-US" altLang="zh-TW" sz="1600" b="1"/>
              <a:t>IPC_CREAT:</a:t>
            </a:r>
            <a:r>
              <a:rPr lang="en-US" altLang="zh-TW" sz="1800"/>
              <a:t> </a:t>
            </a:r>
            <a:r>
              <a:rPr lang="en-US" altLang="zh-TW" sz="1600"/>
              <a:t>create a new shared memory with a associated key, if the shared memory is existed, IPC_CREAT will be ignored.</a:t>
            </a:r>
          </a:p>
          <a:p>
            <a:pPr lvl="2"/>
            <a:r>
              <a:rPr lang="en-US" altLang="zh-TW" sz="1800"/>
              <a:t> </a:t>
            </a:r>
            <a:r>
              <a:rPr lang="en-US" altLang="zh-TW" sz="1600" b="1"/>
              <a:t>IPC_EXCL:</a:t>
            </a:r>
            <a:r>
              <a:rPr lang="en-US" altLang="zh-TW" sz="1800"/>
              <a:t> </a:t>
            </a:r>
            <a:r>
              <a:rPr lang="en-US" altLang="zh-TW" sz="1600"/>
              <a:t>if shared memory is existed, return -1 if msgflg &amp; IPC_CREAT &amp; IPC_EXCL is true. </a:t>
            </a:r>
          </a:p>
          <a:p>
            <a:pPr lvl="2"/>
            <a:r>
              <a:rPr lang="en-US" altLang="zh-TW" sz="1800" b="1"/>
              <a:t> </a:t>
            </a:r>
            <a:r>
              <a:rPr lang="en-US" altLang="zh-TW" sz="1500" b="1"/>
              <a:t>Permission bits:</a:t>
            </a:r>
            <a:r>
              <a:rPr lang="en-US" altLang="zh-TW" sz="1800"/>
              <a:t> </a:t>
            </a:r>
            <a:r>
              <a:rPr lang="en-US" altLang="zh-TW" sz="1600"/>
              <a:t>as the aforementioned discussion.</a:t>
            </a:r>
          </a:p>
        </p:txBody>
      </p:sp>
    </p:spTree>
    <p:extLst>
      <p:ext uri="{BB962C8B-B14F-4D97-AF65-F5344CB8AC3E}">
        <p14:creationId xmlns:p14="http://schemas.microsoft.com/office/powerpoint/2010/main" val="11251605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115616" y="0"/>
            <a:ext cx="7671197" cy="1295400"/>
          </a:xfrm>
        </p:spPr>
        <p:txBody>
          <a:bodyPr/>
          <a:lstStyle/>
          <a:p>
            <a:r>
              <a:rPr lang="en-US" altLang="zh-TW" sz="3200" dirty="0"/>
              <a:t>Shared memory </a:t>
            </a:r>
            <a:br>
              <a:rPr lang="en-US" altLang="zh-TW" sz="3200" dirty="0"/>
            </a:b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shmget</a:t>
            </a:r>
            <a:r>
              <a:rPr lang="en-US" altLang="zh-TW" sz="2000" dirty="0">
                <a:latin typeface="Courier New" panose="02070309020205020404" pitchFamily="49" charset="0"/>
              </a:rPr>
              <a:t>(</a:t>
            </a:r>
            <a:r>
              <a:rPr lang="en-US" altLang="zh-TW" sz="2000" dirty="0" err="1">
                <a:latin typeface="Courier New" panose="02070309020205020404" pitchFamily="49" charset="0"/>
              </a:rPr>
              <a:t>key_t</a:t>
            </a:r>
            <a:r>
              <a:rPr lang="en-US" altLang="zh-TW" sz="2000" dirty="0">
                <a:latin typeface="Courier New" panose="02070309020205020404" pitchFamily="49" charset="0"/>
              </a:rPr>
              <a:t> key, </a:t>
            </a:r>
            <a:r>
              <a:rPr lang="en-US" altLang="zh-TW" sz="2000" dirty="0" err="1">
                <a:latin typeface="Courier New" panose="02070309020205020404" pitchFamily="49" charset="0"/>
              </a:rPr>
              <a:t>size_t</a:t>
            </a:r>
            <a:r>
              <a:rPr lang="en-US" altLang="zh-TW" sz="2000" dirty="0">
                <a:latin typeface="Courier New" panose="02070309020205020404" pitchFamily="49" charset="0"/>
              </a:rPr>
              <a:t> size, </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shmflg</a:t>
            </a:r>
            <a:r>
              <a:rPr lang="en-US" altLang="zh-TW" sz="2000" dirty="0">
                <a:latin typeface="Courier New" panose="02070309020205020404" pitchFamily="49" charset="0"/>
              </a:rPr>
              <a:t>)</a:t>
            </a:r>
          </a:p>
        </p:txBody>
      </p:sp>
      <p:sp>
        <p:nvSpPr>
          <p:cNvPr id="108547" name="Rectangle 3"/>
          <p:cNvSpPr>
            <a:spLocks noGrp="1" noChangeArrowheads="1"/>
          </p:cNvSpPr>
          <p:nvPr>
            <p:ph type="body" idx="1"/>
          </p:nvPr>
        </p:nvSpPr>
        <p:spPr/>
        <p:txBody>
          <a:bodyPr/>
          <a:lstStyle/>
          <a:p>
            <a:r>
              <a:rPr lang="en-US" altLang="zh-TW" sz="2400" b="0"/>
              <a:t>Return value</a:t>
            </a:r>
            <a:r>
              <a:rPr lang="en-US" altLang="zh-TW" sz="1800" b="0"/>
              <a:t> </a:t>
            </a:r>
          </a:p>
          <a:p>
            <a:pPr lvl="1"/>
            <a:r>
              <a:rPr lang="en-US" altLang="zh-TW" sz="1700"/>
              <a:t>If success, return shmid, otherwise return -1.</a:t>
            </a:r>
          </a:p>
          <a:p>
            <a:endParaRPr lang="zh-TW" altLang="en-US"/>
          </a:p>
        </p:txBody>
      </p:sp>
    </p:spTree>
    <p:extLst>
      <p:ext uri="{BB962C8B-B14F-4D97-AF65-F5344CB8AC3E}">
        <p14:creationId xmlns:p14="http://schemas.microsoft.com/office/powerpoint/2010/main" val="13712711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187624" y="0"/>
            <a:ext cx="7599189" cy="1143000"/>
          </a:xfrm>
        </p:spPr>
        <p:txBody>
          <a:bodyPr/>
          <a:lstStyle/>
          <a:p>
            <a:r>
              <a:rPr lang="en-US" altLang="zh-TW" sz="3200" dirty="0"/>
              <a:t>Shared memory </a:t>
            </a:r>
            <a:br>
              <a:rPr lang="en-US" altLang="zh-TW" sz="3200" dirty="0"/>
            </a:br>
            <a:r>
              <a:rPr lang="en-US" altLang="zh-TW" sz="2000" dirty="0">
                <a:solidFill>
                  <a:schemeClr val="accent2"/>
                </a:solidFill>
                <a:latin typeface="Courier New" panose="02070309020205020404" pitchFamily="49" charset="0"/>
              </a:rPr>
              <a:t>void</a:t>
            </a:r>
            <a:r>
              <a:rPr lang="en-US" altLang="zh-TW" sz="2000" dirty="0">
                <a:latin typeface="Courier New" panose="02070309020205020404" pitchFamily="49" charset="0"/>
              </a:rPr>
              <a:t>* </a:t>
            </a:r>
            <a:r>
              <a:rPr lang="en-US" altLang="zh-TW" sz="2000" dirty="0" err="1">
                <a:latin typeface="Courier New" panose="02070309020205020404" pitchFamily="49" charset="0"/>
              </a:rPr>
              <a:t>shmat</a:t>
            </a:r>
            <a:r>
              <a:rPr lang="en-US" altLang="zh-TW" sz="2000" dirty="0">
                <a:latin typeface="Courier New" panose="02070309020205020404" pitchFamily="49" charset="0"/>
              </a:rPr>
              <a:t>(</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shmid</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const</a:t>
            </a:r>
            <a:r>
              <a:rPr lang="en-US" altLang="zh-TW" sz="2000" dirty="0">
                <a:solidFill>
                  <a:schemeClr val="accent2"/>
                </a:solidFill>
                <a:latin typeface="Courier New" panose="02070309020205020404" pitchFamily="49" charset="0"/>
              </a:rPr>
              <a:t> void</a:t>
            </a:r>
            <a:r>
              <a:rPr lang="en-US" altLang="zh-TW" sz="2000" dirty="0">
                <a:latin typeface="Courier New" panose="02070309020205020404" pitchFamily="49" charset="0"/>
              </a:rPr>
              <a:t>* </a:t>
            </a:r>
            <a:r>
              <a:rPr lang="en-US" altLang="zh-TW" sz="2000" dirty="0" err="1">
                <a:latin typeface="Courier New" panose="02070309020205020404" pitchFamily="49" charset="0"/>
              </a:rPr>
              <a:t>shmaddr</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shmflg</a:t>
            </a:r>
            <a:r>
              <a:rPr lang="en-US" altLang="zh-TW" sz="2000" dirty="0">
                <a:latin typeface="Courier New" panose="02070309020205020404" pitchFamily="49" charset="0"/>
              </a:rPr>
              <a:t>)</a:t>
            </a:r>
          </a:p>
        </p:txBody>
      </p:sp>
      <p:sp>
        <p:nvSpPr>
          <p:cNvPr id="109571" name="Rectangle 3"/>
          <p:cNvSpPr>
            <a:spLocks noGrp="1" noChangeArrowheads="1"/>
          </p:cNvSpPr>
          <p:nvPr>
            <p:ph type="body" idx="1"/>
          </p:nvPr>
        </p:nvSpPr>
        <p:spPr>
          <a:xfrm>
            <a:off x="914400" y="1143000"/>
            <a:ext cx="7467600" cy="5454650"/>
          </a:xfrm>
        </p:spPr>
        <p:txBody>
          <a:bodyPr/>
          <a:lstStyle/>
          <a:p>
            <a:pPr>
              <a:lnSpc>
                <a:spcPct val="95000"/>
              </a:lnSpc>
            </a:pPr>
            <a:r>
              <a:rPr lang="en-US" altLang="zh-TW" sz="2400"/>
              <a:t>Description</a:t>
            </a:r>
          </a:p>
          <a:p>
            <a:pPr lvl="1"/>
            <a:r>
              <a:rPr lang="en-US" altLang="zh-TW" sz="2200"/>
              <a:t>Attach the shared memory associated with the shmid to the memory address space of the process.</a:t>
            </a:r>
          </a:p>
          <a:p>
            <a:pPr lvl="1"/>
            <a:r>
              <a:rPr lang="en-US" altLang="zh-TW" sz="2200"/>
              <a:t>Notice that the segment may be attached at  </a:t>
            </a:r>
            <a:r>
              <a:rPr lang="en-US" altLang="zh-TW" sz="2200">
                <a:solidFill>
                  <a:srgbClr val="FF3300"/>
                </a:solidFill>
              </a:rPr>
              <a:t>different addresses in different processes</a:t>
            </a:r>
            <a:r>
              <a:rPr lang="en-US" altLang="zh-TW" sz="2200"/>
              <a:t>.</a:t>
            </a:r>
          </a:p>
          <a:p>
            <a:pPr>
              <a:lnSpc>
                <a:spcPct val="95000"/>
              </a:lnSpc>
            </a:pPr>
            <a:r>
              <a:rPr lang="en-US" altLang="zh-TW" sz="2400"/>
              <a:t>Parameter</a:t>
            </a:r>
          </a:p>
          <a:p>
            <a:pPr lvl="1"/>
            <a:r>
              <a:rPr lang="en-US" altLang="zh-TW" sz="2200"/>
              <a:t>shmid – the id of the attached share memory.</a:t>
            </a:r>
          </a:p>
          <a:p>
            <a:pPr lvl="1"/>
            <a:r>
              <a:rPr lang="en-US" altLang="zh-TW" sz="2200"/>
              <a:t>shmaddr </a:t>
            </a:r>
          </a:p>
          <a:p>
            <a:pPr lvl="2"/>
            <a:r>
              <a:rPr lang="en-US" altLang="zh-TW" sz="1800"/>
              <a:t>NULL: the system choose a unused address at which to attach the segment.</a:t>
            </a:r>
          </a:p>
          <a:p>
            <a:pPr lvl="2"/>
            <a:r>
              <a:rPr lang="en-US" altLang="zh-TW" sz="1800"/>
              <a:t>isn’t NULL: if the </a:t>
            </a:r>
            <a:r>
              <a:rPr lang="en-US" altLang="zh-TW" sz="1800" b="1"/>
              <a:t>SHM_RND</a:t>
            </a:r>
            <a:r>
              <a:rPr lang="en-US" altLang="zh-TW" sz="1800"/>
              <a:t> is specified in shmflg, the attach occurs at the address equal to </a:t>
            </a:r>
            <a:r>
              <a:rPr lang="en-US" altLang="zh-TW" sz="1800">
                <a:solidFill>
                  <a:srgbClr val="FF3300"/>
                </a:solidFill>
              </a:rPr>
              <a:t>shmaddr rounded down to the nearest multiple of </a:t>
            </a:r>
            <a:r>
              <a:rPr lang="en-US" altLang="zh-TW" sz="1800" b="1">
                <a:solidFill>
                  <a:srgbClr val="FF3300"/>
                </a:solidFill>
              </a:rPr>
              <a:t>SHMLBA</a:t>
            </a:r>
            <a:r>
              <a:rPr lang="en-US" altLang="zh-TW" sz="1800"/>
              <a:t>. Otherwise, </a:t>
            </a:r>
            <a:r>
              <a:rPr lang="en-US" altLang="zh-TW" sz="1800">
                <a:solidFill>
                  <a:srgbClr val="FF3300"/>
                </a:solidFill>
              </a:rPr>
              <a:t>shmaddr must be a paged-aligned address</a:t>
            </a:r>
            <a:r>
              <a:rPr lang="en-US" altLang="zh-TW" sz="1800"/>
              <a:t> at which the attach occurs. </a:t>
            </a:r>
          </a:p>
        </p:txBody>
      </p:sp>
    </p:spTree>
    <p:extLst>
      <p:ext uri="{BB962C8B-B14F-4D97-AF65-F5344CB8AC3E}">
        <p14:creationId xmlns:p14="http://schemas.microsoft.com/office/powerpoint/2010/main" val="3112759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15616" y="0"/>
            <a:ext cx="7671197" cy="762000"/>
          </a:xfrm>
        </p:spPr>
        <p:txBody>
          <a:bodyPr/>
          <a:lstStyle/>
          <a:p>
            <a:r>
              <a:rPr lang="en-US" altLang="zh-CN" dirty="0"/>
              <a:t>Linux process introduction</a:t>
            </a:r>
          </a:p>
        </p:txBody>
      </p:sp>
      <p:sp>
        <p:nvSpPr>
          <p:cNvPr id="14339" name="Rectangle 3"/>
          <p:cNvSpPr>
            <a:spLocks noGrp="1" noChangeArrowheads="1"/>
          </p:cNvSpPr>
          <p:nvPr>
            <p:ph type="body" idx="1"/>
          </p:nvPr>
        </p:nvSpPr>
        <p:spPr>
          <a:xfrm>
            <a:off x="179388" y="1196752"/>
            <a:ext cx="8713787" cy="4753198"/>
          </a:xfrm>
        </p:spPr>
        <p:txBody>
          <a:bodyPr/>
          <a:lstStyle/>
          <a:p>
            <a:pPr>
              <a:lnSpc>
                <a:spcPct val="90000"/>
              </a:lnSpc>
            </a:pPr>
            <a:r>
              <a:rPr lang="en-US" altLang="zh-CN" dirty="0"/>
              <a:t>Details in process</a:t>
            </a:r>
            <a:r>
              <a:rPr lang="zh-CN" altLang="en-US" dirty="0"/>
              <a:t>： </a:t>
            </a:r>
          </a:p>
          <a:p>
            <a:pPr lvl="1">
              <a:lnSpc>
                <a:spcPct val="90000"/>
              </a:lnSpc>
            </a:pPr>
            <a:r>
              <a:rPr lang="en-US" altLang="zh-TW" sz="3000" dirty="0"/>
              <a:t>Related APIs</a:t>
            </a:r>
          </a:p>
          <a:p>
            <a:pPr lvl="2">
              <a:lnSpc>
                <a:spcPct val="90000"/>
              </a:lnSpc>
            </a:pPr>
            <a:r>
              <a:rPr lang="en-US" altLang="zh-TW" sz="2400" dirty="0"/>
              <a:t>fork(); </a:t>
            </a:r>
            <a:r>
              <a:rPr lang="en-US" altLang="zh-CN" sz="1800" dirty="0"/>
              <a:t>allocate </a:t>
            </a:r>
            <a:r>
              <a:rPr lang="en-US" altLang="zh-CN" sz="1800" dirty="0" err="1"/>
              <a:t>pid,PCB,copy</a:t>
            </a:r>
            <a:r>
              <a:rPr lang="en-US" altLang="zh-CN" sz="1800" dirty="0"/>
              <a:t> parent </a:t>
            </a:r>
            <a:r>
              <a:rPr lang="en-US" altLang="zh-CN" sz="1800" dirty="0" err="1"/>
              <a:t>PCB,increase</a:t>
            </a:r>
            <a:r>
              <a:rPr lang="en-US" altLang="zh-CN" sz="1800" dirty="0"/>
              <a:t> parent reference </a:t>
            </a:r>
            <a:r>
              <a:rPr lang="en-US" altLang="zh-CN" sz="1800" dirty="0" err="1"/>
              <a:t>count,ready</a:t>
            </a:r>
            <a:r>
              <a:rPr lang="en-US" altLang="zh-CN" sz="1800" dirty="0"/>
              <a:t> </a:t>
            </a:r>
            <a:r>
              <a:rPr lang="en-US" altLang="zh-CN" sz="1800" dirty="0" err="1"/>
              <a:t>state,return</a:t>
            </a:r>
            <a:r>
              <a:rPr lang="en-US" altLang="zh-CN" sz="1800" dirty="0"/>
              <a:t> </a:t>
            </a:r>
            <a:r>
              <a:rPr lang="en-US" altLang="zh-CN" sz="1800" dirty="0" err="1"/>
              <a:t>pid.Child</a:t>
            </a:r>
            <a:r>
              <a:rPr lang="en-US" altLang="zh-CN" sz="1800" dirty="0"/>
              <a:t> and parent execute from the same point, write-copy</a:t>
            </a:r>
            <a:endParaRPr lang="en-US" altLang="zh-TW" sz="2400" dirty="0"/>
          </a:p>
          <a:p>
            <a:pPr lvl="2">
              <a:lnSpc>
                <a:spcPct val="90000"/>
              </a:lnSpc>
            </a:pPr>
            <a:r>
              <a:rPr lang="en-US" altLang="zh-CN" sz="2400" b="1" dirty="0" err="1"/>
              <a:t>pid_t</a:t>
            </a:r>
            <a:r>
              <a:rPr lang="en-US" altLang="zh-CN" sz="2400" b="1" dirty="0"/>
              <a:t> fork(void);</a:t>
            </a:r>
          </a:p>
          <a:p>
            <a:pPr lvl="2">
              <a:lnSpc>
                <a:spcPct val="90000"/>
              </a:lnSpc>
            </a:pPr>
            <a:r>
              <a:rPr lang="en-US" altLang="zh-CN" sz="2400" b="1" dirty="0" err="1"/>
              <a:t>pid_t</a:t>
            </a:r>
            <a:r>
              <a:rPr lang="en-US" altLang="zh-CN" sz="2400" b="1" dirty="0"/>
              <a:t> wait(</a:t>
            </a:r>
            <a:r>
              <a:rPr lang="en-US" altLang="zh-CN" sz="2400" b="1" dirty="0" err="1"/>
              <a:t>int</a:t>
            </a:r>
            <a:r>
              <a:rPr lang="en-US" altLang="zh-CN" sz="2400" b="1" dirty="0"/>
              <a:t> *</a:t>
            </a:r>
            <a:r>
              <a:rPr lang="en-US" altLang="zh-CN" sz="2400" b="1" dirty="0" err="1"/>
              <a:t>statloc</a:t>
            </a:r>
            <a:r>
              <a:rPr lang="en-US" altLang="zh-CN" sz="2400" b="1" dirty="0"/>
              <a:t>);</a:t>
            </a:r>
          </a:p>
          <a:p>
            <a:pPr lvl="2">
              <a:lnSpc>
                <a:spcPct val="90000"/>
              </a:lnSpc>
            </a:pPr>
            <a:r>
              <a:rPr lang="en-US" altLang="zh-CN" sz="2400" b="1" dirty="0" err="1"/>
              <a:t>pid_t</a:t>
            </a:r>
            <a:r>
              <a:rPr lang="en-US" altLang="zh-CN" sz="2400" b="1" dirty="0"/>
              <a:t> </a:t>
            </a:r>
            <a:r>
              <a:rPr lang="en-US" altLang="zh-CN" sz="2400" b="1" dirty="0" err="1"/>
              <a:t>waitpid</a:t>
            </a:r>
            <a:r>
              <a:rPr lang="en-US" altLang="zh-CN" sz="2400" b="1" dirty="0"/>
              <a:t>(</a:t>
            </a:r>
            <a:r>
              <a:rPr lang="en-US" altLang="zh-CN" sz="2400" b="1" dirty="0" err="1"/>
              <a:t>pid_t</a:t>
            </a:r>
            <a:r>
              <a:rPr lang="en-US" altLang="zh-CN" sz="2400" b="1" dirty="0"/>
              <a:t> </a:t>
            </a:r>
            <a:r>
              <a:rPr lang="en-US" altLang="zh-CN" sz="2400" b="1" dirty="0" err="1"/>
              <a:t>pid</a:t>
            </a:r>
            <a:r>
              <a:rPr lang="en-US" altLang="zh-CN" sz="2400" b="1" dirty="0"/>
              <a:t> ,</a:t>
            </a:r>
            <a:r>
              <a:rPr lang="en-US" altLang="zh-CN" sz="2400" b="1" dirty="0" err="1"/>
              <a:t>int</a:t>
            </a:r>
            <a:r>
              <a:rPr lang="en-US" altLang="zh-CN" sz="2400" b="1" dirty="0"/>
              <a:t> *</a:t>
            </a:r>
            <a:r>
              <a:rPr lang="en-US" altLang="zh-CN" sz="2400" b="1" dirty="0" err="1"/>
              <a:t>statloc,int</a:t>
            </a:r>
            <a:r>
              <a:rPr lang="en-US" altLang="zh-CN" sz="2400" b="1" dirty="0"/>
              <a:t> options);/*</a:t>
            </a:r>
            <a:r>
              <a:rPr lang="en-US" altLang="zh-CN" sz="2400" b="1" dirty="0" err="1"/>
              <a:t>particular,nonblock</a:t>
            </a:r>
            <a:r>
              <a:rPr lang="en-US" altLang="zh-CN" sz="2400" b="1" dirty="0"/>
              <a:t>*/</a:t>
            </a:r>
          </a:p>
          <a:p>
            <a:pPr lvl="2">
              <a:lnSpc>
                <a:spcPct val="90000"/>
              </a:lnSpc>
            </a:pPr>
            <a:r>
              <a:rPr lang="en-US" altLang="zh-CN" sz="2400" b="1" dirty="0"/>
              <a:t>exec(…) cluster; </a:t>
            </a:r>
          </a:p>
          <a:p>
            <a:pPr lvl="2">
              <a:lnSpc>
                <a:spcPct val="90000"/>
              </a:lnSpc>
            </a:pPr>
            <a:r>
              <a:rPr lang="en-US" altLang="zh-CN" sz="2400" b="1" dirty="0" err="1"/>
              <a:t>int</a:t>
            </a:r>
            <a:r>
              <a:rPr lang="en-US" altLang="zh-CN" sz="2400" b="1" dirty="0"/>
              <a:t> system(</a:t>
            </a:r>
            <a:r>
              <a:rPr lang="en-US" altLang="zh-CN" sz="2400" b="1" dirty="0" err="1"/>
              <a:t>const</a:t>
            </a:r>
            <a:r>
              <a:rPr lang="en-US" altLang="zh-CN" sz="2400" b="1" dirty="0"/>
              <a:t> char *</a:t>
            </a:r>
            <a:r>
              <a:rPr lang="en-US" altLang="zh-CN" sz="2400" b="1" dirty="0" err="1"/>
              <a:t>cmdstring</a:t>
            </a:r>
            <a:r>
              <a:rPr lang="en-US" altLang="zh-CN" sz="2400" b="1" dirty="0"/>
              <a:t>);/*</a:t>
            </a:r>
            <a:r>
              <a:rPr lang="en-US" altLang="zh-CN" sz="2400" b="1" dirty="0" err="1"/>
              <a:t>fork+exec+waitpid</a:t>
            </a:r>
            <a:r>
              <a:rPr lang="en-US" altLang="zh-CN" sz="2400" b="1" dirty="0"/>
              <a:t>*/</a:t>
            </a:r>
          </a:p>
          <a:p>
            <a:pPr lvl="2">
              <a:lnSpc>
                <a:spcPct val="90000"/>
              </a:lnSpc>
            </a:pPr>
            <a:r>
              <a:rPr lang="en-US" altLang="zh-CN" sz="2400" b="1" dirty="0"/>
              <a:t>void _exit(</a:t>
            </a:r>
            <a:r>
              <a:rPr lang="en-US" altLang="zh-CN" sz="2400" b="1" dirty="0" err="1"/>
              <a:t>int</a:t>
            </a:r>
            <a:r>
              <a:rPr lang="en-US" altLang="zh-CN" sz="2400" b="1" dirty="0"/>
              <a:t> status);</a:t>
            </a:r>
          </a:p>
          <a:p>
            <a:pPr lvl="2">
              <a:lnSpc>
                <a:spcPct val="90000"/>
              </a:lnSpc>
            </a:pPr>
            <a:endParaRPr lang="en-US" altLang="zh-CN" sz="2400" b="1" dirty="0"/>
          </a:p>
        </p:txBody>
      </p:sp>
    </p:spTree>
    <p:extLst>
      <p:ext uri="{BB962C8B-B14F-4D97-AF65-F5344CB8AC3E}">
        <p14:creationId xmlns:p14="http://schemas.microsoft.com/office/powerpoint/2010/main" val="291115594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1115616" y="0"/>
            <a:ext cx="7671197" cy="1143000"/>
          </a:xfrm>
        </p:spPr>
        <p:txBody>
          <a:bodyPr/>
          <a:lstStyle/>
          <a:p>
            <a:r>
              <a:rPr lang="en-US" altLang="zh-TW" sz="3200" dirty="0"/>
              <a:t>Shared memory </a:t>
            </a:r>
            <a:br>
              <a:rPr lang="en-US" altLang="zh-TW" sz="3200" dirty="0"/>
            </a:br>
            <a:r>
              <a:rPr lang="en-US" altLang="zh-TW" sz="2000" dirty="0">
                <a:solidFill>
                  <a:schemeClr val="accent2"/>
                </a:solidFill>
                <a:latin typeface="Courier New" panose="02070309020205020404" pitchFamily="49" charset="0"/>
              </a:rPr>
              <a:t>void</a:t>
            </a:r>
            <a:r>
              <a:rPr lang="en-US" altLang="zh-TW" sz="2000" dirty="0">
                <a:latin typeface="Courier New" panose="02070309020205020404" pitchFamily="49" charset="0"/>
              </a:rPr>
              <a:t>* </a:t>
            </a:r>
            <a:r>
              <a:rPr lang="en-US" altLang="zh-TW" sz="2000" dirty="0" err="1">
                <a:latin typeface="Courier New" panose="02070309020205020404" pitchFamily="49" charset="0"/>
              </a:rPr>
              <a:t>shmat</a:t>
            </a:r>
            <a:r>
              <a:rPr lang="en-US" altLang="zh-TW" sz="2000" dirty="0">
                <a:latin typeface="Courier New" panose="02070309020205020404" pitchFamily="49" charset="0"/>
              </a:rPr>
              <a:t>(</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shmid</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const</a:t>
            </a:r>
            <a:r>
              <a:rPr lang="en-US" altLang="zh-TW" sz="2000" dirty="0">
                <a:solidFill>
                  <a:schemeClr val="accent2"/>
                </a:solidFill>
                <a:latin typeface="Courier New" panose="02070309020205020404" pitchFamily="49" charset="0"/>
              </a:rPr>
              <a:t> void</a:t>
            </a:r>
            <a:r>
              <a:rPr lang="en-US" altLang="zh-TW" sz="2000" dirty="0">
                <a:latin typeface="Courier New" panose="02070309020205020404" pitchFamily="49" charset="0"/>
              </a:rPr>
              <a:t>* </a:t>
            </a:r>
            <a:r>
              <a:rPr lang="en-US" altLang="zh-TW" sz="2000" dirty="0" err="1">
                <a:latin typeface="Courier New" panose="02070309020205020404" pitchFamily="49" charset="0"/>
              </a:rPr>
              <a:t>shmaddr</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shmflg</a:t>
            </a:r>
            <a:r>
              <a:rPr lang="en-US" altLang="zh-TW" sz="2000" dirty="0">
                <a:latin typeface="Courier New" panose="02070309020205020404" pitchFamily="49" charset="0"/>
              </a:rPr>
              <a:t>)</a:t>
            </a:r>
          </a:p>
        </p:txBody>
      </p:sp>
      <p:sp>
        <p:nvSpPr>
          <p:cNvPr id="110595" name="Rectangle 3"/>
          <p:cNvSpPr>
            <a:spLocks noGrp="1" noChangeArrowheads="1"/>
          </p:cNvSpPr>
          <p:nvPr>
            <p:ph type="body" idx="1"/>
          </p:nvPr>
        </p:nvSpPr>
        <p:spPr>
          <a:xfrm>
            <a:off x="914400" y="1143000"/>
            <a:ext cx="7467600" cy="5715000"/>
          </a:xfrm>
        </p:spPr>
        <p:txBody>
          <a:bodyPr/>
          <a:lstStyle/>
          <a:p>
            <a:pPr>
              <a:lnSpc>
                <a:spcPct val="95000"/>
              </a:lnSpc>
            </a:pPr>
            <a:r>
              <a:rPr lang="en-US" altLang="zh-TW" sz="2400"/>
              <a:t>Parameter</a:t>
            </a:r>
          </a:p>
          <a:p>
            <a:pPr lvl="1"/>
            <a:r>
              <a:rPr lang="en-US" altLang="zh-TW" sz="2000"/>
              <a:t>shmflg</a:t>
            </a:r>
            <a:r>
              <a:rPr lang="en-US" altLang="zh-TW" sz="1500"/>
              <a:t> </a:t>
            </a:r>
          </a:p>
          <a:p>
            <a:pPr lvl="2"/>
            <a:r>
              <a:rPr lang="en-US" altLang="zh-TW" sz="1800" b="1"/>
              <a:t>SHM_RND:</a:t>
            </a:r>
            <a:r>
              <a:rPr lang="en-US" altLang="zh-TW" sz="1800"/>
              <a:t> round the given shmaddr to the multiple of the SHMLBA.</a:t>
            </a:r>
          </a:p>
          <a:p>
            <a:pPr lvl="2"/>
            <a:r>
              <a:rPr lang="en-US" altLang="zh-TW" sz="1800" b="1"/>
              <a:t>SHM_RDONLY:</a:t>
            </a:r>
            <a:r>
              <a:rPr lang="en-US" altLang="zh-TW" sz="1800"/>
              <a:t> the segment is attached for reading, and the process must have the read permission for the segment..</a:t>
            </a:r>
          </a:p>
          <a:p>
            <a:pPr lvl="1"/>
            <a:r>
              <a:rPr lang="en-US" altLang="zh-TW" sz="2000" b="1"/>
              <a:t>SHMLBA</a:t>
            </a:r>
          </a:p>
          <a:p>
            <a:pPr lvl="2"/>
            <a:r>
              <a:rPr lang="en-US" altLang="zh-TW" sz="1800"/>
              <a:t>Segment low boundary address multiple. Must be page aligned. </a:t>
            </a:r>
          </a:p>
          <a:p>
            <a:pPr lvl="2"/>
            <a:r>
              <a:rPr lang="en-US" altLang="zh-TW" sz="1800"/>
              <a:t>Current implementation is </a:t>
            </a:r>
            <a:r>
              <a:rPr lang="en-US" altLang="zh-TW" sz="1800">
                <a:solidFill>
                  <a:srgbClr val="FF3300"/>
                </a:solidFill>
              </a:rPr>
              <a:t>PAGE_SIZE</a:t>
            </a:r>
            <a:r>
              <a:rPr lang="en-US" altLang="zh-TW" sz="1800"/>
              <a:t>.</a:t>
            </a:r>
          </a:p>
          <a:p>
            <a:pPr>
              <a:lnSpc>
                <a:spcPct val="95000"/>
              </a:lnSpc>
            </a:pPr>
            <a:r>
              <a:rPr lang="en-US" altLang="zh-TW" sz="2400"/>
              <a:t>Return value</a:t>
            </a:r>
          </a:p>
          <a:p>
            <a:pPr lvl="1"/>
            <a:r>
              <a:rPr lang="en-US" altLang="zh-TW" sz="1800"/>
              <a:t>If success, return the attached address, otherwise return NULL.</a:t>
            </a:r>
          </a:p>
          <a:p>
            <a:pPr>
              <a:lnSpc>
                <a:spcPct val="95000"/>
              </a:lnSpc>
            </a:pPr>
            <a:r>
              <a:rPr lang="en-US" altLang="zh-TW" sz="2400"/>
              <a:t>Note </a:t>
            </a:r>
          </a:p>
          <a:p>
            <a:pPr lvl="1"/>
            <a:r>
              <a:rPr lang="en-US" altLang="zh-TW" sz="1800"/>
              <a:t>After a </a:t>
            </a:r>
            <a:r>
              <a:rPr lang="en-US" altLang="zh-TW" sz="1800">
                <a:solidFill>
                  <a:srgbClr val="FF3300"/>
                </a:solidFill>
              </a:rPr>
              <a:t>fork(),</a:t>
            </a:r>
            <a:r>
              <a:rPr lang="en-US" altLang="zh-TW" sz="1800"/>
              <a:t> the child inherits the attached shared segmen</a:t>
            </a:r>
          </a:p>
          <a:p>
            <a:pPr lvl="1"/>
            <a:endParaRPr lang="en-US" altLang="zh-TW" sz="1800"/>
          </a:p>
        </p:txBody>
      </p:sp>
    </p:spTree>
    <p:extLst>
      <p:ext uri="{BB962C8B-B14F-4D97-AF65-F5344CB8AC3E}">
        <p14:creationId xmlns:p14="http://schemas.microsoft.com/office/powerpoint/2010/main" val="26178008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187624" y="0"/>
            <a:ext cx="7599189" cy="1143000"/>
          </a:xfrm>
        </p:spPr>
        <p:txBody>
          <a:bodyPr/>
          <a:lstStyle/>
          <a:p>
            <a:r>
              <a:rPr lang="en-US" altLang="zh-TW" sz="3200" dirty="0"/>
              <a:t>Shared memory </a:t>
            </a:r>
            <a:br>
              <a:rPr lang="en-US" altLang="zh-TW" sz="3200" dirty="0"/>
            </a:b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shmdt</a:t>
            </a:r>
            <a:r>
              <a:rPr lang="en-US" altLang="zh-TW" sz="2000" dirty="0">
                <a:latin typeface="Courier New" panose="02070309020205020404" pitchFamily="49" charset="0"/>
              </a:rPr>
              <a:t>(</a:t>
            </a:r>
            <a:r>
              <a:rPr lang="en-US" altLang="zh-TW" sz="2000" dirty="0" err="1">
                <a:solidFill>
                  <a:schemeClr val="accent2"/>
                </a:solidFill>
                <a:latin typeface="Courier New" panose="02070309020205020404" pitchFamily="49" charset="0"/>
              </a:rPr>
              <a:t>const</a:t>
            </a:r>
            <a:r>
              <a:rPr lang="en-US" altLang="zh-TW" sz="2000" dirty="0">
                <a:solidFill>
                  <a:schemeClr val="accent2"/>
                </a:solidFill>
                <a:latin typeface="Courier New" panose="02070309020205020404" pitchFamily="49" charset="0"/>
              </a:rPr>
              <a:t> void</a:t>
            </a:r>
            <a:r>
              <a:rPr lang="en-US" altLang="zh-TW" sz="2000" dirty="0">
                <a:latin typeface="Courier New" panose="02070309020205020404" pitchFamily="49" charset="0"/>
              </a:rPr>
              <a:t>* </a:t>
            </a:r>
            <a:r>
              <a:rPr lang="en-US" altLang="zh-TW" sz="2000" dirty="0" err="1">
                <a:latin typeface="Courier New" panose="02070309020205020404" pitchFamily="49" charset="0"/>
              </a:rPr>
              <a:t>shmaddr</a:t>
            </a:r>
            <a:r>
              <a:rPr lang="en-US" altLang="zh-TW" sz="2000" dirty="0">
                <a:latin typeface="Courier New" panose="02070309020205020404" pitchFamily="49" charset="0"/>
              </a:rPr>
              <a:t>)</a:t>
            </a:r>
          </a:p>
        </p:txBody>
      </p:sp>
      <p:sp>
        <p:nvSpPr>
          <p:cNvPr id="111619" name="Rectangle 3"/>
          <p:cNvSpPr>
            <a:spLocks noGrp="1" noChangeArrowheads="1"/>
          </p:cNvSpPr>
          <p:nvPr>
            <p:ph type="body" idx="1"/>
          </p:nvPr>
        </p:nvSpPr>
        <p:spPr>
          <a:xfrm>
            <a:off x="914400" y="1143000"/>
            <a:ext cx="7467600" cy="4878388"/>
          </a:xfrm>
        </p:spPr>
        <p:txBody>
          <a:bodyPr/>
          <a:lstStyle/>
          <a:p>
            <a:pPr>
              <a:lnSpc>
                <a:spcPct val="95000"/>
              </a:lnSpc>
            </a:pPr>
            <a:r>
              <a:rPr lang="en-US" altLang="zh-TW" sz="2400"/>
              <a:t>Description</a:t>
            </a:r>
          </a:p>
          <a:p>
            <a:pPr lvl="1"/>
            <a:r>
              <a:rPr lang="en-US" altLang="zh-TW" sz="2000"/>
              <a:t>Detach the shared memory from the memory address space of the process</a:t>
            </a:r>
            <a:r>
              <a:rPr lang="en-US" altLang="zh-TW" sz="1700"/>
              <a:t>.</a:t>
            </a:r>
          </a:p>
          <a:p>
            <a:pPr>
              <a:lnSpc>
                <a:spcPct val="95000"/>
              </a:lnSpc>
            </a:pPr>
            <a:r>
              <a:rPr lang="en-US" altLang="zh-TW" sz="2400"/>
              <a:t>Parameter</a:t>
            </a:r>
          </a:p>
          <a:p>
            <a:pPr lvl="1"/>
            <a:r>
              <a:rPr lang="en-US" altLang="zh-TW" sz="2000"/>
              <a:t>shmaddr – the address at which the segment is located in the address space of the calling process.</a:t>
            </a:r>
          </a:p>
          <a:p>
            <a:pPr>
              <a:lnSpc>
                <a:spcPct val="95000"/>
              </a:lnSpc>
            </a:pPr>
            <a:r>
              <a:rPr lang="en-US" altLang="zh-TW" sz="2400"/>
              <a:t>Return value</a:t>
            </a:r>
            <a:r>
              <a:rPr lang="en-US" altLang="zh-TW" sz="1800"/>
              <a:t> </a:t>
            </a:r>
          </a:p>
          <a:p>
            <a:pPr lvl="1"/>
            <a:r>
              <a:rPr lang="en-US" altLang="zh-TW" sz="2000"/>
              <a:t>If success return 0, otherwise return -1.</a:t>
            </a:r>
          </a:p>
          <a:p>
            <a:pPr>
              <a:lnSpc>
                <a:spcPct val="95000"/>
              </a:lnSpc>
            </a:pPr>
            <a:r>
              <a:rPr lang="en-US" altLang="zh-TW" sz="2400"/>
              <a:t>Note</a:t>
            </a:r>
          </a:p>
          <a:p>
            <a:pPr lvl="1"/>
            <a:r>
              <a:rPr lang="en-US" altLang="zh-TW" sz="2000"/>
              <a:t>After an </a:t>
            </a:r>
            <a:r>
              <a:rPr lang="en-US" altLang="zh-TW" sz="2000">
                <a:solidFill>
                  <a:srgbClr val="FF3300"/>
                </a:solidFill>
              </a:rPr>
              <a:t>exec(),</a:t>
            </a:r>
            <a:r>
              <a:rPr lang="en-US" altLang="zh-TW" sz="2000"/>
              <a:t> all attached shared memory segments are detached from the process.</a:t>
            </a:r>
          </a:p>
          <a:p>
            <a:pPr lvl="1"/>
            <a:r>
              <a:rPr lang="en-US" altLang="zh-TW" sz="2000"/>
              <a:t>Upon </a:t>
            </a:r>
            <a:r>
              <a:rPr lang="en-US" altLang="zh-TW" sz="2000">
                <a:solidFill>
                  <a:srgbClr val="FF3300"/>
                </a:solidFill>
              </a:rPr>
              <a:t>exit(),</a:t>
            </a:r>
            <a:r>
              <a:rPr lang="en-US" altLang="zh-TW" sz="2000"/>
              <a:t> all attached shared memory segments are detached from the process.</a:t>
            </a:r>
            <a:endParaRPr lang="en-US" altLang="zh-TW" sz="1700"/>
          </a:p>
        </p:txBody>
      </p:sp>
    </p:spTree>
    <p:extLst>
      <p:ext uri="{BB962C8B-B14F-4D97-AF65-F5344CB8AC3E}">
        <p14:creationId xmlns:p14="http://schemas.microsoft.com/office/powerpoint/2010/main" val="14004479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115616" y="0"/>
            <a:ext cx="7671197" cy="1524000"/>
          </a:xfrm>
        </p:spPr>
        <p:txBody>
          <a:bodyPr/>
          <a:lstStyle/>
          <a:p>
            <a:r>
              <a:rPr lang="en-US" altLang="zh-TW" dirty="0"/>
              <a:t>Shared memory </a:t>
            </a:r>
            <a:br>
              <a:rPr lang="en-US" altLang="zh-TW" dirty="0"/>
            </a:b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shmctl</a:t>
            </a:r>
            <a:r>
              <a:rPr lang="en-US" altLang="zh-TW" sz="2400" dirty="0">
                <a:latin typeface="Courier New" panose="02070309020205020404" pitchFamily="49" charset="0"/>
              </a:rPr>
              <a:t>(</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shmid</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cmd</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struct</a:t>
            </a:r>
            <a:r>
              <a:rPr lang="en-US" altLang="zh-TW" sz="2400" dirty="0">
                <a:solidFill>
                  <a:schemeClr val="accent2"/>
                </a:solidFill>
                <a:latin typeface="Courier New" panose="02070309020205020404" pitchFamily="49" charset="0"/>
              </a:rPr>
              <a:t> </a:t>
            </a:r>
            <a:r>
              <a:rPr lang="en-US" altLang="zh-TW" sz="2400" dirty="0" err="1">
                <a:latin typeface="Courier New" panose="02070309020205020404" pitchFamily="49" charset="0"/>
              </a:rPr>
              <a:t>shmid_ds</a:t>
            </a:r>
            <a:r>
              <a:rPr lang="en-US" altLang="zh-TW" sz="2400" dirty="0">
                <a:latin typeface="Courier New" panose="02070309020205020404" pitchFamily="49" charset="0"/>
              </a:rPr>
              <a:t>* </a:t>
            </a:r>
            <a:r>
              <a:rPr lang="en-US" altLang="zh-TW" sz="2400" dirty="0" err="1">
                <a:latin typeface="Courier New" panose="02070309020205020404" pitchFamily="49" charset="0"/>
              </a:rPr>
              <a:t>buf</a:t>
            </a:r>
            <a:r>
              <a:rPr lang="en-US" altLang="zh-TW" sz="2400" dirty="0">
                <a:latin typeface="Courier New" panose="02070309020205020404" pitchFamily="49" charset="0"/>
              </a:rPr>
              <a:t>)</a:t>
            </a:r>
          </a:p>
        </p:txBody>
      </p:sp>
      <p:sp>
        <p:nvSpPr>
          <p:cNvPr id="112643" name="Rectangle 3"/>
          <p:cNvSpPr>
            <a:spLocks noGrp="1" noChangeArrowheads="1"/>
          </p:cNvSpPr>
          <p:nvPr>
            <p:ph type="body" idx="1"/>
          </p:nvPr>
        </p:nvSpPr>
        <p:spPr/>
        <p:txBody>
          <a:bodyPr/>
          <a:lstStyle/>
          <a:p>
            <a:r>
              <a:rPr lang="en-US" altLang="zh-TW"/>
              <a:t>Description</a:t>
            </a:r>
          </a:p>
          <a:p>
            <a:pPr lvl="1"/>
            <a:r>
              <a:rPr lang="en-US" altLang="zh-TW"/>
              <a:t>Control the operation of the created shared memory.</a:t>
            </a:r>
          </a:p>
          <a:p>
            <a:r>
              <a:rPr lang="en-US" altLang="zh-TW"/>
              <a:t>Parameter  </a:t>
            </a:r>
          </a:p>
          <a:p>
            <a:pPr lvl="1"/>
            <a:r>
              <a:rPr lang="en-US" altLang="zh-TW"/>
              <a:t>shmid – the id of the attached share memory.</a:t>
            </a:r>
          </a:p>
          <a:p>
            <a:endParaRPr lang="en-US" altLang="zh-TW"/>
          </a:p>
          <a:p>
            <a:pPr lvl="1"/>
            <a:endParaRPr lang="zh-TW" altLang="en-US"/>
          </a:p>
        </p:txBody>
      </p:sp>
    </p:spTree>
    <p:extLst>
      <p:ext uri="{BB962C8B-B14F-4D97-AF65-F5344CB8AC3E}">
        <p14:creationId xmlns:p14="http://schemas.microsoft.com/office/powerpoint/2010/main" val="145806706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115616" y="0"/>
            <a:ext cx="7779147" cy="1527175"/>
          </a:xfrm>
        </p:spPr>
        <p:txBody>
          <a:bodyPr/>
          <a:lstStyle/>
          <a:p>
            <a:r>
              <a:rPr lang="en-US" altLang="zh-TW" dirty="0"/>
              <a:t>Shared memory </a:t>
            </a:r>
            <a:br>
              <a:rPr lang="en-US" altLang="zh-TW" dirty="0"/>
            </a:b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shmctl</a:t>
            </a:r>
            <a:r>
              <a:rPr lang="en-US" altLang="zh-TW" sz="2400" dirty="0">
                <a:latin typeface="Courier New" panose="02070309020205020404" pitchFamily="49" charset="0"/>
              </a:rPr>
              <a:t>(</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shmid</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int</a:t>
            </a:r>
            <a:r>
              <a:rPr lang="en-US" altLang="zh-TW" sz="2400" dirty="0">
                <a:latin typeface="Courier New" panose="02070309020205020404" pitchFamily="49" charset="0"/>
              </a:rPr>
              <a:t> </a:t>
            </a:r>
            <a:r>
              <a:rPr lang="en-US" altLang="zh-TW" sz="2400" dirty="0" err="1">
                <a:latin typeface="Courier New" panose="02070309020205020404" pitchFamily="49" charset="0"/>
              </a:rPr>
              <a:t>cmd</a:t>
            </a:r>
            <a:r>
              <a:rPr lang="en-US" altLang="zh-TW" sz="2400" dirty="0">
                <a:latin typeface="Courier New" panose="02070309020205020404" pitchFamily="49" charset="0"/>
              </a:rPr>
              <a:t>, </a:t>
            </a:r>
            <a:r>
              <a:rPr lang="en-US" altLang="zh-TW" sz="2400" dirty="0" err="1">
                <a:solidFill>
                  <a:schemeClr val="accent2"/>
                </a:solidFill>
                <a:latin typeface="Courier New" panose="02070309020205020404" pitchFamily="49" charset="0"/>
              </a:rPr>
              <a:t>struct</a:t>
            </a:r>
            <a:r>
              <a:rPr lang="en-US" altLang="zh-TW" sz="2400" dirty="0">
                <a:solidFill>
                  <a:schemeClr val="accent2"/>
                </a:solidFill>
                <a:latin typeface="Courier New" panose="02070309020205020404" pitchFamily="49" charset="0"/>
              </a:rPr>
              <a:t> </a:t>
            </a:r>
            <a:r>
              <a:rPr lang="en-US" altLang="zh-TW" sz="2400" dirty="0" err="1">
                <a:latin typeface="Courier New" panose="02070309020205020404" pitchFamily="49" charset="0"/>
              </a:rPr>
              <a:t>shmid_ds</a:t>
            </a:r>
            <a:r>
              <a:rPr lang="en-US" altLang="zh-TW" sz="2400" dirty="0">
                <a:latin typeface="Courier New" panose="02070309020205020404" pitchFamily="49" charset="0"/>
              </a:rPr>
              <a:t>* </a:t>
            </a:r>
            <a:r>
              <a:rPr lang="en-US" altLang="zh-TW" sz="2400" dirty="0" err="1">
                <a:latin typeface="Courier New" panose="02070309020205020404" pitchFamily="49" charset="0"/>
              </a:rPr>
              <a:t>buf</a:t>
            </a:r>
            <a:r>
              <a:rPr lang="en-US" altLang="zh-TW" sz="2400" dirty="0">
                <a:latin typeface="Courier New" panose="02070309020205020404" pitchFamily="49" charset="0"/>
              </a:rPr>
              <a:t>)</a:t>
            </a:r>
          </a:p>
        </p:txBody>
      </p:sp>
      <p:sp>
        <p:nvSpPr>
          <p:cNvPr id="113667" name="Rectangle 3"/>
          <p:cNvSpPr>
            <a:spLocks noGrp="1" noChangeArrowheads="1"/>
          </p:cNvSpPr>
          <p:nvPr>
            <p:ph type="body" idx="1"/>
          </p:nvPr>
        </p:nvSpPr>
        <p:spPr/>
        <p:txBody>
          <a:bodyPr/>
          <a:lstStyle/>
          <a:p>
            <a:pPr>
              <a:lnSpc>
                <a:spcPct val="105000"/>
              </a:lnSpc>
            </a:pPr>
            <a:r>
              <a:rPr lang="en-US" altLang="zh-TW" sz="2400" dirty="0"/>
              <a:t>Parameter</a:t>
            </a:r>
          </a:p>
          <a:p>
            <a:pPr lvl="1">
              <a:lnSpc>
                <a:spcPct val="110000"/>
              </a:lnSpc>
            </a:pPr>
            <a:r>
              <a:rPr lang="en-US" altLang="zh-TW" sz="2200" dirty="0" err="1"/>
              <a:t>cmd</a:t>
            </a:r>
            <a:endParaRPr lang="en-US" altLang="zh-TW" sz="2200" dirty="0"/>
          </a:p>
          <a:p>
            <a:pPr lvl="2">
              <a:lnSpc>
                <a:spcPct val="110000"/>
              </a:lnSpc>
            </a:pPr>
            <a:r>
              <a:rPr lang="en-US" altLang="zh-TW" sz="1800" b="1" dirty="0"/>
              <a:t>IPC_STAT:</a:t>
            </a:r>
            <a:r>
              <a:rPr lang="en-US" altLang="zh-TW" sz="1800" dirty="0"/>
              <a:t> copy the information from the </a:t>
            </a:r>
            <a:r>
              <a:rPr lang="en-US" altLang="zh-TW" sz="1800" dirty="0">
                <a:solidFill>
                  <a:srgbClr val="FF3300"/>
                </a:solidFill>
              </a:rPr>
              <a:t>kernel data structure</a:t>
            </a:r>
            <a:r>
              <a:rPr lang="en-US" altLang="zh-TW" sz="1800" dirty="0"/>
              <a:t> associated with </a:t>
            </a:r>
            <a:r>
              <a:rPr lang="en-US" altLang="zh-TW" sz="1800" dirty="0" err="1"/>
              <a:t>shmid</a:t>
            </a:r>
            <a:r>
              <a:rPr lang="en-US" altLang="zh-TW" sz="1800" dirty="0"/>
              <a:t> into the </a:t>
            </a:r>
            <a:r>
              <a:rPr lang="en-US" altLang="zh-TW" sz="1800" dirty="0" err="1">
                <a:solidFill>
                  <a:srgbClr val="FF3300"/>
                </a:solidFill>
              </a:rPr>
              <a:t>shmid_ds</a:t>
            </a:r>
            <a:r>
              <a:rPr lang="en-US" altLang="zh-TW" sz="1800" dirty="0"/>
              <a:t> structure pointed to by </a:t>
            </a:r>
            <a:r>
              <a:rPr lang="en-US" altLang="zh-TW" sz="1800" dirty="0" err="1"/>
              <a:t>buf</a:t>
            </a:r>
            <a:r>
              <a:rPr lang="en-US" altLang="zh-TW" sz="1800" dirty="0"/>
              <a:t>.</a:t>
            </a:r>
          </a:p>
          <a:p>
            <a:pPr lvl="2">
              <a:lnSpc>
                <a:spcPct val="110000"/>
              </a:lnSpc>
            </a:pPr>
            <a:r>
              <a:rPr lang="en-US" altLang="zh-TW" sz="1800" b="1" dirty="0"/>
              <a:t>IPC_SET:</a:t>
            </a:r>
            <a:r>
              <a:rPr lang="en-US" altLang="zh-TW" sz="1800" dirty="0"/>
              <a:t> set the value of following structure into the kernel date structure associated with the shared memory.</a:t>
            </a:r>
            <a:endParaRPr lang="en-US" altLang="zh-TW" sz="1800" dirty="0">
              <a:solidFill>
                <a:srgbClr val="FF3300"/>
              </a:solidFill>
            </a:endParaRPr>
          </a:p>
          <a:p>
            <a:pPr lvl="3">
              <a:lnSpc>
                <a:spcPct val="110000"/>
              </a:lnSpc>
            </a:pPr>
            <a:r>
              <a:rPr lang="en-US" altLang="zh-TW" sz="1800" b="1" dirty="0" err="1"/>
              <a:t>shm_perm.uid</a:t>
            </a:r>
            <a:r>
              <a:rPr lang="en-US" altLang="zh-TW" sz="1800" b="1" dirty="0"/>
              <a:t>:</a:t>
            </a:r>
            <a:r>
              <a:rPr lang="en-US" altLang="zh-TW" sz="1800" dirty="0"/>
              <a:t> only modifiable for root user or the user with matched </a:t>
            </a:r>
            <a:r>
              <a:rPr lang="en-US" altLang="zh-TW" sz="1800" dirty="0" err="1"/>
              <a:t>uid</a:t>
            </a:r>
            <a:r>
              <a:rPr lang="en-US" altLang="zh-TW" sz="1800" dirty="0"/>
              <a:t> and </a:t>
            </a:r>
            <a:r>
              <a:rPr lang="en-US" altLang="zh-TW" sz="1800" dirty="0" err="1"/>
              <a:t>cuid</a:t>
            </a:r>
            <a:r>
              <a:rPr lang="en-US" altLang="zh-TW" sz="1800" dirty="0"/>
              <a:t>.</a:t>
            </a:r>
          </a:p>
          <a:p>
            <a:pPr lvl="3">
              <a:lnSpc>
                <a:spcPct val="110000"/>
              </a:lnSpc>
            </a:pPr>
            <a:r>
              <a:rPr lang="en-US" altLang="zh-TW" sz="1800" b="1" dirty="0" err="1"/>
              <a:t>shm_perm.gid</a:t>
            </a:r>
            <a:r>
              <a:rPr lang="en-US" altLang="zh-TW" sz="1800" b="1" dirty="0"/>
              <a:t>:</a:t>
            </a:r>
            <a:r>
              <a:rPr lang="en-US" altLang="zh-TW" sz="1800" dirty="0"/>
              <a:t> the same as </a:t>
            </a:r>
            <a:r>
              <a:rPr lang="en-US" altLang="zh-TW" sz="1800" dirty="0" err="1"/>
              <a:t>shm_perm.uid</a:t>
            </a:r>
            <a:r>
              <a:rPr lang="en-US" altLang="zh-TW" sz="1800" dirty="0"/>
              <a:t>.</a:t>
            </a:r>
          </a:p>
          <a:p>
            <a:pPr lvl="3">
              <a:lnSpc>
                <a:spcPct val="110000"/>
              </a:lnSpc>
            </a:pPr>
            <a:r>
              <a:rPr lang="en-US" altLang="zh-TW" sz="1800" b="1" dirty="0" err="1"/>
              <a:t>shm_perm.mode</a:t>
            </a:r>
            <a:r>
              <a:rPr lang="en-US" altLang="zh-TW" sz="1800" b="1" dirty="0"/>
              <a:t>:</a:t>
            </a:r>
            <a:r>
              <a:rPr lang="en-US" altLang="zh-TW" sz="1800" dirty="0"/>
              <a:t> the same as </a:t>
            </a:r>
            <a:r>
              <a:rPr lang="en-US" altLang="zh-TW" sz="1800" dirty="0" err="1"/>
              <a:t>shm_perm.uid</a:t>
            </a:r>
            <a:r>
              <a:rPr lang="en-US" altLang="zh-TW" sz="1800" dirty="0"/>
              <a:t>. Notice that only </a:t>
            </a:r>
            <a:r>
              <a:rPr lang="en-US" altLang="zh-TW" sz="1800" dirty="0">
                <a:solidFill>
                  <a:srgbClr val="FF3300"/>
                </a:solidFill>
              </a:rPr>
              <a:t>the least significant 9-bits is modifiable</a:t>
            </a:r>
            <a:r>
              <a:rPr lang="en-US" altLang="zh-TW" sz="1800" dirty="0"/>
              <a:t> </a:t>
            </a:r>
          </a:p>
          <a:p>
            <a:pPr lvl="3">
              <a:lnSpc>
                <a:spcPct val="110000"/>
              </a:lnSpc>
            </a:pPr>
            <a:r>
              <a:rPr lang="en-US" altLang="zh-TW" sz="1800" b="1" dirty="0" err="1"/>
              <a:t>shm_ctime</a:t>
            </a:r>
            <a:r>
              <a:rPr lang="en-US" altLang="zh-TW" sz="1800" dirty="0"/>
              <a:t> will be updated.</a:t>
            </a:r>
          </a:p>
          <a:p>
            <a:pPr lvl="3">
              <a:lnSpc>
                <a:spcPct val="110000"/>
              </a:lnSpc>
            </a:pPr>
            <a:endParaRPr lang="en-US" altLang="zh-TW" sz="1800" dirty="0"/>
          </a:p>
          <a:p>
            <a:pPr lvl="2">
              <a:lnSpc>
                <a:spcPct val="110000"/>
              </a:lnSpc>
            </a:pPr>
            <a:endParaRPr lang="en-US" altLang="zh-TW" sz="1800" dirty="0"/>
          </a:p>
        </p:txBody>
      </p:sp>
    </p:spTree>
    <p:extLst>
      <p:ext uri="{BB962C8B-B14F-4D97-AF65-F5344CB8AC3E}">
        <p14:creationId xmlns:p14="http://schemas.microsoft.com/office/powerpoint/2010/main" val="8698195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187624" y="0"/>
            <a:ext cx="7599189" cy="1143000"/>
          </a:xfrm>
        </p:spPr>
        <p:txBody>
          <a:bodyPr/>
          <a:lstStyle/>
          <a:p>
            <a:r>
              <a:rPr lang="en-US" altLang="zh-TW" sz="3200" dirty="0"/>
              <a:t>Shared memory </a:t>
            </a:r>
            <a:br>
              <a:rPr lang="en-US" altLang="zh-TW" sz="3200" dirty="0"/>
            </a:b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shmctl</a:t>
            </a:r>
            <a:r>
              <a:rPr lang="en-US" altLang="zh-TW" sz="2000" dirty="0">
                <a:latin typeface="Courier New" panose="02070309020205020404" pitchFamily="49" charset="0"/>
              </a:rPr>
              <a:t>(</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shmid</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cmd</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struct</a:t>
            </a:r>
            <a:r>
              <a:rPr lang="en-US" altLang="zh-TW" sz="2000" dirty="0">
                <a:solidFill>
                  <a:schemeClr val="accent2"/>
                </a:solidFill>
                <a:latin typeface="Courier New" panose="02070309020205020404" pitchFamily="49" charset="0"/>
              </a:rPr>
              <a:t> </a:t>
            </a:r>
            <a:r>
              <a:rPr lang="en-US" altLang="zh-TW" sz="2000" dirty="0" err="1">
                <a:latin typeface="Courier New" panose="02070309020205020404" pitchFamily="49" charset="0"/>
              </a:rPr>
              <a:t>shmid_ds</a:t>
            </a:r>
            <a:r>
              <a:rPr lang="en-US" altLang="zh-TW" sz="2000" dirty="0">
                <a:latin typeface="Courier New" panose="02070309020205020404" pitchFamily="49" charset="0"/>
              </a:rPr>
              <a:t>* </a:t>
            </a:r>
            <a:r>
              <a:rPr lang="en-US" altLang="zh-TW" sz="2000" dirty="0" err="1">
                <a:latin typeface="Courier New" panose="02070309020205020404" pitchFamily="49" charset="0"/>
              </a:rPr>
              <a:t>buf</a:t>
            </a:r>
            <a:r>
              <a:rPr lang="en-US" altLang="zh-TW" sz="2000" dirty="0">
                <a:latin typeface="Courier New" panose="02070309020205020404" pitchFamily="49" charset="0"/>
              </a:rPr>
              <a:t>)</a:t>
            </a:r>
          </a:p>
        </p:txBody>
      </p:sp>
      <p:sp>
        <p:nvSpPr>
          <p:cNvPr id="114691" name="Rectangle 3"/>
          <p:cNvSpPr>
            <a:spLocks noGrp="1" noChangeArrowheads="1"/>
          </p:cNvSpPr>
          <p:nvPr>
            <p:ph type="body" idx="1"/>
          </p:nvPr>
        </p:nvSpPr>
        <p:spPr>
          <a:xfrm>
            <a:off x="914400" y="1143000"/>
            <a:ext cx="7467600" cy="5526088"/>
          </a:xfrm>
        </p:spPr>
        <p:txBody>
          <a:bodyPr/>
          <a:lstStyle/>
          <a:p>
            <a:pPr>
              <a:lnSpc>
                <a:spcPct val="95000"/>
              </a:lnSpc>
            </a:pPr>
            <a:r>
              <a:rPr lang="en-US" altLang="zh-TW" sz="2400" dirty="0"/>
              <a:t>Parameter</a:t>
            </a:r>
          </a:p>
          <a:p>
            <a:pPr lvl="1"/>
            <a:r>
              <a:rPr lang="en-US" altLang="zh-TW" sz="2200" dirty="0" err="1"/>
              <a:t>cmd</a:t>
            </a:r>
            <a:endParaRPr lang="en-US" altLang="zh-TW" sz="2200" dirty="0"/>
          </a:p>
          <a:p>
            <a:pPr lvl="2"/>
            <a:r>
              <a:rPr lang="en-US" altLang="zh-TW" sz="1800" b="1" dirty="0"/>
              <a:t>IPC_RMID:</a:t>
            </a:r>
            <a:r>
              <a:rPr lang="en-US" altLang="zh-TW" sz="1800" dirty="0"/>
              <a:t> remove the shared memory.</a:t>
            </a:r>
          </a:p>
          <a:p>
            <a:pPr lvl="3"/>
            <a:r>
              <a:rPr lang="en-US" altLang="zh-TW" sz="1800" dirty="0">
                <a:solidFill>
                  <a:srgbClr val="FF3300"/>
                </a:solidFill>
              </a:rPr>
              <a:t>Marked</a:t>
            </a:r>
            <a:r>
              <a:rPr lang="en-US" altLang="zh-TW" sz="1800" dirty="0"/>
              <a:t> the segment to be destroyed and the </a:t>
            </a:r>
            <a:r>
              <a:rPr lang="en-US" altLang="zh-TW" sz="1800" b="1" dirty="0"/>
              <a:t>SHM_DEST</a:t>
            </a:r>
            <a:r>
              <a:rPr lang="en-US" altLang="zh-TW" sz="1800" dirty="0"/>
              <a:t> </a:t>
            </a:r>
            <a:r>
              <a:rPr lang="en-US" altLang="zh-TW" sz="1800" dirty="0" err="1"/>
              <a:t>falg</a:t>
            </a:r>
            <a:r>
              <a:rPr lang="en-US" altLang="zh-TW" sz="1800" dirty="0"/>
              <a:t> of </a:t>
            </a:r>
            <a:r>
              <a:rPr lang="en-US" altLang="zh-TW" sz="1800" b="1" dirty="0" err="1"/>
              <a:t>shm_perm.mode</a:t>
            </a:r>
            <a:r>
              <a:rPr lang="en-US" altLang="zh-TW" sz="1800" dirty="0"/>
              <a:t> will be set.</a:t>
            </a:r>
          </a:p>
          <a:p>
            <a:pPr lvl="3"/>
            <a:r>
              <a:rPr lang="en-US" altLang="zh-TW" sz="1800" dirty="0"/>
              <a:t>The segments will be only </a:t>
            </a:r>
            <a:r>
              <a:rPr lang="en-US" altLang="zh-TW" sz="1800" dirty="0">
                <a:solidFill>
                  <a:srgbClr val="FF3300"/>
                </a:solidFill>
              </a:rPr>
              <a:t>actually destroyed after the last process detached it</a:t>
            </a:r>
            <a:r>
              <a:rPr lang="en-US" altLang="zh-TW" sz="1800" dirty="0"/>
              <a:t>. </a:t>
            </a:r>
          </a:p>
          <a:p>
            <a:pPr lvl="3"/>
            <a:r>
              <a:rPr lang="en-US" altLang="zh-TW" sz="1800" dirty="0"/>
              <a:t>Linux allow a process to attach a segment marked for deleting. But this feature is </a:t>
            </a:r>
            <a:r>
              <a:rPr lang="en-US" altLang="zh-TW" sz="1800" dirty="0">
                <a:solidFill>
                  <a:srgbClr val="FF3300"/>
                </a:solidFill>
              </a:rPr>
              <a:t>not available for others </a:t>
            </a:r>
            <a:r>
              <a:rPr lang="en-US" altLang="zh-TW" sz="1800" dirty="0" err="1">
                <a:solidFill>
                  <a:srgbClr val="FF3300"/>
                </a:solidFill>
              </a:rPr>
              <a:t>unix</a:t>
            </a:r>
            <a:r>
              <a:rPr lang="en-US" altLang="zh-TW" sz="1800" dirty="0">
                <a:solidFill>
                  <a:srgbClr val="FF3300"/>
                </a:solidFill>
              </a:rPr>
              <a:t> system.</a:t>
            </a:r>
          </a:p>
          <a:p>
            <a:pPr lvl="2"/>
            <a:r>
              <a:rPr lang="en-US" altLang="zh-TW" sz="1800" b="1" dirty="0"/>
              <a:t>IPC_INFO:</a:t>
            </a:r>
            <a:r>
              <a:rPr lang="en-US" altLang="zh-TW" sz="1800" dirty="0"/>
              <a:t> return information about the system-wide shared memory limits and parameter. </a:t>
            </a:r>
          </a:p>
          <a:p>
            <a:pPr lvl="3"/>
            <a:r>
              <a:rPr lang="en-US" altLang="zh-TW" sz="1800" dirty="0"/>
              <a:t>Linux specific (if the _GNU_SOURCE feature test macro is defined)</a:t>
            </a:r>
          </a:p>
          <a:p>
            <a:pPr lvl="3"/>
            <a:r>
              <a:rPr lang="en-US" altLang="zh-TW" sz="1800" dirty="0"/>
              <a:t>An additional structure</a:t>
            </a:r>
            <a:r>
              <a:rPr lang="en-US" altLang="zh-TW" sz="1800" dirty="0">
                <a:solidFill>
                  <a:srgbClr val="FF3300"/>
                </a:solidFill>
              </a:rPr>
              <a:t> </a:t>
            </a:r>
            <a:r>
              <a:rPr lang="en-US" altLang="zh-TW" sz="1800" dirty="0" err="1">
                <a:solidFill>
                  <a:srgbClr val="FF3300"/>
                </a:solidFill>
              </a:rPr>
              <a:t>shminfo</a:t>
            </a:r>
            <a:r>
              <a:rPr lang="en-US" altLang="zh-TW" sz="1800" dirty="0">
                <a:solidFill>
                  <a:srgbClr val="FF3300"/>
                </a:solidFill>
              </a:rPr>
              <a:t> </a:t>
            </a:r>
            <a:r>
              <a:rPr lang="en-US" altLang="zh-TW" sz="1800" dirty="0"/>
              <a:t>is needed. It means a cast of the returned </a:t>
            </a:r>
            <a:r>
              <a:rPr lang="en-US" altLang="zh-TW" sz="1800" dirty="0" err="1"/>
              <a:t>buf</a:t>
            </a:r>
            <a:r>
              <a:rPr lang="en-US" altLang="zh-TW" sz="1800" dirty="0"/>
              <a:t> with </a:t>
            </a:r>
            <a:r>
              <a:rPr lang="en-US" altLang="zh-TW" sz="1800" dirty="0" err="1"/>
              <a:t>shmid_ds</a:t>
            </a:r>
            <a:r>
              <a:rPr lang="en-US" altLang="zh-TW" sz="1800" dirty="0"/>
              <a:t> structure is necessary.</a:t>
            </a:r>
          </a:p>
          <a:p>
            <a:pPr lvl="2"/>
            <a:endParaRPr lang="en-US" altLang="zh-TW" sz="1800" dirty="0"/>
          </a:p>
          <a:p>
            <a:pPr lvl="1"/>
            <a:endParaRPr lang="en-US" altLang="zh-TW" sz="2200" dirty="0"/>
          </a:p>
        </p:txBody>
      </p:sp>
    </p:spTree>
    <p:extLst>
      <p:ext uri="{BB962C8B-B14F-4D97-AF65-F5344CB8AC3E}">
        <p14:creationId xmlns:p14="http://schemas.microsoft.com/office/powerpoint/2010/main" val="38455058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1115616" y="0"/>
            <a:ext cx="7671197" cy="1143000"/>
          </a:xfrm>
        </p:spPr>
        <p:txBody>
          <a:bodyPr/>
          <a:lstStyle/>
          <a:p>
            <a:r>
              <a:rPr lang="en-US" altLang="zh-TW" sz="3200" dirty="0"/>
              <a:t>Shared memory </a:t>
            </a:r>
            <a:br>
              <a:rPr lang="en-US" altLang="zh-TW" sz="3200" dirty="0"/>
            </a:b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shmctl</a:t>
            </a:r>
            <a:r>
              <a:rPr lang="en-US" altLang="zh-TW" sz="2000" dirty="0">
                <a:latin typeface="Courier New" panose="02070309020205020404" pitchFamily="49" charset="0"/>
              </a:rPr>
              <a:t>(</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shmid</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int</a:t>
            </a:r>
            <a:r>
              <a:rPr lang="en-US" altLang="zh-TW" sz="2000" dirty="0">
                <a:latin typeface="Courier New" panose="02070309020205020404" pitchFamily="49" charset="0"/>
              </a:rPr>
              <a:t> </a:t>
            </a:r>
            <a:r>
              <a:rPr lang="en-US" altLang="zh-TW" sz="2000" dirty="0" err="1">
                <a:latin typeface="Courier New" panose="02070309020205020404" pitchFamily="49" charset="0"/>
              </a:rPr>
              <a:t>cmd</a:t>
            </a:r>
            <a:r>
              <a:rPr lang="en-US" altLang="zh-TW" sz="2000" dirty="0">
                <a:latin typeface="Courier New" panose="02070309020205020404" pitchFamily="49" charset="0"/>
              </a:rPr>
              <a:t>, </a:t>
            </a:r>
            <a:r>
              <a:rPr lang="en-US" altLang="zh-TW" sz="2000" dirty="0" err="1">
                <a:solidFill>
                  <a:schemeClr val="accent2"/>
                </a:solidFill>
                <a:latin typeface="Courier New" panose="02070309020205020404" pitchFamily="49" charset="0"/>
              </a:rPr>
              <a:t>struct</a:t>
            </a:r>
            <a:r>
              <a:rPr lang="en-US" altLang="zh-TW" sz="2000" dirty="0">
                <a:solidFill>
                  <a:schemeClr val="accent2"/>
                </a:solidFill>
                <a:latin typeface="Courier New" panose="02070309020205020404" pitchFamily="49" charset="0"/>
              </a:rPr>
              <a:t> </a:t>
            </a:r>
            <a:r>
              <a:rPr lang="en-US" altLang="zh-TW" sz="2000" dirty="0" err="1">
                <a:latin typeface="Courier New" panose="02070309020205020404" pitchFamily="49" charset="0"/>
              </a:rPr>
              <a:t>shmid_ds</a:t>
            </a:r>
            <a:r>
              <a:rPr lang="en-US" altLang="zh-TW" sz="2000" dirty="0">
                <a:latin typeface="Courier New" panose="02070309020205020404" pitchFamily="49" charset="0"/>
              </a:rPr>
              <a:t>* </a:t>
            </a:r>
            <a:r>
              <a:rPr lang="en-US" altLang="zh-TW" sz="2000" dirty="0" err="1">
                <a:latin typeface="Courier New" panose="02070309020205020404" pitchFamily="49" charset="0"/>
              </a:rPr>
              <a:t>buf</a:t>
            </a:r>
            <a:r>
              <a:rPr lang="en-US" altLang="zh-TW" sz="2000" dirty="0">
                <a:latin typeface="Courier New" panose="02070309020205020404" pitchFamily="49" charset="0"/>
              </a:rPr>
              <a:t>)</a:t>
            </a:r>
          </a:p>
        </p:txBody>
      </p:sp>
      <p:sp>
        <p:nvSpPr>
          <p:cNvPr id="115715" name="Rectangle 3"/>
          <p:cNvSpPr>
            <a:spLocks noGrp="1" noChangeArrowheads="1"/>
          </p:cNvSpPr>
          <p:nvPr>
            <p:ph type="body" idx="1"/>
          </p:nvPr>
        </p:nvSpPr>
        <p:spPr>
          <a:xfrm>
            <a:off x="914400" y="1143000"/>
            <a:ext cx="7467600" cy="4949825"/>
          </a:xfrm>
        </p:spPr>
        <p:txBody>
          <a:bodyPr/>
          <a:lstStyle/>
          <a:p>
            <a:pPr>
              <a:lnSpc>
                <a:spcPct val="95000"/>
              </a:lnSpc>
            </a:pPr>
            <a:r>
              <a:rPr lang="en-US" altLang="zh-TW" sz="2000"/>
              <a:t>Parameter</a:t>
            </a:r>
          </a:p>
          <a:p>
            <a:pPr lvl="1"/>
            <a:r>
              <a:rPr lang="en-US" altLang="zh-TW" sz="2000"/>
              <a:t>cmd</a:t>
            </a:r>
          </a:p>
          <a:p>
            <a:pPr lvl="2"/>
            <a:r>
              <a:rPr lang="en-US" altLang="zh-TW" sz="1600" b="1"/>
              <a:t>SHM_LOCK:</a:t>
            </a:r>
            <a:r>
              <a:rPr lang="en-US" altLang="zh-TW" sz="1600"/>
              <a:t> prevent swapping of the shared memory segment. </a:t>
            </a:r>
          </a:p>
          <a:p>
            <a:pPr lvl="3"/>
            <a:r>
              <a:rPr lang="en-US" altLang="zh-TW" sz="1600"/>
              <a:t>Linux specific.</a:t>
            </a:r>
          </a:p>
          <a:p>
            <a:pPr lvl="3"/>
            <a:r>
              <a:rPr lang="en-US" altLang="zh-TW" sz="1600"/>
              <a:t>After performing, the </a:t>
            </a:r>
            <a:r>
              <a:rPr lang="en-US" altLang="zh-TW" sz="1600" b="1"/>
              <a:t>SHM_LOCKED</a:t>
            </a:r>
            <a:r>
              <a:rPr lang="en-US" altLang="zh-TW" sz="1600"/>
              <a:t> of </a:t>
            </a:r>
            <a:r>
              <a:rPr lang="en-US" altLang="zh-TW" sz="1600" b="1"/>
              <a:t>shm_perm,mode</a:t>
            </a:r>
            <a:r>
              <a:rPr lang="en-US" altLang="zh-TW" sz="1600"/>
              <a:t> will be set.</a:t>
            </a:r>
          </a:p>
          <a:p>
            <a:pPr lvl="2"/>
            <a:r>
              <a:rPr lang="en-US" altLang="zh-TW" sz="1600" b="1"/>
              <a:t>SHM_UNLOCK:</a:t>
            </a:r>
            <a:r>
              <a:rPr lang="en-US" altLang="zh-TW" sz="1600"/>
              <a:t> allow swapping of the shared memory segment.</a:t>
            </a:r>
          </a:p>
          <a:p>
            <a:pPr lvl="3"/>
            <a:r>
              <a:rPr lang="en-US" altLang="zh-TW" sz="1600"/>
              <a:t>Linux specific.</a:t>
            </a:r>
          </a:p>
          <a:p>
            <a:pPr lvl="2"/>
            <a:r>
              <a:rPr lang="en-US" altLang="zh-TW" sz="1600" b="1"/>
              <a:t>Note :</a:t>
            </a:r>
            <a:r>
              <a:rPr lang="en-US" altLang="zh-TW" sz="1600"/>
              <a:t> only a privileged process can employ SHM_LOCK and SHM_UNLOCK in kernels 2.6.10. </a:t>
            </a:r>
            <a:r>
              <a:rPr lang="en-US" altLang="zh-TW" sz="1600">
                <a:solidFill>
                  <a:srgbClr val="FF3300"/>
                </a:solidFill>
              </a:rPr>
              <a:t>since kernel 2.6.10</a:t>
            </a:r>
            <a:r>
              <a:rPr lang="en-US" altLang="zh-TW" sz="1600"/>
              <a:t>, an unprivileged user can employ these two cmd if its UID match the owner or the creator uid of the share memory</a:t>
            </a:r>
          </a:p>
          <a:p>
            <a:pPr lvl="2"/>
            <a:endParaRPr lang="en-US" altLang="zh-TW" sz="1600"/>
          </a:p>
          <a:p>
            <a:pPr lvl="1"/>
            <a:r>
              <a:rPr lang="en-US" altLang="zh-TW" sz="2000"/>
              <a:t>buf</a:t>
            </a:r>
          </a:p>
          <a:p>
            <a:pPr lvl="2"/>
            <a:r>
              <a:rPr lang="en-US" altLang="zh-TW" sz="1600"/>
              <a:t>The returned structure of shmid_ds, set to NULL when IPC_RMID is used.</a:t>
            </a:r>
          </a:p>
        </p:txBody>
      </p:sp>
    </p:spTree>
    <p:extLst>
      <p:ext uri="{BB962C8B-B14F-4D97-AF65-F5344CB8AC3E}">
        <p14:creationId xmlns:p14="http://schemas.microsoft.com/office/powerpoint/2010/main" val="31473466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1187624" y="0"/>
            <a:ext cx="7599189" cy="1447800"/>
          </a:xfrm>
        </p:spPr>
        <p:txBody>
          <a:bodyPr/>
          <a:lstStyle/>
          <a:p>
            <a:r>
              <a:rPr lang="en-US" altLang="zh-TW" sz="3200" dirty="0"/>
              <a:t>Shared memory </a:t>
            </a:r>
            <a:br>
              <a:rPr lang="en-US" altLang="zh-TW" sz="3200" dirty="0"/>
            </a:br>
            <a:r>
              <a:rPr lang="en-US" altLang="zh-TW" sz="2400" dirty="0">
                <a:solidFill>
                  <a:schemeClr val="tx1"/>
                </a:solidFill>
              </a:rPr>
              <a:t>Structure of </a:t>
            </a:r>
            <a:r>
              <a:rPr lang="en-US" altLang="zh-TW" sz="2400" dirty="0" err="1">
                <a:solidFill>
                  <a:schemeClr val="tx1"/>
                </a:solidFill>
              </a:rPr>
              <a:t>msqid_ds</a:t>
            </a:r>
            <a:r>
              <a:rPr lang="en-US" altLang="zh-TW" sz="2400" dirty="0">
                <a:solidFill>
                  <a:schemeClr val="tx1"/>
                </a:solidFill>
              </a:rPr>
              <a:t> and </a:t>
            </a:r>
            <a:r>
              <a:rPr lang="en-US" altLang="zh-TW" sz="2400" dirty="0" err="1">
                <a:solidFill>
                  <a:schemeClr val="tx1"/>
                </a:solidFill>
              </a:rPr>
              <a:t>ipc_perm</a:t>
            </a:r>
            <a:endParaRPr lang="en-US" altLang="zh-TW" sz="2400" dirty="0">
              <a:solidFill>
                <a:schemeClr val="tx1"/>
              </a:solidFill>
            </a:endParaRPr>
          </a:p>
        </p:txBody>
      </p:sp>
      <p:sp>
        <p:nvSpPr>
          <p:cNvPr id="116739" name="Rectangle 3"/>
          <p:cNvSpPr>
            <a:spLocks noGrp="1" noChangeArrowheads="1"/>
          </p:cNvSpPr>
          <p:nvPr>
            <p:ph type="body" idx="1"/>
          </p:nvPr>
        </p:nvSpPr>
        <p:spPr/>
        <p:txBody>
          <a:bodyPr/>
          <a:lstStyle/>
          <a:p>
            <a:endParaRPr lang="zh-CN" altLang="zh-CN"/>
          </a:p>
        </p:txBody>
      </p:sp>
      <p:grpSp>
        <p:nvGrpSpPr>
          <p:cNvPr id="116740" name="Group 4"/>
          <p:cNvGrpSpPr>
            <a:grpSpLocks/>
          </p:cNvGrpSpPr>
          <p:nvPr/>
        </p:nvGrpSpPr>
        <p:grpSpPr bwMode="auto">
          <a:xfrm>
            <a:off x="457200" y="1676400"/>
            <a:ext cx="7056438" cy="4608513"/>
            <a:chOff x="521" y="754"/>
            <a:chExt cx="4264" cy="2500"/>
          </a:xfrm>
        </p:grpSpPr>
        <p:pic>
          <p:nvPicPr>
            <p:cNvPr id="1167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754"/>
              <a:ext cx="4264" cy="1278"/>
            </a:xfrm>
            <a:prstGeom prst="rect">
              <a:avLst/>
            </a:prstGeom>
            <a:noFill/>
            <a:extLst>
              <a:ext uri="{909E8E84-426E-40DD-AFC4-6F175D3DCCD1}">
                <a14:hiddenFill xmlns:a14="http://schemas.microsoft.com/office/drawing/2010/main">
                  <a:solidFill>
                    <a:srgbClr val="FFFFFF"/>
                  </a:solidFill>
                </a14:hiddenFill>
              </a:ext>
            </a:extLst>
          </p:spPr>
        </p:pic>
        <p:pic>
          <p:nvPicPr>
            <p:cNvPr id="1167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 y="2024"/>
              <a:ext cx="4264" cy="12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34716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1187624" y="0"/>
            <a:ext cx="7707139" cy="1447800"/>
          </a:xfrm>
        </p:spPr>
        <p:txBody>
          <a:bodyPr/>
          <a:lstStyle/>
          <a:p>
            <a:r>
              <a:rPr lang="en-US" altLang="zh-TW" sz="3200" dirty="0"/>
              <a:t>Shared memory </a:t>
            </a:r>
            <a:br>
              <a:rPr lang="en-US" altLang="zh-TW" sz="3200" dirty="0"/>
            </a:br>
            <a:r>
              <a:rPr lang="en-US" altLang="zh-TW" sz="2400" dirty="0">
                <a:solidFill>
                  <a:schemeClr val="tx1"/>
                </a:solidFill>
              </a:rPr>
              <a:t>Structure of </a:t>
            </a:r>
            <a:r>
              <a:rPr lang="en-US" altLang="zh-TW" sz="2400" dirty="0" err="1">
                <a:solidFill>
                  <a:schemeClr val="tx1"/>
                </a:solidFill>
              </a:rPr>
              <a:t>shminfo</a:t>
            </a:r>
            <a:endParaRPr lang="en-US" altLang="zh-TW" sz="2400" dirty="0">
              <a:solidFill>
                <a:schemeClr val="tx1"/>
              </a:solidFill>
            </a:endParaRPr>
          </a:p>
        </p:txBody>
      </p:sp>
      <p:pic>
        <p:nvPicPr>
          <p:cNvPr id="1177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272338" cy="2160588"/>
          </a:xfrm>
          <a:prstGeom prst="rect">
            <a:avLst/>
          </a:prstGeom>
          <a:noFill/>
          <a:extLst>
            <a:ext uri="{909E8E84-426E-40DD-AFC4-6F175D3DCCD1}">
              <a14:hiddenFill xmlns:a14="http://schemas.microsoft.com/office/drawing/2010/main">
                <a:solidFill>
                  <a:srgbClr val="FFFFFF"/>
                </a:solidFill>
              </a14:hiddenFill>
            </a:ext>
          </a:extLst>
        </p:spPr>
      </p:pic>
      <p:sp>
        <p:nvSpPr>
          <p:cNvPr id="117764" name="Rectangle 4"/>
          <p:cNvSpPr>
            <a:spLocks noChangeArrowheads="1"/>
          </p:cNvSpPr>
          <p:nvPr/>
        </p:nvSpPr>
        <p:spPr bwMode="auto">
          <a:xfrm>
            <a:off x="900113" y="4221163"/>
            <a:ext cx="78486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buClr>
                <a:srgbClr val="00357F"/>
              </a:buClr>
              <a:buSzTx/>
              <a:buFont typeface="Wingdings" panose="05000000000000000000" pitchFamily="2" charset="2"/>
              <a:buChar char="§"/>
            </a:pPr>
            <a:r>
              <a:rPr lang="en-US" altLang="zh-TW" sz="1800">
                <a:latin typeface="Times New Roman" panose="02020603050405020304" pitchFamily="18" charset="0"/>
              </a:rPr>
              <a:t>The </a:t>
            </a:r>
            <a:r>
              <a:rPr lang="en-US" altLang="zh-TW" sz="1800">
                <a:solidFill>
                  <a:srgbClr val="FF3300"/>
                </a:solidFill>
                <a:latin typeface="Times New Roman" panose="02020603050405020304" pitchFamily="18" charset="0"/>
              </a:rPr>
              <a:t>shmmni</a:t>
            </a:r>
            <a:r>
              <a:rPr lang="en-US" altLang="zh-TW" sz="1800">
                <a:latin typeface="Times New Roman" panose="02020603050405020304" pitchFamily="18" charset="0"/>
              </a:rPr>
              <a:t>, </a:t>
            </a:r>
            <a:r>
              <a:rPr lang="en-US" altLang="zh-TW" sz="1800">
                <a:solidFill>
                  <a:srgbClr val="FF3300"/>
                </a:solidFill>
                <a:latin typeface="Times New Roman" panose="02020603050405020304" pitchFamily="18" charset="0"/>
              </a:rPr>
              <a:t>shmmax</a:t>
            </a:r>
            <a:r>
              <a:rPr lang="en-US" altLang="zh-TW" sz="1800">
                <a:latin typeface="Times New Roman" panose="02020603050405020304" pitchFamily="18" charset="0"/>
              </a:rPr>
              <a:t>, and </a:t>
            </a:r>
            <a:r>
              <a:rPr lang="en-US" altLang="zh-TW" sz="1800">
                <a:solidFill>
                  <a:srgbClr val="FF3300"/>
                </a:solidFill>
                <a:latin typeface="Times New Roman" panose="02020603050405020304" pitchFamily="18" charset="0"/>
              </a:rPr>
              <a:t>shmall</a:t>
            </a:r>
            <a:r>
              <a:rPr lang="en-US" altLang="zh-TW" sz="1800">
                <a:latin typeface="Times New Roman" panose="02020603050405020304" pitchFamily="18" charset="0"/>
              </a:rPr>
              <a:t> settings can be changed via </a:t>
            </a:r>
            <a:r>
              <a:rPr lang="en-US" altLang="zh-TW" sz="1800">
                <a:solidFill>
                  <a:srgbClr val="FF3300"/>
                </a:solidFill>
                <a:latin typeface="Times New Roman" panose="02020603050405020304" pitchFamily="18" charset="0"/>
              </a:rPr>
              <a:t>/proc/sys/kernel</a:t>
            </a:r>
            <a:r>
              <a:rPr lang="en-US" altLang="zh-TW" sz="1800">
                <a:latin typeface="Times New Roman" panose="02020603050405020304" pitchFamily="18" charset="0"/>
              </a:rPr>
              <a:t> files of the same name;</a:t>
            </a:r>
          </a:p>
        </p:txBody>
      </p:sp>
    </p:spTree>
    <p:extLst>
      <p:ext uri="{BB962C8B-B14F-4D97-AF65-F5344CB8AC3E}">
        <p14:creationId xmlns:p14="http://schemas.microsoft.com/office/powerpoint/2010/main" val="372227842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0"/>
            <a:ext cx="4826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87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825" y="0"/>
            <a:ext cx="1908175" cy="1498600"/>
          </a:xfrm>
          <a:prstGeom prst="rect">
            <a:avLst/>
          </a:prstGeom>
          <a:noFill/>
          <a:extLst>
            <a:ext uri="{909E8E84-426E-40DD-AFC4-6F175D3DCCD1}">
              <a14:hiddenFill xmlns:a14="http://schemas.microsoft.com/office/drawing/2010/main">
                <a:solidFill>
                  <a:srgbClr val="FFFFFF"/>
                </a:solidFill>
              </a14:hiddenFill>
            </a:ext>
          </a:extLst>
        </p:spPr>
      </p:pic>
      <p:sp>
        <p:nvSpPr>
          <p:cNvPr id="118788" name="Text Box 4"/>
          <p:cNvSpPr txBox="1">
            <a:spLocks noChangeArrowheads="1"/>
          </p:cNvSpPr>
          <p:nvPr/>
        </p:nvSpPr>
        <p:spPr bwMode="auto">
          <a:xfrm>
            <a:off x="466725" y="1700213"/>
            <a:ext cx="1584325"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create a </a:t>
            </a:r>
          </a:p>
          <a:p>
            <a:pPr>
              <a:spcBef>
                <a:spcPct val="50000"/>
              </a:spcBef>
              <a:buSzTx/>
              <a:buFontTx/>
              <a:buNone/>
            </a:pPr>
            <a:r>
              <a:rPr lang="en-US" altLang="zh-TW" sz="1600">
                <a:solidFill>
                  <a:srgbClr val="FF3300"/>
                </a:solidFill>
                <a:latin typeface="Times New Roman" panose="02020603050405020304" pitchFamily="18" charset="0"/>
              </a:rPr>
              <a:t>shared memory</a:t>
            </a:r>
          </a:p>
        </p:txBody>
      </p:sp>
      <p:sp>
        <p:nvSpPr>
          <p:cNvPr id="118789" name="AutoShape 5"/>
          <p:cNvSpPr>
            <a:spLocks/>
          </p:cNvSpPr>
          <p:nvPr/>
        </p:nvSpPr>
        <p:spPr bwMode="auto">
          <a:xfrm>
            <a:off x="2124075" y="1628775"/>
            <a:ext cx="215900" cy="936625"/>
          </a:xfrm>
          <a:prstGeom prst="leftBrace">
            <a:avLst>
              <a:gd name="adj1" fmla="val 36152"/>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0" name="AutoShape 6"/>
          <p:cNvSpPr>
            <a:spLocks/>
          </p:cNvSpPr>
          <p:nvPr/>
        </p:nvSpPr>
        <p:spPr bwMode="auto">
          <a:xfrm>
            <a:off x="2124075" y="2708275"/>
            <a:ext cx="215900" cy="936625"/>
          </a:xfrm>
          <a:prstGeom prst="leftBrace">
            <a:avLst>
              <a:gd name="adj1" fmla="val 36152"/>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1" name="Text Box 7"/>
          <p:cNvSpPr txBox="1">
            <a:spLocks noChangeArrowheads="1"/>
          </p:cNvSpPr>
          <p:nvPr/>
        </p:nvSpPr>
        <p:spPr bwMode="auto">
          <a:xfrm>
            <a:off x="468313" y="2781300"/>
            <a:ext cx="1439862"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attach the </a:t>
            </a:r>
          </a:p>
          <a:p>
            <a:pPr>
              <a:spcBef>
                <a:spcPct val="50000"/>
              </a:spcBef>
              <a:buSzTx/>
              <a:buFontTx/>
              <a:buNone/>
            </a:pPr>
            <a:r>
              <a:rPr lang="en-US" altLang="zh-TW" sz="1600">
                <a:solidFill>
                  <a:srgbClr val="FF3300"/>
                </a:solidFill>
                <a:latin typeface="Times New Roman" panose="02020603050405020304" pitchFamily="18" charset="0"/>
              </a:rPr>
              <a:t>share memory</a:t>
            </a:r>
          </a:p>
        </p:txBody>
      </p:sp>
      <p:sp>
        <p:nvSpPr>
          <p:cNvPr id="118792" name="AutoShape 8"/>
          <p:cNvSpPr>
            <a:spLocks/>
          </p:cNvSpPr>
          <p:nvPr/>
        </p:nvSpPr>
        <p:spPr bwMode="auto">
          <a:xfrm>
            <a:off x="2124075" y="5516563"/>
            <a:ext cx="215900" cy="936625"/>
          </a:xfrm>
          <a:prstGeom prst="leftBrace">
            <a:avLst>
              <a:gd name="adj1" fmla="val 36152"/>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3" name="Text Box 9"/>
          <p:cNvSpPr txBox="1">
            <a:spLocks noChangeArrowheads="1"/>
          </p:cNvSpPr>
          <p:nvPr/>
        </p:nvSpPr>
        <p:spPr bwMode="auto">
          <a:xfrm>
            <a:off x="468313" y="5589588"/>
            <a:ext cx="143986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detach and remove the share memory</a:t>
            </a:r>
          </a:p>
        </p:txBody>
      </p:sp>
      <p:sp>
        <p:nvSpPr>
          <p:cNvPr id="118794" name="AutoShape 10"/>
          <p:cNvSpPr>
            <a:spLocks/>
          </p:cNvSpPr>
          <p:nvPr/>
        </p:nvSpPr>
        <p:spPr bwMode="auto">
          <a:xfrm>
            <a:off x="2122488" y="3860800"/>
            <a:ext cx="217487" cy="1439863"/>
          </a:xfrm>
          <a:prstGeom prst="leftBrace">
            <a:avLst>
              <a:gd name="adj1" fmla="val 55170"/>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5" name="Text Box 11"/>
          <p:cNvSpPr txBox="1">
            <a:spLocks noChangeArrowheads="1"/>
          </p:cNvSpPr>
          <p:nvPr/>
        </p:nvSpPr>
        <p:spPr bwMode="auto">
          <a:xfrm>
            <a:off x="468313" y="4221163"/>
            <a:ext cx="143986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Process the data in the share memory</a:t>
            </a:r>
          </a:p>
        </p:txBody>
      </p:sp>
      <p:sp>
        <p:nvSpPr>
          <p:cNvPr id="118796" name="AutoShape 12"/>
          <p:cNvSpPr>
            <a:spLocks/>
          </p:cNvSpPr>
          <p:nvPr/>
        </p:nvSpPr>
        <p:spPr bwMode="auto">
          <a:xfrm>
            <a:off x="6588125" y="4148138"/>
            <a:ext cx="288925" cy="1081087"/>
          </a:xfrm>
          <a:prstGeom prst="rightBrace">
            <a:avLst>
              <a:gd name="adj1" fmla="val 31181"/>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8797" name="Text Box 13"/>
          <p:cNvSpPr txBox="1">
            <a:spLocks noChangeArrowheads="1"/>
          </p:cNvSpPr>
          <p:nvPr/>
        </p:nvSpPr>
        <p:spPr bwMode="auto">
          <a:xfrm>
            <a:off x="6877050" y="4360863"/>
            <a:ext cx="21955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The prevention of race condition is necessary</a:t>
            </a:r>
          </a:p>
        </p:txBody>
      </p:sp>
      <p:sp>
        <p:nvSpPr>
          <p:cNvPr id="118798" name="Rectangle 14"/>
          <p:cNvSpPr>
            <a:spLocks noGrp="1" noChangeArrowheads="1"/>
          </p:cNvSpPr>
          <p:nvPr>
            <p:ph type="body" idx="1"/>
          </p:nvPr>
        </p:nvSpPr>
        <p:spPr>
          <a:xfrm>
            <a:off x="0" y="188913"/>
            <a:ext cx="1258888" cy="3603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5000"/>
              </a:lnSpc>
            </a:pPr>
            <a:r>
              <a:rPr lang="en-US" altLang="zh-TW" sz="1600"/>
              <a:t>server</a:t>
            </a:r>
          </a:p>
          <a:p>
            <a:pPr>
              <a:lnSpc>
                <a:spcPct val="95000"/>
              </a:lnSpc>
            </a:pPr>
            <a:endParaRPr lang="zh-TW" altLang="en-US" sz="1400"/>
          </a:p>
        </p:txBody>
      </p:sp>
    </p:spTree>
    <p:extLst>
      <p:ext uri="{BB962C8B-B14F-4D97-AF65-F5344CB8AC3E}">
        <p14:creationId xmlns:p14="http://schemas.microsoft.com/office/powerpoint/2010/main" val="10915349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8796"/>
                                        </p:tgtEl>
                                        <p:attrNameLst>
                                          <p:attrName>style.visibility</p:attrName>
                                        </p:attrNameLst>
                                      </p:cBhvr>
                                      <p:to>
                                        <p:strVal val="visible"/>
                                      </p:to>
                                    </p:set>
                                    <p:animEffect transition="in" filter="wipe(left)">
                                      <p:cBhvr>
                                        <p:cTn id="7" dur="500"/>
                                        <p:tgtEl>
                                          <p:spTgt spid="11879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8797"/>
                                        </p:tgtEl>
                                        <p:attrNameLst>
                                          <p:attrName>style.visibility</p:attrName>
                                        </p:attrNameLst>
                                      </p:cBhvr>
                                      <p:to>
                                        <p:strVal val="visible"/>
                                      </p:to>
                                    </p:set>
                                    <p:animEffect transition="in" filter="checkerboard(across)">
                                      <p:cBhvr>
                                        <p:cTn id="10" dur="500"/>
                                        <p:tgtEl>
                                          <p:spTgt spid="118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6" grpId="0" animBg="1"/>
      <p:bldP spid="11879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0"/>
            <a:ext cx="5389562"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198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825" y="0"/>
            <a:ext cx="1908175" cy="1498600"/>
          </a:xfrm>
          <a:prstGeom prst="rect">
            <a:avLst/>
          </a:prstGeom>
          <a:noFill/>
          <a:extLst>
            <a:ext uri="{909E8E84-426E-40DD-AFC4-6F175D3DCCD1}">
              <a14:hiddenFill xmlns:a14="http://schemas.microsoft.com/office/drawing/2010/main">
                <a:solidFill>
                  <a:srgbClr val="FFFFFF"/>
                </a:solidFill>
              </a14:hiddenFill>
            </a:ext>
          </a:extLst>
        </p:spPr>
      </p:pic>
      <p:sp>
        <p:nvSpPr>
          <p:cNvPr id="119812" name="Text Box 4"/>
          <p:cNvSpPr txBox="1">
            <a:spLocks noChangeArrowheads="1"/>
          </p:cNvSpPr>
          <p:nvPr/>
        </p:nvSpPr>
        <p:spPr bwMode="auto">
          <a:xfrm>
            <a:off x="107950" y="1916113"/>
            <a:ext cx="20891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get a shared memory</a:t>
            </a:r>
          </a:p>
        </p:txBody>
      </p:sp>
      <p:sp>
        <p:nvSpPr>
          <p:cNvPr id="119813" name="AutoShape 5"/>
          <p:cNvSpPr>
            <a:spLocks/>
          </p:cNvSpPr>
          <p:nvPr/>
        </p:nvSpPr>
        <p:spPr bwMode="auto">
          <a:xfrm>
            <a:off x="2124075" y="1773238"/>
            <a:ext cx="215900" cy="792162"/>
          </a:xfrm>
          <a:prstGeom prst="leftBrace">
            <a:avLst>
              <a:gd name="adj1" fmla="val 30576"/>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4" name="AutoShape 6"/>
          <p:cNvSpPr>
            <a:spLocks/>
          </p:cNvSpPr>
          <p:nvPr/>
        </p:nvSpPr>
        <p:spPr bwMode="auto">
          <a:xfrm>
            <a:off x="2124075" y="2852738"/>
            <a:ext cx="215900" cy="863600"/>
          </a:xfrm>
          <a:prstGeom prst="leftBrace">
            <a:avLst>
              <a:gd name="adj1" fmla="val 33333"/>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5" name="Text Box 7"/>
          <p:cNvSpPr txBox="1">
            <a:spLocks noChangeArrowheads="1"/>
          </p:cNvSpPr>
          <p:nvPr/>
        </p:nvSpPr>
        <p:spPr bwMode="auto">
          <a:xfrm>
            <a:off x="468313" y="2781300"/>
            <a:ext cx="1511300" cy="703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attach the </a:t>
            </a:r>
          </a:p>
          <a:p>
            <a:pPr>
              <a:spcBef>
                <a:spcPct val="50000"/>
              </a:spcBef>
              <a:buSzTx/>
              <a:buFontTx/>
              <a:buNone/>
            </a:pPr>
            <a:r>
              <a:rPr lang="en-US" altLang="zh-TW" sz="1600">
                <a:solidFill>
                  <a:srgbClr val="FF3300"/>
                </a:solidFill>
                <a:latin typeface="Times New Roman" panose="02020603050405020304" pitchFamily="18" charset="0"/>
              </a:rPr>
              <a:t>share memory</a:t>
            </a:r>
          </a:p>
        </p:txBody>
      </p:sp>
      <p:sp>
        <p:nvSpPr>
          <p:cNvPr id="119816" name="AutoShape 8"/>
          <p:cNvSpPr>
            <a:spLocks/>
          </p:cNvSpPr>
          <p:nvPr/>
        </p:nvSpPr>
        <p:spPr bwMode="auto">
          <a:xfrm>
            <a:off x="2052638" y="5661025"/>
            <a:ext cx="287337" cy="504825"/>
          </a:xfrm>
          <a:prstGeom prst="leftBrace">
            <a:avLst>
              <a:gd name="adj1" fmla="val 14641"/>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7" name="Text Box 9"/>
          <p:cNvSpPr txBox="1">
            <a:spLocks noChangeArrowheads="1"/>
          </p:cNvSpPr>
          <p:nvPr/>
        </p:nvSpPr>
        <p:spPr bwMode="auto">
          <a:xfrm>
            <a:off x="468313" y="5445125"/>
            <a:ext cx="187166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wait for the completion of server processing</a:t>
            </a:r>
          </a:p>
        </p:txBody>
      </p:sp>
      <p:sp>
        <p:nvSpPr>
          <p:cNvPr id="119818" name="AutoShape 10"/>
          <p:cNvSpPr>
            <a:spLocks/>
          </p:cNvSpPr>
          <p:nvPr/>
        </p:nvSpPr>
        <p:spPr bwMode="auto">
          <a:xfrm>
            <a:off x="2122488" y="4005263"/>
            <a:ext cx="217487" cy="1368425"/>
          </a:xfrm>
          <a:prstGeom prst="leftBrace">
            <a:avLst>
              <a:gd name="adj1" fmla="val 52433"/>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19" name="Text Box 11"/>
          <p:cNvSpPr txBox="1">
            <a:spLocks noChangeArrowheads="1"/>
          </p:cNvSpPr>
          <p:nvPr/>
        </p:nvSpPr>
        <p:spPr bwMode="auto">
          <a:xfrm>
            <a:off x="468313" y="4221163"/>
            <a:ext cx="1439862"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write the data in the share memory</a:t>
            </a:r>
          </a:p>
        </p:txBody>
      </p:sp>
      <p:sp>
        <p:nvSpPr>
          <p:cNvPr id="119820" name="AutoShape 12"/>
          <p:cNvSpPr>
            <a:spLocks/>
          </p:cNvSpPr>
          <p:nvPr/>
        </p:nvSpPr>
        <p:spPr bwMode="auto">
          <a:xfrm>
            <a:off x="6588125" y="4435475"/>
            <a:ext cx="288925" cy="1081088"/>
          </a:xfrm>
          <a:prstGeom prst="rightBrace">
            <a:avLst>
              <a:gd name="adj1" fmla="val 31181"/>
              <a:gd name="adj2" fmla="val 50000"/>
            </a:avLst>
          </a:prstGeom>
          <a:noFill/>
          <a:ln w="2857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9821" name="Text Box 13"/>
          <p:cNvSpPr txBox="1">
            <a:spLocks noChangeArrowheads="1"/>
          </p:cNvSpPr>
          <p:nvPr/>
        </p:nvSpPr>
        <p:spPr bwMode="auto">
          <a:xfrm>
            <a:off x="6877050" y="4648200"/>
            <a:ext cx="21955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solidFill>
                  <a:srgbClr val="FF3300"/>
                </a:solidFill>
                <a:latin typeface="Times New Roman" panose="02020603050405020304" pitchFamily="18" charset="0"/>
              </a:rPr>
              <a:t>The prevention of race condition is necessary</a:t>
            </a:r>
          </a:p>
        </p:txBody>
      </p:sp>
      <p:sp>
        <p:nvSpPr>
          <p:cNvPr id="119822" name="Rectangle 14"/>
          <p:cNvSpPr>
            <a:spLocks noGrp="1" noChangeArrowheads="1"/>
          </p:cNvSpPr>
          <p:nvPr>
            <p:ph type="body" idx="1"/>
          </p:nvPr>
        </p:nvSpPr>
        <p:spPr>
          <a:xfrm>
            <a:off x="0" y="188913"/>
            <a:ext cx="1258888" cy="360362"/>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5000"/>
              </a:lnSpc>
            </a:pPr>
            <a:r>
              <a:rPr lang="en-US" altLang="zh-TW" sz="1600"/>
              <a:t>client</a:t>
            </a:r>
          </a:p>
          <a:p>
            <a:pPr>
              <a:lnSpc>
                <a:spcPct val="95000"/>
              </a:lnSpc>
            </a:pPr>
            <a:endParaRPr lang="zh-TW" altLang="en-US" sz="1400"/>
          </a:p>
        </p:txBody>
      </p:sp>
    </p:spTree>
    <p:extLst>
      <p:ext uri="{BB962C8B-B14F-4D97-AF65-F5344CB8AC3E}">
        <p14:creationId xmlns:p14="http://schemas.microsoft.com/office/powerpoint/2010/main" val="23500890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20"/>
                                        </p:tgtEl>
                                        <p:attrNameLst>
                                          <p:attrName>style.visibility</p:attrName>
                                        </p:attrNameLst>
                                      </p:cBhvr>
                                      <p:to>
                                        <p:strVal val="visible"/>
                                      </p:to>
                                    </p:set>
                                    <p:animEffect transition="in" filter="wipe(left)">
                                      <p:cBhvr>
                                        <p:cTn id="7" dur="500"/>
                                        <p:tgtEl>
                                          <p:spTgt spid="11982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9821"/>
                                        </p:tgtEl>
                                        <p:attrNameLst>
                                          <p:attrName>style.visibility</p:attrName>
                                        </p:attrNameLst>
                                      </p:cBhvr>
                                      <p:to>
                                        <p:strVal val="visible"/>
                                      </p:to>
                                    </p:set>
                                    <p:animEffect transition="in" filter="checkerboard(across)">
                                      <p:cBhvr>
                                        <p:cTn id="10" dur="500"/>
                                        <p:tgtEl>
                                          <p:spTgt spid="119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20" grpId="0" animBg="1"/>
      <p:bldP spid="1198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59632" y="0"/>
            <a:ext cx="7527181" cy="762000"/>
          </a:xfrm>
        </p:spPr>
        <p:txBody>
          <a:bodyPr/>
          <a:lstStyle/>
          <a:p>
            <a:r>
              <a:rPr lang="en-US" altLang="zh-CN" dirty="0"/>
              <a:t>Linux process introduction</a:t>
            </a:r>
          </a:p>
        </p:txBody>
      </p:sp>
      <p:sp>
        <p:nvSpPr>
          <p:cNvPr id="15363" name="Rectangle 3"/>
          <p:cNvSpPr>
            <a:spLocks noGrp="1" noChangeArrowheads="1"/>
          </p:cNvSpPr>
          <p:nvPr>
            <p:ph type="body" idx="1"/>
          </p:nvPr>
        </p:nvSpPr>
        <p:spPr>
          <a:xfrm>
            <a:off x="179388" y="980728"/>
            <a:ext cx="8713787" cy="4969222"/>
          </a:xfrm>
        </p:spPr>
        <p:txBody>
          <a:bodyPr/>
          <a:lstStyle/>
          <a:p>
            <a:pPr>
              <a:lnSpc>
                <a:spcPct val="80000"/>
              </a:lnSpc>
            </a:pPr>
            <a:r>
              <a:rPr lang="en-US" altLang="zh-CN" sz="900" dirty="0"/>
              <a:t>#include &lt;sys/</a:t>
            </a:r>
            <a:r>
              <a:rPr lang="en-US" altLang="zh-CN" sz="900" dirty="0" err="1"/>
              <a:t>types.h</a:t>
            </a:r>
            <a:r>
              <a:rPr lang="en-US" altLang="zh-CN" sz="900" dirty="0"/>
              <a:t>&gt; </a:t>
            </a:r>
          </a:p>
          <a:p>
            <a:pPr>
              <a:lnSpc>
                <a:spcPct val="80000"/>
              </a:lnSpc>
            </a:pPr>
            <a:r>
              <a:rPr lang="en-US" altLang="zh-CN" sz="900" dirty="0"/>
              <a:t>#include &lt;sys/</a:t>
            </a:r>
            <a:r>
              <a:rPr lang="en-US" altLang="zh-CN" sz="900" dirty="0" err="1"/>
              <a:t>wait.h</a:t>
            </a:r>
            <a:r>
              <a:rPr lang="en-US" altLang="zh-CN" sz="900" dirty="0"/>
              <a:t>&gt; </a:t>
            </a:r>
          </a:p>
          <a:p>
            <a:pPr>
              <a:lnSpc>
                <a:spcPct val="80000"/>
              </a:lnSpc>
            </a:pPr>
            <a:r>
              <a:rPr lang="en-US" altLang="zh-CN" sz="900" dirty="0"/>
              <a:t>#include &lt;</a:t>
            </a:r>
            <a:r>
              <a:rPr lang="en-US" altLang="zh-CN" sz="900" dirty="0" err="1"/>
              <a:t>unistd.h</a:t>
            </a:r>
            <a:r>
              <a:rPr lang="en-US" altLang="zh-CN" sz="900" dirty="0"/>
              <a:t>&gt; </a:t>
            </a:r>
          </a:p>
          <a:p>
            <a:pPr>
              <a:lnSpc>
                <a:spcPct val="80000"/>
              </a:lnSpc>
            </a:pPr>
            <a:r>
              <a:rPr lang="en-US" altLang="zh-CN" sz="900" dirty="0"/>
              <a:t>#include &lt;</a:t>
            </a:r>
            <a:r>
              <a:rPr lang="en-US" altLang="zh-CN" sz="900" dirty="0" err="1"/>
              <a:t>stdlib.h</a:t>
            </a:r>
            <a:r>
              <a:rPr lang="en-US" altLang="zh-CN" sz="900" dirty="0"/>
              <a:t>&gt; </a:t>
            </a:r>
          </a:p>
          <a:p>
            <a:pPr>
              <a:lnSpc>
                <a:spcPct val="80000"/>
              </a:lnSpc>
            </a:pPr>
            <a:r>
              <a:rPr lang="en-US" altLang="zh-CN" sz="900" dirty="0"/>
              <a:t>#include &lt;</a:t>
            </a:r>
            <a:r>
              <a:rPr lang="en-US" altLang="zh-CN" sz="900" dirty="0" err="1"/>
              <a:t>stdio.h</a:t>
            </a:r>
            <a:r>
              <a:rPr lang="en-US" altLang="zh-CN" sz="900" dirty="0"/>
              <a:t>&gt; </a:t>
            </a:r>
          </a:p>
          <a:p>
            <a:pPr>
              <a:lnSpc>
                <a:spcPct val="80000"/>
              </a:lnSpc>
            </a:pPr>
            <a:r>
              <a:rPr lang="en-US" altLang="zh-CN" sz="900" dirty="0"/>
              <a:t>#include &lt;</a:t>
            </a:r>
            <a:r>
              <a:rPr lang="en-US" altLang="zh-CN" sz="900" dirty="0" err="1"/>
              <a:t>errno.h</a:t>
            </a:r>
            <a:r>
              <a:rPr lang="en-US" altLang="zh-CN" sz="900" dirty="0"/>
              <a:t>&gt; </a:t>
            </a:r>
          </a:p>
          <a:p>
            <a:pPr>
              <a:lnSpc>
                <a:spcPct val="80000"/>
              </a:lnSpc>
              <a:buFont typeface="Wingdings" panose="05000000000000000000" pitchFamily="2" charset="2"/>
              <a:buNone/>
            </a:pPr>
            <a:r>
              <a:rPr lang="en-US" altLang="zh-CN" sz="900" dirty="0"/>
              <a:t>           </a:t>
            </a:r>
            <a:r>
              <a:rPr lang="en-US" altLang="zh-CN" sz="900" dirty="0" err="1"/>
              <a:t>int</a:t>
            </a:r>
            <a:r>
              <a:rPr lang="en-US" altLang="zh-CN" sz="900" dirty="0"/>
              <a:t> main() </a:t>
            </a:r>
          </a:p>
          <a:p>
            <a:pPr>
              <a:lnSpc>
                <a:spcPct val="80000"/>
              </a:lnSpc>
            </a:pPr>
            <a:r>
              <a:rPr lang="en-US" altLang="zh-CN" sz="900" dirty="0"/>
              <a:t>{ </a:t>
            </a:r>
          </a:p>
          <a:p>
            <a:pPr>
              <a:lnSpc>
                <a:spcPct val="80000"/>
              </a:lnSpc>
            </a:pPr>
            <a:r>
              <a:rPr lang="en-US" altLang="zh-CN" sz="900" dirty="0"/>
              <a:t>       </a:t>
            </a:r>
            <a:r>
              <a:rPr lang="en-US" altLang="zh-CN" sz="900" dirty="0" err="1"/>
              <a:t>pid_t</a:t>
            </a:r>
            <a:r>
              <a:rPr lang="en-US" altLang="zh-CN" sz="900" dirty="0"/>
              <a:t> pc, </a:t>
            </a:r>
            <a:r>
              <a:rPr lang="en-US" altLang="zh-CN" sz="900" dirty="0" err="1"/>
              <a:t>pr</a:t>
            </a:r>
            <a:r>
              <a:rPr lang="en-US" altLang="zh-CN" sz="900" dirty="0"/>
              <a:t>;       </a:t>
            </a:r>
          </a:p>
          <a:p>
            <a:pPr>
              <a:lnSpc>
                <a:spcPct val="80000"/>
              </a:lnSpc>
            </a:pPr>
            <a:r>
              <a:rPr lang="en-US" altLang="zh-CN" sz="900" dirty="0"/>
              <a:t>       pc = </a:t>
            </a:r>
            <a:r>
              <a:rPr lang="en-US" altLang="zh-CN" sz="900" dirty="0">
                <a:solidFill>
                  <a:srgbClr val="FF3399"/>
                </a:solidFill>
              </a:rPr>
              <a:t>fork();</a:t>
            </a:r>
            <a:r>
              <a:rPr lang="en-US" altLang="zh-CN" sz="900" dirty="0"/>
              <a:t> </a:t>
            </a:r>
          </a:p>
          <a:p>
            <a:pPr>
              <a:lnSpc>
                <a:spcPct val="80000"/>
              </a:lnSpc>
            </a:pPr>
            <a:r>
              <a:rPr lang="en-US" altLang="zh-CN" sz="900" dirty="0"/>
              <a:t>       if ( pc &lt; 0 ) /* </a:t>
            </a:r>
            <a:r>
              <a:rPr lang="zh-CN" altLang="en-US" sz="900" dirty="0"/>
              <a:t>如果出错 *</a:t>
            </a:r>
            <a:r>
              <a:rPr lang="en-US" altLang="zh-CN" sz="900" dirty="0"/>
              <a:t>/ </a:t>
            </a:r>
          </a:p>
          <a:p>
            <a:pPr>
              <a:lnSpc>
                <a:spcPct val="80000"/>
              </a:lnSpc>
            </a:pPr>
            <a:r>
              <a:rPr lang="en-US" altLang="zh-CN" sz="900" dirty="0"/>
              <a:t>  { </a:t>
            </a:r>
          </a:p>
          <a:p>
            <a:pPr>
              <a:lnSpc>
                <a:spcPct val="80000"/>
              </a:lnSpc>
            </a:pPr>
            <a:r>
              <a:rPr lang="en-US" altLang="zh-CN" sz="900" dirty="0"/>
              <a:t>         </a:t>
            </a:r>
            <a:r>
              <a:rPr lang="en-US" altLang="zh-CN" sz="900" dirty="0" err="1"/>
              <a:t>printf</a:t>
            </a:r>
            <a:r>
              <a:rPr lang="en-US" altLang="zh-CN" sz="900" dirty="0"/>
              <a:t>("create child </a:t>
            </a:r>
            <a:r>
              <a:rPr lang="en-US" altLang="zh-CN" sz="900" dirty="0" err="1"/>
              <a:t>prcocess</a:t>
            </a:r>
            <a:r>
              <a:rPr lang="en-US" altLang="zh-CN" sz="900" dirty="0"/>
              <a:t> error: %s\n", </a:t>
            </a:r>
            <a:r>
              <a:rPr lang="en-US" altLang="zh-CN" sz="900" dirty="0" err="1"/>
              <a:t>strerror</a:t>
            </a:r>
            <a:r>
              <a:rPr lang="en-US" altLang="zh-CN" sz="900" dirty="0"/>
              <a:t>(</a:t>
            </a:r>
            <a:r>
              <a:rPr lang="en-US" altLang="zh-CN" sz="900" dirty="0" err="1"/>
              <a:t>errno</a:t>
            </a:r>
            <a:r>
              <a:rPr lang="en-US" altLang="zh-CN" sz="900" dirty="0"/>
              <a:t>)); </a:t>
            </a:r>
          </a:p>
          <a:p>
            <a:pPr>
              <a:lnSpc>
                <a:spcPct val="80000"/>
              </a:lnSpc>
            </a:pPr>
            <a:r>
              <a:rPr lang="en-US" altLang="zh-CN" sz="900" dirty="0"/>
              <a:t>         exit(1); </a:t>
            </a:r>
          </a:p>
          <a:p>
            <a:pPr>
              <a:lnSpc>
                <a:spcPct val="80000"/>
              </a:lnSpc>
            </a:pPr>
            <a:r>
              <a:rPr lang="en-US" altLang="zh-CN" sz="900" dirty="0"/>
              <a:t>  } </a:t>
            </a:r>
          </a:p>
          <a:p>
            <a:pPr>
              <a:lnSpc>
                <a:spcPct val="80000"/>
              </a:lnSpc>
            </a:pPr>
            <a:r>
              <a:rPr lang="en-US" altLang="zh-CN" sz="900" dirty="0"/>
              <a:t>       else if ( pc == 0) /* </a:t>
            </a:r>
            <a:r>
              <a:rPr lang="zh-CN" altLang="en-US" sz="900" dirty="0"/>
              <a:t>如果是子进程 *</a:t>
            </a:r>
            <a:r>
              <a:rPr lang="en-US" altLang="zh-CN" sz="900" dirty="0"/>
              <a:t>/ </a:t>
            </a:r>
          </a:p>
          <a:p>
            <a:pPr>
              <a:lnSpc>
                <a:spcPct val="80000"/>
              </a:lnSpc>
            </a:pPr>
            <a:r>
              <a:rPr lang="en-US" altLang="zh-CN" sz="900" dirty="0"/>
              <a:t>       { </a:t>
            </a:r>
          </a:p>
          <a:p>
            <a:pPr>
              <a:lnSpc>
                <a:spcPct val="80000"/>
              </a:lnSpc>
            </a:pPr>
            <a:r>
              <a:rPr lang="en-US" altLang="zh-CN" sz="900" dirty="0"/>
              <a:t>         </a:t>
            </a:r>
            <a:r>
              <a:rPr lang="en-US" altLang="zh-CN" sz="900" dirty="0" err="1"/>
              <a:t>printf</a:t>
            </a:r>
            <a:r>
              <a:rPr lang="en-US" altLang="zh-CN" sz="900" dirty="0"/>
              <a:t>("I am child process with </a:t>
            </a:r>
            <a:r>
              <a:rPr lang="en-US" altLang="zh-CN" sz="900" dirty="0" err="1"/>
              <a:t>pid</a:t>
            </a:r>
            <a:r>
              <a:rPr lang="en-US" altLang="zh-CN" sz="900" dirty="0"/>
              <a:t> %d \n", </a:t>
            </a:r>
            <a:r>
              <a:rPr lang="en-US" altLang="zh-CN" sz="900" dirty="0" err="1"/>
              <a:t>getpid</a:t>
            </a:r>
            <a:r>
              <a:rPr lang="en-US" altLang="zh-CN" sz="900" dirty="0"/>
              <a:t>()); </a:t>
            </a:r>
          </a:p>
          <a:p>
            <a:pPr>
              <a:lnSpc>
                <a:spcPct val="80000"/>
              </a:lnSpc>
            </a:pPr>
            <a:r>
              <a:rPr lang="en-US" altLang="zh-CN" sz="900" dirty="0"/>
              <a:t>         sleep(3);/* </a:t>
            </a:r>
            <a:r>
              <a:rPr lang="zh-CN" altLang="en-US" sz="900" dirty="0"/>
              <a:t>睡眠</a:t>
            </a:r>
            <a:r>
              <a:rPr lang="en-US" altLang="zh-CN" sz="900" dirty="0"/>
              <a:t>3</a:t>
            </a:r>
            <a:r>
              <a:rPr lang="zh-CN" altLang="en-US" sz="900" dirty="0"/>
              <a:t>秒钟 *</a:t>
            </a:r>
            <a:r>
              <a:rPr lang="en-US" altLang="zh-CN" sz="900" dirty="0"/>
              <a:t>/ </a:t>
            </a:r>
          </a:p>
          <a:p>
            <a:pPr>
              <a:lnSpc>
                <a:spcPct val="80000"/>
              </a:lnSpc>
            </a:pPr>
            <a:r>
              <a:rPr lang="en-US" altLang="zh-CN" sz="900" dirty="0"/>
              <a:t>         exit(0); </a:t>
            </a:r>
          </a:p>
          <a:p>
            <a:pPr>
              <a:lnSpc>
                <a:spcPct val="80000"/>
              </a:lnSpc>
            </a:pPr>
            <a:r>
              <a:rPr lang="en-US" altLang="zh-CN" sz="900" dirty="0"/>
              <a:t>  } </a:t>
            </a:r>
          </a:p>
          <a:p>
            <a:pPr>
              <a:lnSpc>
                <a:spcPct val="80000"/>
              </a:lnSpc>
            </a:pPr>
            <a:r>
              <a:rPr lang="en-US" altLang="zh-CN" sz="900" dirty="0"/>
              <a:t>       else /* </a:t>
            </a:r>
            <a:r>
              <a:rPr lang="zh-CN" altLang="en-US" sz="900" dirty="0"/>
              <a:t>如果是父进程 *</a:t>
            </a:r>
            <a:r>
              <a:rPr lang="en-US" altLang="zh-CN" sz="900" dirty="0"/>
              <a:t>/ </a:t>
            </a:r>
          </a:p>
          <a:p>
            <a:pPr>
              <a:lnSpc>
                <a:spcPct val="80000"/>
              </a:lnSpc>
            </a:pPr>
            <a:r>
              <a:rPr lang="en-US" altLang="zh-CN" sz="900" dirty="0"/>
              <a:t>       { </a:t>
            </a:r>
          </a:p>
          <a:p>
            <a:pPr>
              <a:lnSpc>
                <a:spcPct val="80000"/>
              </a:lnSpc>
            </a:pPr>
            <a:r>
              <a:rPr lang="en-US" altLang="zh-CN" sz="900" dirty="0"/>
              <a:t>         </a:t>
            </a:r>
            <a:r>
              <a:rPr lang="en-US" altLang="zh-CN" sz="900" dirty="0" err="1"/>
              <a:t>printf</a:t>
            </a:r>
            <a:r>
              <a:rPr lang="en-US" altLang="zh-CN" sz="900" dirty="0"/>
              <a:t>("Now in parent process, </a:t>
            </a:r>
            <a:r>
              <a:rPr lang="en-US" altLang="zh-CN" sz="900" dirty="0" err="1"/>
              <a:t>pid</a:t>
            </a:r>
            <a:r>
              <a:rPr lang="en-US" altLang="zh-CN" sz="900" dirty="0"/>
              <a:t> = %d\n", </a:t>
            </a:r>
            <a:r>
              <a:rPr lang="en-US" altLang="zh-CN" sz="900" dirty="0" err="1"/>
              <a:t>getpid</a:t>
            </a:r>
            <a:r>
              <a:rPr lang="en-US" altLang="zh-CN" sz="900" dirty="0"/>
              <a:t>()); </a:t>
            </a:r>
          </a:p>
          <a:p>
            <a:pPr>
              <a:lnSpc>
                <a:spcPct val="80000"/>
              </a:lnSpc>
            </a:pPr>
            <a:r>
              <a:rPr lang="en-US" altLang="zh-CN" sz="900" dirty="0"/>
              <a:t>         </a:t>
            </a:r>
            <a:r>
              <a:rPr lang="en-US" altLang="zh-CN" sz="900" dirty="0" err="1"/>
              <a:t>printf</a:t>
            </a:r>
            <a:r>
              <a:rPr lang="en-US" altLang="zh-CN" sz="900" dirty="0"/>
              <a:t>("I am waiting child process to exit.\n"); </a:t>
            </a:r>
          </a:p>
          <a:p>
            <a:pPr>
              <a:lnSpc>
                <a:spcPct val="80000"/>
              </a:lnSpc>
            </a:pPr>
            <a:r>
              <a:rPr lang="en-US" altLang="zh-CN" sz="900" dirty="0"/>
              <a:t>         </a:t>
            </a:r>
            <a:r>
              <a:rPr lang="en-US" altLang="zh-CN" sz="900" dirty="0" err="1"/>
              <a:t>pr</a:t>
            </a:r>
            <a:r>
              <a:rPr lang="en-US" altLang="zh-CN" sz="900" dirty="0"/>
              <a:t> = </a:t>
            </a:r>
            <a:r>
              <a:rPr lang="en-US" altLang="zh-CN" sz="900" dirty="0">
                <a:solidFill>
                  <a:srgbClr val="FF3399"/>
                </a:solidFill>
              </a:rPr>
              <a:t>wait(NULL);</a:t>
            </a:r>
            <a:r>
              <a:rPr lang="en-US" altLang="zh-CN" sz="900" dirty="0"/>
              <a:t> /* </a:t>
            </a:r>
            <a:r>
              <a:rPr lang="zh-CN" altLang="en-US" sz="900" dirty="0"/>
              <a:t>在这里等待子进程结束 *</a:t>
            </a:r>
            <a:r>
              <a:rPr lang="en-US" altLang="zh-CN" sz="900" dirty="0"/>
              <a:t>/ </a:t>
            </a:r>
          </a:p>
          <a:p>
            <a:pPr>
              <a:lnSpc>
                <a:spcPct val="80000"/>
              </a:lnSpc>
            </a:pPr>
            <a:r>
              <a:rPr lang="en-US" altLang="zh-CN" sz="900" dirty="0"/>
              <a:t>         if ( </a:t>
            </a:r>
            <a:r>
              <a:rPr lang="en-US" altLang="zh-CN" sz="900" dirty="0" err="1"/>
              <a:t>pr</a:t>
            </a:r>
            <a:r>
              <a:rPr lang="en-US" altLang="zh-CN" sz="900" dirty="0"/>
              <a:t> &gt; 0 ) /*</a:t>
            </a:r>
            <a:r>
              <a:rPr lang="zh-CN" altLang="en-US" sz="900" dirty="0"/>
              <a:t>子进程正常返回*</a:t>
            </a:r>
            <a:r>
              <a:rPr lang="en-US" altLang="zh-CN" sz="900" dirty="0"/>
              <a:t>/ </a:t>
            </a:r>
          </a:p>
          <a:p>
            <a:pPr>
              <a:lnSpc>
                <a:spcPct val="80000"/>
              </a:lnSpc>
            </a:pPr>
            <a:r>
              <a:rPr lang="en-US" altLang="zh-CN" sz="900" dirty="0"/>
              <a:t>         {</a:t>
            </a:r>
          </a:p>
          <a:p>
            <a:pPr>
              <a:lnSpc>
                <a:spcPct val="80000"/>
              </a:lnSpc>
            </a:pPr>
            <a:r>
              <a:rPr lang="en-US" altLang="zh-CN" sz="900" dirty="0"/>
              <a:t>           </a:t>
            </a:r>
            <a:r>
              <a:rPr lang="en-US" altLang="zh-CN" sz="900" dirty="0" err="1"/>
              <a:t>printf</a:t>
            </a:r>
            <a:r>
              <a:rPr lang="en-US" altLang="zh-CN" sz="900" dirty="0"/>
              <a:t>("I </a:t>
            </a:r>
            <a:r>
              <a:rPr lang="en-US" altLang="zh-CN" sz="900" dirty="0" err="1"/>
              <a:t>catched</a:t>
            </a:r>
            <a:r>
              <a:rPr lang="en-US" altLang="zh-CN" sz="900" dirty="0"/>
              <a:t> a child process with </a:t>
            </a:r>
            <a:r>
              <a:rPr lang="en-US" altLang="zh-CN" sz="900" dirty="0" err="1"/>
              <a:t>pid</a:t>
            </a:r>
            <a:r>
              <a:rPr lang="en-US" altLang="zh-CN" sz="900" dirty="0"/>
              <a:t> of %d\n", </a:t>
            </a:r>
            <a:r>
              <a:rPr lang="en-US" altLang="zh-CN" sz="900" dirty="0" err="1"/>
              <a:t>pr</a:t>
            </a:r>
            <a:r>
              <a:rPr lang="en-US" altLang="zh-CN" sz="900" dirty="0"/>
              <a:t>);</a:t>
            </a:r>
          </a:p>
          <a:p>
            <a:pPr>
              <a:lnSpc>
                <a:spcPct val="80000"/>
              </a:lnSpc>
            </a:pPr>
            <a:r>
              <a:rPr lang="en-US" altLang="zh-CN" sz="900" dirty="0"/>
              <a:t>         } </a:t>
            </a:r>
          </a:p>
          <a:p>
            <a:pPr>
              <a:lnSpc>
                <a:spcPct val="80000"/>
              </a:lnSpc>
            </a:pPr>
            <a:r>
              <a:rPr lang="en-US" altLang="zh-CN" sz="900" dirty="0"/>
              <a:t>     else /*</a:t>
            </a:r>
            <a:r>
              <a:rPr lang="zh-CN" altLang="en-US" sz="900" dirty="0"/>
              <a:t>出错*</a:t>
            </a:r>
            <a:r>
              <a:rPr lang="en-US" altLang="zh-CN" sz="900" dirty="0"/>
              <a:t>/ </a:t>
            </a:r>
          </a:p>
          <a:p>
            <a:pPr>
              <a:lnSpc>
                <a:spcPct val="80000"/>
              </a:lnSpc>
            </a:pPr>
            <a:r>
              <a:rPr lang="en-US" altLang="zh-CN" sz="900" dirty="0"/>
              <a:t>     {</a:t>
            </a:r>
          </a:p>
          <a:p>
            <a:pPr>
              <a:lnSpc>
                <a:spcPct val="80000"/>
              </a:lnSpc>
            </a:pPr>
            <a:r>
              <a:rPr lang="en-US" altLang="zh-CN" sz="900" dirty="0"/>
              <a:t>           </a:t>
            </a:r>
            <a:r>
              <a:rPr lang="en-US" altLang="zh-CN" sz="900" dirty="0" err="1"/>
              <a:t>printf</a:t>
            </a:r>
            <a:r>
              <a:rPr lang="en-US" altLang="zh-CN" sz="900" dirty="0"/>
              <a:t>("error: %s\n.\n", </a:t>
            </a:r>
            <a:r>
              <a:rPr lang="en-US" altLang="zh-CN" sz="900" dirty="0" err="1"/>
              <a:t>strerror</a:t>
            </a:r>
            <a:r>
              <a:rPr lang="en-US" altLang="zh-CN" sz="900" dirty="0"/>
              <a:t>(</a:t>
            </a:r>
            <a:r>
              <a:rPr lang="en-US" altLang="zh-CN" sz="900" dirty="0" err="1"/>
              <a:t>errno</a:t>
            </a:r>
            <a:r>
              <a:rPr lang="en-US" altLang="zh-CN" sz="900" dirty="0"/>
              <a:t>));</a:t>
            </a:r>
          </a:p>
          <a:p>
            <a:pPr>
              <a:lnSpc>
                <a:spcPct val="80000"/>
              </a:lnSpc>
            </a:pPr>
            <a:r>
              <a:rPr lang="en-US" altLang="zh-CN" sz="900" dirty="0"/>
              <a:t>         } </a:t>
            </a:r>
          </a:p>
          <a:p>
            <a:pPr>
              <a:lnSpc>
                <a:spcPct val="80000"/>
              </a:lnSpc>
            </a:pPr>
            <a:r>
              <a:rPr lang="en-US" altLang="zh-CN" sz="900" dirty="0"/>
              <a:t>      } </a:t>
            </a:r>
          </a:p>
          <a:p>
            <a:pPr>
              <a:lnSpc>
                <a:spcPct val="80000"/>
              </a:lnSpc>
            </a:pPr>
            <a:r>
              <a:rPr lang="en-US" altLang="zh-CN" sz="900" dirty="0"/>
              <a:t>       exit(0); </a:t>
            </a:r>
          </a:p>
          <a:p>
            <a:pPr>
              <a:lnSpc>
                <a:spcPct val="80000"/>
              </a:lnSpc>
            </a:pPr>
            <a:r>
              <a:rPr lang="en-US" altLang="zh-CN" sz="900" dirty="0"/>
              <a:t>}</a:t>
            </a:r>
          </a:p>
          <a:p>
            <a:pPr>
              <a:lnSpc>
                <a:spcPct val="80000"/>
              </a:lnSpc>
            </a:pPr>
            <a:endParaRPr lang="en-US" altLang="zh-CN" sz="900" dirty="0"/>
          </a:p>
        </p:txBody>
      </p:sp>
      <p:pic>
        <p:nvPicPr>
          <p:cNvPr id="153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743200"/>
            <a:ext cx="5410200" cy="204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876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ppt_x"/>
                                          </p:val>
                                        </p:tav>
                                        <p:tav tm="100000">
                                          <p:val>
                                            <p:strVal val="#ppt_x"/>
                                          </p:val>
                                        </p:tav>
                                      </p:tavLst>
                                    </p:anim>
                                    <p:anim calcmode="lin" valueType="num">
                                      <p:cBhvr additive="base">
                                        <p:cTn id="8"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276475"/>
            <a:ext cx="3960813" cy="1792288"/>
          </a:xfrm>
          <a:prstGeom prst="rect">
            <a:avLst/>
          </a:prstGeom>
          <a:noFill/>
          <a:extLst>
            <a:ext uri="{909E8E84-426E-40DD-AFC4-6F175D3DCCD1}">
              <a14:hiddenFill xmlns:a14="http://schemas.microsoft.com/office/drawing/2010/main">
                <a:solidFill>
                  <a:srgbClr val="FFFFFF"/>
                </a:solidFill>
              </a14:hiddenFill>
            </a:ext>
          </a:extLst>
        </p:spPr>
      </p:pic>
      <p:pic>
        <p:nvPicPr>
          <p:cNvPr id="1208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276475"/>
            <a:ext cx="4033838" cy="3635375"/>
          </a:xfrm>
          <a:prstGeom prst="rect">
            <a:avLst/>
          </a:prstGeom>
          <a:noFill/>
          <a:extLst>
            <a:ext uri="{909E8E84-426E-40DD-AFC4-6F175D3DCCD1}">
              <a14:hiddenFill xmlns:a14="http://schemas.microsoft.com/office/drawing/2010/main">
                <a:solidFill>
                  <a:srgbClr val="FFFFFF"/>
                </a:solidFill>
              </a14:hiddenFill>
            </a:ext>
          </a:extLst>
        </p:spPr>
      </p:pic>
      <p:sp>
        <p:nvSpPr>
          <p:cNvPr id="120836" name="Text Box 4"/>
          <p:cNvSpPr txBox="1">
            <a:spLocks noChangeArrowheads="1"/>
          </p:cNvSpPr>
          <p:nvPr/>
        </p:nvSpPr>
        <p:spPr bwMode="auto">
          <a:xfrm>
            <a:off x="1619250" y="1773238"/>
            <a:ext cx="7921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latin typeface="Times New Roman" panose="02020603050405020304" pitchFamily="18" charset="0"/>
              </a:rPr>
              <a:t>server</a:t>
            </a:r>
          </a:p>
        </p:txBody>
      </p:sp>
      <p:sp>
        <p:nvSpPr>
          <p:cNvPr id="120837" name="Text Box 5"/>
          <p:cNvSpPr txBox="1">
            <a:spLocks noChangeArrowheads="1"/>
          </p:cNvSpPr>
          <p:nvPr/>
        </p:nvSpPr>
        <p:spPr bwMode="auto">
          <a:xfrm>
            <a:off x="6084888" y="1773238"/>
            <a:ext cx="7921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SzTx/>
              <a:buFontTx/>
              <a:buNone/>
            </a:pPr>
            <a:r>
              <a:rPr lang="en-US" altLang="zh-TW" sz="1600">
                <a:latin typeface="Times New Roman" panose="02020603050405020304" pitchFamily="18" charset="0"/>
              </a:rPr>
              <a:t>client</a:t>
            </a:r>
          </a:p>
        </p:txBody>
      </p:sp>
    </p:spTree>
    <p:extLst>
      <p:ext uri="{BB962C8B-B14F-4D97-AF65-F5344CB8AC3E}">
        <p14:creationId xmlns:p14="http://schemas.microsoft.com/office/powerpoint/2010/main" val="24839166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115616" y="0"/>
            <a:ext cx="7671197" cy="762000"/>
          </a:xfrm>
        </p:spPr>
        <p:txBody>
          <a:bodyPr/>
          <a:lstStyle/>
          <a:p>
            <a:r>
              <a:rPr lang="en-US" altLang="zh-CN" dirty="0"/>
              <a:t>Semaphore</a:t>
            </a:r>
          </a:p>
        </p:txBody>
      </p:sp>
      <p:sp>
        <p:nvSpPr>
          <p:cNvPr id="158723" name="Rectangle 3"/>
          <p:cNvSpPr>
            <a:spLocks noGrp="1" noChangeArrowheads="1"/>
          </p:cNvSpPr>
          <p:nvPr>
            <p:ph type="body" idx="1"/>
          </p:nvPr>
        </p:nvSpPr>
        <p:spPr>
          <a:xfrm>
            <a:off x="0" y="838200"/>
            <a:ext cx="8991600" cy="5181600"/>
          </a:xfrm>
        </p:spPr>
        <p:txBody>
          <a:bodyPr/>
          <a:lstStyle/>
          <a:p>
            <a:r>
              <a:rPr lang="en-US" altLang="zh-CN">
                <a:ea typeface="宋体" panose="02010600030101010101" pitchFamily="2" charset="-122"/>
              </a:rPr>
              <a:t>Not like the others</a:t>
            </a:r>
            <a:r>
              <a:rPr lang="zh-CN" altLang="en-US">
                <a:ea typeface="宋体" panose="02010600030101010101" pitchFamily="2" charset="-122"/>
              </a:rPr>
              <a:t>，</a:t>
            </a:r>
            <a:r>
              <a:rPr lang="en-US" altLang="zh-CN">
                <a:ea typeface="宋体" panose="02010600030101010101" pitchFamily="2" charset="-122"/>
              </a:rPr>
              <a:t>mainly as a control mechanism for accessing the shared resource among processes</a:t>
            </a:r>
            <a:r>
              <a:rPr lang="en-US" altLang="zh-CN"/>
              <a:t> </a:t>
            </a:r>
          </a:p>
          <a:p>
            <a:r>
              <a:rPr lang="en-US" altLang="zh-CN">
                <a:ea typeface="宋体" panose="02010600030101010101" pitchFamily="2" charset="-122"/>
              </a:rPr>
              <a:t>Two types:</a:t>
            </a:r>
            <a:r>
              <a:rPr lang="en-US" altLang="zh-CN"/>
              <a:t> </a:t>
            </a:r>
          </a:p>
          <a:p>
            <a:pPr lvl="1"/>
            <a:r>
              <a:rPr lang="en-US" altLang="zh-CN">
                <a:ea typeface="宋体" panose="02010600030101010101" pitchFamily="2" charset="-122"/>
              </a:rPr>
              <a:t>Two value semaphore(0/1),like a mutex lock</a:t>
            </a:r>
          </a:p>
          <a:p>
            <a:pPr lvl="1"/>
            <a:r>
              <a:rPr lang="en-US" altLang="zh-CN">
                <a:ea typeface="宋体" panose="02010600030101010101" pitchFamily="2" charset="-122"/>
              </a:rPr>
              <a:t>Counter </a:t>
            </a:r>
            <a:r>
              <a:rPr lang="en-US" altLang="zh-CN"/>
              <a:t>  semaphore(may &gt;1)</a:t>
            </a:r>
          </a:p>
        </p:txBody>
      </p:sp>
    </p:spTree>
    <p:extLst>
      <p:ext uri="{BB962C8B-B14F-4D97-AF65-F5344CB8AC3E}">
        <p14:creationId xmlns:p14="http://schemas.microsoft.com/office/powerpoint/2010/main" val="38472552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115616" y="116632"/>
            <a:ext cx="8786813" cy="762000"/>
          </a:xfrm>
        </p:spPr>
        <p:txBody>
          <a:bodyPr/>
          <a:lstStyle/>
          <a:p>
            <a:r>
              <a:rPr lang="en-US" altLang="zh-CN" dirty="0"/>
              <a:t>APIs</a:t>
            </a:r>
          </a:p>
        </p:txBody>
      </p:sp>
      <p:sp>
        <p:nvSpPr>
          <p:cNvPr id="159747" name="Rectangle 3"/>
          <p:cNvSpPr>
            <a:spLocks noGrp="1" noChangeArrowheads="1"/>
          </p:cNvSpPr>
          <p:nvPr>
            <p:ph type="body" idx="1"/>
          </p:nvPr>
        </p:nvSpPr>
        <p:spPr/>
        <p:txBody>
          <a:bodyPr/>
          <a:lstStyle/>
          <a:p>
            <a:pPr lvl="1">
              <a:lnSpc>
                <a:spcPct val="90000"/>
              </a:lnSpc>
              <a:buFont typeface="Wingdings" panose="05000000000000000000" pitchFamily="2" charset="2"/>
              <a:buNone/>
            </a:pPr>
            <a:r>
              <a:rPr lang="en-US" altLang="zh-CN" sz="2200"/>
              <a:t>#include &lt;sys/types.h&gt;</a:t>
            </a:r>
          </a:p>
          <a:p>
            <a:pPr lvl="1">
              <a:lnSpc>
                <a:spcPct val="90000"/>
              </a:lnSpc>
              <a:buFont typeface="Wingdings" panose="05000000000000000000" pitchFamily="2" charset="2"/>
              <a:buNone/>
            </a:pPr>
            <a:r>
              <a:rPr lang="en-US" altLang="zh-CN" sz="2200"/>
              <a:t>#include &lt;sys/ipc.h&gt;</a:t>
            </a:r>
          </a:p>
          <a:p>
            <a:pPr lvl="1">
              <a:lnSpc>
                <a:spcPct val="90000"/>
              </a:lnSpc>
              <a:buFont typeface="Wingdings" panose="05000000000000000000" pitchFamily="2" charset="2"/>
              <a:buNone/>
            </a:pPr>
            <a:r>
              <a:rPr lang="en-US" altLang="zh-CN" sz="2200"/>
              <a:t>#include &lt;sys/sem.h&gt;</a:t>
            </a:r>
          </a:p>
          <a:p>
            <a:pPr>
              <a:lnSpc>
                <a:spcPct val="90000"/>
              </a:lnSpc>
            </a:pPr>
            <a:r>
              <a:rPr lang="en-US" altLang="zh-CN" sz="2400"/>
              <a:t>key_t ftok (char*pathname, char proj)</a:t>
            </a:r>
            <a:endParaRPr lang="en-US" altLang="zh-CN" sz="2400">
              <a:ea typeface="宋体" panose="02010600030101010101" pitchFamily="2" charset="-122"/>
            </a:endParaRPr>
          </a:p>
          <a:p>
            <a:pPr lvl="1">
              <a:lnSpc>
                <a:spcPct val="90000"/>
              </a:lnSpc>
            </a:pPr>
            <a:r>
              <a:rPr lang="en-US" altLang="zh-CN" sz="2200"/>
              <a:t>Return a key which is relative to pathname</a:t>
            </a:r>
          </a:p>
          <a:p>
            <a:pPr>
              <a:lnSpc>
                <a:spcPct val="90000"/>
              </a:lnSpc>
            </a:pPr>
            <a:r>
              <a:rPr lang="en-US" altLang="zh-CN" sz="2400"/>
              <a:t>int semget(key_t key, int nsems, int semflg)</a:t>
            </a:r>
          </a:p>
          <a:p>
            <a:pPr>
              <a:lnSpc>
                <a:spcPct val="90000"/>
              </a:lnSpc>
            </a:pPr>
            <a:r>
              <a:rPr lang="en-US" altLang="zh-CN" sz="2400"/>
              <a:t>int semop(int semid, struct sembuf *sops, unsigned nsops); </a:t>
            </a:r>
          </a:p>
          <a:p>
            <a:pPr>
              <a:lnSpc>
                <a:spcPct val="90000"/>
              </a:lnSpc>
            </a:pPr>
            <a:r>
              <a:rPr lang="en-US" altLang="zh-CN" sz="2400"/>
              <a:t>int semctl(int semid</a:t>
            </a:r>
            <a:r>
              <a:rPr lang="zh-CN" altLang="en-US" sz="2400"/>
              <a:t>，</a:t>
            </a:r>
            <a:r>
              <a:rPr lang="en-US" altLang="zh-CN" sz="2400"/>
              <a:t>int semnum</a:t>
            </a:r>
            <a:r>
              <a:rPr lang="zh-CN" altLang="en-US" sz="2400"/>
              <a:t>，</a:t>
            </a:r>
            <a:r>
              <a:rPr lang="en-US" altLang="zh-CN" sz="2400"/>
              <a:t>int cmd</a:t>
            </a:r>
            <a:r>
              <a:rPr lang="zh-CN" altLang="en-US" sz="2400"/>
              <a:t>，</a:t>
            </a:r>
            <a:r>
              <a:rPr lang="en-US" altLang="zh-CN" sz="2400"/>
              <a:t>union semun arg) </a:t>
            </a:r>
            <a:br>
              <a:rPr lang="en-US" altLang="zh-CN" sz="2400"/>
            </a:br>
            <a:endParaRPr lang="en-US" altLang="zh-CN" sz="2400"/>
          </a:p>
        </p:txBody>
      </p:sp>
    </p:spTree>
    <p:extLst>
      <p:ext uri="{BB962C8B-B14F-4D97-AF65-F5344CB8AC3E}">
        <p14:creationId xmlns:p14="http://schemas.microsoft.com/office/powerpoint/2010/main" val="9882929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187624" y="0"/>
            <a:ext cx="7707139" cy="1527175"/>
          </a:xfrm>
        </p:spPr>
        <p:txBody>
          <a:bodyPr/>
          <a:lstStyle/>
          <a:p>
            <a:r>
              <a:rPr lang="en-US" altLang="zh-CN" sz="3200" dirty="0"/>
              <a:t>Semaphore </a:t>
            </a:r>
            <a:br>
              <a:rPr lang="en-US" altLang="zh-CN" sz="3200" dirty="0"/>
            </a:br>
            <a:r>
              <a:rPr lang="en-US" altLang="zh-CN" sz="3200" dirty="0" err="1"/>
              <a:t>int</a:t>
            </a:r>
            <a:r>
              <a:rPr lang="en-US" altLang="zh-CN" sz="3200" dirty="0"/>
              <a:t> </a:t>
            </a:r>
            <a:r>
              <a:rPr lang="en-US" altLang="zh-CN" sz="3200" dirty="0" err="1"/>
              <a:t>semget</a:t>
            </a:r>
            <a:r>
              <a:rPr lang="en-US" altLang="zh-CN" sz="3200" dirty="0"/>
              <a:t>(</a:t>
            </a:r>
            <a:r>
              <a:rPr lang="en-US" altLang="zh-CN" sz="3200" dirty="0" err="1"/>
              <a:t>key_t</a:t>
            </a:r>
            <a:r>
              <a:rPr lang="en-US" altLang="zh-CN" sz="3200" dirty="0"/>
              <a:t> key, </a:t>
            </a:r>
            <a:r>
              <a:rPr lang="en-US" altLang="zh-CN" sz="3200" dirty="0" err="1"/>
              <a:t>int</a:t>
            </a:r>
            <a:r>
              <a:rPr lang="en-US" altLang="zh-CN" sz="3200" dirty="0"/>
              <a:t> </a:t>
            </a:r>
            <a:r>
              <a:rPr lang="en-US" altLang="zh-CN" sz="3200" dirty="0" err="1"/>
              <a:t>nsems</a:t>
            </a:r>
            <a:r>
              <a:rPr lang="en-US" altLang="zh-CN" sz="3200" dirty="0"/>
              <a:t>, </a:t>
            </a:r>
            <a:r>
              <a:rPr lang="en-US" altLang="zh-CN" sz="3200" dirty="0" err="1"/>
              <a:t>int</a:t>
            </a:r>
            <a:r>
              <a:rPr lang="en-US" altLang="zh-CN" sz="3200" dirty="0"/>
              <a:t> </a:t>
            </a:r>
            <a:r>
              <a:rPr lang="en-US" altLang="zh-CN" sz="3200" dirty="0" err="1"/>
              <a:t>semflg</a:t>
            </a:r>
            <a:r>
              <a:rPr lang="en-US" altLang="zh-CN" sz="3200" dirty="0"/>
              <a:t>)</a:t>
            </a:r>
            <a:br>
              <a:rPr lang="en-US" altLang="zh-CN" sz="3200" dirty="0"/>
            </a:br>
            <a:endParaRPr lang="en-US" altLang="zh-CN" sz="3200" dirty="0"/>
          </a:p>
        </p:txBody>
      </p:sp>
      <p:sp>
        <p:nvSpPr>
          <p:cNvPr id="160771" name="Rectangle 3"/>
          <p:cNvSpPr>
            <a:spLocks noGrp="1" noChangeArrowheads="1"/>
          </p:cNvSpPr>
          <p:nvPr>
            <p:ph type="body" idx="1"/>
          </p:nvPr>
        </p:nvSpPr>
        <p:spPr/>
        <p:txBody>
          <a:bodyPr/>
          <a:lstStyle/>
          <a:p>
            <a:r>
              <a:rPr lang="en-US" altLang="zh-CN">
                <a:ea typeface="宋体" panose="02010600030101010101" pitchFamily="2" charset="-122"/>
              </a:rPr>
              <a:t>Key:value returned by ftok(), a unique ID for 		semaphore;</a:t>
            </a:r>
          </a:p>
          <a:p>
            <a:r>
              <a:rPr lang="en-US" altLang="zh-CN">
                <a:ea typeface="宋体" panose="02010600030101010101" pitchFamily="2" charset="-122"/>
              </a:rPr>
              <a:t>Nsems: the number of the semaphore .</a:t>
            </a:r>
          </a:p>
          <a:p>
            <a:r>
              <a:rPr lang="en-US" altLang="zh-CN">
                <a:ea typeface="宋体" panose="02010600030101010101" pitchFamily="2" charset="-122"/>
              </a:rPr>
              <a:t>Semflg:a mark bit field.</a:t>
            </a:r>
          </a:p>
          <a:p>
            <a:r>
              <a:rPr lang="en-US" altLang="zh-CN">
                <a:ea typeface="宋体" panose="02010600030101010101" pitchFamily="2" charset="-122"/>
              </a:rPr>
              <a:t>Fail return -1,then return the semaphore ID</a:t>
            </a:r>
            <a:endParaRPr lang="en-US" altLang="zh-CN"/>
          </a:p>
        </p:txBody>
      </p:sp>
    </p:spTree>
    <p:extLst>
      <p:ext uri="{BB962C8B-B14F-4D97-AF65-F5344CB8AC3E}">
        <p14:creationId xmlns:p14="http://schemas.microsoft.com/office/powerpoint/2010/main" val="23973398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1115616" y="0"/>
            <a:ext cx="7779147" cy="1527175"/>
          </a:xfrm>
        </p:spPr>
        <p:txBody>
          <a:bodyPr/>
          <a:lstStyle/>
          <a:p>
            <a:r>
              <a:rPr lang="en-US" altLang="zh-CN" sz="3200" dirty="0"/>
              <a:t>Semaphore </a:t>
            </a:r>
            <a:br>
              <a:rPr lang="en-US" altLang="zh-CN" sz="3200" dirty="0"/>
            </a:br>
            <a:r>
              <a:rPr lang="en-US" altLang="zh-CN" sz="3200" dirty="0" err="1"/>
              <a:t>int</a:t>
            </a:r>
            <a:r>
              <a:rPr lang="en-US" altLang="zh-CN" sz="3200" dirty="0"/>
              <a:t> </a:t>
            </a:r>
            <a:r>
              <a:rPr lang="en-US" altLang="zh-CN" sz="3200" dirty="0" err="1"/>
              <a:t>semop</a:t>
            </a:r>
            <a:r>
              <a:rPr lang="en-US" altLang="zh-CN" sz="3200" dirty="0"/>
              <a:t>(</a:t>
            </a:r>
            <a:r>
              <a:rPr lang="en-US" altLang="zh-CN" sz="3200" dirty="0" err="1"/>
              <a:t>int</a:t>
            </a:r>
            <a:r>
              <a:rPr lang="en-US" altLang="zh-CN" sz="3200" dirty="0"/>
              <a:t> </a:t>
            </a:r>
            <a:r>
              <a:rPr lang="en-US" altLang="zh-CN" sz="3200" dirty="0" err="1"/>
              <a:t>semid</a:t>
            </a:r>
            <a:r>
              <a:rPr lang="en-US" altLang="zh-CN" sz="3200" dirty="0"/>
              <a:t>, </a:t>
            </a:r>
            <a:r>
              <a:rPr lang="en-US" altLang="zh-CN" sz="3200" dirty="0" err="1"/>
              <a:t>struct</a:t>
            </a:r>
            <a:r>
              <a:rPr lang="en-US" altLang="zh-CN" sz="3200" dirty="0"/>
              <a:t> </a:t>
            </a:r>
            <a:r>
              <a:rPr lang="en-US" altLang="zh-CN" sz="3200" dirty="0" err="1"/>
              <a:t>sembuf</a:t>
            </a:r>
            <a:r>
              <a:rPr lang="en-US" altLang="zh-CN" sz="3200" dirty="0"/>
              <a:t> *sops, unsigned </a:t>
            </a:r>
            <a:r>
              <a:rPr lang="en-US" altLang="zh-CN" sz="3200" dirty="0" err="1"/>
              <a:t>nsops</a:t>
            </a:r>
            <a:r>
              <a:rPr lang="en-US" altLang="zh-CN" sz="3200" dirty="0"/>
              <a:t>);</a:t>
            </a:r>
          </a:p>
        </p:txBody>
      </p:sp>
      <p:sp>
        <p:nvSpPr>
          <p:cNvPr id="161795" name="Rectangle 3"/>
          <p:cNvSpPr>
            <a:spLocks noGrp="1" noChangeArrowheads="1"/>
          </p:cNvSpPr>
          <p:nvPr>
            <p:ph type="body" idx="1"/>
          </p:nvPr>
        </p:nvSpPr>
        <p:spPr/>
        <p:txBody>
          <a:bodyPr/>
          <a:lstStyle/>
          <a:p>
            <a:pPr>
              <a:lnSpc>
                <a:spcPct val="90000"/>
              </a:lnSpc>
            </a:pPr>
            <a:r>
              <a:rPr lang="en-US" altLang="zh-CN" sz="2400"/>
              <a:t>Semid: sempahore ID</a:t>
            </a:r>
          </a:p>
          <a:p>
            <a:pPr>
              <a:lnSpc>
                <a:spcPct val="90000"/>
              </a:lnSpc>
            </a:pPr>
            <a:r>
              <a:rPr lang="en-US" altLang="zh-CN" sz="2400"/>
              <a:t>Sops: operation in the special semaphore.</a:t>
            </a:r>
          </a:p>
          <a:p>
            <a:pPr>
              <a:lnSpc>
                <a:spcPct val="90000"/>
              </a:lnSpc>
            </a:pPr>
            <a:r>
              <a:rPr lang="en-US" altLang="zh-CN" sz="2400"/>
              <a:t>Nsops: size of sops</a:t>
            </a:r>
            <a:br>
              <a:rPr lang="en-US" altLang="zh-CN" sz="2400"/>
            </a:br>
            <a:r>
              <a:rPr lang="en-US" altLang="zh-CN" sz="2400"/>
              <a:t/>
            </a:r>
            <a:br>
              <a:rPr lang="en-US" altLang="zh-CN" sz="2400"/>
            </a:br>
            <a:r>
              <a:rPr lang="en-US" altLang="zh-CN" sz="2400"/>
              <a:t>sembuf struct</a:t>
            </a:r>
            <a:r>
              <a:rPr lang="zh-CN" altLang="en-US" sz="2400"/>
              <a:t>：</a:t>
            </a:r>
          </a:p>
          <a:p>
            <a:pPr>
              <a:lnSpc>
                <a:spcPct val="90000"/>
              </a:lnSpc>
            </a:pPr>
            <a:r>
              <a:rPr lang="en-US" altLang="zh-CN" sz="2400"/>
              <a:t>struct sembuf {	</a:t>
            </a:r>
          </a:p>
          <a:p>
            <a:pPr>
              <a:lnSpc>
                <a:spcPct val="90000"/>
              </a:lnSpc>
              <a:buFont typeface="Wingdings" panose="05000000000000000000" pitchFamily="2" charset="2"/>
              <a:buNone/>
            </a:pPr>
            <a:r>
              <a:rPr lang="en-US" altLang="zh-CN" sz="2400"/>
              <a:t> 	unsigned short  	sem_num;		/* semaphore index 							in array */</a:t>
            </a:r>
          </a:p>
          <a:p>
            <a:pPr>
              <a:lnSpc>
                <a:spcPct val="90000"/>
              </a:lnSpc>
              <a:buFont typeface="Wingdings" panose="05000000000000000000" pitchFamily="2" charset="2"/>
              <a:buNone/>
            </a:pPr>
            <a:r>
              <a:rPr lang="en-US" altLang="zh-CN" sz="2400"/>
              <a:t>	short  sem_op;		/* semaphore operation */</a:t>
            </a:r>
          </a:p>
          <a:p>
            <a:pPr>
              <a:lnSpc>
                <a:spcPct val="90000"/>
              </a:lnSpc>
              <a:buFont typeface="Wingdings" panose="05000000000000000000" pitchFamily="2" charset="2"/>
              <a:buNone/>
            </a:pPr>
            <a:r>
              <a:rPr lang="en-US" altLang="zh-CN" sz="2400"/>
              <a:t>    short sem_flg;		/* operation flags */</a:t>
            </a:r>
          </a:p>
          <a:p>
            <a:pPr>
              <a:lnSpc>
                <a:spcPct val="90000"/>
              </a:lnSpc>
              <a:buFont typeface="Wingdings" panose="05000000000000000000" pitchFamily="2" charset="2"/>
              <a:buNone/>
            </a:pPr>
            <a:r>
              <a:rPr lang="en-US" altLang="zh-CN" sz="2400"/>
              <a:t>};</a:t>
            </a:r>
          </a:p>
        </p:txBody>
      </p:sp>
    </p:spTree>
    <p:extLst>
      <p:ext uri="{BB962C8B-B14F-4D97-AF65-F5344CB8AC3E}">
        <p14:creationId xmlns:p14="http://schemas.microsoft.com/office/powerpoint/2010/main" val="3373496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1043608" y="0"/>
            <a:ext cx="7743205" cy="1752600"/>
          </a:xfrm>
        </p:spPr>
        <p:txBody>
          <a:bodyPr/>
          <a:lstStyle/>
          <a:p>
            <a:r>
              <a:rPr lang="en-US" altLang="zh-CN" sz="3200" dirty="0"/>
              <a:t>Semaphore </a:t>
            </a:r>
            <a:br>
              <a:rPr lang="en-US" altLang="zh-CN" sz="3200" dirty="0"/>
            </a:br>
            <a:r>
              <a:rPr lang="en-US" altLang="zh-CN" sz="3200" dirty="0" err="1"/>
              <a:t>int</a:t>
            </a:r>
            <a:r>
              <a:rPr lang="en-US" altLang="zh-CN" sz="3200" dirty="0"/>
              <a:t> </a:t>
            </a:r>
            <a:r>
              <a:rPr lang="en-US" altLang="zh-CN" sz="3200" dirty="0" err="1"/>
              <a:t>semctl</a:t>
            </a:r>
            <a:r>
              <a:rPr lang="en-US" altLang="zh-CN" sz="3200" dirty="0"/>
              <a:t>(</a:t>
            </a:r>
            <a:r>
              <a:rPr lang="en-US" altLang="zh-CN" sz="3200" dirty="0" err="1"/>
              <a:t>int</a:t>
            </a:r>
            <a:r>
              <a:rPr lang="en-US" altLang="zh-CN" sz="3200" dirty="0"/>
              <a:t> </a:t>
            </a:r>
            <a:r>
              <a:rPr lang="en-US" altLang="zh-CN" sz="3200" dirty="0" err="1"/>
              <a:t>semid</a:t>
            </a:r>
            <a:r>
              <a:rPr lang="zh-CN" altLang="en-US" sz="3200" dirty="0"/>
              <a:t>，</a:t>
            </a:r>
            <a:r>
              <a:rPr lang="en-US" altLang="zh-CN" sz="3200" dirty="0" err="1"/>
              <a:t>int</a:t>
            </a:r>
            <a:r>
              <a:rPr lang="en-US" altLang="zh-CN" sz="3200" dirty="0"/>
              <a:t> </a:t>
            </a:r>
            <a:r>
              <a:rPr lang="en-US" altLang="zh-CN" sz="3200" dirty="0" err="1"/>
              <a:t>semnum</a:t>
            </a:r>
            <a:r>
              <a:rPr lang="zh-CN" altLang="en-US" sz="3200" dirty="0"/>
              <a:t>，</a:t>
            </a:r>
            <a:r>
              <a:rPr lang="en-US" altLang="zh-CN" sz="3200" dirty="0" err="1"/>
              <a:t>int</a:t>
            </a:r>
            <a:r>
              <a:rPr lang="en-US" altLang="zh-CN" sz="3200" dirty="0"/>
              <a:t> </a:t>
            </a:r>
            <a:r>
              <a:rPr lang="en-US" altLang="zh-CN" sz="3200" dirty="0" err="1"/>
              <a:t>cmd</a:t>
            </a:r>
            <a:r>
              <a:rPr lang="zh-CN" altLang="en-US" sz="3200" dirty="0"/>
              <a:t>，</a:t>
            </a:r>
            <a:r>
              <a:rPr lang="en-US" altLang="zh-CN" sz="3200" dirty="0"/>
              <a:t>union </a:t>
            </a:r>
            <a:r>
              <a:rPr lang="en-US" altLang="zh-CN" sz="3200" dirty="0" err="1"/>
              <a:t>semun</a:t>
            </a:r>
            <a:r>
              <a:rPr lang="en-US" altLang="zh-CN" sz="3200" dirty="0"/>
              <a:t> </a:t>
            </a:r>
            <a:r>
              <a:rPr lang="en-US" altLang="zh-CN" sz="3200" dirty="0" err="1"/>
              <a:t>arg</a:t>
            </a:r>
            <a:r>
              <a:rPr lang="en-US" altLang="zh-CN" sz="3200" dirty="0"/>
              <a:t>) </a:t>
            </a:r>
            <a:br>
              <a:rPr lang="en-US" altLang="zh-CN" sz="3200" dirty="0"/>
            </a:br>
            <a:endParaRPr lang="en-US" altLang="zh-CN" sz="3200" dirty="0"/>
          </a:p>
        </p:txBody>
      </p:sp>
      <p:sp>
        <p:nvSpPr>
          <p:cNvPr id="162819" name="Rectangle 3"/>
          <p:cNvSpPr>
            <a:spLocks noGrp="1" noChangeArrowheads="1"/>
          </p:cNvSpPr>
          <p:nvPr>
            <p:ph type="body" idx="1"/>
          </p:nvPr>
        </p:nvSpPr>
        <p:spPr/>
        <p:txBody>
          <a:bodyPr/>
          <a:lstStyle/>
          <a:p>
            <a:r>
              <a:rPr lang="en-US" altLang="zh-CN">
                <a:ea typeface="宋体" panose="02010600030101010101" pitchFamily="2" charset="-122"/>
              </a:rPr>
              <a:t>Semid:semaphore ID</a:t>
            </a:r>
          </a:p>
          <a:p>
            <a:r>
              <a:rPr lang="en-US" altLang="zh-CN">
                <a:ea typeface="宋体" panose="02010600030101010101" pitchFamily="2" charset="-122"/>
              </a:rPr>
              <a:t>Cmd:operation types</a:t>
            </a:r>
          </a:p>
          <a:p>
            <a:r>
              <a:rPr lang="en-US" altLang="zh-CN">
                <a:ea typeface="宋体" panose="02010600030101010101" pitchFamily="2" charset="-122"/>
              </a:rPr>
              <a:t>Semnum:operation for which semaphore. Meaningful for few special cmd.</a:t>
            </a:r>
          </a:p>
          <a:p>
            <a:r>
              <a:rPr lang="en-US" altLang="zh-CN">
                <a:ea typeface="宋体" panose="02010600030101010101" pitchFamily="2" charset="-122"/>
              </a:rPr>
              <a:t>Arg:set or return the info of semaphore</a:t>
            </a:r>
          </a:p>
        </p:txBody>
      </p:sp>
    </p:spTree>
    <p:extLst>
      <p:ext uri="{BB962C8B-B14F-4D97-AF65-F5344CB8AC3E}">
        <p14:creationId xmlns:p14="http://schemas.microsoft.com/office/powerpoint/2010/main" val="40667372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1115616" y="0"/>
            <a:ext cx="7671197" cy="762000"/>
          </a:xfrm>
        </p:spPr>
        <p:txBody>
          <a:bodyPr/>
          <a:lstStyle/>
          <a:p>
            <a:r>
              <a:rPr lang="en-US" altLang="zh-CN" dirty="0"/>
              <a:t>Semaphore</a:t>
            </a:r>
          </a:p>
        </p:txBody>
      </p:sp>
      <p:sp>
        <p:nvSpPr>
          <p:cNvPr id="164867" name="Rectangle 3"/>
          <p:cNvSpPr>
            <a:spLocks noGrp="1" noChangeArrowheads="1"/>
          </p:cNvSpPr>
          <p:nvPr>
            <p:ph type="body" idx="1"/>
          </p:nvPr>
        </p:nvSpPr>
        <p:spPr/>
        <p:txBody>
          <a:bodyPr/>
          <a:lstStyle/>
          <a:p>
            <a:pPr>
              <a:lnSpc>
                <a:spcPct val="80000"/>
              </a:lnSpc>
            </a:pPr>
            <a:r>
              <a:rPr lang="en-US" altLang="zh-CN" sz="1600"/>
              <a:t>#include &lt;linux/sem.h&gt;</a:t>
            </a:r>
          </a:p>
          <a:p>
            <a:pPr>
              <a:lnSpc>
                <a:spcPct val="80000"/>
              </a:lnSpc>
            </a:pPr>
            <a:r>
              <a:rPr lang="en-US" altLang="zh-CN" sz="1600"/>
              <a:t>#include &lt;stdio.h&gt;</a:t>
            </a:r>
          </a:p>
          <a:p>
            <a:pPr>
              <a:lnSpc>
                <a:spcPct val="80000"/>
              </a:lnSpc>
            </a:pPr>
            <a:r>
              <a:rPr lang="en-US" altLang="zh-CN" sz="1600"/>
              <a:t>#include &lt;errno.h&gt;</a:t>
            </a:r>
          </a:p>
          <a:p>
            <a:pPr>
              <a:lnSpc>
                <a:spcPct val="80000"/>
              </a:lnSpc>
            </a:pPr>
            <a:r>
              <a:rPr lang="en-US" altLang="zh-CN" sz="1600"/>
              <a:t>#define SEM_PATH "/unix/my_sem"</a:t>
            </a:r>
          </a:p>
          <a:p>
            <a:pPr>
              <a:lnSpc>
                <a:spcPct val="80000"/>
              </a:lnSpc>
            </a:pPr>
            <a:r>
              <a:rPr lang="en-US" altLang="zh-CN" sz="1600"/>
              <a:t>#define max_tries 3 </a:t>
            </a:r>
          </a:p>
          <a:p>
            <a:pPr>
              <a:lnSpc>
                <a:spcPct val="80000"/>
              </a:lnSpc>
            </a:pPr>
            <a:r>
              <a:rPr lang="en-US" altLang="zh-CN" sz="1600"/>
              <a:t>int semid;</a:t>
            </a:r>
          </a:p>
          <a:p>
            <a:pPr>
              <a:lnSpc>
                <a:spcPct val="80000"/>
              </a:lnSpc>
            </a:pPr>
            <a:r>
              <a:rPr lang="en-US" altLang="zh-CN" sz="1600"/>
              <a:t>main()</a:t>
            </a:r>
          </a:p>
          <a:p>
            <a:pPr>
              <a:lnSpc>
                <a:spcPct val="80000"/>
              </a:lnSpc>
            </a:pPr>
            <a:r>
              <a:rPr lang="en-US" altLang="zh-CN" sz="1600"/>
              <a:t>{</a:t>
            </a:r>
          </a:p>
          <a:p>
            <a:pPr>
              <a:lnSpc>
                <a:spcPct val="80000"/>
              </a:lnSpc>
            </a:pPr>
            <a:r>
              <a:rPr lang="en-US" altLang="zh-CN" sz="1600"/>
              <a:t>int flag1,flag2,key,i,init_ok,tmperrno;</a:t>
            </a:r>
          </a:p>
          <a:p>
            <a:pPr>
              <a:lnSpc>
                <a:spcPct val="80000"/>
              </a:lnSpc>
            </a:pPr>
            <a:r>
              <a:rPr lang="en-US" altLang="zh-CN" sz="1600"/>
              <a:t>struct semid_ds sem_info;</a:t>
            </a:r>
          </a:p>
          <a:p>
            <a:pPr>
              <a:lnSpc>
                <a:spcPct val="80000"/>
              </a:lnSpc>
            </a:pPr>
            <a:r>
              <a:rPr lang="en-US" altLang="zh-CN" sz="1600"/>
              <a:t>struct seminfo sem_info2;</a:t>
            </a:r>
          </a:p>
          <a:p>
            <a:pPr>
              <a:lnSpc>
                <a:spcPct val="80000"/>
              </a:lnSpc>
            </a:pPr>
            <a:r>
              <a:rPr lang="en-US" altLang="zh-CN" sz="1600"/>
              <a:t>union semun arg; 			//union semun</a:t>
            </a:r>
            <a:r>
              <a:rPr lang="zh-CN" altLang="en-US" sz="1600"/>
              <a:t>： 请参考附录</a:t>
            </a:r>
            <a:r>
              <a:rPr lang="en-US" altLang="zh-CN" sz="1600"/>
              <a:t>2</a:t>
            </a:r>
          </a:p>
          <a:p>
            <a:pPr>
              <a:lnSpc>
                <a:spcPct val="80000"/>
              </a:lnSpc>
            </a:pPr>
            <a:r>
              <a:rPr lang="en-US" altLang="zh-CN" sz="1600"/>
              <a:t>struct sembuf askfor_res, free_res;</a:t>
            </a:r>
          </a:p>
          <a:p>
            <a:pPr>
              <a:lnSpc>
                <a:spcPct val="80000"/>
              </a:lnSpc>
            </a:pPr>
            <a:r>
              <a:rPr lang="en-US" altLang="zh-CN" sz="1600"/>
              <a:t>flag1=IPC_CREAT|IPC_EXCL|00666;</a:t>
            </a:r>
          </a:p>
          <a:p>
            <a:pPr>
              <a:lnSpc>
                <a:spcPct val="80000"/>
              </a:lnSpc>
            </a:pPr>
            <a:r>
              <a:rPr lang="en-US" altLang="zh-CN" sz="1600"/>
              <a:t>flag2=IPC_CREAT|00666;</a:t>
            </a:r>
          </a:p>
          <a:p>
            <a:pPr>
              <a:lnSpc>
                <a:spcPct val="80000"/>
              </a:lnSpc>
            </a:pPr>
            <a:r>
              <a:rPr lang="en-US" altLang="zh-CN" sz="1600"/>
              <a:t>key=ftok(SEM_PATH,'a');</a:t>
            </a:r>
          </a:p>
        </p:txBody>
      </p:sp>
    </p:spTree>
    <p:extLst>
      <p:ext uri="{BB962C8B-B14F-4D97-AF65-F5344CB8AC3E}">
        <p14:creationId xmlns:p14="http://schemas.microsoft.com/office/powerpoint/2010/main" val="19988811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1115616" y="0"/>
            <a:ext cx="7671197" cy="762000"/>
          </a:xfrm>
        </p:spPr>
        <p:txBody>
          <a:bodyPr/>
          <a:lstStyle/>
          <a:p>
            <a:r>
              <a:rPr lang="en-US" altLang="zh-CN" dirty="0"/>
              <a:t>Semaphore</a:t>
            </a:r>
          </a:p>
        </p:txBody>
      </p:sp>
      <p:sp>
        <p:nvSpPr>
          <p:cNvPr id="165891" name="Rectangle 3"/>
          <p:cNvSpPr>
            <a:spLocks noGrp="1" noChangeArrowheads="1"/>
          </p:cNvSpPr>
          <p:nvPr>
            <p:ph type="body" idx="1"/>
          </p:nvPr>
        </p:nvSpPr>
        <p:spPr/>
        <p:txBody>
          <a:bodyPr/>
          <a:lstStyle/>
          <a:p>
            <a:pPr>
              <a:lnSpc>
                <a:spcPct val="80000"/>
              </a:lnSpc>
            </a:pPr>
            <a:r>
              <a:rPr lang="en-US" altLang="zh-CN" sz="1200"/>
              <a:t>//error handling for ftok here;</a:t>
            </a:r>
          </a:p>
          <a:p>
            <a:pPr>
              <a:lnSpc>
                <a:spcPct val="80000"/>
              </a:lnSpc>
            </a:pPr>
            <a:r>
              <a:rPr lang="en-US" altLang="zh-CN" sz="1200"/>
              <a:t>init_ok=0;</a:t>
            </a:r>
          </a:p>
          <a:p>
            <a:pPr>
              <a:lnSpc>
                <a:spcPct val="80000"/>
              </a:lnSpc>
            </a:pPr>
            <a:r>
              <a:rPr lang="en-US" altLang="zh-CN" sz="1200"/>
              <a:t>semid=semget(key,1,flag1);//create a semaphore set that only includes one semphore.</a:t>
            </a:r>
          </a:p>
          <a:p>
            <a:pPr>
              <a:lnSpc>
                <a:spcPct val="80000"/>
              </a:lnSpc>
            </a:pPr>
            <a:r>
              <a:rPr lang="en-US" altLang="zh-CN" sz="1200"/>
              <a:t>if(semid&lt;0)</a:t>
            </a:r>
          </a:p>
          <a:p>
            <a:pPr>
              <a:lnSpc>
                <a:spcPct val="80000"/>
              </a:lnSpc>
            </a:pPr>
            <a:r>
              <a:rPr lang="en-US" altLang="zh-CN" sz="1200"/>
              <a:t>{</a:t>
            </a:r>
          </a:p>
          <a:p>
            <a:pPr>
              <a:lnSpc>
                <a:spcPct val="80000"/>
              </a:lnSpc>
            </a:pPr>
            <a:r>
              <a:rPr lang="en-US" altLang="zh-CN" sz="1200"/>
              <a:t>	tmperrno=errno;</a:t>
            </a:r>
          </a:p>
          <a:p>
            <a:pPr>
              <a:lnSpc>
                <a:spcPct val="80000"/>
              </a:lnSpc>
            </a:pPr>
            <a:r>
              <a:rPr lang="en-US" altLang="zh-CN" sz="1200"/>
              <a:t>	perror("semget");</a:t>
            </a:r>
          </a:p>
          <a:p>
            <a:pPr>
              <a:lnSpc>
                <a:spcPct val="80000"/>
              </a:lnSpc>
            </a:pPr>
            <a:r>
              <a:rPr lang="en-US" altLang="zh-CN" sz="1200"/>
              <a:t>if(tmperrno==EEXIST)</a:t>
            </a:r>
          </a:p>
          <a:p>
            <a:pPr>
              <a:lnSpc>
                <a:spcPct val="80000"/>
              </a:lnSpc>
            </a:pPr>
            <a:r>
              <a:rPr lang="en-US" altLang="zh-CN" sz="1200"/>
              <a:t>//errno is undefined after a successful library call( including perror call) so it is saved //in tmperrno.</a:t>
            </a:r>
          </a:p>
          <a:p>
            <a:pPr>
              <a:lnSpc>
                <a:spcPct val="80000"/>
              </a:lnSpc>
            </a:pPr>
            <a:r>
              <a:rPr lang="en-US" altLang="zh-CN" sz="1200"/>
              <a:t>		{</a:t>
            </a:r>
          </a:p>
          <a:p>
            <a:pPr>
              <a:lnSpc>
                <a:spcPct val="80000"/>
              </a:lnSpc>
            </a:pPr>
            <a:r>
              <a:rPr lang="en-US" altLang="zh-CN" sz="1200"/>
              <a:t>		semid=semget(key,1,flag2);</a:t>
            </a:r>
          </a:p>
          <a:p>
            <a:pPr>
              <a:lnSpc>
                <a:spcPct val="80000"/>
              </a:lnSpc>
            </a:pPr>
            <a:r>
              <a:rPr lang="en-US" altLang="zh-CN" sz="1200"/>
              <a:t>//flag2 </a:t>
            </a:r>
            <a:r>
              <a:rPr lang="zh-CN" altLang="en-US" sz="1200"/>
              <a:t>只包含了</a:t>
            </a:r>
            <a:r>
              <a:rPr lang="en-US" altLang="zh-CN" sz="1200"/>
              <a:t>IPC_CREAT</a:t>
            </a:r>
            <a:r>
              <a:rPr lang="zh-CN" altLang="en-US" sz="1200"/>
              <a:t>标志</a:t>
            </a:r>
            <a:r>
              <a:rPr lang="en-US" altLang="zh-CN" sz="1200"/>
              <a:t>, </a:t>
            </a:r>
            <a:r>
              <a:rPr lang="zh-CN" altLang="en-US" sz="1200"/>
              <a:t>参数</a:t>
            </a:r>
            <a:r>
              <a:rPr lang="en-US" altLang="zh-CN" sz="1200"/>
              <a:t>nsems(</a:t>
            </a:r>
            <a:r>
              <a:rPr lang="zh-CN" altLang="en-US" sz="1200"/>
              <a:t>这里为</a:t>
            </a:r>
            <a:r>
              <a:rPr lang="en-US" altLang="zh-CN" sz="1200"/>
              <a:t>1)</a:t>
            </a:r>
            <a:r>
              <a:rPr lang="zh-CN" altLang="en-US" sz="1200"/>
              <a:t>必须与原来的信号灯数目一致</a:t>
            </a:r>
          </a:p>
          <a:p>
            <a:pPr>
              <a:lnSpc>
                <a:spcPct val="80000"/>
              </a:lnSpc>
            </a:pPr>
            <a:r>
              <a:rPr lang="zh-CN" altLang="en-US" sz="1200"/>
              <a:t>		</a:t>
            </a:r>
            <a:r>
              <a:rPr lang="en-US" altLang="zh-CN" sz="1200"/>
              <a:t>arg.buf=&amp;sem_info;</a:t>
            </a:r>
          </a:p>
          <a:p>
            <a:pPr>
              <a:lnSpc>
                <a:spcPct val="80000"/>
              </a:lnSpc>
            </a:pPr>
            <a:r>
              <a:rPr lang="en-US" altLang="zh-CN" sz="1200"/>
              <a:t>		for(i=0; i&lt;max_tries; i++)</a:t>
            </a:r>
          </a:p>
          <a:p>
            <a:pPr>
              <a:lnSpc>
                <a:spcPct val="80000"/>
              </a:lnSpc>
            </a:pPr>
            <a:r>
              <a:rPr lang="en-US" altLang="zh-CN" sz="1200"/>
              <a:t>		{</a:t>
            </a:r>
          </a:p>
          <a:p>
            <a:pPr>
              <a:lnSpc>
                <a:spcPct val="80000"/>
              </a:lnSpc>
            </a:pPr>
            <a:r>
              <a:rPr lang="en-US" altLang="zh-CN" sz="1200"/>
              <a:t>			if(semctl(semid, 0, IPC_STAT, arg)==-1)</a:t>
            </a:r>
          </a:p>
          <a:p>
            <a:pPr>
              <a:lnSpc>
                <a:spcPct val="80000"/>
              </a:lnSpc>
            </a:pPr>
            <a:r>
              <a:rPr lang="en-US" altLang="zh-CN" sz="1200"/>
              <a:t>			{	perror("semctl error"); i=max_tries;}</a:t>
            </a:r>
          </a:p>
          <a:p>
            <a:pPr>
              <a:lnSpc>
                <a:spcPct val="80000"/>
              </a:lnSpc>
            </a:pPr>
            <a:r>
              <a:rPr lang="en-US" altLang="zh-CN" sz="1200"/>
              <a:t>			else</a:t>
            </a:r>
          </a:p>
          <a:p>
            <a:pPr>
              <a:lnSpc>
                <a:spcPct val="80000"/>
              </a:lnSpc>
            </a:pPr>
            <a:r>
              <a:rPr lang="en-US" altLang="zh-CN" sz="1200"/>
              <a:t>			{ </a:t>
            </a:r>
          </a:p>
          <a:p>
            <a:pPr>
              <a:lnSpc>
                <a:spcPct val="80000"/>
              </a:lnSpc>
            </a:pPr>
            <a:r>
              <a:rPr lang="en-US" altLang="zh-CN" sz="1200"/>
              <a:t>				if(arg.buf-&gt;sem_otime!=0){ i=max_tries;  init_ok=1;}</a:t>
            </a:r>
          </a:p>
          <a:p>
            <a:pPr>
              <a:lnSpc>
                <a:spcPct val="80000"/>
              </a:lnSpc>
            </a:pPr>
            <a:r>
              <a:rPr lang="en-US" altLang="zh-CN" sz="1200"/>
              <a:t>				else	 sleep(1);	</a:t>
            </a:r>
          </a:p>
          <a:p>
            <a:pPr>
              <a:lnSpc>
                <a:spcPct val="80000"/>
              </a:lnSpc>
            </a:pPr>
            <a:r>
              <a:rPr lang="en-US" altLang="zh-CN" sz="1200"/>
              <a:t>			}</a:t>
            </a:r>
          </a:p>
          <a:p>
            <a:pPr>
              <a:lnSpc>
                <a:spcPct val="80000"/>
              </a:lnSpc>
            </a:pPr>
            <a:r>
              <a:rPr lang="en-US" altLang="zh-CN" sz="1200"/>
              <a:t>		}</a:t>
            </a:r>
          </a:p>
        </p:txBody>
      </p:sp>
    </p:spTree>
    <p:extLst>
      <p:ext uri="{BB962C8B-B14F-4D97-AF65-F5344CB8AC3E}">
        <p14:creationId xmlns:p14="http://schemas.microsoft.com/office/powerpoint/2010/main" val="19937624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115616" y="0"/>
            <a:ext cx="7671197" cy="762000"/>
          </a:xfrm>
        </p:spPr>
        <p:txBody>
          <a:bodyPr/>
          <a:lstStyle/>
          <a:p>
            <a:r>
              <a:rPr lang="en-US" altLang="zh-CN" dirty="0"/>
              <a:t>Semaphore</a:t>
            </a:r>
          </a:p>
        </p:txBody>
      </p:sp>
      <p:sp>
        <p:nvSpPr>
          <p:cNvPr id="166915" name="Rectangle 3"/>
          <p:cNvSpPr>
            <a:spLocks noGrp="1" noChangeArrowheads="1"/>
          </p:cNvSpPr>
          <p:nvPr>
            <p:ph type="body" idx="1"/>
          </p:nvPr>
        </p:nvSpPr>
        <p:spPr/>
        <p:txBody>
          <a:bodyPr/>
          <a:lstStyle/>
          <a:p>
            <a:pPr>
              <a:lnSpc>
                <a:spcPct val="80000"/>
              </a:lnSpc>
            </a:pPr>
            <a:r>
              <a:rPr lang="en-US" altLang="zh-CN" sz="1400"/>
              <a:t>if(!init_ok)</a:t>
            </a:r>
          </a:p>
          <a:p>
            <a:pPr>
              <a:lnSpc>
                <a:spcPct val="80000"/>
              </a:lnSpc>
            </a:pPr>
            <a:r>
              <a:rPr lang="en-US" altLang="zh-CN" sz="1400"/>
              <a:t>  // do some initializing, here we assume that the first process that creates the sem will </a:t>
            </a:r>
          </a:p>
          <a:p>
            <a:pPr>
              <a:lnSpc>
                <a:spcPct val="80000"/>
              </a:lnSpc>
            </a:pPr>
            <a:r>
              <a:rPr lang="en-US" altLang="zh-CN" sz="1400"/>
              <a:t>  // finish initialize the sem and run semop in max_tries*1 seconds. else it will not run </a:t>
            </a:r>
          </a:p>
          <a:p>
            <a:pPr>
              <a:lnSpc>
                <a:spcPct val="80000"/>
              </a:lnSpc>
            </a:pPr>
            <a:r>
              <a:rPr lang="en-US" altLang="zh-CN" sz="1400"/>
              <a:t>  // semop any more.</a:t>
            </a:r>
          </a:p>
          <a:p>
            <a:pPr>
              <a:lnSpc>
                <a:spcPct val="80000"/>
              </a:lnSpc>
            </a:pPr>
            <a:r>
              <a:rPr lang="en-US" altLang="zh-CN" sz="1400"/>
              <a:t>		{</a:t>
            </a:r>
          </a:p>
          <a:p>
            <a:pPr>
              <a:lnSpc>
                <a:spcPct val="80000"/>
              </a:lnSpc>
            </a:pPr>
            <a:r>
              <a:rPr lang="en-US" altLang="zh-CN" sz="1400"/>
              <a:t>			arg.val=1;</a:t>
            </a:r>
          </a:p>
          <a:p>
            <a:pPr>
              <a:lnSpc>
                <a:spcPct val="80000"/>
              </a:lnSpc>
            </a:pPr>
            <a:r>
              <a:rPr lang="en-US" altLang="zh-CN" sz="1400"/>
              <a:t>			if(semctl(semid,0,SETVAL,arg)==-1) perror("semctl setval error");</a:t>
            </a:r>
          </a:p>
          <a:p>
            <a:pPr>
              <a:lnSpc>
                <a:spcPct val="80000"/>
              </a:lnSpc>
            </a:pPr>
            <a:r>
              <a:rPr lang="en-US" altLang="zh-CN" sz="1400"/>
              <a:t>		} </a:t>
            </a:r>
          </a:p>
          <a:p>
            <a:pPr>
              <a:lnSpc>
                <a:spcPct val="80000"/>
              </a:lnSpc>
            </a:pPr>
            <a:r>
              <a:rPr lang="en-US" altLang="zh-CN" sz="1400"/>
              <a:t>	}</a:t>
            </a:r>
          </a:p>
          <a:p>
            <a:pPr>
              <a:lnSpc>
                <a:spcPct val="80000"/>
              </a:lnSpc>
            </a:pPr>
            <a:r>
              <a:rPr lang="en-US" altLang="zh-CN" sz="1400"/>
              <a:t>	else</a:t>
            </a:r>
          </a:p>
          <a:p>
            <a:pPr>
              <a:lnSpc>
                <a:spcPct val="80000"/>
              </a:lnSpc>
            </a:pPr>
            <a:r>
              <a:rPr lang="en-US" altLang="zh-CN" sz="1400"/>
              <a:t>	{perror("semget error, process exit");	exit();	}</a:t>
            </a:r>
          </a:p>
          <a:p>
            <a:pPr>
              <a:lnSpc>
                <a:spcPct val="80000"/>
              </a:lnSpc>
            </a:pPr>
            <a:r>
              <a:rPr lang="en-US" altLang="zh-CN" sz="1400"/>
              <a:t>}</a:t>
            </a:r>
          </a:p>
          <a:p>
            <a:pPr>
              <a:lnSpc>
                <a:spcPct val="80000"/>
              </a:lnSpc>
            </a:pPr>
            <a:r>
              <a:rPr lang="en-US" altLang="zh-CN" sz="1400"/>
              <a:t>else //semid&gt;=0; do some initializing 	</a:t>
            </a:r>
          </a:p>
          <a:p>
            <a:pPr>
              <a:lnSpc>
                <a:spcPct val="80000"/>
              </a:lnSpc>
            </a:pPr>
            <a:r>
              <a:rPr lang="en-US" altLang="zh-CN" sz="1400"/>
              <a:t>{</a:t>
            </a:r>
          </a:p>
          <a:p>
            <a:pPr>
              <a:lnSpc>
                <a:spcPct val="80000"/>
              </a:lnSpc>
            </a:pPr>
            <a:r>
              <a:rPr lang="en-US" altLang="zh-CN" sz="1400"/>
              <a:t>	arg.val=1;</a:t>
            </a:r>
          </a:p>
          <a:p>
            <a:pPr>
              <a:lnSpc>
                <a:spcPct val="80000"/>
              </a:lnSpc>
            </a:pPr>
            <a:r>
              <a:rPr lang="en-US" altLang="zh-CN" sz="1400"/>
              <a:t>	if(semctl(semid,0,SETVAL,arg)==-1)</a:t>
            </a:r>
          </a:p>
          <a:p>
            <a:pPr>
              <a:lnSpc>
                <a:spcPct val="80000"/>
              </a:lnSpc>
            </a:pPr>
            <a:r>
              <a:rPr lang="en-US" altLang="zh-CN" sz="1400"/>
              <a:t>		perror("semctl setval error");</a:t>
            </a:r>
          </a:p>
          <a:p>
            <a:pPr>
              <a:lnSpc>
                <a:spcPct val="80000"/>
              </a:lnSpc>
            </a:pPr>
            <a:r>
              <a:rPr lang="en-US" altLang="zh-CN" sz="1400"/>
              <a:t>}</a:t>
            </a:r>
          </a:p>
        </p:txBody>
      </p:sp>
    </p:spTree>
    <p:extLst>
      <p:ext uri="{BB962C8B-B14F-4D97-AF65-F5344CB8AC3E}">
        <p14:creationId xmlns:p14="http://schemas.microsoft.com/office/powerpoint/2010/main" val="26319106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3"/>
          <p:cNvSpPr>
            <a:spLocks noGrp="1" noChangeArrowheads="1"/>
          </p:cNvSpPr>
          <p:nvPr>
            <p:ph type="body" idx="1"/>
          </p:nvPr>
        </p:nvSpPr>
        <p:spPr>
          <a:xfrm>
            <a:off x="179388" y="228600"/>
            <a:ext cx="8713787" cy="6019800"/>
          </a:xfrm>
        </p:spPr>
        <p:txBody>
          <a:bodyPr/>
          <a:lstStyle/>
          <a:p>
            <a:pPr>
              <a:lnSpc>
                <a:spcPct val="80000"/>
              </a:lnSpc>
            </a:pPr>
            <a:r>
              <a:rPr lang="en-US" altLang="zh-CN" sz="1400"/>
              <a:t>//get some information about the semaphore and the limit of semaphore in redhat8.0</a:t>
            </a:r>
          </a:p>
          <a:p>
            <a:pPr>
              <a:lnSpc>
                <a:spcPct val="80000"/>
              </a:lnSpc>
            </a:pPr>
            <a:r>
              <a:rPr lang="en-US" altLang="zh-CN" sz="1400"/>
              <a:t>	arg.buf=&amp;sem_info;</a:t>
            </a:r>
          </a:p>
          <a:p>
            <a:pPr>
              <a:lnSpc>
                <a:spcPct val="80000"/>
              </a:lnSpc>
            </a:pPr>
            <a:r>
              <a:rPr lang="en-US" altLang="zh-CN" sz="1400"/>
              <a:t>	if(semctl(semid, 0, IPC_STAT, arg)==-1)</a:t>
            </a:r>
          </a:p>
          <a:p>
            <a:pPr>
              <a:lnSpc>
                <a:spcPct val="80000"/>
              </a:lnSpc>
            </a:pPr>
            <a:r>
              <a:rPr lang="en-US" altLang="zh-CN" sz="1400"/>
              <a:t>		perror("semctl IPC STAT");		</a:t>
            </a:r>
          </a:p>
          <a:p>
            <a:pPr>
              <a:lnSpc>
                <a:spcPct val="80000"/>
              </a:lnSpc>
            </a:pPr>
            <a:r>
              <a:rPr lang="en-US" altLang="zh-CN" sz="1400"/>
              <a:t>	printf("owner's uid is %d\n", 	arg.buf-&gt;sem_perm.uid);</a:t>
            </a:r>
          </a:p>
          <a:p>
            <a:pPr>
              <a:lnSpc>
                <a:spcPct val="80000"/>
              </a:lnSpc>
            </a:pPr>
            <a:r>
              <a:rPr lang="en-US" altLang="zh-CN" sz="1400"/>
              <a:t>	printf("owner's gid is %d\n", 	arg.buf-&gt;sem_perm.gid);</a:t>
            </a:r>
          </a:p>
          <a:p>
            <a:pPr>
              <a:lnSpc>
                <a:spcPct val="80000"/>
              </a:lnSpc>
            </a:pPr>
            <a:r>
              <a:rPr lang="en-US" altLang="zh-CN" sz="1400"/>
              <a:t>	printf("creater's uid is %d\n", 	arg.buf-&gt;sem_perm.cuid);</a:t>
            </a:r>
          </a:p>
          <a:p>
            <a:pPr>
              <a:lnSpc>
                <a:spcPct val="80000"/>
              </a:lnSpc>
            </a:pPr>
            <a:r>
              <a:rPr lang="en-US" altLang="zh-CN" sz="1400"/>
              <a:t>	printf("creater's gid is %d\n", 	arg.buf-&gt;sem_perm.cgid);</a:t>
            </a:r>
          </a:p>
          <a:p>
            <a:pPr>
              <a:lnSpc>
                <a:spcPct val="80000"/>
              </a:lnSpc>
            </a:pPr>
            <a:r>
              <a:rPr lang="en-US" altLang="zh-CN" sz="1400"/>
              <a:t>	arg.__buf=&amp;sem_info2;</a:t>
            </a:r>
          </a:p>
          <a:p>
            <a:pPr>
              <a:lnSpc>
                <a:spcPct val="80000"/>
              </a:lnSpc>
            </a:pPr>
            <a:r>
              <a:rPr lang="en-US" altLang="zh-CN" sz="1400"/>
              <a:t>	if(semctl(semid,0,IPC_INFO,arg)==-1)</a:t>
            </a:r>
          </a:p>
          <a:p>
            <a:pPr>
              <a:lnSpc>
                <a:spcPct val="80000"/>
              </a:lnSpc>
            </a:pPr>
            <a:r>
              <a:rPr lang="en-US" altLang="zh-CN" sz="1400"/>
              <a:t>		perror("semctl IPC_INFO");</a:t>
            </a:r>
          </a:p>
          <a:p>
            <a:pPr>
              <a:lnSpc>
                <a:spcPct val="80000"/>
              </a:lnSpc>
            </a:pPr>
            <a:r>
              <a:rPr lang="en-US" altLang="zh-CN" sz="1400"/>
              <a:t>	printf("the number of entries in semaphore map is %d \n",	 		arg.__buf-&gt;semmap);</a:t>
            </a:r>
          </a:p>
          <a:p>
            <a:pPr>
              <a:lnSpc>
                <a:spcPct val="80000"/>
              </a:lnSpc>
            </a:pPr>
            <a:r>
              <a:rPr lang="en-US" altLang="zh-CN" sz="1400"/>
              <a:t>	printf("max number of semaphore identifiers is %d \n", 		 	arg.__buf-&gt;semmni);</a:t>
            </a:r>
          </a:p>
          <a:p>
            <a:pPr>
              <a:lnSpc>
                <a:spcPct val="80000"/>
              </a:lnSpc>
            </a:pPr>
            <a:r>
              <a:rPr lang="en-US" altLang="zh-CN" sz="1400"/>
              <a:t>	printf("mas number of semaphores in system is %d \n",		 		arg.__buf-&gt;semmns);</a:t>
            </a:r>
          </a:p>
          <a:p>
            <a:pPr>
              <a:lnSpc>
                <a:spcPct val="80000"/>
              </a:lnSpc>
            </a:pPr>
            <a:r>
              <a:rPr lang="en-US" altLang="zh-CN" sz="1400"/>
              <a:t>	printf("the number of undo structures system wide is %d \n",</a:t>
            </a:r>
          </a:p>
          <a:p>
            <a:pPr>
              <a:lnSpc>
                <a:spcPct val="80000"/>
              </a:lnSpc>
            </a:pPr>
            <a:r>
              <a:rPr lang="en-US" altLang="zh-CN" sz="1400"/>
              <a:t>            arg.__buf-&gt;semmnu);</a:t>
            </a:r>
          </a:p>
          <a:p>
            <a:pPr>
              <a:lnSpc>
                <a:spcPct val="80000"/>
              </a:lnSpc>
            </a:pPr>
            <a:r>
              <a:rPr lang="en-US" altLang="zh-CN" sz="1400"/>
              <a:t>	printf("max number of semaphores per semid is %d \n",		 		arg.__buf-&gt;semmsl);</a:t>
            </a:r>
          </a:p>
          <a:p>
            <a:pPr>
              <a:lnSpc>
                <a:spcPct val="80000"/>
              </a:lnSpc>
            </a:pPr>
            <a:r>
              <a:rPr lang="en-US" altLang="zh-CN" sz="1400"/>
              <a:t>	printf("max number of ops per semop call is %d \n",		 		arg.__buf-&gt;semopm);</a:t>
            </a:r>
          </a:p>
          <a:p>
            <a:pPr>
              <a:lnSpc>
                <a:spcPct val="80000"/>
              </a:lnSpc>
            </a:pPr>
            <a:r>
              <a:rPr lang="en-US" altLang="zh-CN" sz="1400"/>
              <a:t>	printf("max number of undo entries per process is %d \n", 	 		arg.__buf-&gt;semume);</a:t>
            </a:r>
          </a:p>
          <a:p>
            <a:pPr>
              <a:lnSpc>
                <a:spcPct val="80000"/>
              </a:lnSpc>
            </a:pPr>
            <a:r>
              <a:rPr lang="en-US" altLang="zh-CN" sz="1400"/>
              <a:t>	printf("the sizeof of struct sem_undo is %d \n", 	  	 			arg.__buf-&gt;semusz);</a:t>
            </a:r>
          </a:p>
          <a:p>
            <a:pPr>
              <a:lnSpc>
                <a:spcPct val="80000"/>
              </a:lnSpc>
            </a:pPr>
            <a:r>
              <a:rPr lang="en-US" altLang="zh-CN" sz="1400"/>
              <a:t>	printf("the maximum semaphore value is %d \n", 	 </a:t>
            </a:r>
          </a:p>
        </p:txBody>
      </p:sp>
    </p:spTree>
    <p:extLst>
      <p:ext uri="{BB962C8B-B14F-4D97-AF65-F5344CB8AC3E}">
        <p14:creationId xmlns:p14="http://schemas.microsoft.com/office/powerpoint/2010/main" val="3250548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15616" y="0"/>
            <a:ext cx="7671197" cy="762000"/>
          </a:xfrm>
        </p:spPr>
        <p:txBody>
          <a:bodyPr/>
          <a:lstStyle/>
          <a:p>
            <a:r>
              <a:rPr lang="en-US" altLang="zh-CN" dirty="0"/>
              <a:t>Ways for Linux IPCs</a:t>
            </a:r>
          </a:p>
        </p:txBody>
      </p:sp>
      <p:sp>
        <p:nvSpPr>
          <p:cNvPr id="16387" name="Rectangle 3"/>
          <p:cNvSpPr>
            <a:spLocks noGrp="1" noChangeArrowheads="1"/>
          </p:cNvSpPr>
          <p:nvPr>
            <p:ph type="body" idx="1"/>
          </p:nvPr>
        </p:nvSpPr>
        <p:spPr>
          <a:xfrm>
            <a:off x="179388" y="990600"/>
            <a:ext cx="8713787" cy="4959350"/>
          </a:xfrm>
        </p:spPr>
        <p:txBody>
          <a:bodyPr/>
          <a:lstStyle/>
          <a:p>
            <a:r>
              <a:rPr lang="en-US" altLang="zh-CN"/>
              <a:t>Signal</a:t>
            </a:r>
          </a:p>
          <a:p>
            <a:r>
              <a:rPr lang="en-US" altLang="zh-CN"/>
              <a:t>Pipe/FIFO</a:t>
            </a:r>
          </a:p>
          <a:p>
            <a:r>
              <a:rPr lang="en-US" altLang="zh-CN"/>
              <a:t>Socket</a:t>
            </a:r>
          </a:p>
          <a:p>
            <a:pPr>
              <a:buFont typeface="Wingdings" panose="05000000000000000000" pitchFamily="2" charset="2"/>
              <a:buNone/>
            </a:pPr>
            <a:endParaRPr lang="en-US" altLang="zh-CN"/>
          </a:p>
          <a:p>
            <a:pPr>
              <a:buFont typeface="Wingdings" panose="05000000000000000000" pitchFamily="2" charset="2"/>
              <a:buChar char="Ø"/>
            </a:pPr>
            <a:r>
              <a:rPr lang="en-US" altLang="zh-CN"/>
              <a:t>System V IPCs</a:t>
            </a:r>
          </a:p>
          <a:p>
            <a:r>
              <a:rPr lang="en-US" altLang="zh-CN"/>
              <a:t>Message queue</a:t>
            </a:r>
          </a:p>
          <a:p>
            <a:r>
              <a:rPr lang="en-US" altLang="zh-CN"/>
              <a:t>Semaphore</a:t>
            </a:r>
          </a:p>
          <a:p>
            <a:r>
              <a:rPr lang="en-US" altLang="zh-CN"/>
              <a:t>Shared memory</a:t>
            </a:r>
          </a:p>
          <a:p>
            <a:endParaRPr lang="en-US" altLang="zh-CN"/>
          </a:p>
        </p:txBody>
      </p:sp>
    </p:spTree>
    <p:extLst>
      <p:ext uri="{BB962C8B-B14F-4D97-AF65-F5344CB8AC3E}">
        <p14:creationId xmlns:p14="http://schemas.microsoft.com/office/powerpoint/2010/main" val="149906917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1115616" y="152400"/>
            <a:ext cx="7671197" cy="762000"/>
          </a:xfrm>
        </p:spPr>
        <p:txBody>
          <a:bodyPr/>
          <a:lstStyle/>
          <a:p>
            <a:r>
              <a:rPr lang="en-US" altLang="zh-CN" dirty="0"/>
              <a:t>Semaphore</a:t>
            </a:r>
          </a:p>
        </p:txBody>
      </p:sp>
      <p:sp>
        <p:nvSpPr>
          <p:cNvPr id="169987" name="Rectangle 3"/>
          <p:cNvSpPr>
            <a:spLocks noGrp="1" noChangeArrowheads="1"/>
          </p:cNvSpPr>
          <p:nvPr>
            <p:ph type="body" idx="1"/>
          </p:nvPr>
        </p:nvSpPr>
        <p:spPr/>
        <p:txBody>
          <a:bodyPr/>
          <a:lstStyle/>
          <a:p>
            <a:pPr>
              <a:lnSpc>
                <a:spcPct val="90000"/>
              </a:lnSpc>
            </a:pPr>
            <a:r>
              <a:rPr lang="en-US" altLang="zh-CN" sz="2400"/>
              <a:t>//now ask for available resource:	</a:t>
            </a:r>
          </a:p>
          <a:p>
            <a:pPr>
              <a:lnSpc>
                <a:spcPct val="90000"/>
              </a:lnSpc>
            </a:pPr>
            <a:r>
              <a:rPr lang="en-US" altLang="zh-CN" sz="2400"/>
              <a:t>	askfor_res.sem_num=0;</a:t>
            </a:r>
          </a:p>
          <a:p>
            <a:pPr>
              <a:lnSpc>
                <a:spcPct val="90000"/>
              </a:lnSpc>
            </a:pPr>
            <a:r>
              <a:rPr lang="en-US" altLang="zh-CN" sz="2400"/>
              <a:t>	askfor_res.sem_op=-1;</a:t>
            </a:r>
          </a:p>
          <a:p>
            <a:pPr>
              <a:lnSpc>
                <a:spcPct val="90000"/>
              </a:lnSpc>
            </a:pPr>
            <a:r>
              <a:rPr lang="en-US" altLang="zh-CN" sz="2400"/>
              <a:t>	askfor_res.sem_flg=SEM_UNDO;		</a:t>
            </a:r>
          </a:p>
          <a:p>
            <a:pPr>
              <a:lnSpc>
                <a:spcPct val="90000"/>
              </a:lnSpc>
            </a:pPr>
            <a:r>
              <a:rPr lang="en-US" altLang="zh-CN" sz="2400"/>
              <a:t>		</a:t>
            </a:r>
          </a:p>
          <a:p>
            <a:pPr>
              <a:lnSpc>
                <a:spcPct val="90000"/>
              </a:lnSpc>
            </a:pPr>
            <a:r>
              <a:rPr lang="en-US" altLang="zh-CN" sz="2400"/>
              <a:t>if(semop(semid,&amp;askfor_res,1)==-1)//ask for resource</a:t>
            </a:r>
          </a:p>
          <a:p>
            <a:pPr>
              <a:lnSpc>
                <a:spcPct val="90000"/>
              </a:lnSpc>
            </a:pPr>
            <a:r>
              <a:rPr lang="en-US" altLang="zh-CN" sz="2400"/>
              <a:t>			perror("semop error");	</a:t>
            </a:r>
          </a:p>
          <a:p>
            <a:pPr>
              <a:lnSpc>
                <a:spcPct val="90000"/>
              </a:lnSpc>
            </a:pPr>
            <a:r>
              <a:rPr lang="en-US" altLang="zh-CN" sz="2400"/>
              <a:t>	sleep(3); //do some handling on the sharing    			//resource here, just sleep on it 3 seconds</a:t>
            </a:r>
          </a:p>
          <a:p>
            <a:pPr>
              <a:lnSpc>
                <a:spcPct val="90000"/>
              </a:lnSpc>
            </a:pPr>
            <a:r>
              <a:rPr lang="en-US" altLang="zh-CN" sz="2400"/>
              <a:t>	printf("now free the resource\n");	</a:t>
            </a:r>
          </a:p>
        </p:txBody>
      </p:sp>
    </p:spTree>
    <p:extLst>
      <p:ext uri="{BB962C8B-B14F-4D97-AF65-F5344CB8AC3E}">
        <p14:creationId xmlns:p14="http://schemas.microsoft.com/office/powerpoint/2010/main" val="21236056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1115616" y="0"/>
            <a:ext cx="7671197" cy="762000"/>
          </a:xfrm>
        </p:spPr>
        <p:txBody>
          <a:bodyPr/>
          <a:lstStyle/>
          <a:p>
            <a:r>
              <a:rPr lang="en-US" altLang="zh-CN" dirty="0"/>
              <a:t>Semaphore</a:t>
            </a:r>
          </a:p>
        </p:txBody>
      </p:sp>
      <p:sp>
        <p:nvSpPr>
          <p:cNvPr id="171011" name="Rectangle 3"/>
          <p:cNvSpPr>
            <a:spLocks noGrp="1" noChangeArrowheads="1"/>
          </p:cNvSpPr>
          <p:nvPr>
            <p:ph type="body" idx="1"/>
          </p:nvPr>
        </p:nvSpPr>
        <p:spPr/>
        <p:txBody>
          <a:bodyPr/>
          <a:lstStyle/>
          <a:p>
            <a:pPr>
              <a:lnSpc>
                <a:spcPct val="80000"/>
              </a:lnSpc>
            </a:pPr>
            <a:r>
              <a:rPr lang="en-US" altLang="zh-CN" sz="2000"/>
              <a:t>//now free resource	</a:t>
            </a:r>
          </a:p>
          <a:p>
            <a:pPr>
              <a:lnSpc>
                <a:spcPct val="80000"/>
              </a:lnSpc>
            </a:pPr>
            <a:r>
              <a:rPr lang="en-US" altLang="zh-CN" sz="2000"/>
              <a:t>	free_res.sem_num=0;</a:t>
            </a:r>
          </a:p>
          <a:p>
            <a:pPr>
              <a:lnSpc>
                <a:spcPct val="80000"/>
              </a:lnSpc>
            </a:pPr>
            <a:r>
              <a:rPr lang="en-US" altLang="zh-CN" sz="2000"/>
              <a:t>	free_res.sem_op=1;</a:t>
            </a:r>
          </a:p>
          <a:p>
            <a:pPr>
              <a:lnSpc>
                <a:spcPct val="80000"/>
              </a:lnSpc>
            </a:pPr>
            <a:r>
              <a:rPr lang="en-US" altLang="zh-CN" sz="2000"/>
              <a:t>	free_res.sem_flg=SEM_UNDO;</a:t>
            </a:r>
          </a:p>
          <a:p>
            <a:pPr>
              <a:lnSpc>
                <a:spcPct val="80000"/>
              </a:lnSpc>
            </a:pPr>
            <a:r>
              <a:rPr lang="en-US" altLang="zh-CN" sz="2000"/>
              <a:t>	if(semop(semid,&amp;free_res,1)==-1)//free the resource.</a:t>
            </a:r>
          </a:p>
          <a:p>
            <a:pPr>
              <a:lnSpc>
                <a:spcPct val="80000"/>
              </a:lnSpc>
            </a:pPr>
            <a:r>
              <a:rPr lang="en-US" altLang="zh-CN" sz="2000"/>
              <a:t>		if(errno==EIDRM)</a:t>
            </a:r>
          </a:p>
          <a:p>
            <a:pPr>
              <a:lnSpc>
                <a:spcPct val="80000"/>
              </a:lnSpc>
            </a:pPr>
            <a:r>
              <a:rPr lang="en-US" altLang="zh-CN" sz="2000"/>
              <a:t>			printf("the semaphore set was removed\n");</a:t>
            </a:r>
          </a:p>
          <a:p>
            <a:pPr>
              <a:lnSpc>
                <a:spcPct val="80000"/>
              </a:lnSpc>
            </a:pPr>
            <a:r>
              <a:rPr lang="en-US" altLang="zh-CN" sz="2000"/>
              <a:t>//you can comment out the codes below to compile a different //version:			</a:t>
            </a:r>
          </a:p>
          <a:p>
            <a:pPr>
              <a:lnSpc>
                <a:spcPct val="80000"/>
              </a:lnSpc>
            </a:pPr>
            <a:r>
              <a:rPr lang="en-US" altLang="zh-CN" sz="2000"/>
              <a:t>	if(semctl(semid, 0, IPC_RMID)==-1)</a:t>
            </a:r>
          </a:p>
          <a:p>
            <a:pPr>
              <a:lnSpc>
                <a:spcPct val="80000"/>
              </a:lnSpc>
            </a:pPr>
            <a:r>
              <a:rPr lang="en-US" altLang="zh-CN" sz="2000"/>
              <a:t>		perror("semctl IPC_RMID");</a:t>
            </a:r>
          </a:p>
          <a:p>
            <a:pPr>
              <a:lnSpc>
                <a:spcPct val="80000"/>
              </a:lnSpc>
            </a:pPr>
            <a:r>
              <a:rPr lang="en-US" altLang="zh-CN" sz="2000"/>
              <a:t>	else printf("remove sem ok\n");</a:t>
            </a:r>
          </a:p>
          <a:p>
            <a:pPr>
              <a:lnSpc>
                <a:spcPct val="80000"/>
              </a:lnSpc>
            </a:pPr>
            <a:r>
              <a:rPr lang="en-US" altLang="zh-CN" sz="2000"/>
              <a:t>} </a:t>
            </a:r>
          </a:p>
        </p:txBody>
      </p:sp>
    </p:spTree>
    <p:extLst>
      <p:ext uri="{BB962C8B-B14F-4D97-AF65-F5344CB8AC3E}">
        <p14:creationId xmlns:p14="http://schemas.microsoft.com/office/powerpoint/2010/main" val="28091126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1187624" y="304800"/>
            <a:ext cx="7751589" cy="1219200"/>
          </a:xfrm>
        </p:spPr>
        <p:txBody>
          <a:bodyPr/>
          <a:lstStyle/>
          <a:p>
            <a:r>
              <a:rPr lang="en-US" altLang="zh-CN" dirty="0"/>
              <a:t>Semaphore </a:t>
            </a:r>
            <a:br>
              <a:rPr lang="en-US" altLang="zh-CN" dirty="0"/>
            </a:br>
            <a:r>
              <a:rPr lang="en-US" altLang="zh-CN" dirty="0"/>
              <a:t>Test result: </a:t>
            </a:r>
          </a:p>
        </p:txBody>
      </p:sp>
      <p:sp>
        <p:nvSpPr>
          <p:cNvPr id="172035" name="Rectangle 3"/>
          <p:cNvSpPr>
            <a:spLocks noGrp="1" noChangeArrowheads="1"/>
          </p:cNvSpPr>
          <p:nvPr>
            <p:ph type="body" idx="1"/>
          </p:nvPr>
        </p:nvSpPr>
        <p:spPr/>
        <p:txBody>
          <a:bodyPr/>
          <a:lstStyle/>
          <a:p>
            <a:pPr>
              <a:lnSpc>
                <a:spcPct val="80000"/>
              </a:lnSpc>
            </a:pPr>
            <a:r>
              <a:rPr lang="en-US" altLang="zh-CN" sz="1800"/>
              <a:t>owner's uid is 0</a:t>
            </a:r>
          </a:p>
          <a:p>
            <a:pPr>
              <a:lnSpc>
                <a:spcPct val="80000"/>
              </a:lnSpc>
            </a:pPr>
            <a:r>
              <a:rPr lang="en-US" altLang="zh-CN" sz="1800"/>
              <a:t>owner's gid is 0</a:t>
            </a:r>
          </a:p>
          <a:p>
            <a:pPr>
              <a:lnSpc>
                <a:spcPct val="80000"/>
              </a:lnSpc>
            </a:pPr>
            <a:r>
              <a:rPr lang="en-US" altLang="zh-CN" sz="1800"/>
              <a:t>creater's uid is 0</a:t>
            </a:r>
          </a:p>
          <a:p>
            <a:pPr>
              <a:lnSpc>
                <a:spcPct val="80000"/>
              </a:lnSpc>
            </a:pPr>
            <a:r>
              <a:rPr lang="en-US" altLang="zh-CN" sz="1800"/>
              <a:t>creater's gid is 0</a:t>
            </a:r>
          </a:p>
          <a:p>
            <a:pPr>
              <a:lnSpc>
                <a:spcPct val="80000"/>
              </a:lnSpc>
            </a:pPr>
            <a:r>
              <a:rPr lang="en-US" altLang="zh-CN" sz="1800"/>
              <a:t>the number of entries in semaphore map is 32000 </a:t>
            </a:r>
          </a:p>
          <a:p>
            <a:pPr>
              <a:lnSpc>
                <a:spcPct val="80000"/>
              </a:lnSpc>
            </a:pPr>
            <a:r>
              <a:rPr lang="en-US" altLang="zh-CN" sz="1800"/>
              <a:t>max number of semaphore identifiers is 128 </a:t>
            </a:r>
          </a:p>
          <a:p>
            <a:pPr>
              <a:lnSpc>
                <a:spcPct val="80000"/>
              </a:lnSpc>
            </a:pPr>
            <a:r>
              <a:rPr lang="en-US" altLang="zh-CN" sz="1800"/>
              <a:t>mas number of semaphores in system is 32000 </a:t>
            </a:r>
          </a:p>
          <a:p>
            <a:pPr>
              <a:lnSpc>
                <a:spcPct val="80000"/>
              </a:lnSpc>
            </a:pPr>
            <a:r>
              <a:rPr lang="en-US" altLang="zh-CN" sz="1800"/>
              <a:t>the number of undo structures system wide is 32000 </a:t>
            </a:r>
          </a:p>
          <a:p>
            <a:pPr>
              <a:lnSpc>
                <a:spcPct val="80000"/>
              </a:lnSpc>
            </a:pPr>
            <a:r>
              <a:rPr lang="en-US" altLang="zh-CN" sz="1800"/>
              <a:t>max number of semaphores per semid is 250 </a:t>
            </a:r>
          </a:p>
          <a:p>
            <a:pPr>
              <a:lnSpc>
                <a:spcPct val="80000"/>
              </a:lnSpc>
            </a:pPr>
            <a:r>
              <a:rPr lang="en-US" altLang="zh-CN" sz="1800"/>
              <a:t>max number of ops per semop call is 32 </a:t>
            </a:r>
          </a:p>
          <a:p>
            <a:pPr>
              <a:lnSpc>
                <a:spcPct val="80000"/>
              </a:lnSpc>
            </a:pPr>
            <a:r>
              <a:rPr lang="en-US" altLang="zh-CN" sz="1800"/>
              <a:t>max number of undo entries per process is 32 </a:t>
            </a:r>
          </a:p>
          <a:p>
            <a:pPr>
              <a:lnSpc>
                <a:spcPct val="80000"/>
              </a:lnSpc>
            </a:pPr>
            <a:r>
              <a:rPr lang="en-US" altLang="zh-CN" sz="1800"/>
              <a:t>the sizeof of struct sem_undo is 20 </a:t>
            </a:r>
          </a:p>
          <a:p>
            <a:pPr>
              <a:lnSpc>
                <a:spcPct val="80000"/>
              </a:lnSpc>
            </a:pPr>
            <a:r>
              <a:rPr lang="en-US" altLang="zh-CN" sz="1800"/>
              <a:t>the maximum semaphore value is 32767 </a:t>
            </a:r>
          </a:p>
          <a:p>
            <a:pPr>
              <a:lnSpc>
                <a:spcPct val="80000"/>
              </a:lnSpc>
            </a:pPr>
            <a:r>
              <a:rPr lang="en-US" altLang="zh-CN" sz="1800"/>
              <a:t>now free the resource</a:t>
            </a:r>
          </a:p>
          <a:p>
            <a:pPr>
              <a:lnSpc>
                <a:spcPct val="80000"/>
              </a:lnSpc>
            </a:pPr>
            <a:r>
              <a:rPr lang="en-US" altLang="zh-CN" sz="1800"/>
              <a:t>remove sem ok </a:t>
            </a:r>
          </a:p>
        </p:txBody>
      </p:sp>
    </p:spTree>
    <p:extLst>
      <p:ext uri="{BB962C8B-B14F-4D97-AF65-F5344CB8AC3E}">
        <p14:creationId xmlns:p14="http://schemas.microsoft.com/office/powerpoint/2010/main" val="16878240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187624" y="0"/>
            <a:ext cx="7707139" cy="1527175"/>
          </a:xfrm>
        </p:spPr>
        <p:txBody>
          <a:bodyPr/>
          <a:lstStyle/>
          <a:p>
            <a:r>
              <a:rPr lang="en-US" altLang="zh-CN" dirty="0"/>
              <a:t>Semaphore </a:t>
            </a:r>
            <a:br>
              <a:rPr lang="en-US" altLang="zh-CN" dirty="0"/>
            </a:br>
            <a:r>
              <a:rPr lang="en-US" altLang="zh-CN" dirty="0"/>
              <a:t>Summary</a:t>
            </a:r>
            <a:r>
              <a:rPr lang="zh-CN" altLang="en-US" dirty="0"/>
              <a:t>： </a:t>
            </a:r>
          </a:p>
        </p:txBody>
      </p:sp>
      <p:sp>
        <p:nvSpPr>
          <p:cNvPr id="173059" name="Rectangle 3"/>
          <p:cNvSpPr>
            <a:spLocks noGrp="1" noChangeArrowheads="1"/>
          </p:cNvSpPr>
          <p:nvPr>
            <p:ph type="body" idx="1"/>
          </p:nvPr>
        </p:nvSpPr>
        <p:spPr/>
        <p:txBody>
          <a:bodyPr/>
          <a:lstStyle/>
          <a:p>
            <a:r>
              <a:rPr lang="en-US" altLang="zh-CN">
                <a:ea typeface="宋体" panose="02010600030101010101" pitchFamily="2" charset="-122"/>
              </a:rPr>
              <a:t>Not same as other communication ways.</a:t>
            </a:r>
          </a:p>
          <a:p>
            <a:r>
              <a:rPr lang="en-US" altLang="zh-CN">
                <a:ea typeface="宋体" panose="02010600030101010101" pitchFamily="2" charset="-122"/>
              </a:rPr>
              <a:t>Use for the synchronization among the processes.</a:t>
            </a:r>
            <a:endParaRPr lang="en-US" altLang="zh-CN"/>
          </a:p>
          <a:p>
            <a:r>
              <a:rPr lang="en-US" altLang="zh-CN">
                <a:ea typeface="宋体" panose="02010600030101010101" pitchFamily="2" charset="-122"/>
              </a:rPr>
              <a:t>Every semaphore has a value which can show the available number of the shared resources.</a:t>
            </a:r>
          </a:p>
          <a:p>
            <a:r>
              <a:rPr lang="en-US" altLang="zh-CN">
                <a:ea typeface="宋体" panose="02010600030101010101" pitchFamily="2" charset="-122"/>
              </a:rPr>
              <a:t>If there’re no enough resource and a request sent by a process,then the process may sleep or return immediately.</a:t>
            </a:r>
            <a:endParaRPr lang="en-US" altLang="zh-CN"/>
          </a:p>
        </p:txBody>
      </p:sp>
    </p:spTree>
    <p:extLst>
      <p:ext uri="{BB962C8B-B14F-4D97-AF65-F5344CB8AC3E}">
        <p14:creationId xmlns:p14="http://schemas.microsoft.com/office/powerpoint/2010/main" val="8755811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043608" y="188640"/>
            <a:ext cx="8786813" cy="762000"/>
          </a:xfrm>
        </p:spPr>
        <p:txBody>
          <a:bodyPr/>
          <a:lstStyle/>
          <a:p>
            <a:r>
              <a:rPr lang="en-US" altLang="zh-CN" dirty="0"/>
              <a:t>Thread</a:t>
            </a:r>
          </a:p>
        </p:txBody>
      </p:sp>
      <p:sp>
        <p:nvSpPr>
          <p:cNvPr id="103427" name="Rectangle 3"/>
          <p:cNvSpPr>
            <a:spLocks noGrp="1" noChangeArrowheads="1"/>
          </p:cNvSpPr>
          <p:nvPr>
            <p:ph type="body" idx="1"/>
          </p:nvPr>
        </p:nvSpPr>
        <p:spPr/>
        <p:txBody>
          <a:bodyPr/>
          <a:lstStyle/>
          <a:p>
            <a:r>
              <a:rPr lang="en-US" altLang="zh-CN"/>
              <a:t>Thread concepts</a:t>
            </a:r>
          </a:p>
          <a:p>
            <a:pPr lvl="1"/>
            <a:r>
              <a:rPr lang="en-US" altLang="zh-CN" sz="1800"/>
              <a:t>Execute stat,thread context,stack,local variable,share resource</a:t>
            </a:r>
          </a:p>
          <a:p>
            <a:r>
              <a:rPr lang="en-US" altLang="zh-CN"/>
              <a:t>Advantage</a:t>
            </a:r>
          </a:p>
          <a:p>
            <a:pPr lvl="1"/>
            <a:r>
              <a:rPr lang="en-US" altLang="zh-CN" sz="1800"/>
              <a:t>Create</a:t>
            </a:r>
          </a:p>
          <a:p>
            <a:pPr lvl="1"/>
            <a:r>
              <a:rPr lang="en-US" altLang="zh-CN" sz="1800"/>
              <a:t>Terminate</a:t>
            </a:r>
          </a:p>
          <a:p>
            <a:pPr lvl="1"/>
            <a:r>
              <a:rPr lang="en-US" altLang="zh-CN" sz="1800"/>
              <a:t>Switch</a:t>
            </a:r>
          </a:p>
          <a:p>
            <a:pPr lvl="1"/>
            <a:r>
              <a:rPr lang="en-US" altLang="zh-CN" sz="1800"/>
              <a:t>Communication,don’t need intervene with kernel</a:t>
            </a:r>
          </a:p>
        </p:txBody>
      </p:sp>
    </p:spTree>
    <p:extLst>
      <p:ext uri="{BB962C8B-B14F-4D97-AF65-F5344CB8AC3E}">
        <p14:creationId xmlns:p14="http://schemas.microsoft.com/office/powerpoint/2010/main" val="32014082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103630" y="188640"/>
            <a:ext cx="7779147" cy="762000"/>
          </a:xfrm>
        </p:spPr>
        <p:txBody>
          <a:bodyPr/>
          <a:lstStyle/>
          <a:p>
            <a:r>
              <a:rPr lang="en-US" altLang="zh-CN" dirty="0"/>
              <a:t>Thread synchronization(POSIX)</a:t>
            </a:r>
          </a:p>
        </p:txBody>
      </p:sp>
      <p:sp>
        <p:nvSpPr>
          <p:cNvPr id="82947" name="Rectangle 3"/>
          <p:cNvSpPr>
            <a:spLocks noGrp="1" noChangeArrowheads="1"/>
          </p:cNvSpPr>
          <p:nvPr>
            <p:ph type="body" idx="1"/>
          </p:nvPr>
        </p:nvSpPr>
        <p:spPr/>
        <p:txBody>
          <a:bodyPr/>
          <a:lstStyle/>
          <a:p>
            <a:r>
              <a:rPr lang="en-US" altLang="zh-CN"/>
              <a:t>Mutexes</a:t>
            </a:r>
          </a:p>
          <a:p>
            <a:pPr lvl="1"/>
            <a:r>
              <a:rPr lang="en-US" altLang="zh-CN" sz="1800"/>
              <a:t>int pthread_mutex_init(pthread_mutex_t *restrict   mutex, const 			pthread_mutexattr_t   *restrict attr);</a:t>
            </a:r>
          </a:p>
          <a:p>
            <a:pPr lvl="1"/>
            <a:r>
              <a:rPr lang="en-US" altLang="zh-CN" sz="1800"/>
              <a:t>int pthread_mutex_destroy(pthread_mutex_t *mutex); </a:t>
            </a:r>
          </a:p>
          <a:p>
            <a:pPr lvl="1"/>
            <a:r>
              <a:rPr lang="en-US" altLang="zh-CN" sz="1800"/>
              <a:t>int pthread_mutex_lock(pthread_mutex_t *mutex);</a:t>
            </a:r>
          </a:p>
          <a:p>
            <a:pPr lvl="1"/>
            <a:r>
              <a:rPr lang="en-US" altLang="zh-CN" sz="1800"/>
              <a:t>int pthread_mutex_trylock(pthread_mutex_t *mutex);</a:t>
            </a:r>
          </a:p>
          <a:p>
            <a:pPr lvl="1"/>
            <a:r>
              <a:rPr lang="en-US" altLang="zh-CN" sz="1800"/>
              <a:t>int pthread_mutex_unlock(pthread_mutex_t *mutex);</a:t>
            </a:r>
            <a:endParaRPr lang="en-US" altLang="zh-CN"/>
          </a:p>
          <a:p>
            <a:pPr lvl="1">
              <a:buFontTx/>
              <a:buNone/>
            </a:pPr>
            <a:endParaRPr lang="en-US" altLang="zh-CN" sz="1800"/>
          </a:p>
          <a:p>
            <a:endParaRPr lang="en-US" altLang="zh-CN"/>
          </a:p>
        </p:txBody>
      </p:sp>
    </p:spTree>
    <p:extLst>
      <p:ext uri="{BB962C8B-B14F-4D97-AF65-F5344CB8AC3E}">
        <p14:creationId xmlns:p14="http://schemas.microsoft.com/office/powerpoint/2010/main" val="31023650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114028" y="188640"/>
            <a:ext cx="7779147" cy="762000"/>
          </a:xfrm>
        </p:spPr>
        <p:txBody>
          <a:bodyPr/>
          <a:lstStyle/>
          <a:p>
            <a:r>
              <a:rPr lang="en-US" altLang="zh-CN" sz="4400" dirty="0" err="1"/>
              <a:t>Readerwriter</a:t>
            </a:r>
            <a:r>
              <a:rPr lang="en-US" altLang="zh-CN" sz="4400" dirty="0"/>
              <a:t> locks</a:t>
            </a:r>
            <a:endParaRPr lang="zh-CN" altLang="en-US" sz="4400" dirty="0"/>
          </a:p>
        </p:txBody>
      </p:sp>
      <p:sp>
        <p:nvSpPr>
          <p:cNvPr id="96259" name="Rectangle 3"/>
          <p:cNvSpPr>
            <a:spLocks noGrp="1" noChangeArrowheads="1"/>
          </p:cNvSpPr>
          <p:nvPr>
            <p:ph type="body" idx="1"/>
          </p:nvPr>
        </p:nvSpPr>
        <p:spPr/>
        <p:txBody>
          <a:bodyPr/>
          <a:lstStyle/>
          <a:p>
            <a:r>
              <a:rPr lang="en-US" altLang="zh-CN"/>
              <a:t>Applicability</a:t>
            </a:r>
          </a:p>
          <a:p>
            <a:pPr lvl="1"/>
            <a:r>
              <a:rPr lang="en-US" altLang="zh-CN" sz="1600"/>
              <a:t>Only one thread at a time can hold a readerwriter lock in write mode</a:t>
            </a:r>
          </a:p>
          <a:p>
            <a:pPr lvl="1"/>
            <a:r>
              <a:rPr lang="en-US" altLang="zh-CN" sz="1600"/>
              <a:t>Multiple threads can hold a readerwriter lock in read mode at the same time</a:t>
            </a:r>
          </a:p>
          <a:p>
            <a:pPr lvl="1"/>
            <a:r>
              <a:rPr lang="en-US" altLang="zh-CN" sz="1600"/>
              <a:t>Suit for situations in which data structures are read more often than they are modified</a:t>
            </a:r>
          </a:p>
          <a:p>
            <a:pPr lvl="1"/>
            <a:r>
              <a:rPr lang="en-US" altLang="zh-CN" sz="1600"/>
              <a:t>Also called sharedexclusive locks</a:t>
            </a:r>
            <a:endParaRPr lang="zh-CN" altLang="en-US" sz="1700"/>
          </a:p>
          <a:p>
            <a:r>
              <a:rPr lang="en-US" altLang="zh-CN"/>
              <a:t>Related functions</a:t>
            </a:r>
          </a:p>
          <a:p>
            <a:pPr lvl="1"/>
            <a:r>
              <a:rPr lang="en-US" altLang="zh-CN" sz="1800"/>
              <a:t>int pthread_rwlock_rdlock(pthread_rwlock_t *rwlock);</a:t>
            </a:r>
          </a:p>
          <a:p>
            <a:pPr lvl="1"/>
            <a:r>
              <a:rPr lang="en-US" altLang="zh-CN" sz="1800"/>
              <a:t>int pthread_rwlock_wrlock(pthread_rwlock_t *rwlock);</a:t>
            </a:r>
          </a:p>
          <a:p>
            <a:pPr lvl="1"/>
            <a:r>
              <a:rPr lang="en-US" altLang="zh-CN" sz="1800"/>
              <a:t>int pthread_rwlock_unlock(pthread_rwlock_t *rwlock);</a:t>
            </a:r>
          </a:p>
          <a:p>
            <a:endParaRPr lang="zh-CN" altLang="en-US" sz="1800"/>
          </a:p>
        </p:txBody>
      </p:sp>
    </p:spTree>
    <p:extLst>
      <p:ext uri="{BB962C8B-B14F-4D97-AF65-F5344CB8AC3E}">
        <p14:creationId xmlns:p14="http://schemas.microsoft.com/office/powerpoint/2010/main" val="5237922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1168755" y="78404"/>
            <a:ext cx="7779147" cy="762000"/>
          </a:xfrm>
        </p:spPr>
        <p:txBody>
          <a:bodyPr/>
          <a:lstStyle/>
          <a:p>
            <a:r>
              <a:rPr lang="en-US" altLang="zh-CN" sz="4400" dirty="0"/>
              <a:t>Conditional variable</a:t>
            </a:r>
          </a:p>
        </p:txBody>
      </p:sp>
      <p:sp>
        <p:nvSpPr>
          <p:cNvPr id="84995" name="Rectangle 3"/>
          <p:cNvSpPr>
            <a:spLocks noGrp="1" noChangeArrowheads="1"/>
          </p:cNvSpPr>
          <p:nvPr>
            <p:ph type="body" idx="1"/>
          </p:nvPr>
        </p:nvSpPr>
        <p:spPr/>
        <p:txBody>
          <a:bodyPr/>
          <a:lstStyle/>
          <a:p>
            <a:pPr>
              <a:lnSpc>
                <a:spcPct val="105000"/>
              </a:lnSpc>
            </a:pPr>
            <a:r>
              <a:rPr lang="en-US" altLang="zh-CN"/>
              <a:t>Features</a:t>
            </a:r>
          </a:p>
          <a:p>
            <a:pPr lvl="1">
              <a:lnSpc>
                <a:spcPct val="110000"/>
              </a:lnSpc>
            </a:pPr>
            <a:r>
              <a:rPr lang="en-US" altLang="zh-CN" sz="1800"/>
              <a:t>Provide a place for threads to rendezvous(wait)</a:t>
            </a:r>
          </a:p>
          <a:p>
            <a:pPr lvl="1">
              <a:lnSpc>
                <a:spcPct val="110000"/>
              </a:lnSpc>
            </a:pPr>
            <a:r>
              <a:rPr lang="en-US" altLang="zh-CN" sz="1800"/>
              <a:t>When used with mutexes,condition variables allow threads to wait for conditions to occur</a:t>
            </a:r>
          </a:p>
          <a:p>
            <a:pPr lvl="1">
              <a:lnSpc>
                <a:spcPct val="110000"/>
              </a:lnSpc>
            </a:pPr>
            <a:endParaRPr lang="en-US" altLang="zh-CN" sz="1800"/>
          </a:p>
          <a:p>
            <a:pPr lvl="1">
              <a:lnSpc>
                <a:spcPct val="110000"/>
              </a:lnSpc>
            </a:pPr>
            <a:endParaRPr lang="en-US" altLang="zh-CN" sz="1800"/>
          </a:p>
          <a:p>
            <a:pPr lvl="1">
              <a:lnSpc>
                <a:spcPct val="110000"/>
              </a:lnSpc>
            </a:pPr>
            <a:endParaRPr lang="en-US" altLang="zh-CN" sz="1800"/>
          </a:p>
          <a:p>
            <a:pPr lvl="1">
              <a:lnSpc>
                <a:spcPct val="110000"/>
              </a:lnSpc>
            </a:pPr>
            <a:endParaRPr lang="en-US" altLang="zh-CN" sz="1800"/>
          </a:p>
          <a:p>
            <a:pPr>
              <a:lnSpc>
                <a:spcPct val="105000"/>
              </a:lnSpc>
            </a:pPr>
            <a:r>
              <a:rPr lang="en-US" altLang="zh-CN"/>
              <a:t>Related functions</a:t>
            </a:r>
          </a:p>
          <a:p>
            <a:pPr lvl="1">
              <a:lnSpc>
                <a:spcPct val="110000"/>
              </a:lnSpc>
            </a:pPr>
            <a:r>
              <a:rPr lang="en-US" altLang="zh-CN" sz="1800"/>
              <a:t>int pthread_cond_wait(pthread_cond_t *cond,</a:t>
            </a:r>
          </a:p>
          <a:p>
            <a:pPr lvl="4">
              <a:lnSpc>
                <a:spcPct val="110000"/>
              </a:lnSpc>
            </a:pPr>
            <a:r>
              <a:rPr lang="en-US" altLang="zh-CN" sz="1700"/>
              <a:t>pthread_mutex_t *mutex);</a:t>
            </a:r>
          </a:p>
          <a:p>
            <a:pPr lvl="1">
              <a:lnSpc>
                <a:spcPct val="110000"/>
              </a:lnSpc>
            </a:pPr>
            <a:r>
              <a:rPr lang="en-US" altLang="zh-CN" sz="1800"/>
              <a:t>int pthread_cond_signal(pthread_cond_t *cond);</a:t>
            </a:r>
          </a:p>
          <a:p>
            <a:pPr lvl="1">
              <a:lnSpc>
                <a:spcPct val="110000"/>
              </a:lnSpc>
            </a:pPr>
            <a:endParaRPr lang="en-US" altLang="zh-CN" sz="1800"/>
          </a:p>
        </p:txBody>
      </p:sp>
      <p:sp>
        <p:nvSpPr>
          <p:cNvPr id="84996" name="Text Box 4"/>
          <p:cNvSpPr txBox="1">
            <a:spLocks noChangeArrowheads="1"/>
          </p:cNvSpPr>
          <p:nvPr/>
        </p:nvSpPr>
        <p:spPr bwMode="auto">
          <a:xfrm>
            <a:off x="2268538" y="2636838"/>
            <a:ext cx="4340225"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spcBef>
                <a:spcPct val="0"/>
              </a:spcBef>
              <a:defRPr kumimoji="1" sz="2400">
                <a:solidFill>
                  <a:schemeClr val="tx1"/>
                </a:solidFill>
                <a:latin typeface="Times New Roman" panose="02020603050405020304" pitchFamily="18" charset="0"/>
                <a:ea typeface="新細明體" panose="02020500000000000000" pitchFamily="18" charset="-120"/>
              </a:defRPr>
            </a:lvl1pPr>
            <a:lvl2pPr>
              <a:spcBef>
                <a:spcPct val="0"/>
              </a:spcBef>
              <a:defRPr kumimoji="1" sz="2400">
                <a:solidFill>
                  <a:schemeClr val="tx1"/>
                </a:solidFill>
                <a:latin typeface="Times New Roman" panose="02020603050405020304" pitchFamily="18" charset="0"/>
                <a:ea typeface="新細明體" panose="02020500000000000000" pitchFamily="18" charset="-120"/>
              </a:defRPr>
            </a:lvl2pPr>
            <a:lvl3pPr>
              <a:spcBef>
                <a:spcPct val="0"/>
              </a:spcBef>
              <a:defRPr kumimoji="1" sz="2400">
                <a:solidFill>
                  <a:schemeClr val="tx1"/>
                </a:solidFill>
                <a:latin typeface="Times New Roman" panose="02020603050405020304" pitchFamily="18" charset="0"/>
                <a:ea typeface="新細明體" panose="02020500000000000000" pitchFamily="18" charset="-120"/>
              </a:defRPr>
            </a:lvl3pPr>
            <a:lvl4pPr>
              <a:spcBef>
                <a:spcPct val="0"/>
              </a:spcBef>
              <a:defRPr kumimoji="1" sz="2400">
                <a:solidFill>
                  <a:schemeClr val="tx1"/>
                </a:solidFill>
                <a:latin typeface="Times New Roman" panose="02020603050405020304" pitchFamily="18" charset="0"/>
                <a:ea typeface="新細明體" panose="02020500000000000000" pitchFamily="18" charset="-120"/>
              </a:defRPr>
            </a:lvl4pPr>
            <a:lvl5pPr>
              <a:spcBef>
                <a:spcPct val="0"/>
              </a:spcBef>
              <a:defRPr kumimoji="1" sz="2400">
                <a:solidFill>
                  <a:schemeClr val="tx1"/>
                </a:solidFill>
                <a:latin typeface="Times New Roman" panose="02020603050405020304" pitchFamily="18" charset="0"/>
                <a:ea typeface="新細明體" panose="02020500000000000000" pitchFamily="18" charset="-120"/>
              </a:defRPr>
            </a:lvl5pPr>
            <a:lvl6pPr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spcBef>
                <a:spcPct val="20000"/>
              </a:spcBef>
              <a:buFont typeface="Wingdings" panose="05000000000000000000" pitchFamily="2" charset="2"/>
              <a:buNone/>
            </a:pPr>
            <a:r>
              <a:rPr lang="en-US" altLang="zh-CN" sz="1400" b="0">
                <a:latin typeface="Arial" panose="020B0604020202020204" pitchFamily="34" charset="0"/>
                <a:ea typeface="華康中黑體" pitchFamily="49" charset="-120"/>
              </a:rPr>
              <a:t>mutex_enter(&amp;m)</a:t>
            </a:r>
          </a:p>
          <a:p>
            <a:pPr>
              <a:spcBef>
                <a:spcPct val="20000"/>
              </a:spcBef>
              <a:buFont typeface="Wingdings" panose="05000000000000000000" pitchFamily="2" charset="2"/>
              <a:buNone/>
            </a:pPr>
            <a:r>
              <a:rPr lang="en-US" altLang="zh-CN" sz="1400" b="0">
                <a:latin typeface="Arial" panose="020B0604020202020204" pitchFamily="34" charset="0"/>
                <a:ea typeface="華康中黑體" pitchFamily="49" charset="-120"/>
              </a:rPr>
              <a:t>while (some_condition) {</a:t>
            </a:r>
          </a:p>
          <a:p>
            <a:pPr>
              <a:spcBef>
                <a:spcPct val="20000"/>
              </a:spcBef>
              <a:buFont typeface="Wingdings" panose="05000000000000000000" pitchFamily="2" charset="2"/>
              <a:buNone/>
            </a:pPr>
            <a:r>
              <a:rPr lang="en-US" altLang="zh-CN" sz="1400" b="0">
                <a:latin typeface="Arial" panose="020B0604020202020204" pitchFamily="34" charset="0"/>
                <a:ea typeface="華康中黑體" pitchFamily="49" charset="-120"/>
              </a:rPr>
              <a:t>	critical area</a:t>
            </a:r>
          </a:p>
          <a:p>
            <a:pPr>
              <a:spcBef>
                <a:spcPct val="20000"/>
              </a:spcBef>
              <a:buFont typeface="Wingdings" panose="05000000000000000000" pitchFamily="2" charset="2"/>
              <a:buNone/>
            </a:pPr>
            <a:r>
              <a:rPr lang="en-US" altLang="zh-CN" sz="1400" b="0">
                <a:latin typeface="Arial" panose="020B0604020202020204" pitchFamily="34" charset="0"/>
                <a:ea typeface="華康中黑體" pitchFamily="49" charset="-120"/>
              </a:rPr>
              <a:t>}</a:t>
            </a:r>
          </a:p>
          <a:p>
            <a:pPr>
              <a:spcBef>
                <a:spcPct val="20000"/>
              </a:spcBef>
              <a:buFont typeface="Wingdings" panose="05000000000000000000" pitchFamily="2" charset="2"/>
              <a:buNone/>
            </a:pPr>
            <a:r>
              <a:rPr lang="en-US" altLang="zh-CN" sz="1400" b="0">
                <a:latin typeface="Arial" panose="020B0604020202020204" pitchFamily="34" charset="0"/>
                <a:ea typeface="華康中黑體" pitchFamily="49" charset="-120"/>
              </a:rPr>
              <a:t>mutex_exit(&amp;m)</a:t>
            </a:r>
          </a:p>
        </p:txBody>
      </p:sp>
    </p:spTree>
    <p:extLst>
      <p:ext uri="{BB962C8B-B14F-4D97-AF65-F5344CB8AC3E}">
        <p14:creationId xmlns:p14="http://schemas.microsoft.com/office/powerpoint/2010/main" val="3945835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043608" y="116632"/>
            <a:ext cx="7707139" cy="762000"/>
          </a:xfrm>
        </p:spPr>
        <p:txBody>
          <a:bodyPr/>
          <a:lstStyle/>
          <a:p>
            <a:r>
              <a:rPr lang="en-US" altLang="zh-CN" sz="4400" dirty="0"/>
              <a:t>Spinlocks</a:t>
            </a:r>
            <a:endParaRPr lang="zh-CN" altLang="en-US" sz="4400" dirty="0"/>
          </a:p>
        </p:txBody>
      </p:sp>
      <p:sp>
        <p:nvSpPr>
          <p:cNvPr id="99331" name="Rectangle 3"/>
          <p:cNvSpPr>
            <a:spLocks noGrp="1" noChangeArrowheads="1"/>
          </p:cNvSpPr>
          <p:nvPr>
            <p:ph type="body" idx="1"/>
          </p:nvPr>
        </p:nvSpPr>
        <p:spPr/>
        <p:txBody>
          <a:bodyPr/>
          <a:lstStyle/>
          <a:p>
            <a:r>
              <a:rPr lang="en-US" altLang="zh-CN" sz="2400"/>
              <a:t>Applicability</a:t>
            </a:r>
          </a:p>
          <a:p>
            <a:pPr lvl="1"/>
            <a:r>
              <a:rPr lang="en-US" altLang="zh-CN" sz="1600"/>
              <a:t>Spinlocks may be used in code that can not sleep,such as interrupt handlers(device driver compete with device interrupt)</a:t>
            </a:r>
          </a:p>
          <a:p>
            <a:pPr lvl="1"/>
            <a:r>
              <a:rPr lang="en-US" altLang="zh-CN" sz="1600"/>
              <a:t>Intend for use on multiprocessor systems or a uniprocessor workstation running a preemptive kernel behaves like SMP</a:t>
            </a:r>
          </a:p>
          <a:p>
            <a:pPr lvl="1"/>
            <a:r>
              <a:rPr lang="en-US" altLang="zh-CN" sz="1600"/>
              <a:t>Core rule:while holding a spinlock,be atomic,cannot sleep;spinlocks must always be held for the minimum time possible</a:t>
            </a:r>
          </a:p>
          <a:p>
            <a:pPr lvl="1"/>
            <a:r>
              <a:rPr lang="en-US" altLang="zh-CN" sz="1600"/>
              <a:t>Require disabling interrupts while the spinlocks is held to avoid deadlock</a:t>
            </a:r>
          </a:p>
          <a:p>
            <a:r>
              <a:rPr lang="en-US" altLang="zh-CN" sz="2400"/>
              <a:t>Related functions</a:t>
            </a:r>
          </a:p>
          <a:p>
            <a:pPr lvl="1"/>
            <a:r>
              <a:rPr lang="en-US" altLang="zh-CN" sz="1600"/>
              <a:t>void spin_lock_init(spinlock_t *lock);</a:t>
            </a:r>
          </a:p>
          <a:p>
            <a:pPr lvl="1"/>
            <a:r>
              <a:rPr lang="en-US" altLang="zh-CN" sz="1600"/>
              <a:t>void spin_lock(spinlock_t *lock);</a:t>
            </a:r>
          </a:p>
          <a:p>
            <a:pPr lvl="1"/>
            <a:r>
              <a:rPr lang="en-US" altLang="zh-CN" sz="1600"/>
              <a:t>void spin_unlock(spinlock_t *lock);</a:t>
            </a:r>
          </a:p>
          <a:p>
            <a:pPr lvl="1"/>
            <a:endParaRPr lang="en-US" altLang="zh-CN" sz="1600"/>
          </a:p>
        </p:txBody>
      </p:sp>
    </p:spTree>
    <p:extLst>
      <p:ext uri="{BB962C8B-B14F-4D97-AF65-F5344CB8AC3E}">
        <p14:creationId xmlns:p14="http://schemas.microsoft.com/office/powerpoint/2010/main" val="87691189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114028" y="116632"/>
            <a:ext cx="7779147" cy="762000"/>
          </a:xfrm>
        </p:spPr>
        <p:txBody>
          <a:bodyPr/>
          <a:lstStyle/>
          <a:p>
            <a:r>
              <a:rPr lang="en-US" altLang="zh-CN" dirty="0"/>
              <a:t>Deadlock</a:t>
            </a:r>
          </a:p>
        </p:txBody>
      </p:sp>
      <p:sp>
        <p:nvSpPr>
          <p:cNvPr id="105475" name="Rectangle 3"/>
          <p:cNvSpPr>
            <a:spLocks noGrp="1" noChangeArrowheads="1"/>
          </p:cNvSpPr>
          <p:nvPr>
            <p:ph type="body" idx="1"/>
          </p:nvPr>
        </p:nvSpPr>
        <p:spPr/>
        <p:txBody>
          <a:bodyPr/>
          <a:lstStyle/>
          <a:p>
            <a:r>
              <a:rPr lang="en-US" altLang="zh-CN"/>
              <a:t>Deadlock concepts</a:t>
            </a:r>
          </a:p>
          <a:p>
            <a:pPr lvl="1"/>
            <a:r>
              <a:rPr lang="en-US" altLang="zh-CN" sz="1800"/>
              <a:t>A group of process permanence blocked because compete critical resource or intercommunication</a:t>
            </a:r>
          </a:p>
          <a:p>
            <a:r>
              <a:rPr lang="en-US" altLang="zh-CN"/>
              <a:t>Why deadlock exist</a:t>
            </a:r>
          </a:p>
          <a:p>
            <a:pPr lvl="1"/>
            <a:r>
              <a:rPr lang="en-US" altLang="zh-CN" sz="1800"/>
              <a:t>Mutual exclusion</a:t>
            </a:r>
          </a:p>
          <a:p>
            <a:pPr lvl="1"/>
            <a:r>
              <a:rPr lang="en-US" altLang="zh-CN" sz="1800"/>
              <a:t>Hold and wait</a:t>
            </a:r>
          </a:p>
          <a:p>
            <a:pPr lvl="1"/>
            <a:r>
              <a:rPr lang="en-US" altLang="zh-CN" sz="1800"/>
              <a:t>No preemption</a:t>
            </a:r>
          </a:p>
          <a:p>
            <a:pPr lvl="1"/>
            <a:r>
              <a:rPr lang="en-US" altLang="zh-CN" sz="1800"/>
              <a:t>Circular wait</a:t>
            </a:r>
          </a:p>
          <a:p>
            <a:endParaRPr lang="en-US" altLang="zh-CN"/>
          </a:p>
        </p:txBody>
      </p:sp>
    </p:spTree>
    <p:extLst>
      <p:ext uri="{BB962C8B-B14F-4D97-AF65-F5344CB8AC3E}">
        <p14:creationId xmlns:p14="http://schemas.microsoft.com/office/powerpoint/2010/main" val="1077311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187624" y="0"/>
            <a:ext cx="7599189" cy="762000"/>
          </a:xfrm>
        </p:spPr>
        <p:txBody>
          <a:bodyPr/>
          <a:lstStyle/>
          <a:p>
            <a:r>
              <a:rPr lang="en-US" altLang="zh-CN" dirty="0"/>
              <a:t>Ways for Linux IPCs</a:t>
            </a:r>
          </a:p>
        </p:txBody>
      </p:sp>
      <p:sp>
        <p:nvSpPr>
          <p:cNvPr id="17411" name="Rectangle 3"/>
          <p:cNvSpPr>
            <a:spLocks noGrp="1" noChangeArrowheads="1"/>
          </p:cNvSpPr>
          <p:nvPr>
            <p:ph type="body" idx="1"/>
          </p:nvPr>
        </p:nvSpPr>
        <p:spPr>
          <a:xfrm>
            <a:off x="179388" y="762000"/>
            <a:ext cx="8713787" cy="5187950"/>
          </a:xfrm>
        </p:spPr>
        <p:txBody>
          <a:bodyPr/>
          <a:lstStyle/>
          <a:p>
            <a:pPr>
              <a:lnSpc>
                <a:spcPct val="80000"/>
              </a:lnSpc>
            </a:pPr>
            <a:r>
              <a:rPr lang="en-US" altLang="zh-TW" sz="2000"/>
              <a:t>Signal</a:t>
            </a:r>
          </a:p>
          <a:p>
            <a:pPr lvl="1">
              <a:lnSpc>
                <a:spcPct val="80000"/>
              </a:lnSpc>
            </a:pPr>
            <a:r>
              <a:rPr lang="en-US" altLang="zh-TW" sz="2000"/>
              <a:t>An IPC with the interrupt mechanism.</a:t>
            </a:r>
          </a:p>
          <a:p>
            <a:pPr lvl="1">
              <a:lnSpc>
                <a:spcPct val="80000"/>
              </a:lnSpc>
            </a:pPr>
            <a:r>
              <a:rPr lang="en-US" altLang="zh-TW" sz="2000"/>
              <a:t>Category of the signal number</a:t>
            </a:r>
          </a:p>
          <a:p>
            <a:pPr lvl="2">
              <a:lnSpc>
                <a:spcPct val="80000"/>
              </a:lnSpc>
            </a:pPr>
            <a:r>
              <a:rPr lang="en-US" altLang="zh-TW" sz="1600"/>
              <a:t>standard signals </a:t>
            </a:r>
          </a:p>
          <a:p>
            <a:pPr lvl="3">
              <a:lnSpc>
                <a:spcPct val="80000"/>
              </a:lnSpc>
            </a:pPr>
            <a:r>
              <a:rPr lang="en-US" altLang="zh-TW" sz="1600"/>
              <a:t>Will </a:t>
            </a:r>
            <a:r>
              <a:rPr lang="en-US" altLang="zh-TW" sz="1600">
                <a:solidFill>
                  <a:srgbClr val="FF3300"/>
                </a:solidFill>
              </a:rPr>
              <a:t>be merged</a:t>
            </a:r>
            <a:r>
              <a:rPr lang="en-US" altLang="zh-TW" sz="1600"/>
              <a:t> when the signal is send to the process which already have that signal pending.</a:t>
            </a:r>
          </a:p>
          <a:p>
            <a:pPr lvl="3">
              <a:lnSpc>
                <a:spcPct val="80000"/>
              </a:lnSpc>
            </a:pPr>
            <a:r>
              <a:rPr lang="en-US" altLang="zh-TW" sz="1600"/>
              <a:t>Referred to the original defined signal numbers </a:t>
            </a:r>
            <a:r>
              <a:rPr lang="en-US" altLang="zh-TW" sz="1600">
                <a:solidFill>
                  <a:srgbClr val="FF3300"/>
                </a:solidFill>
              </a:rPr>
              <a:t>(0~31).</a:t>
            </a:r>
          </a:p>
          <a:p>
            <a:pPr lvl="3">
              <a:lnSpc>
                <a:spcPct val="80000"/>
              </a:lnSpc>
            </a:pPr>
            <a:r>
              <a:rPr lang="en-US" altLang="zh-TW" sz="1600"/>
              <a:t>All original signals has been well defined for specific purpose.  </a:t>
            </a:r>
          </a:p>
          <a:p>
            <a:pPr lvl="2">
              <a:lnSpc>
                <a:spcPct val="80000"/>
              </a:lnSpc>
            </a:pPr>
            <a:r>
              <a:rPr lang="en-US" altLang="zh-TW" sz="1600"/>
              <a:t>real-time signals</a:t>
            </a:r>
          </a:p>
          <a:p>
            <a:pPr lvl="3">
              <a:lnSpc>
                <a:spcPct val="80000"/>
              </a:lnSpc>
            </a:pPr>
            <a:r>
              <a:rPr lang="en-US" altLang="zh-TW" sz="1600"/>
              <a:t>Will </a:t>
            </a:r>
            <a:r>
              <a:rPr lang="en-US" altLang="zh-TW" sz="1600">
                <a:solidFill>
                  <a:srgbClr val="FF3300"/>
                </a:solidFill>
              </a:rPr>
              <a:t>be queued</a:t>
            </a:r>
            <a:r>
              <a:rPr lang="en-US" altLang="zh-TW" sz="1600"/>
              <a:t> when the signal is send to the process which already have that signal pending.</a:t>
            </a:r>
          </a:p>
          <a:p>
            <a:pPr lvl="3">
              <a:lnSpc>
                <a:spcPct val="80000"/>
              </a:lnSpc>
            </a:pPr>
            <a:r>
              <a:rPr lang="en-US" altLang="zh-TW" sz="1600"/>
              <a:t>Referred to the signal numbers which are greater than </a:t>
            </a:r>
            <a:r>
              <a:rPr lang="en-US" altLang="zh-TW" sz="1600">
                <a:solidFill>
                  <a:srgbClr val="FF3300"/>
                </a:solidFill>
              </a:rPr>
              <a:t>SIGRTMIN(32)</a:t>
            </a:r>
            <a:r>
              <a:rPr lang="en-US" altLang="zh-TW" sz="1600"/>
              <a:t> and less than </a:t>
            </a:r>
            <a:r>
              <a:rPr lang="en-US" altLang="zh-TW" sz="1600">
                <a:solidFill>
                  <a:srgbClr val="FF3300"/>
                </a:solidFill>
              </a:rPr>
              <a:t>SIGRTMAX(63).</a:t>
            </a:r>
          </a:p>
          <a:p>
            <a:pPr lvl="3">
              <a:lnSpc>
                <a:spcPct val="80000"/>
              </a:lnSpc>
            </a:pPr>
            <a:r>
              <a:rPr lang="en-US" altLang="zh-TW" sz="1600"/>
              <a:t>Entire set of real-time signals can be used for application-defined purpose by assigning  signal number is </a:t>
            </a:r>
            <a:r>
              <a:rPr lang="en-US" altLang="zh-TW" sz="1600">
                <a:solidFill>
                  <a:srgbClr val="FF3300"/>
                </a:solidFill>
              </a:rPr>
              <a:t>SIGRTMIN + n</a:t>
            </a:r>
            <a:r>
              <a:rPr lang="en-US" altLang="zh-TW" sz="1600"/>
              <a:t> due to the variance of the range across Unix system.</a:t>
            </a:r>
          </a:p>
          <a:p>
            <a:pPr lvl="3">
              <a:lnSpc>
                <a:spcPct val="80000"/>
              </a:lnSpc>
            </a:pPr>
            <a:r>
              <a:rPr lang="en-US" altLang="zh-TW" sz="1600"/>
              <a:t>If the signal is sent using sigqueue(), an accompanying value can be sent with the signal.</a:t>
            </a:r>
          </a:p>
          <a:p>
            <a:pPr lvl="3">
              <a:lnSpc>
                <a:spcPct val="80000"/>
              </a:lnSpc>
            </a:pPr>
            <a:r>
              <a:rPr lang="en-US" altLang="zh-TW" sz="1600"/>
              <a:t>Real-time signals are delivered in a guarantee order. </a:t>
            </a:r>
          </a:p>
          <a:p>
            <a:pPr lvl="4">
              <a:lnSpc>
                <a:spcPct val="80000"/>
              </a:lnSpc>
            </a:pPr>
            <a:r>
              <a:rPr lang="en-US" altLang="zh-TW" sz="1200"/>
              <a:t>multiple signals of the same type are delivered in the order they were sent to a process.</a:t>
            </a:r>
          </a:p>
          <a:p>
            <a:pPr lvl="4">
              <a:lnSpc>
                <a:spcPct val="80000"/>
              </a:lnSpc>
            </a:pPr>
            <a:r>
              <a:rPr lang="en-US" altLang="zh-TW" sz="1200"/>
              <a:t>multiple signals of different type are delivered </a:t>
            </a:r>
            <a:r>
              <a:rPr lang="en-US" altLang="zh-TW" sz="1200">
                <a:solidFill>
                  <a:srgbClr val="FF3300"/>
                </a:solidFill>
              </a:rPr>
              <a:t>starting with the lowest numbered</a:t>
            </a:r>
            <a:r>
              <a:rPr lang="en-US" altLang="zh-TW" sz="1200"/>
              <a:t> signal</a:t>
            </a:r>
          </a:p>
          <a:p>
            <a:pPr lvl="1">
              <a:lnSpc>
                <a:spcPct val="80000"/>
              </a:lnSpc>
              <a:buFont typeface="Wingdings" panose="05000000000000000000" pitchFamily="2" charset="2"/>
              <a:buNone/>
            </a:pPr>
            <a:endParaRPr lang="en-US" altLang="zh-TW" sz="2000"/>
          </a:p>
          <a:p>
            <a:pPr>
              <a:lnSpc>
                <a:spcPct val="80000"/>
              </a:lnSpc>
              <a:buFont typeface="Wingdings" panose="05000000000000000000" pitchFamily="2" charset="2"/>
              <a:buNone/>
            </a:pPr>
            <a:endParaRPr lang="en-US" altLang="zh-CN" sz="2000"/>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66800"/>
            <a:ext cx="79248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759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endParaRPr lang="zh-CN" altLang="en-US" dirty="0"/>
          </a:p>
        </p:txBody>
      </p:sp>
      <p:sp>
        <p:nvSpPr>
          <p:cNvPr id="107523" name="Rectangle 3"/>
          <p:cNvSpPr>
            <a:spLocks noGrp="1" noChangeArrowheads="1"/>
          </p:cNvSpPr>
          <p:nvPr>
            <p:ph type="body" idx="1"/>
          </p:nvPr>
        </p:nvSpPr>
        <p:spPr/>
        <p:txBody>
          <a:bodyPr/>
          <a:lstStyle/>
          <a:p>
            <a:r>
              <a:rPr lang="en-US" altLang="zh-CN"/>
              <a:t>Deadlock prevention</a:t>
            </a:r>
          </a:p>
          <a:p>
            <a:pPr lvl="1"/>
            <a:r>
              <a:rPr lang="en-US" altLang="zh-CN" sz="2400"/>
              <a:t>Avoid one of necessary condition</a:t>
            </a:r>
          </a:p>
          <a:p>
            <a:pPr lvl="1"/>
            <a:r>
              <a:rPr lang="en-US" altLang="zh-CN" sz="2400"/>
              <a:t>Avoid the adequate condition</a:t>
            </a:r>
          </a:p>
          <a:p>
            <a:pPr lvl="1"/>
            <a:endParaRPr lang="en-US" altLang="zh-CN" sz="1800"/>
          </a:p>
        </p:txBody>
      </p:sp>
    </p:spTree>
    <p:extLst>
      <p:ext uri="{BB962C8B-B14F-4D97-AF65-F5344CB8AC3E}">
        <p14:creationId xmlns:p14="http://schemas.microsoft.com/office/powerpoint/2010/main" val="12236236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bwMode="auto">
          <a:xfrm>
            <a:off x="1187450" y="225425"/>
            <a:ext cx="76327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dirty="0" smtClean="0"/>
              <a:t>Socket</a:t>
            </a:r>
            <a:endParaRPr lang="zh-CN" altLang="en-US" dirty="0" smtClean="0"/>
          </a:p>
        </p:txBody>
      </p:sp>
      <p:sp>
        <p:nvSpPr>
          <p:cNvPr id="33795" name="内容占位符 2"/>
          <p:cNvSpPr>
            <a:spLocks noGrp="1"/>
          </p:cNvSpPr>
          <p:nvPr>
            <p:ph idx="1"/>
          </p:nvPr>
        </p:nvSpPr>
        <p:spPr bwMode="auto">
          <a:xfrm>
            <a:off x="250825" y="1412875"/>
            <a:ext cx="8713788" cy="5184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u"/>
            </a:pPr>
            <a:r>
              <a:rPr lang="en-US" altLang="zh-CN" smtClean="0"/>
              <a:t>Create a channel on different machines or same machine.</a:t>
            </a:r>
          </a:p>
          <a:p>
            <a:pPr>
              <a:buFont typeface="Wingdings" panose="05000000000000000000" pitchFamily="2" charset="2"/>
              <a:buChar char="u"/>
            </a:pPr>
            <a:r>
              <a:rPr lang="en-US" altLang="zh-CN" smtClean="0"/>
              <a:t>Bidirectional communication between applications.</a:t>
            </a:r>
          </a:p>
          <a:p>
            <a:pPr>
              <a:buFont typeface="Wingdings" panose="05000000000000000000" pitchFamily="2" charset="2"/>
              <a:buChar char="u"/>
            </a:pPr>
            <a:r>
              <a:rPr lang="en-US" altLang="zh-CN" smtClean="0"/>
              <a:t>Function model</a:t>
            </a:r>
          </a:p>
          <a:p>
            <a:pPr marL="457200" lvl="1" indent="0">
              <a:buFont typeface="Wingdings" panose="05000000000000000000" pitchFamily="2" charset="2"/>
              <a:buNone/>
            </a:pPr>
            <a:r>
              <a:rPr lang="en-US" altLang="zh-CN" smtClean="0"/>
              <a:t>int  </a:t>
            </a:r>
            <a:r>
              <a:rPr lang="en-US" altLang="zh-CN" i="1" smtClean="0"/>
              <a:t>socket</a:t>
            </a:r>
            <a:r>
              <a:rPr lang="en-US" altLang="zh-CN" smtClean="0"/>
              <a:t> (int </a:t>
            </a:r>
            <a:r>
              <a:rPr lang="en-US" altLang="zh-CN" i="1" smtClean="0"/>
              <a:t>domain</a:t>
            </a:r>
            <a:r>
              <a:rPr lang="en-US" altLang="zh-CN" smtClean="0"/>
              <a:t>, int </a:t>
            </a:r>
            <a:r>
              <a:rPr lang="en-US" altLang="zh-CN" i="1" smtClean="0"/>
              <a:t>type</a:t>
            </a:r>
            <a:r>
              <a:rPr lang="en-US" altLang="zh-CN" smtClean="0"/>
              <a:t>, int </a:t>
            </a:r>
            <a:r>
              <a:rPr lang="en-US" altLang="zh-CN" i="1" smtClean="0"/>
              <a:t>protocol</a:t>
            </a:r>
            <a:r>
              <a:rPr lang="en-US" altLang="zh-CN" smtClean="0"/>
              <a:t>);</a:t>
            </a:r>
          </a:p>
          <a:p>
            <a:pPr>
              <a:buFont typeface="Wingdings" panose="05000000000000000000" pitchFamily="2" charset="2"/>
              <a:buChar char="l"/>
            </a:pPr>
            <a:endParaRPr lang="zh-CN" altLang="en-US" smtClean="0"/>
          </a:p>
        </p:txBody>
      </p:sp>
      <p:sp>
        <p:nvSpPr>
          <p:cNvPr id="4" name="灯片编号占位符 3"/>
          <p:cNvSpPr>
            <a:spLocks noGrp="1"/>
          </p:cNvSpPr>
          <p:nvPr>
            <p:ph type="sldNum" sz="quarter" idx="10"/>
          </p:nvPr>
        </p:nvSpPr>
        <p:spPr/>
        <p:txBody>
          <a:bodyPr/>
          <a:lstStyle/>
          <a:p>
            <a:pPr>
              <a:defRPr/>
            </a:pPr>
            <a:endParaRPr lang="zh-TW" altLang="en-US"/>
          </a:p>
        </p:txBody>
      </p:sp>
    </p:spTree>
    <p:extLst>
      <p:ext uri="{BB962C8B-B14F-4D97-AF65-F5344CB8AC3E}">
        <p14:creationId xmlns:p14="http://schemas.microsoft.com/office/powerpoint/2010/main" val="326311508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bwMode="auto">
          <a:xfrm>
            <a:off x="1187450" y="225425"/>
            <a:ext cx="76327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smtClean="0"/>
              <a:t>Socket domains</a:t>
            </a:r>
            <a:endParaRPr lang="zh-CN" altLang="en-US" smtClean="0"/>
          </a:p>
        </p:txBody>
      </p:sp>
      <p:sp>
        <p:nvSpPr>
          <p:cNvPr id="34819" name="内容占位符 2"/>
          <p:cNvSpPr>
            <a:spLocks noGrp="1"/>
          </p:cNvSpPr>
          <p:nvPr>
            <p:ph idx="1"/>
          </p:nvPr>
        </p:nvSpPr>
        <p:spPr bwMode="auto">
          <a:xfrm>
            <a:off x="323850" y="1268413"/>
            <a:ext cx="8496300" cy="5184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u"/>
            </a:pPr>
            <a:r>
              <a:rPr lang="en-US" altLang="zh-CN" smtClean="0"/>
              <a:t>Each socket exists in a domain</a:t>
            </a:r>
          </a:p>
          <a:p>
            <a:pPr>
              <a:buFont typeface="Wingdings" panose="05000000000000000000" pitchFamily="2" charset="2"/>
              <a:buChar char="u"/>
            </a:pPr>
            <a:r>
              <a:rPr lang="en-US" altLang="zh-CN" smtClean="0"/>
              <a:t>Domain determines</a:t>
            </a:r>
          </a:p>
          <a:p>
            <a:pPr lvl="1"/>
            <a:r>
              <a:rPr lang="en-US" altLang="zh-CN" smtClean="0"/>
              <a:t>Method of identifying socket</a:t>
            </a:r>
          </a:p>
          <a:p>
            <a:pPr lvl="1"/>
            <a:r>
              <a:rPr lang="en-US" altLang="zh-CN" smtClean="0"/>
              <a:t>nature of communication</a:t>
            </a:r>
            <a:endParaRPr lang="zh-CN" altLang="en-US" smtClean="0"/>
          </a:p>
        </p:txBody>
      </p:sp>
      <p:sp>
        <p:nvSpPr>
          <p:cNvPr id="4" name="灯片编号占位符 3"/>
          <p:cNvSpPr>
            <a:spLocks noGrp="1"/>
          </p:cNvSpPr>
          <p:nvPr>
            <p:ph type="sldNum" sz="quarter" idx="10"/>
          </p:nvPr>
        </p:nvSpPr>
        <p:spPr/>
        <p:txBody>
          <a:bodyPr/>
          <a:lstStyle/>
          <a:p>
            <a:pPr>
              <a:defRPr/>
            </a:pPr>
            <a:endParaRPr lang="zh-TW" altLang="en-US"/>
          </a:p>
        </p:txBody>
      </p:sp>
    </p:spTree>
    <p:extLst>
      <p:ext uri="{BB962C8B-B14F-4D97-AF65-F5344CB8AC3E}">
        <p14:creationId xmlns:p14="http://schemas.microsoft.com/office/powerpoint/2010/main" val="92666654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bwMode="auto">
          <a:xfrm>
            <a:off x="1187450" y="225425"/>
            <a:ext cx="76327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smtClean="0"/>
              <a:t>Commom Socket domains</a:t>
            </a:r>
            <a:endParaRPr lang="zh-CN" altLang="en-US" smtClean="0"/>
          </a:p>
        </p:txBody>
      </p:sp>
      <p:sp>
        <p:nvSpPr>
          <p:cNvPr id="3" name="内容占位符 2"/>
          <p:cNvSpPr>
            <a:spLocks noGrp="1"/>
          </p:cNvSpPr>
          <p:nvPr>
            <p:ph idx="1"/>
          </p:nvPr>
        </p:nvSpPr>
        <p:spPr>
          <a:xfrm>
            <a:off x="323850" y="1268413"/>
            <a:ext cx="8496300" cy="5184775"/>
          </a:xfrm>
        </p:spPr>
        <p:txBody>
          <a:bodyPr/>
          <a:lstStyle/>
          <a:p>
            <a:pPr>
              <a:buFont typeface="Wingdings" panose="05000000000000000000" pitchFamily="2" charset="2"/>
              <a:buChar char="u"/>
              <a:defRPr/>
            </a:pPr>
            <a:r>
              <a:rPr lang="en-US" altLang="zh-CN" dirty="0" smtClean="0"/>
              <a:t>UNIX domain (AF_UNIX)</a:t>
            </a:r>
          </a:p>
          <a:p>
            <a:pPr lvl="1">
              <a:defRPr/>
            </a:pPr>
            <a:r>
              <a:rPr lang="en-US" altLang="zh-CN" dirty="0" smtClean="0"/>
              <a:t>Communication on single host</a:t>
            </a:r>
          </a:p>
          <a:p>
            <a:pPr lvl="1">
              <a:defRPr/>
            </a:pPr>
            <a:r>
              <a:rPr lang="en-US" altLang="zh-CN" dirty="0" smtClean="0"/>
              <a:t>Address: file system pathname</a:t>
            </a:r>
          </a:p>
          <a:p>
            <a:pPr>
              <a:buFont typeface="Wingdings" panose="05000000000000000000" pitchFamily="2" charset="2"/>
              <a:buChar char="u"/>
              <a:defRPr/>
            </a:pPr>
            <a:r>
              <a:rPr lang="en-US" altLang="zh-CN" dirty="0" smtClean="0"/>
              <a:t>IPv4 domain (AF_INET)</a:t>
            </a:r>
          </a:p>
          <a:p>
            <a:pPr lvl="1">
              <a:defRPr/>
            </a:pPr>
            <a:r>
              <a:rPr lang="en-US" altLang="zh-CN" dirty="0" smtClean="0"/>
              <a:t>Communication on IPv4 network</a:t>
            </a:r>
          </a:p>
          <a:p>
            <a:pPr lvl="1">
              <a:defRPr/>
            </a:pPr>
            <a:r>
              <a:rPr lang="en-US" altLang="zh-CN" dirty="0" smtClean="0"/>
              <a:t>Address: 32 bit + port number</a:t>
            </a:r>
          </a:p>
          <a:p>
            <a:pPr>
              <a:buFont typeface="Wingdings" panose="05000000000000000000" pitchFamily="2" charset="2"/>
              <a:buChar char="u"/>
              <a:defRPr/>
            </a:pPr>
            <a:r>
              <a:rPr lang="en-US" altLang="zh-CN" dirty="0" smtClean="0"/>
              <a:t>IPv6 domain (AF_INET6)</a:t>
            </a:r>
          </a:p>
          <a:p>
            <a:pPr lvl="1">
              <a:defRPr/>
            </a:pPr>
            <a:r>
              <a:rPr lang="en-US" altLang="zh-CN" dirty="0"/>
              <a:t>Communication on </a:t>
            </a:r>
            <a:r>
              <a:rPr lang="en-US" altLang="zh-CN" dirty="0" smtClean="0"/>
              <a:t>IPv6 </a:t>
            </a:r>
            <a:r>
              <a:rPr lang="en-US" altLang="zh-CN" dirty="0"/>
              <a:t>network</a:t>
            </a:r>
          </a:p>
          <a:p>
            <a:pPr lvl="1">
              <a:defRPr/>
            </a:pPr>
            <a:r>
              <a:rPr lang="en-US" altLang="zh-CN" dirty="0"/>
              <a:t>Address: </a:t>
            </a:r>
            <a:r>
              <a:rPr lang="en-US" altLang="zh-CN" dirty="0" smtClean="0"/>
              <a:t>128 </a:t>
            </a:r>
            <a:r>
              <a:rPr lang="en-US" altLang="zh-CN" dirty="0"/>
              <a:t>bit + port </a:t>
            </a:r>
            <a:r>
              <a:rPr lang="en-US" altLang="zh-CN" dirty="0" smtClean="0"/>
              <a:t>number</a:t>
            </a:r>
          </a:p>
          <a:p>
            <a:pPr marL="0" indent="0">
              <a:buFont typeface="Wingdings" panose="05000000000000000000" pitchFamily="2" charset="2"/>
              <a:buNone/>
              <a:defRPr/>
            </a:pPr>
            <a:endParaRPr lang="en-US" altLang="zh-CN" dirty="0"/>
          </a:p>
        </p:txBody>
      </p:sp>
      <p:sp>
        <p:nvSpPr>
          <p:cNvPr id="4" name="灯片编号占位符 3"/>
          <p:cNvSpPr>
            <a:spLocks noGrp="1"/>
          </p:cNvSpPr>
          <p:nvPr>
            <p:ph type="sldNum" sz="quarter" idx="10"/>
          </p:nvPr>
        </p:nvSpPr>
        <p:spPr/>
        <p:txBody>
          <a:bodyPr/>
          <a:lstStyle/>
          <a:p>
            <a:pPr>
              <a:defRPr/>
            </a:pPr>
            <a:endParaRPr lang="zh-TW" altLang="en-US"/>
          </a:p>
        </p:txBody>
      </p:sp>
    </p:spTree>
    <p:extLst>
      <p:ext uri="{BB962C8B-B14F-4D97-AF65-F5344CB8AC3E}">
        <p14:creationId xmlns:p14="http://schemas.microsoft.com/office/powerpoint/2010/main" val="143310303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bwMode="auto">
          <a:xfrm>
            <a:off x="1187450" y="225425"/>
            <a:ext cx="76327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smtClean="0"/>
              <a:t>Socket type</a:t>
            </a:r>
            <a:endParaRPr lang="zh-CN" altLang="en-US" smtClean="0"/>
          </a:p>
        </p:txBody>
      </p:sp>
      <p:sp>
        <p:nvSpPr>
          <p:cNvPr id="36867" name="内容占位符 2"/>
          <p:cNvSpPr>
            <a:spLocks noGrp="1"/>
          </p:cNvSpPr>
          <p:nvPr>
            <p:ph idx="1"/>
          </p:nvPr>
        </p:nvSpPr>
        <p:spPr bwMode="auto">
          <a:xfrm>
            <a:off x="323850" y="1268413"/>
            <a:ext cx="8496300" cy="5184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u"/>
            </a:pPr>
            <a:r>
              <a:rPr lang="en-US" altLang="zh-CN" smtClean="0"/>
              <a:t>Determines semantics of communication</a:t>
            </a:r>
          </a:p>
          <a:p>
            <a:pPr>
              <a:buFont typeface="Wingdings" panose="05000000000000000000" pitchFamily="2" charset="2"/>
              <a:buChar char="u"/>
            </a:pPr>
            <a:r>
              <a:rPr lang="en-US" altLang="zh-CN" smtClean="0"/>
              <a:t>Two main types:</a:t>
            </a:r>
          </a:p>
          <a:p>
            <a:pPr lvl="1"/>
            <a:r>
              <a:rPr lang="en-US" altLang="zh-CN" smtClean="0"/>
              <a:t>Stream (SOCK_STREAM)</a:t>
            </a:r>
          </a:p>
          <a:p>
            <a:pPr lvl="1"/>
            <a:r>
              <a:rPr lang="en-US" altLang="zh-CN" smtClean="0"/>
              <a:t>Datagram (SOCK_DGRAM)</a:t>
            </a:r>
          </a:p>
        </p:txBody>
      </p:sp>
      <p:sp>
        <p:nvSpPr>
          <p:cNvPr id="4" name="灯片编号占位符 3"/>
          <p:cNvSpPr>
            <a:spLocks noGrp="1"/>
          </p:cNvSpPr>
          <p:nvPr>
            <p:ph type="sldNum" sz="quarter" idx="10"/>
          </p:nvPr>
        </p:nvSpPr>
        <p:spPr/>
        <p:txBody>
          <a:bodyPr/>
          <a:lstStyle/>
          <a:p>
            <a:pPr>
              <a:defRPr/>
            </a:pPr>
            <a:endParaRPr lang="zh-TW" altLang="en-US"/>
          </a:p>
        </p:txBody>
      </p:sp>
    </p:spTree>
    <p:extLst>
      <p:ext uri="{BB962C8B-B14F-4D97-AF65-F5344CB8AC3E}">
        <p14:creationId xmlns:p14="http://schemas.microsoft.com/office/powerpoint/2010/main" val="92659808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bwMode="auto">
          <a:xfrm>
            <a:off x="1187450" y="225425"/>
            <a:ext cx="76327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smtClean="0"/>
              <a:t>Stream socket API</a:t>
            </a:r>
            <a:endParaRPr lang="zh-CN" altLang="en-US" smtClean="0"/>
          </a:p>
        </p:txBody>
      </p:sp>
      <p:sp>
        <p:nvSpPr>
          <p:cNvPr id="4" name="灯片编号占位符 3"/>
          <p:cNvSpPr>
            <a:spLocks noGrp="1"/>
          </p:cNvSpPr>
          <p:nvPr>
            <p:ph type="sldNum" sz="quarter" idx="10"/>
          </p:nvPr>
        </p:nvSpPr>
        <p:spPr/>
        <p:txBody>
          <a:bodyPr/>
          <a:lstStyle/>
          <a:p>
            <a:pPr>
              <a:defRPr/>
            </a:pPr>
            <a:endParaRPr lang="zh-TW" altLang="en-US"/>
          </a:p>
        </p:txBody>
      </p:sp>
      <p:graphicFrame>
        <p:nvGraphicFramePr>
          <p:cNvPr id="37892" name="对象 1"/>
          <p:cNvGraphicFramePr>
            <a:graphicFrameLocks noChangeAspect="1"/>
          </p:cNvGraphicFramePr>
          <p:nvPr/>
        </p:nvGraphicFramePr>
        <p:xfrm>
          <a:off x="1908175" y="976313"/>
          <a:ext cx="5256213" cy="5570537"/>
        </p:xfrm>
        <a:graphic>
          <a:graphicData uri="http://schemas.openxmlformats.org/presentationml/2006/ole">
            <mc:AlternateContent xmlns:mc="http://schemas.openxmlformats.org/markup-compatibility/2006">
              <mc:Choice xmlns:v="urn:schemas-microsoft-com:vml" Requires="v">
                <p:oleObj spid="_x0000_s1039" name="Visio" r:id="rId4" imgW="4216670" imgH="4468753" progId="Visio.Drawing.11">
                  <p:embed/>
                </p:oleObj>
              </mc:Choice>
              <mc:Fallback>
                <p:oleObj name="Visio" r:id="rId4" imgW="4216670" imgH="446875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976313"/>
                        <a:ext cx="5256213" cy="55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0619865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bwMode="auto">
          <a:xfrm>
            <a:off x="1187450" y="225425"/>
            <a:ext cx="76327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smtClean="0"/>
              <a:t>Stream sockets</a:t>
            </a:r>
            <a:endParaRPr lang="zh-CN" altLang="en-US" smtClean="0"/>
          </a:p>
        </p:txBody>
      </p:sp>
      <p:sp>
        <p:nvSpPr>
          <p:cNvPr id="38915" name="内容占位符 2"/>
          <p:cNvSpPr>
            <a:spLocks noGrp="1"/>
          </p:cNvSpPr>
          <p:nvPr>
            <p:ph idx="1"/>
          </p:nvPr>
        </p:nvSpPr>
        <p:spPr bwMode="auto">
          <a:xfrm>
            <a:off x="323850" y="1268413"/>
            <a:ext cx="8496300" cy="5184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u"/>
            </a:pPr>
            <a:r>
              <a:rPr lang="en-US" altLang="zh-CN" smtClean="0"/>
              <a:t>Reliable</a:t>
            </a:r>
          </a:p>
          <a:p>
            <a:pPr>
              <a:buFont typeface="Wingdings" panose="05000000000000000000" pitchFamily="2" charset="2"/>
              <a:buChar char="u"/>
            </a:pPr>
            <a:r>
              <a:rPr lang="en-US" altLang="zh-CN" smtClean="0"/>
              <a:t>Byte-stream</a:t>
            </a:r>
          </a:p>
          <a:p>
            <a:pPr>
              <a:buFont typeface="Wingdings" panose="05000000000000000000" pitchFamily="2" charset="2"/>
              <a:buChar char="u"/>
            </a:pPr>
            <a:r>
              <a:rPr lang="en-US" altLang="zh-CN" smtClean="0"/>
              <a:t>Intact:</a:t>
            </a:r>
          </a:p>
          <a:p>
            <a:pPr lvl="1"/>
            <a:r>
              <a:rPr lang="en-US" altLang="zh-CN" smtClean="0"/>
              <a:t>In order</a:t>
            </a:r>
          </a:p>
          <a:p>
            <a:pPr lvl="1"/>
            <a:r>
              <a:rPr lang="en-US" altLang="zh-CN" smtClean="0"/>
              <a:t>Unduplicated</a:t>
            </a:r>
          </a:p>
          <a:p>
            <a:pPr>
              <a:buFont typeface="Wingdings" panose="05000000000000000000" pitchFamily="2" charset="2"/>
              <a:buChar char="u"/>
            </a:pPr>
            <a:r>
              <a:rPr lang="en-US" altLang="zh-CN" smtClean="0"/>
              <a:t>Internet domain: TCP protocol</a:t>
            </a:r>
          </a:p>
          <a:p>
            <a:pPr>
              <a:buFont typeface="Wingdings" panose="05000000000000000000" pitchFamily="2" charset="2"/>
              <a:buChar char="l"/>
            </a:pPr>
            <a:endParaRPr lang="zh-CN" altLang="en-US" smtClean="0"/>
          </a:p>
        </p:txBody>
      </p:sp>
      <p:sp>
        <p:nvSpPr>
          <p:cNvPr id="4" name="灯片编号占位符 3"/>
          <p:cNvSpPr>
            <a:spLocks noGrp="1"/>
          </p:cNvSpPr>
          <p:nvPr>
            <p:ph type="sldNum" sz="quarter" idx="10"/>
          </p:nvPr>
        </p:nvSpPr>
        <p:spPr/>
        <p:txBody>
          <a:bodyPr/>
          <a:lstStyle/>
          <a:p>
            <a:pPr>
              <a:defRPr/>
            </a:pPr>
            <a:endParaRPr lang="zh-TW" altLang="en-US"/>
          </a:p>
        </p:txBody>
      </p:sp>
    </p:spTree>
    <p:extLst>
      <p:ext uri="{BB962C8B-B14F-4D97-AF65-F5344CB8AC3E}">
        <p14:creationId xmlns:p14="http://schemas.microsoft.com/office/powerpoint/2010/main" val="227074184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bwMode="auto">
          <a:xfrm>
            <a:off x="1187450" y="225425"/>
            <a:ext cx="76327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smtClean="0"/>
              <a:t>Datagram socket API</a:t>
            </a:r>
            <a:endParaRPr lang="zh-CN" altLang="en-US" smtClean="0"/>
          </a:p>
        </p:txBody>
      </p:sp>
      <p:sp>
        <p:nvSpPr>
          <p:cNvPr id="4" name="灯片编号占位符 3"/>
          <p:cNvSpPr>
            <a:spLocks noGrp="1"/>
          </p:cNvSpPr>
          <p:nvPr>
            <p:ph type="sldNum" sz="quarter" idx="10"/>
          </p:nvPr>
        </p:nvSpPr>
        <p:spPr/>
        <p:txBody>
          <a:bodyPr/>
          <a:lstStyle/>
          <a:p>
            <a:pPr>
              <a:defRPr/>
            </a:pPr>
            <a:endParaRPr lang="zh-TW" altLang="en-US"/>
          </a:p>
        </p:txBody>
      </p:sp>
      <p:graphicFrame>
        <p:nvGraphicFramePr>
          <p:cNvPr id="39940" name="对象 1"/>
          <p:cNvGraphicFramePr>
            <a:graphicFrameLocks noChangeAspect="1"/>
          </p:cNvGraphicFramePr>
          <p:nvPr/>
        </p:nvGraphicFramePr>
        <p:xfrm>
          <a:off x="1476375" y="1328738"/>
          <a:ext cx="6840538" cy="5026025"/>
        </p:xfrm>
        <a:graphic>
          <a:graphicData uri="http://schemas.openxmlformats.org/presentationml/2006/ole">
            <mc:AlternateContent xmlns:mc="http://schemas.openxmlformats.org/markup-compatibility/2006">
              <mc:Choice xmlns:v="urn:schemas-microsoft-com:vml" Requires="v">
                <p:oleObj spid="_x0000_s2063" name="Visio" r:id="rId4" imgW="3313430" imgH="2428240" progId="Visio.Drawing.11">
                  <p:embed/>
                </p:oleObj>
              </mc:Choice>
              <mc:Fallback>
                <p:oleObj name="Visio" r:id="rId4" imgW="3313430" imgH="242824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1328738"/>
                        <a:ext cx="6840538" cy="502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2334677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bwMode="auto">
          <a:xfrm>
            <a:off x="1187450" y="225425"/>
            <a:ext cx="76327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smtClean="0"/>
              <a:t>Datagram sockets</a:t>
            </a:r>
            <a:endParaRPr lang="zh-CN" altLang="en-US" smtClean="0"/>
          </a:p>
        </p:txBody>
      </p:sp>
      <p:sp>
        <p:nvSpPr>
          <p:cNvPr id="40963" name="内容占位符 2"/>
          <p:cNvSpPr>
            <a:spLocks noGrp="1"/>
          </p:cNvSpPr>
          <p:nvPr>
            <p:ph idx="1"/>
          </p:nvPr>
        </p:nvSpPr>
        <p:spPr bwMode="auto">
          <a:xfrm>
            <a:off x="323850" y="1268413"/>
            <a:ext cx="8496300" cy="5184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u"/>
            </a:pPr>
            <a:r>
              <a:rPr lang="en-US" altLang="zh-CN" smtClean="0"/>
              <a:t>Connection-less</a:t>
            </a:r>
          </a:p>
          <a:p>
            <a:pPr>
              <a:buFont typeface="Wingdings" panose="05000000000000000000" pitchFamily="2" charset="2"/>
              <a:buChar char="u"/>
            </a:pPr>
            <a:r>
              <a:rPr lang="en-US" altLang="zh-CN" smtClean="0"/>
              <a:t>Unreliable</a:t>
            </a:r>
          </a:p>
          <a:p>
            <a:pPr lvl="1"/>
            <a:r>
              <a:rPr lang="en-US" altLang="zh-CN" smtClean="0"/>
              <a:t>Duplicated</a:t>
            </a:r>
          </a:p>
          <a:p>
            <a:pPr lvl="1"/>
            <a:r>
              <a:rPr lang="en-US" altLang="zh-CN" smtClean="0"/>
              <a:t>Out of order</a:t>
            </a:r>
          </a:p>
          <a:p>
            <a:pPr lvl="1"/>
            <a:r>
              <a:rPr lang="en-US" altLang="zh-CN" smtClean="0"/>
              <a:t>Lost data</a:t>
            </a:r>
          </a:p>
          <a:p>
            <a:pPr>
              <a:buFont typeface="Wingdings" panose="05000000000000000000" pitchFamily="2" charset="2"/>
              <a:buChar char="u"/>
            </a:pPr>
            <a:r>
              <a:rPr lang="en-US" altLang="zh-CN" smtClean="0"/>
              <a:t>Internet domain : UDP protocol</a:t>
            </a:r>
            <a:endParaRPr lang="zh-CN" altLang="en-US" smtClean="0"/>
          </a:p>
        </p:txBody>
      </p:sp>
      <p:sp>
        <p:nvSpPr>
          <p:cNvPr id="4" name="灯片编号占位符 3"/>
          <p:cNvSpPr>
            <a:spLocks noGrp="1"/>
          </p:cNvSpPr>
          <p:nvPr>
            <p:ph type="sldNum" sz="quarter" idx="10"/>
          </p:nvPr>
        </p:nvSpPr>
        <p:spPr/>
        <p:txBody>
          <a:bodyPr/>
          <a:lstStyle/>
          <a:p>
            <a:pPr>
              <a:defRPr/>
            </a:pPr>
            <a:endParaRPr lang="zh-TW" altLang="en-US"/>
          </a:p>
        </p:txBody>
      </p:sp>
    </p:spTree>
    <p:extLst>
      <p:ext uri="{BB962C8B-B14F-4D97-AF65-F5344CB8AC3E}">
        <p14:creationId xmlns:p14="http://schemas.microsoft.com/office/powerpoint/2010/main" val="387215460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bwMode="auto">
          <a:xfrm>
            <a:off x="1187450" y="225425"/>
            <a:ext cx="7632700" cy="900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US" altLang="zh-CN" smtClean="0"/>
              <a:t>Noteworthy points</a:t>
            </a:r>
            <a:endParaRPr lang="zh-CN" altLang="en-US" smtClean="0"/>
          </a:p>
        </p:txBody>
      </p:sp>
      <p:sp>
        <p:nvSpPr>
          <p:cNvPr id="41987" name="内容占位符 2"/>
          <p:cNvSpPr>
            <a:spLocks noGrp="1"/>
          </p:cNvSpPr>
          <p:nvPr>
            <p:ph idx="1"/>
          </p:nvPr>
        </p:nvSpPr>
        <p:spPr bwMode="auto">
          <a:xfrm>
            <a:off x="323850" y="1268413"/>
            <a:ext cx="8496300" cy="51847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Wingdings" panose="05000000000000000000" pitchFamily="2" charset="2"/>
              <a:buChar char="u"/>
              <a:defRPr/>
            </a:pPr>
            <a:r>
              <a:rPr lang="en-US" altLang="zh-CN" dirty="0" smtClean="0"/>
              <a:t>UDP socket allow broadcast/multicast of datagrams</a:t>
            </a:r>
          </a:p>
          <a:p>
            <a:pPr>
              <a:buFont typeface="Wingdings" panose="05000000000000000000" pitchFamily="2" charset="2"/>
              <a:buChar char="u"/>
              <a:defRPr/>
            </a:pPr>
            <a:r>
              <a:rPr lang="en-US" altLang="zh-CN" dirty="0"/>
              <a:t>Internet </a:t>
            </a:r>
            <a:r>
              <a:rPr lang="en-US" altLang="zh-CN" dirty="0" smtClean="0"/>
              <a:t>domain(IPv4 and IPv6 </a:t>
            </a:r>
            <a:r>
              <a:rPr lang="en-US" altLang="zh-CN" dirty="0" err="1" smtClean="0"/>
              <a:t>domian</a:t>
            </a:r>
            <a:r>
              <a:rPr lang="en-US" altLang="zh-CN" smtClean="0"/>
              <a:t>) </a:t>
            </a:r>
            <a:r>
              <a:rPr lang="en-US" altLang="zh-CN" dirty="0"/>
              <a:t>sockets are only method for network communication</a:t>
            </a:r>
          </a:p>
          <a:p>
            <a:pPr marL="0" indent="0">
              <a:buFont typeface="Wingdings" panose="05000000000000000000" pitchFamily="2" charset="2"/>
              <a:buNone/>
              <a:defRPr/>
            </a:pPr>
            <a:endParaRPr lang="zh-CN" altLang="en-US" dirty="0" smtClean="0"/>
          </a:p>
        </p:txBody>
      </p:sp>
      <p:sp>
        <p:nvSpPr>
          <p:cNvPr id="4" name="灯片编号占位符 3"/>
          <p:cNvSpPr>
            <a:spLocks noGrp="1"/>
          </p:cNvSpPr>
          <p:nvPr>
            <p:ph type="sldNum" sz="quarter" idx="10"/>
          </p:nvPr>
        </p:nvSpPr>
        <p:spPr/>
        <p:txBody>
          <a:bodyPr/>
          <a:lstStyle/>
          <a:p>
            <a:pPr>
              <a:defRPr/>
            </a:pPr>
            <a:endParaRPr lang="zh-TW" altLang="en-US"/>
          </a:p>
        </p:txBody>
      </p:sp>
    </p:spTree>
    <p:extLst>
      <p:ext uri="{BB962C8B-B14F-4D97-AF65-F5344CB8AC3E}">
        <p14:creationId xmlns:p14="http://schemas.microsoft.com/office/powerpoint/2010/main" val="3679958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rporate 1">
      <a:majorFont>
        <a:latin typeface="Calibri"/>
        <a:ea typeface="新細明體"/>
        <a:cs typeface=""/>
      </a:majorFont>
      <a:minorFont>
        <a:latin typeface="Calibri"/>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1094</TotalTime>
  <Words>5293</Words>
  <Application>Microsoft Office PowerPoint</Application>
  <PresentationFormat>全屏显示(4:3)</PresentationFormat>
  <Paragraphs>1073</Paragraphs>
  <Slides>102</Slides>
  <Notes>17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102</vt:i4>
      </vt:variant>
    </vt:vector>
  </HeadingPairs>
  <TitlesOfParts>
    <vt:vector size="112" baseType="lpstr">
      <vt:lpstr>新細明體</vt:lpstr>
      <vt:lpstr>華康中黑體</vt:lpstr>
      <vt:lpstr>宋体</vt:lpstr>
      <vt:lpstr>Arial</vt:lpstr>
      <vt:lpstr>Calibri</vt:lpstr>
      <vt:lpstr>Courier New</vt:lpstr>
      <vt:lpstr>Times New Roman</vt:lpstr>
      <vt:lpstr>Wingdings</vt:lpstr>
      <vt:lpstr>Office 佈景主題</vt:lpstr>
      <vt:lpstr>Visio</vt:lpstr>
      <vt:lpstr>Iptables and Ebtables</vt:lpstr>
      <vt:lpstr>OUTLINE</vt:lpstr>
      <vt:lpstr>Linux process introduction</vt:lpstr>
      <vt:lpstr>Linux process introduction</vt:lpstr>
      <vt:lpstr>Linux process introduction</vt:lpstr>
      <vt:lpstr>Linux process introduction</vt:lpstr>
      <vt:lpstr>Linux process introduction</vt:lpstr>
      <vt:lpstr>Ways for Linux IPCs</vt:lpstr>
      <vt:lpstr>Ways for Linux IPCs</vt:lpstr>
      <vt:lpstr>Signal</vt:lpstr>
      <vt:lpstr>Signal</vt:lpstr>
      <vt:lpstr>Signal</vt:lpstr>
      <vt:lpstr>Signal  structure if sigaction and siginfo_t</vt:lpstr>
      <vt:lpstr>Signal  structure if sigaction</vt:lpstr>
      <vt:lpstr>Signal  Structure of siginfo_t and sigval</vt:lpstr>
      <vt:lpstr>Comparison of signal and sigaction</vt:lpstr>
      <vt:lpstr>Signal  int kill(pid_t pid, int sig)</vt:lpstr>
      <vt:lpstr>Signal  int sigqueue(pid_t pid, int sig, const union sigval value)</vt:lpstr>
      <vt:lpstr>Comparison of kill and sigqueue </vt:lpstr>
      <vt:lpstr>PowerPoint 演示文稿</vt:lpstr>
      <vt:lpstr>PowerPoint 演示文稿</vt:lpstr>
      <vt:lpstr>Pipe/FIFO</vt:lpstr>
      <vt:lpstr>pipe</vt:lpstr>
      <vt:lpstr>Pipe</vt:lpstr>
      <vt:lpstr>FIFO</vt:lpstr>
      <vt:lpstr>FIFO</vt:lpstr>
      <vt:lpstr>FIFO write</vt:lpstr>
      <vt:lpstr>FIFO read</vt:lpstr>
      <vt:lpstr>Pipe/FIFO</vt:lpstr>
      <vt:lpstr>System V IPCs</vt:lpstr>
      <vt:lpstr>IPC KEY and permission</vt:lpstr>
      <vt:lpstr>KEY generation and management</vt:lpstr>
      <vt:lpstr>KEY generation and management</vt:lpstr>
      <vt:lpstr>KEY generation and management</vt:lpstr>
      <vt:lpstr>PowerPoint 演示文稿</vt:lpstr>
      <vt:lpstr>IPC KEY and permission</vt:lpstr>
      <vt:lpstr>Linux IPCs</vt:lpstr>
      <vt:lpstr>Message queue</vt:lpstr>
      <vt:lpstr>Message queue</vt:lpstr>
      <vt:lpstr>Message queue  int msgget(key_t key, int msgflg)</vt:lpstr>
      <vt:lpstr>Message queue  int msgget(key_t key, int msgflg)</vt:lpstr>
      <vt:lpstr>Message queue  int msgsnd(int msqid, struct msgbuf* msgp, int msgsz, long msgtyp, int msgflg)</vt:lpstr>
      <vt:lpstr>Message queue  int msgsnd(int msqid, struct msgbuf* msgp, int msgsz, int msgflg)</vt:lpstr>
      <vt:lpstr>Message queue  int msgrcv(int msqid, struct msgbuf* msgp, int msgsz, long msgtyp, int msgflg)</vt:lpstr>
      <vt:lpstr>Message queue  int msgrcv(int msqid, struct msgbuf* msgp, int msgsz, long msgtyp, int msgflg)</vt:lpstr>
      <vt:lpstr>Message queue  int msgrcv(int msqid, struct msgbuf* msgp, int msgsz, long msgtyp, int msgflg)</vt:lpstr>
      <vt:lpstr>Message queue  int msgctl(int msqid, int cmd, struct msqid_ds* buf)</vt:lpstr>
      <vt:lpstr>Message queue  int msgctl(int msqid, int cmd, struct msqid_ds* buf)</vt:lpstr>
      <vt:lpstr>Message queue  int msgctl(int msqid, int cmd, struct msqid_ds* buf)</vt:lpstr>
      <vt:lpstr>Message queue  Structure of msqid_ds and ipc_perm</vt:lpstr>
      <vt:lpstr>Message queue  Structure of msginfo</vt:lpstr>
      <vt:lpstr>PowerPoint 演示文稿</vt:lpstr>
      <vt:lpstr>PowerPoint 演示文稿</vt:lpstr>
      <vt:lpstr>Linux IPCs</vt:lpstr>
      <vt:lpstr>Shared memory</vt:lpstr>
      <vt:lpstr>Shared memory </vt:lpstr>
      <vt:lpstr>Shared memory  int shmget(key_t key, size_t size, int shmflg)</vt:lpstr>
      <vt:lpstr>Shared memory  int shmget(key_t key, size_t size, int shmflg)</vt:lpstr>
      <vt:lpstr>Shared memory  void* shmat(int shmid, const void* shmaddr, int shmflg)</vt:lpstr>
      <vt:lpstr>Shared memory  void* shmat(int shmid, const void* shmaddr, int shmflg)</vt:lpstr>
      <vt:lpstr>Shared memory  int shmdt(const void* shmaddr)</vt:lpstr>
      <vt:lpstr>Shared memory  int shmctl(int shmid, int cmd, struct shmid_ds* buf)</vt:lpstr>
      <vt:lpstr>Shared memory  int shmctl(int shmid, int cmd, struct shmid_ds* buf)</vt:lpstr>
      <vt:lpstr>Shared memory  int shmctl(int shmid, int cmd, struct shmid_ds* buf)</vt:lpstr>
      <vt:lpstr>Shared memory  int shmctl(int shmid, int cmd, struct shmid_ds* buf)</vt:lpstr>
      <vt:lpstr>Shared memory  Structure of msqid_ds and ipc_perm</vt:lpstr>
      <vt:lpstr>Shared memory  Structure of shminfo</vt:lpstr>
      <vt:lpstr>PowerPoint 演示文稿</vt:lpstr>
      <vt:lpstr>PowerPoint 演示文稿</vt:lpstr>
      <vt:lpstr>PowerPoint 演示文稿</vt:lpstr>
      <vt:lpstr>Semaphore</vt:lpstr>
      <vt:lpstr>APIs</vt:lpstr>
      <vt:lpstr>Semaphore  int semget(key_t key, int nsems, int semflg) </vt:lpstr>
      <vt:lpstr>Semaphore  int semop(int semid, struct sembuf *sops, unsigned nsops);</vt:lpstr>
      <vt:lpstr>Semaphore  int semctl(int semid，int semnum，int cmd，union semun arg)  </vt:lpstr>
      <vt:lpstr>Semaphore</vt:lpstr>
      <vt:lpstr>Semaphore</vt:lpstr>
      <vt:lpstr>Semaphore</vt:lpstr>
      <vt:lpstr>PowerPoint 演示文稿</vt:lpstr>
      <vt:lpstr>Semaphore</vt:lpstr>
      <vt:lpstr>Semaphore</vt:lpstr>
      <vt:lpstr>Semaphore  Test result: </vt:lpstr>
      <vt:lpstr>Semaphore  Summary： </vt:lpstr>
      <vt:lpstr>Thread</vt:lpstr>
      <vt:lpstr>Thread synchronization(POSIX)</vt:lpstr>
      <vt:lpstr>Readerwriter locks</vt:lpstr>
      <vt:lpstr>Conditional variable</vt:lpstr>
      <vt:lpstr>Spinlocks</vt:lpstr>
      <vt:lpstr>Deadlock</vt:lpstr>
      <vt:lpstr>PowerPoint 演示文稿</vt:lpstr>
      <vt:lpstr>Socket</vt:lpstr>
      <vt:lpstr>Socket domains</vt:lpstr>
      <vt:lpstr>Commom Socket domains</vt:lpstr>
      <vt:lpstr>Socket type</vt:lpstr>
      <vt:lpstr>Stream socket API</vt:lpstr>
      <vt:lpstr>Stream sockets</vt:lpstr>
      <vt:lpstr>Datagram socket API</vt:lpstr>
      <vt:lpstr>Datagram sockets</vt:lpstr>
      <vt:lpstr>Noteworthy points</vt:lpstr>
      <vt:lpstr>Exercise</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Profile Introduction</dc:title>
  <dc:creator>ZyUSER</dc:creator>
  <cp:lastModifiedBy>Tyrone Yang - 杨玉佳</cp:lastModifiedBy>
  <cp:revision>56</cp:revision>
  <dcterms:created xsi:type="dcterms:W3CDTF">2014-01-10T02:20:18Z</dcterms:created>
  <dcterms:modified xsi:type="dcterms:W3CDTF">2016-11-09T03:17:30Z</dcterms:modified>
</cp:coreProperties>
</file>