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351" r:id="rId5"/>
    <p:sldId id="355" r:id="rId6"/>
    <p:sldId id="413" r:id="rId7"/>
    <p:sldId id="424" r:id="rId8"/>
    <p:sldId id="421" r:id="rId9"/>
    <p:sldId id="423" r:id="rId10"/>
    <p:sldId id="425" r:id="rId11"/>
    <p:sldId id="426" r:id="rId12"/>
    <p:sldId id="432" r:id="rId13"/>
    <p:sldId id="433" r:id="rId14"/>
    <p:sldId id="427" r:id="rId15"/>
    <p:sldId id="428" r:id="rId16"/>
    <p:sldId id="429" r:id="rId17"/>
    <p:sldId id="436" r:id="rId18"/>
    <p:sldId id="430" r:id="rId19"/>
    <p:sldId id="442" r:id="rId20"/>
    <p:sldId id="431" r:id="rId21"/>
    <p:sldId id="437" r:id="rId22"/>
    <p:sldId id="439" r:id="rId23"/>
    <p:sldId id="440" r:id="rId24"/>
    <p:sldId id="438" r:id="rId25"/>
    <p:sldId id="435" r:id="rId26"/>
    <p:sldId id="443" r:id="rId27"/>
    <p:sldId id="441" r:id="rId28"/>
    <p:sldId id="25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린 김" initials="채김" lastIdx="1" clrIdx="0">
    <p:extLst>
      <p:ext uri="{19B8F6BF-5375-455C-9EA6-DF929625EA0E}">
        <p15:presenceInfo xmlns:p15="http://schemas.microsoft.com/office/powerpoint/2012/main" userId="1fbb783854f8fe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BEB"/>
    <a:srgbClr val="FFB7B7"/>
    <a:srgbClr val="FFD1D1"/>
    <a:srgbClr val="EFE5F7"/>
    <a:srgbClr val="DEC8EE"/>
    <a:srgbClr val="8E0000"/>
    <a:srgbClr val="FFCCCC"/>
    <a:srgbClr val="002060"/>
    <a:srgbClr val="F8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34" autoAdjust="0"/>
  </p:normalViewPr>
  <p:slideViewPr>
    <p:cSldViewPr snapToGrid="0">
      <p:cViewPr varScale="1">
        <p:scale>
          <a:sx n="80" d="100"/>
          <a:sy n="80" d="100"/>
        </p:scale>
        <p:origin x="10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256bit</c:v>
                </c:pt>
                <c:pt idx="1">
                  <c:v>512bit</c:v>
                </c:pt>
                <c:pt idx="2">
                  <c:v>1024bit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3.2320000000000002</c:v>
                </c:pt>
                <c:pt idx="2">
                  <c:v>6.5190000000000001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A8-47A0-9636-D1C40426F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256bit</c:v>
                </c:pt>
                <c:pt idx="1">
                  <c:v>512bit</c:v>
                </c:pt>
                <c:pt idx="2">
                  <c:v>1024bit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3.3130000000000002</c:v>
                </c:pt>
                <c:pt idx="2">
                  <c:v>6.9249999999999998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A8-47A0-9636-D1C40426F0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KARA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256bit</c:v>
                </c:pt>
                <c:pt idx="1">
                  <c:v>512bit</c:v>
                </c:pt>
                <c:pt idx="2">
                  <c:v>1024bit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3.1579999999999999</c:v>
                </c:pt>
                <c:pt idx="2">
                  <c:v>6.26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A8-47A0-9636-D1C40426F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2146111"/>
        <c:axId val="1992143231"/>
      </c:lineChart>
      <c:catAx>
        <c:axId val="199214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2143231"/>
        <c:crosses val="autoZero"/>
        <c:auto val="1"/>
        <c:lblAlgn val="ctr"/>
        <c:lblOffset val="100"/>
        <c:noMultiLvlLbl val="0"/>
      </c:catAx>
      <c:valAx>
        <c:axId val="199214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214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9E342-5D21-4E96-AAA2-B4C19F4DC139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B2E25-4F72-46C3-A718-EDA3D6A30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1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B2E25-4F72-46C3-A718-EDA3D6A30E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8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DA310E3-EF23-57B3-342C-005F9D45EFC2}"/>
              </a:ext>
            </a:extLst>
          </p:cNvPr>
          <p:cNvSpPr/>
          <p:nvPr userDrawn="1"/>
        </p:nvSpPr>
        <p:spPr>
          <a:xfrm>
            <a:off x="0" y="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9885DAA-4F7E-CC2A-AA82-1A7ED08A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8" y="111853"/>
            <a:ext cx="4016235" cy="65101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D9E4F-B37C-77EF-6C01-1E04E74E6471}"/>
              </a:ext>
            </a:extLst>
          </p:cNvPr>
          <p:cNvSpPr/>
          <p:nvPr userDrawn="1"/>
        </p:nvSpPr>
        <p:spPr>
          <a:xfrm>
            <a:off x="2964263" y="4188652"/>
            <a:ext cx="63500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4FF00AF-5DD8-1D98-8450-5CEBC5021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81" y="2098149"/>
            <a:ext cx="981437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Title </a:t>
            </a:r>
            <a:r>
              <a:rPr lang="ko-KR" altLang="en-US"/>
              <a:t>제목</a:t>
            </a:r>
          </a:p>
        </p:txBody>
      </p:sp>
      <p:sp>
        <p:nvSpPr>
          <p:cNvPr id="24" name="텍스트 개체 틀 20">
            <a:extLst>
              <a:ext uri="{FF2B5EF4-FFF2-40B4-BE49-F238E27FC236}">
                <a16:creationId xmlns:a16="http://schemas.microsoft.com/office/drawing/2014/main" id="{52615EFC-1D52-3B0F-AAC6-99B34635E6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12913" y="3684760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2024. 01. 24</a:t>
            </a:r>
            <a:endParaRPr lang="ko-KR" altLang="en-US"/>
          </a:p>
        </p:txBody>
      </p:sp>
      <p:sp>
        <p:nvSpPr>
          <p:cNvPr id="25" name="텍스트 개체 틀 20">
            <a:extLst>
              <a:ext uri="{FF2B5EF4-FFF2-40B4-BE49-F238E27FC236}">
                <a16:creationId xmlns:a16="http://schemas.microsoft.com/office/drawing/2014/main" id="{B625CBD8-674F-193F-A618-E3DDFBAECA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6543" y="4155208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김채린 </a:t>
            </a:r>
            <a:r>
              <a:rPr lang="en-US" altLang="ko-KR" dirty="0" err="1"/>
              <a:t>Chaerin</a:t>
            </a:r>
            <a:r>
              <a:rPr lang="en-US" altLang="ko-KR" dirty="0"/>
              <a:t> Kim</a:t>
            </a:r>
            <a:endParaRPr lang="ko-KR" altLang="en-US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AE2275C-1854-6542-0869-053C9B6AC4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850" y="6178769"/>
            <a:ext cx="3295650" cy="517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85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D545DC-B775-43F0-B0FB-A8FB5E4DA90B}"/>
              </a:ext>
            </a:extLst>
          </p:cNvPr>
          <p:cNvSpPr/>
          <p:nvPr userDrawn="1"/>
        </p:nvSpPr>
        <p:spPr>
          <a:xfrm>
            <a:off x="0" y="-1123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0055F7-FDDD-61CC-404B-609CA7949600}"/>
              </a:ext>
            </a:extLst>
          </p:cNvPr>
          <p:cNvSpPr/>
          <p:nvPr userDrawn="1"/>
        </p:nvSpPr>
        <p:spPr>
          <a:xfrm>
            <a:off x="2917371" y="3484219"/>
            <a:ext cx="63500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20">
            <a:extLst>
              <a:ext uri="{FF2B5EF4-FFF2-40B4-BE49-F238E27FC236}">
                <a16:creationId xmlns:a16="http://schemas.microsoft.com/office/drawing/2014/main" id="{EE347C30-DC9C-F473-4404-25605AFF5F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81" y="2098149"/>
            <a:ext cx="981437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Title </a:t>
            </a:r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0440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0A970-FF06-B143-15D9-9168F55D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608820" cy="739140"/>
          </a:xfrm>
          <a:prstGeom prst="rect">
            <a:avLst/>
          </a:prstGeom>
        </p:spPr>
        <p:txBody>
          <a:bodyPr anchor="ctr"/>
          <a:lstStyle>
            <a:lvl1pPr>
              <a:defRPr sz="35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14195BF-D05C-C0E6-0F33-E5FB757E98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650" y="863600"/>
            <a:ext cx="11950700" cy="53848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b="1">
                <a:latin typeface="Baskerville Old Face" panose="02020602080505020303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b="1">
                <a:latin typeface="Baskerville Old Face" panose="02020602080505020303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Baskerville Old Face" panose="02020602080505020303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ko-KR" altLang="en-US"/>
              <a:t> 마스터 텍스트 스타일을 편집하려면 클릭</a:t>
            </a:r>
          </a:p>
          <a:p>
            <a:pPr lvl="1"/>
            <a:r>
              <a:rPr lang="ko-KR" altLang="en-US"/>
              <a:t> 두 번째 수준</a:t>
            </a:r>
          </a:p>
          <a:p>
            <a:pPr lvl="2"/>
            <a:r>
              <a:rPr lang="ko-KR" altLang="en-US"/>
              <a:t> 세 번째 수준</a:t>
            </a:r>
          </a:p>
          <a:p>
            <a:pPr lvl="3"/>
            <a:r>
              <a:rPr lang="ko-KR" altLang="en-US"/>
              <a:t> 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091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B50752-DBD6-DDB0-26E6-02F967B35B15}"/>
              </a:ext>
            </a:extLst>
          </p:cNvPr>
          <p:cNvSpPr/>
          <p:nvPr userDrawn="1"/>
        </p:nvSpPr>
        <p:spPr>
          <a:xfrm>
            <a:off x="0" y="-1123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FF9B9004-A92E-EC32-0AF5-0DBFC2FB1B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654" y="2387187"/>
            <a:ext cx="320868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en-US" altLang="ko-KR"/>
              <a:t>Q&amp;A</a:t>
            </a:r>
          </a:p>
        </p:txBody>
      </p:sp>
      <p:sp>
        <p:nvSpPr>
          <p:cNvPr id="8" name="텍스트 개체 틀 20">
            <a:extLst>
              <a:ext uri="{FF2B5EF4-FFF2-40B4-BE49-F238E27FC236}">
                <a16:creationId xmlns:a16="http://schemas.microsoft.com/office/drawing/2014/main" id="{58D611C8-E4E9-FDC5-CE46-92FA6EDB0F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7499" y="3639817"/>
            <a:ext cx="3616997" cy="4999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en-US" altLang="ko-KR" dirty="0"/>
              <a:t>chearin0410@kookmin.ac.kr</a:t>
            </a:r>
          </a:p>
        </p:txBody>
      </p:sp>
    </p:spTree>
    <p:extLst>
      <p:ext uri="{BB962C8B-B14F-4D97-AF65-F5344CB8AC3E}">
        <p14:creationId xmlns:p14="http://schemas.microsoft.com/office/powerpoint/2010/main" val="154448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A6A09E-DA9D-F57D-84C8-E11D1E0D8A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Text" lastClr="000000">
                  <a:lumMod val="95000"/>
                  <a:lumOff val="5000"/>
                </a:sysClr>
              </a:gs>
              <a:gs pos="50000">
                <a:srgbClr val="4A66AC">
                  <a:lumMod val="50000"/>
                </a:srgbClr>
              </a:gs>
              <a:gs pos="100000">
                <a:srgbClr val="ACCBF9">
                  <a:lumMod val="1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955376C-00CD-8115-39C4-9933CC440F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37486" y="6453973"/>
            <a:ext cx="24148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A82A8286-2D6A-4568-8F50-10205F1187FD}" type="slidenum">
              <a:rPr lang="en-US" altLang="ko-KR" sz="1400" b="1" smtClean="0">
                <a:solidFill>
                  <a:prstClr val="white"/>
                </a:solidFill>
                <a:latin typeface="맑은 고딕" panose="020F0502020204030204"/>
                <a:ea typeface="MS Gothic" panose="020B0609070205080204" pitchFamily="49" charset="-128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MS Gothic" panose="020B0609070205080204" pitchFamily="49" charset="-128"/>
              </a:rPr>
              <a:t>/25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D5FE589-CEEF-BF58-ACEB-E8FFD4B1CC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6395581"/>
            <a:ext cx="2619175" cy="42455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124FBC-64D5-88C4-5A1A-37E57D24BD78}"/>
              </a:ext>
            </a:extLst>
          </p:cNvPr>
          <p:cNvSpPr/>
          <p:nvPr userDrawn="1"/>
        </p:nvSpPr>
        <p:spPr>
          <a:xfrm>
            <a:off x="0" y="747287"/>
            <a:ext cx="12192000" cy="5602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5C5C6BE1-F683-AF86-8AB4-88083CB919F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51900" y="121078"/>
            <a:ext cx="3200400" cy="502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8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0D01CCC-7367-3A60-02E8-B13ADE26F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5181" y="2034033"/>
            <a:ext cx="9814379" cy="2195747"/>
          </a:xfrm>
        </p:spPr>
        <p:txBody>
          <a:bodyPr/>
          <a:lstStyle/>
          <a:p>
            <a:r>
              <a:rPr lang="en-US" altLang="ko-KR">
                <a:latin typeface="Baskerville Old Face" panose="02020602080505020303" pitchFamily="18" charset="0"/>
              </a:rPr>
              <a:t>CS</a:t>
            </a:r>
            <a:r>
              <a:rPr lang="en-US" altLang="ko-KR"/>
              <a:t>E Lab </a:t>
            </a:r>
            <a:r>
              <a:rPr lang="ko-KR" altLang="en-US"/>
              <a:t>인턴 프로그램</a:t>
            </a:r>
            <a:endParaRPr lang="en-US" altLang="ko-KR">
              <a:latin typeface="Baskerville Old Face" panose="02020602080505020303" pitchFamily="18" charset="0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B6A5639E-FAC0-DAB7-CAC3-5408F255C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2913" y="4563761"/>
            <a:ext cx="3758913" cy="470448"/>
          </a:xfrm>
        </p:spPr>
        <p:txBody>
          <a:bodyPr/>
          <a:lstStyle/>
          <a:p>
            <a:r>
              <a:rPr lang="en-US" altLang="ko-KR" dirty="0">
                <a:ea typeface="나눔스퀘어 ExtraBold" panose="020B0600000101010101"/>
              </a:rPr>
              <a:t>2024.08.28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0E1150C2-26E2-3CE7-0818-830BEA78B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2913" y="5359951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/>
              <a:t>김채린</a:t>
            </a:r>
          </a:p>
        </p:txBody>
      </p:sp>
    </p:spTree>
    <p:extLst>
      <p:ext uri="{BB962C8B-B14F-4D97-AF65-F5344CB8AC3E}">
        <p14:creationId xmlns:p14="http://schemas.microsoft.com/office/powerpoint/2010/main" val="331559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25B1F9E2-92D1-AEDD-1A35-56CE894D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227" y="1052600"/>
            <a:ext cx="4204463" cy="2046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빠른 감산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reduction.c</a:t>
            </a:r>
            <a:endParaRPr lang="en-US" altLang="ko-KR" sz="12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B2E61B-9B6E-20BE-8BF2-F210C3C22978}"/>
              </a:ext>
            </a:extLst>
          </p:cNvPr>
          <p:cNvSpPr txBox="1"/>
          <p:nvPr/>
        </p:nvSpPr>
        <p:spPr>
          <a:xfrm>
            <a:off x="5122381" y="5500775"/>
            <a:ext cx="2212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carry</a:t>
            </a:r>
            <a:r>
              <a:rPr lang="ko-KR" altLang="en-US" sz="1000" dirty="0"/>
              <a:t>를 누적해서 한번에 </a:t>
            </a:r>
            <a:r>
              <a:rPr lang="en-US" altLang="ko-KR" sz="1000" dirty="0"/>
              <a:t>P256</a:t>
            </a:r>
            <a:r>
              <a:rPr lang="ko-KR" altLang="en-US" sz="1000" dirty="0"/>
              <a:t>을 뺌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1C2C83F-2E0F-695E-0A38-525837FE3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28" y="1671279"/>
            <a:ext cx="3314766" cy="18042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CD13DE-DD35-99A2-85D6-D045DF9E0F52}"/>
              </a:ext>
            </a:extLst>
          </p:cNvPr>
          <p:cNvSpPr txBox="1"/>
          <p:nvPr/>
        </p:nvSpPr>
        <p:spPr>
          <a:xfrm>
            <a:off x="4066689" y="135782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＜수정 코드＞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446AF-AAE3-FB71-CA27-873536A4A6EB}"/>
              </a:ext>
            </a:extLst>
          </p:cNvPr>
          <p:cNvSpPr txBox="1"/>
          <p:nvPr/>
        </p:nvSpPr>
        <p:spPr>
          <a:xfrm>
            <a:off x="347463" y="135782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＜기존 코드＞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4F177F-D923-E3B4-9233-EF679C87C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372" y="1664915"/>
            <a:ext cx="3909835" cy="366146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50BB4B-C5D2-E798-7010-FB3809C1E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995" y="1612875"/>
            <a:ext cx="3266690" cy="38460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80E851-436C-979F-29DB-25BE4757A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89" y="3906678"/>
            <a:ext cx="2811784" cy="7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타원 곡선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bnPoint.h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1566444" y="307919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Affine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1DD02A-95DD-76EB-7358-15C0A3BC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5" y="1319701"/>
            <a:ext cx="6553387" cy="26649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7B4E7E-1236-99DD-7034-B31AF952C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18" y="4503815"/>
            <a:ext cx="4726975" cy="16452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27FD6C-DBE9-9313-9347-2491AE29EBA0}"/>
              </a:ext>
            </a:extLst>
          </p:cNvPr>
          <p:cNvSpPr txBox="1"/>
          <p:nvPr/>
        </p:nvSpPr>
        <p:spPr>
          <a:xfrm>
            <a:off x="6379725" y="4165261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 err="1">
                <a:latin typeface="Baskerville Old Face" panose="02020602080505020303" pitchFamily="18" charset="0"/>
              </a:rPr>
              <a:t>ec.h</a:t>
            </a:r>
            <a:endParaRPr lang="ko-KR" altLang="en-US" sz="1600" b="1" dirty="0">
              <a:latin typeface="Baskerville Old Face" panose="020206020805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AD12C3-CF3C-3C74-EC0B-F2998E95B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905" y="4115392"/>
            <a:ext cx="1461186" cy="2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2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타원 곡선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bnPoint.c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1566444" y="307919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Affine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B71A98-6326-440A-2AFA-3BF8B732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1" y="1292035"/>
            <a:ext cx="6366310" cy="22872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8B2446-F0EF-2950-C7BE-E963DB70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81" y="4515775"/>
            <a:ext cx="5082634" cy="126151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FC30D9-DF71-7F4D-CF08-4A3988E84E47}"/>
              </a:ext>
            </a:extLst>
          </p:cNvPr>
          <p:cNvSpPr txBox="1"/>
          <p:nvPr/>
        </p:nvSpPr>
        <p:spPr>
          <a:xfrm>
            <a:off x="6096000" y="4177221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 err="1">
                <a:latin typeface="Baskerville Old Face" panose="02020602080505020303" pitchFamily="18" charset="0"/>
              </a:rPr>
              <a:t>ec.c</a:t>
            </a:r>
            <a:endParaRPr lang="ko-KR" altLang="en-US" sz="16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02D552-321D-F69A-5926-477501FC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999" y="4305237"/>
            <a:ext cx="3288096" cy="1883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F06468-02A2-41F4-6158-F4AD59C89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094" y="935396"/>
            <a:ext cx="4845160" cy="32514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타원 곡선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affine.c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1566444" y="307919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Affine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A42BF4-FB87-AD32-5C5A-C5F84C0D4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68" y="1445371"/>
            <a:ext cx="7097517" cy="4151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E5C47D-0D48-1FF7-3B99-51C638DE2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749" y="3549904"/>
            <a:ext cx="4680394" cy="237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95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EFD71C-A3AE-19D5-8EE0-CEA0BA6C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736" y="4292711"/>
            <a:ext cx="3288096" cy="1883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F60FEC-C646-A33E-6B9E-193460E5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549" y="954594"/>
            <a:ext cx="4305166" cy="31810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타원 곡선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affine.c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1566444" y="307919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Affine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5B6D6DC-EC21-7A33-A46F-7CEFB18C7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85" y="1473683"/>
            <a:ext cx="6535062" cy="847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9AB176-FB81-4009-0CF0-651922FDC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967" y="1949650"/>
            <a:ext cx="4457054" cy="4226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0347AF-0F0F-5575-8BEA-F00C0C3B7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0549" y="4232701"/>
            <a:ext cx="4305166" cy="2318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77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타원 곡선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사영좌표계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1566444" y="307919"/>
            <a:ext cx="10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Jacobian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F4BBA8-34DC-4B80-D233-C4840EB4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2" y="1541656"/>
            <a:ext cx="7392777" cy="40164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A54F5A-83EC-2055-9934-2C3C5D3444FB}"/>
              </a:ext>
            </a:extLst>
          </p:cNvPr>
          <p:cNvSpPr/>
          <p:nvPr/>
        </p:nvSpPr>
        <p:spPr>
          <a:xfrm>
            <a:off x="4935254" y="2871788"/>
            <a:ext cx="2937354" cy="19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2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타원 곡선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사영좌표계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1566444" y="307919"/>
            <a:ext cx="10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Jacobian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749C92-AEC8-DBBA-8732-90137FE0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41" y="1418864"/>
            <a:ext cx="7265801" cy="41225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CC1490-7DC9-F1E8-F35B-8A2AD2A8AC9C}"/>
              </a:ext>
            </a:extLst>
          </p:cNvPr>
          <p:cNvSpPr/>
          <p:nvPr/>
        </p:nvSpPr>
        <p:spPr>
          <a:xfrm>
            <a:off x="4139851" y="1629339"/>
            <a:ext cx="3425869" cy="174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5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A72E9E-964F-92D7-19A8-71DBBF4D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57" y="3238500"/>
            <a:ext cx="3076373" cy="1787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DDE735-A5D7-502C-38BA-F6F893F0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880" y="1044596"/>
            <a:ext cx="4483717" cy="21939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타원 곡선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projective.c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1566444" y="307919"/>
            <a:ext cx="10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Jacobian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08B781-07D4-B8C2-2DC9-6B9FF88FF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88" y="1450783"/>
            <a:ext cx="6916115" cy="2248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656138-5970-4355-5C3F-898FE59BD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88" y="3817360"/>
            <a:ext cx="5458587" cy="2067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DA4AA4-3263-0C88-0C52-BE7343031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752" y="461807"/>
            <a:ext cx="3880151" cy="59633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890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1F7AC92-A8A5-F784-47F6-6904E13CB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57" y="3238500"/>
            <a:ext cx="3076373" cy="1787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EB51D7-BB67-7BE4-ECA6-6DD384F90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880" y="1044596"/>
            <a:ext cx="4483717" cy="21939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타원 곡선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projective.c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1566444" y="307919"/>
            <a:ext cx="10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Jacobian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C203AE-6A4F-EDD5-5826-FE56D5980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87" y="1529749"/>
            <a:ext cx="3595010" cy="3798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1BDBCA-DED1-3AC6-D0F6-B25EB4D32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049" y="2345329"/>
            <a:ext cx="3441831" cy="2982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862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AA232C1-693E-AB65-8995-A96E1D06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349" y="849287"/>
            <a:ext cx="4915001" cy="28183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타원 곡선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projective.c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1566444" y="307919"/>
            <a:ext cx="10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Jacobian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2EA908-4616-A7E0-2F49-6C6C5FAF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24" y="1450260"/>
            <a:ext cx="6072826" cy="2458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5DBB50-96D1-77E5-BF0F-4A3859769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726" y="2036169"/>
            <a:ext cx="3524742" cy="3982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837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176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b="0" dirty="0"/>
              <a:t>목차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err="1"/>
              <a:t>카라추바</a:t>
            </a:r>
            <a:r>
              <a:rPr lang="ko-KR" altLang="en-US" sz="1800" dirty="0"/>
              <a:t> 곱셈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뺄셈 버전 구현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깊이 </a:t>
            </a:r>
            <a:r>
              <a:rPr lang="en-US" altLang="ko-KR" sz="1400" dirty="0"/>
              <a:t>2</a:t>
            </a:r>
            <a:r>
              <a:rPr lang="ko-KR" altLang="en-US" sz="1400" dirty="0"/>
              <a:t>로 고정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성능 비교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OS, PS </a:t>
            </a:r>
            <a:r>
              <a:rPr lang="ko-KR" altLang="en-US" sz="1800" dirty="0"/>
              <a:t>차이점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빠른 감산 수정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타원 곡선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Affine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Jacobian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Scalar multiplication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관심분야</a:t>
            </a:r>
            <a:endParaRPr lang="en-US" altLang="ko-KR" sz="1800" dirty="0"/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52110B8A-7A78-9A23-72FE-106857DC85D8}"/>
              </a:ext>
            </a:extLst>
          </p:cNvPr>
          <p:cNvSpPr txBox="1">
            <a:spLocks/>
          </p:cNvSpPr>
          <p:nvPr/>
        </p:nvSpPr>
        <p:spPr>
          <a:xfrm>
            <a:off x="160337" y="914400"/>
            <a:ext cx="11871326" cy="5254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081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E78689-4317-61A3-A8AD-57EBF251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349" y="849287"/>
            <a:ext cx="4915001" cy="28183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타원 곡선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projective.c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1566444" y="307919"/>
            <a:ext cx="10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Jacobian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D77AC3-57B2-B02A-C119-893008ED7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3" y="1440212"/>
            <a:ext cx="4804187" cy="3885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61DC47-3250-E8CB-5E84-C7645249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759" y="3830137"/>
            <a:ext cx="3367940" cy="2420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9088A8-CBCA-D565-DD04-5510822A3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633" y="3736094"/>
            <a:ext cx="2938451" cy="2834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08D35-E2B6-FF06-E09D-E66704A397F8}"/>
              </a:ext>
            </a:extLst>
          </p:cNvPr>
          <p:cNvSpPr txBox="1"/>
          <p:nvPr/>
        </p:nvSpPr>
        <p:spPr>
          <a:xfrm>
            <a:off x="5185382" y="3191822"/>
            <a:ext cx="2084225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PF p256 </a:t>
            </a:r>
            <a:r>
              <a:rPr lang="ko-KR" altLang="en-US" sz="1000" b="1" dirty="0"/>
              <a:t>에서의 연산이라서 </a:t>
            </a:r>
            <a:endParaRPr lang="en-US" altLang="ko-KR" sz="1000" b="1" dirty="0"/>
          </a:p>
          <a:p>
            <a:r>
              <a:rPr lang="en-US" altLang="ko-KR" sz="1000" b="1" dirty="0"/>
              <a:t>/2</a:t>
            </a:r>
            <a:r>
              <a:rPr lang="ko-KR" altLang="en-US" sz="1000" b="1" dirty="0"/>
              <a:t>가 </a:t>
            </a:r>
            <a:r>
              <a:rPr lang="en-US" altLang="ko-KR" sz="1000" b="1" dirty="0"/>
              <a:t>right shift</a:t>
            </a:r>
            <a:r>
              <a:rPr lang="ko-KR" altLang="en-US" sz="1000" b="1" dirty="0"/>
              <a:t>를 의미하지 않음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11CE8F-A725-D62F-0CFD-F6CCC00AF38E}"/>
              </a:ext>
            </a:extLst>
          </p:cNvPr>
          <p:cNvCxnSpPr>
            <a:cxnSpLocks/>
          </p:cNvCxnSpPr>
          <p:nvPr/>
        </p:nvCxnSpPr>
        <p:spPr>
          <a:xfrm flipV="1">
            <a:off x="5298640" y="3591932"/>
            <a:ext cx="188617" cy="23611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55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타원 곡선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projective.c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1566444" y="307919"/>
            <a:ext cx="10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Jacobian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60F39B-54CE-9170-3676-C2B1F33D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5" y="1412873"/>
            <a:ext cx="5412068" cy="4503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51DEAF-93DA-2D8B-355F-88381E87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2" y="2072042"/>
            <a:ext cx="3497578" cy="27666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64F132-1EAF-6FE4-EC87-3483C0156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942" y="1618562"/>
            <a:ext cx="3497578" cy="2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타원 곡선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scalar.c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1566444" y="307919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Scalar Multiplication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3C7A9E-0DC7-84A7-DDF7-558029887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3" y="1525373"/>
            <a:ext cx="7385110" cy="4088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03881C-FBAC-9812-D821-B72FAA05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090" y="1687366"/>
            <a:ext cx="4851276" cy="14402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0FA47C-20DA-4094-409D-9062A0906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105" y="3176497"/>
            <a:ext cx="4015003" cy="2927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DBFCF65-3017-A352-0D1C-4191C7498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710" y="1245485"/>
            <a:ext cx="10343103" cy="13562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4DF744-08B8-C391-D663-E3A92D997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747" y="2772447"/>
            <a:ext cx="6477904" cy="3343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EA0352D-7D4C-1B63-217C-92150B118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867" y="1411072"/>
            <a:ext cx="9817240" cy="4111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96B3EC-CBB3-8B7D-DFC5-18701FEA6A81}"/>
              </a:ext>
            </a:extLst>
          </p:cNvPr>
          <p:cNvSpPr txBox="1"/>
          <p:nvPr/>
        </p:nvSpPr>
        <p:spPr>
          <a:xfrm>
            <a:off x="1468933" y="1377748"/>
            <a:ext cx="942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&lt;</a:t>
            </a:r>
            <a:r>
              <a:rPr lang="ko-KR" altLang="en-US" sz="800" b="1" dirty="0">
                <a:solidFill>
                  <a:srgbClr val="0070C0"/>
                </a:solidFill>
              </a:rPr>
              <a:t>정답파일</a:t>
            </a:r>
            <a:r>
              <a:rPr lang="en-US" altLang="ko-KR" sz="800" b="1" dirty="0">
                <a:solidFill>
                  <a:srgbClr val="0070C0"/>
                </a:solidFill>
              </a:rPr>
              <a:t>&gt;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489198-FD28-76C7-D490-C92A7B3CB8C1}"/>
              </a:ext>
            </a:extLst>
          </p:cNvPr>
          <p:cNvSpPr txBox="1"/>
          <p:nvPr/>
        </p:nvSpPr>
        <p:spPr>
          <a:xfrm>
            <a:off x="7002780" y="1377748"/>
            <a:ext cx="942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</a:rPr>
              <a:t>&lt;</a:t>
            </a:r>
            <a:r>
              <a:rPr lang="ko-KR" altLang="en-US" sz="800" b="1" dirty="0">
                <a:solidFill>
                  <a:srgbClr val="0070C0"/>
                </a:solidFill>
              </a:rPr>
              <a:t>생성파일</a:t>
            </a:r>
            <a:r>
              <a:rPr lang="en-US" altLang="ko-KR" sz="800" b="1" dirty="0">
                <a:solidFill>
                  <a:srgbClr val="0070C0"/>
                </a:solidFill>
              </a:rPr>
              <a:t>&gt;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92278-7B08-2CA6-7655-22078ADDB596}"/>
              </a:ext>
            </a:extLst>
          </p:cNvPr>
          <p:cNvSpPr txBox="1"/>
          <p:nvPr/>
        </p:nvSpPr>
        <p:spPr>
          <a:xfrm>
            <a:off x="9047547" y="5907343"/>
            <a:ext cx="942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TV_Scalar.txt</a:t>
            </a:r>
            <a:endParaRPr lang="ko-KR" altLang="en-US" sz="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BC33A-7DF1-E652-F0B6-2D1552CDF064}"/>
              </a:ext>
            </a:extLst>
          </p:cNvPr>
          <p:cNvSpPr txBox="1"/>
          <p:nvPr/>
        </p:nvSpPr>
        <p:spPr>
          <a:xfrm>
            <a:off x="10809177" y="1031586"/>
            <a:ext cx="942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중간결과값</a:t>
            </a:r>
            <a:r>
              <a:rPr lang="en-US" altLang="ko-KR" sz="800" b="1" dirty="0"/>
              <a:t>.txt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82188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6B18F66-AEB5-DCAF-C252-FCE8D3E8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53" y="4646635"/>
            <a:ext cx="4992963" cy="16282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타원 곡선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scalar.c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1566444" y="307919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Scalar Multiplication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B11886E-6AF9-9BBA-DDF7-FB93D72C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9" y="1337266"/>
            <a:ext cx="6339821" cy="4943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265950E-F76B-4E64-1A7F-59269D4E1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653" y="862829"/>
            <a:ext cx="3337716" cy="3783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AAEF3C-0325-CFB9-3DEC-8DE5A816A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" y="1879539"/>
            <a:ext cx="9815022" cy="3528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B01DC3-3DBD-40C1-140B-3FE27CA22C7D}"/>
              </a:ext>
            </a:extLst>
          </p:cNvPr>
          <p:cNvSpPr txBox="1"/>
          <p:nvPr/>
        </p:nvSpPr>
        <p:spPr>
          <a:xfrm>
            <a:off x="1240483" y="1841078"/>
            <a:ext cx="9423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0070C0"/>
                </a:solidFill>
              </a:rPr>
              <a:t>&lt;</a:t>
            </a:r>
            <a:r>
              <a:rPr lang="ko-KR" altLang="en-US" sz="600" b="1" dirty="0">
                <a:solidFill>
                  <a:srgbClr val="0070C0"/>
                </a:solidFill>
              </a:rPr>
              <a:t>정답파일</a:t>
            </a:r>
            <a:r>
              <a:rPr lang="en-US" altLang="ko-KR" sz="600" b="1" dirty="0">
                <a:solidFill>
                  <a:srgbClr val="0070C0"/>
                </a:solidFill>
              </a:rPr>
              <a:t>&gt;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B5B18-4E25-FA5D-4519-64AE1EDF05A3}"/>
              </a:ext>
            </a:extLst>
          </p:cNvPr>
          <p:cNvSpPr txBox="1"/>
          <p:nvPr/>
        </p:nvSpPr>
        <p:spPr>
          <a:xfrm>
            <a:off x="7077384" y="1841078"/>
            <a:ext cx="9423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0070C0"/>
                </a:solidFill>
              </a:rPr>
              <a:t>&lt;</a:t>
            </a:r>
            <a:r>
              <a:rPr lang="ko-KR" altLang="en-US" sz="600" b="1" dirty="0">
                <a:solidFill>
                  <a:srgbClr val="0070C0"/>
                </a:solidFill>
              </a:rPr>
              <a:t>생성파일</a:t>
            </a:r>
            <a:r>
              <a:rPr lang="en-US" altLang="ko-KR" sz="600" b="1" dirty="0">
                <a:solidFill>
                  <a:srgbClr val="0070C0"/>
                </a:solidFill>
              </a:rPr>
              <a:t>&gt;</a:t>
            </a:r>
            <a:endParaRPr lang="ko-KR" altLang="en-US" sz="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관심분야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임베디드</a:t>
            </a:r>
            <a:endParaRPr lang="en-US" altLang="ko-KR" sz="18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5081B-47E0-6395-6BFB-F71078C26475}"/>
              </a:ext>
            </a:extLst>
          </p:cNvPr>
          <p:cNvSpPr txBox="1"/>
          <p:nvPr/>
        </p:nvSpPr>
        <p:spPr>
          <a:xfrm>
            <a:off x="120650" y="293487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Baskerville Old Face" panose="02020602080505020303" pitchFamily="18" charset="0"/>
              </a:rPr>
              <a:t>네트워크 보안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F520E-1897-DEFB-2E08-9C99B3D03F26}"/>
              </a:ext>
            </a:extLst>
          </p:cNvPr>
          <p:cNvSpPr txBox="1"/>
          <p:nvPr/>
        </p:nvSpPr>
        <p:spPr>
          <a:xfrm>
            <a:off x="486383" y="1407268"/>
            <a:ext cx="118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IOT 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보안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933B4-18EF-F4CD-AD0C-43D2EFC13E9A}"/>
              </a:ext>
            </a:extLst>
          </p:cNvPr>
          <p:cNvSpPr txBox="1"/>
          <p:nvPr/>
        </p:nvSpPr>
        <p:spPr>
          <a:xfrm>
            <a:off x="486383" y="1819243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자동차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보안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F3C06-7F2F-06F2-F30E-D901B9DDD996}"/>
              </a:ext>
            </a:extLst>
          </p:cNvPr>
          <p:cNvSpPr txBox="1"/>
          <p:nvPr/>
        </p:nvSpPr>
        <p:spPr>
          <a:xfrm>
            <a:off x="486383" y="3422960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무선네트워크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보안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48D7C9-23FC-9BBE-DF96-01A32109A9B2}"/>
              </a:ext>
            </a:extLst>
          </p:cNvPr>
          <p:cNvSpPr txBox="1"/>
          <p:nvPr/>
        </p:nvSpPr>
        <p:spPr>
          <a:xfrm>
            <a:off x="486383" y="3834935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클라우드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보안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7AA7-5EA2-8170-5940-76DDDE5C047C}"/>
              </a:ext>
            </a:extLst>
          </p:cNvPr>
          <p:cNvSpPr txBox="1"/>
          <p:nvPr/>
        </p:nvSpPr>
        <p:spPr>
          <a:xfrm>
            <a:off x="486383" y="4246910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보안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11022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BA0675-E3FE-76FC-87C9-9C2F691B7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AB9BB-EC29-D5C8-E32C-9158C0DC9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chearin0410@kookmin.ac.kr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08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E2FA7BF-D49D-2E31-66A8-0743E064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97" y="5169914"/>
            <a:ext cx="3439735" cy="462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카라추바</a:t>
            </a:r>
            <a:r>
              <a:rPr lang="ko-KR" altLang="en-US" sz="2800" dirty="0"/>
              <a:t> 곱셈 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karatsuba.c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2315744" y="307919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뺄셈 버전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5AD266-18DB-AB34-437A-0963014E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12" y="1429029"/>
            <a:ext cx="4121559" cy="33045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4B8C0F-1E68-3FD2-3B24-941CEC616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91" y="2296195"/>
            <a:ext cx="2649346" cy="250741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8FF3AA-94F9-0E05-3DCE-2FA853CDD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972" y="1256899"/>
            <a:ext cx="2895590" cy="416053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D634E6-4386-A72B-E122-9E13D1A1B478}"/>
              </a:ext>
            </a:extLst>
          </p:cNvPr>
          <p:cNvSpPr/>
          <p:nvPr/>
        </p:nvSpPr>
        <p:spPr>
          <a:xfrm>
            <a:off x="4447792" y="3555424"/>
            <a:ext cx="2187770" cy="1862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93E164-1414-CE83-7D22-E343958AC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828" y="1596052"/>
            <a:ext cx="3235759" cy="34196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E62E35-9734-CC52-03BE-E3FB48EDF77C}"/>
              </a:ext>
            </a:extLst>
          </p:cNvPr>
          <p:cNvSpPr/>
          <p:nvPr/>
        </p:nvSpPr>
        <p:spPr>
          <a:xfrm>
            <a:off x="7495554" y="2108984"/>
            <a:ext cx="2593033" cy="29067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356F287-DE91-2AAA-978E-EC69D2915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7932" y="1403444"/>
            <a:ext cx="2646626" cy="45970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8BE1B4-8907-F03E-525E-847F724F031E}"/>
              </a:ext>
            </a:extLst>
          </p:cNvPr>
          <p:cNvSpPr txBox="1"/>
          <p:nvPr/>
        </p:nvSpPr>
        <p:spPr>
          <a:xfrm>
            <a:off x="3667553" y="5508054"/>
            <a:ext cx="3018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바로우가 발생하면 빼는 순서를 바꿔서 다시 계산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8F39F-F546-1BE6-5828-85A86514575A}"/>
              </a:ext>
            </a:extLst>
          </p:cNvPr>
          <p:cNvSpPr txBox="1"/>
          <p:nvPr/>
        </p:nvSpPr>
        <p:spPr>
          <a:xfrm>
            <a:off x="3667553" y="5754275"/>
            <a:ext cx="1814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그럴 경우에는 </a:t>
            </a:r>
            <a:r>
              <a:rPr lang="en-US" altLang="ko-KR" sz="1000" dirty="0"/>
              <a:t>t</a:t>
            </a:r>
            <a:r>
              <a:rPr lang="ko-KR" altLang="en-US" sz="1000" dirty="0"/>
              <a:t>값에 </a:t>
            </a:r>
            <a:r>
              <a:rPr lang="en-US" altLang="ko-KR" sz="1000" dirty="0"/>
              <a:t>1</a:t>
            </a:r>
            <a:r>
              <a:rPr lang="ko-KR" altLang="en-US" sz="1000" dirty="0"/>
              <a:t>을 </a:t>
            </a:r>
            <a:r>
              <a:rPr lang="en-US" altLang="ko-KR" sz="1000" dirty="0" err="1"/>
              <a:t>xor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752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카라추바</a:t>
            </a:r>
            <a:r>
              <a:rPr lang="ko-KR" altLang="en-US" sz="2800" dirty="0"/>
              <a:t> 곱셈 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karatsuba.c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2315744" y="307919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뺄셈 버전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41C60-C234-633F-480F-69E384E92A45}"/>
              </a:ext>
            </a:extLst>
          </p:cNvPr>
          <p:cNvSpPr txBox="1"/>
          <p:nvPr/>
        </p:nvSpPr>
        <p:spPr>
          <a:xfrm>
            <a:off x="7139669" y="189189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덧셈 버전의 장점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1C6C7-303C-FBFA-589F-99A40152E406}"/>
              </a:ext>
            </a:extLst>
          </p:cNvPr>
          <p:cNvSpPr txBox="1"/>
          <p:nvPr/>
        </p:nvSpPr>
        <p:spPr>
          <a:xfrm>
            <a:off x="7139669" y="2080420"/>
            <a:ext cx="2662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오버 플로우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언더</a:t>
            </a:r>
            <a:r>
              <a:rPr lang="ko-KR" altLang="en-US" sz="1000" dirty="0"/>
              <a:t> 플로우 발생 위험이 적음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3D735-4489-8904-9508-8BB39C58E04B}"/>
              </a:ext>
            </a:extLst>
          </p:cNvPr>
          <p:cNvSpPr txBox="1"/>
          <p:nvPr/>
        </p:nvSpPr>
        <p:spPr>
          <a:xfrm>
            <a:off x="7139669" y="2277633"/>
            <a:ext cx="3018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코드 복잡성을 줄이고 유지 보수성을 높이기 좋음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3784C3-C42D-4230-7393-0519B445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5" y="1348731"/>
            <a:ext cx="2895590" cy="416053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0E3D2B-00E3-272D-95B7-1AC74DCF8E42}"/>
              </a:ext>
            </a:extLst>
          </p:cNvPr>
          <p:cNvSpPr/>
          <p:nvPr/>
        </p:nvSpPr>
        <p:spPr>
          <a:xfrm>
            <a:off x="1100805" y="3647256"/>
            <a:ext cx="2187770" cy="1862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62ABA6-7FAE-EFF3-BAB4-F3004728C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34" y="1706618"/>
            <a:ext cx="3235759" cy="34196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B51DB9-59B3-8C2D-BB90-F03A9EB0E720}"/>
              </a:ext>
            </a:extLst>
          </p:cNvPr>
          <p:cNvSpPr/>
          <p:nvPr/>
        </p:nvSpPr>
        <p:spPr>
          <a:xfrm>
            <a:off x="4168460" y="2219550"/>
            <a:ext cx="2593033" cy="29067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436AA-CA65-B5A8-D26D-9F296B6AA646}"/>
              </a:ext>
            </a:extLst>
          </p:cNvPr>
          <p:cNvSpPr txBox="1"/>
          <p:nvPr/>
        </p:nvSpPr>
        <p:spPr>
          <a:xfrm>
            <a:off x="7139669" y="3164603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뺄셈 버전의 장점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EF924-83E6-95D7-DC43-223E3887B631}"/>
              </a:ext>
            </a:extLst>
          </p:cNvPr>
          <p:cNvSpPr txBox="1"/>
          <p:nvPr/>
        </p:nvSpPr>
        <p:spPr>
          <a:xfrm>
            <a:off x="7139669" y="3717760"/>
            <a:ext cx="3794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길이가 늘어나지 않아서 덧셈 버전 보다 전체 연산 횟수가 감소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05AC28-4F3A-3691-129C-699974B0842B}"/>
              </a:ext>
            </a:extLst>
          </p:cNvPr>
          <p:cNvSpPr txBox="1"/>
          <p:nvPr/>
        </p:nvSpPr>
        <p:spPr>
          <a:xfrm>
            <a:off x="7139669" y="3353030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asum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bsum</a:t>
            </a:r>
            <a:r>
              <a:rPr lang="en-US" altLang="ko-KR" sz="1000" dirty="0"/>
              <a:t> </a:t>
            </a:r>
            <a:r>
              <a:rPr lang="ko-KR" altLang="en-US" sz="1000" dirty="0"/>
              <a:t>대신 </a:t>
            </a:r>
            <a:r>
              <a:rPr lang="en-US" altLang="ko-KR" sz="1000" dirty="0" err="1"/>
              <a:t>asub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bsub</a:t>
            </a:r>
            <a:r>
              <a:rPr lang="ko-KR" altLang="en-US" sz="1000" dirty="0"/>
              <a:t>를 계산하면</a:t>
            </a:r>
            <a:endParaRPr lang="en-US" altLang="ko-KR" sz="1000" dirty="0"/>
          </a:p>
          <a:p>
            <a:r>
              <a:rPr lang="ko-KR" altLang="en-US" sz="1000" dirty="0"/>
              <a:t>캐리가 발생하지 않아서 메모리 사용이 줄어듦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EECFF-23D5-4348-52C8-BA2674E9F09C}"/>
              </a:ext>
            </a:extLst>
          </p:cNvPr>
          <p:cNvSpPr txBox="1"/>
          <p:nvPr/>
        </p:nvSpPr>
        <p:spPr>
          <a:xfrm>
            <a:off x="7139669" y="4205600"/>
            <a:ext cx="4796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-&gt;</a:t>
            </a:r>
            <a:r>
              <a:rPr lang="ko-KR" altLang="ko-KR" sz="1000" dirty="0"/>
              <a:t> 뺄셈 버전은 메모리 사용을 최소화해야 하는 임베디드 시스템 환경에서 유리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27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카라추바</a:t>
            </a:r>
            <a:r>
              <a:rPr lang="ko-KR" altLang="en-US" sz="2800" dirty="0"/>
              <a:t> 곱셈 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Karatsuba.c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2315744" y="30791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깊이 </a:t>
            </a:r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</a:rPr>
              <a:t>로 고정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C0DBB2-80BA-6AD7-6C8F-0F34BE6D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92"/>
          <a:stretch/>
        </p:blipFill>
        <p:spPr>
          <a:xfrm>
            <a:off x="399603" y="1428750"/>
            <a:ext cx="6401693" cy="1730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22066F-84C1-4F90-68AE-AA3C4457B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3" y="1728011"/>
            <a:ext cx="2087720" cy="6430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F42ABCA-75ED-3066-3EA5-80A3C2D14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03" y="3515421"/>
            <a:ext cx="3668870" cy="121452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8845E7B-E226-8301-08E5-879454739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553" y="1515275"/>
            <a:ext cx="3620005" cy="33627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23C0CD6-3AF1-9590-BFF1-1A58CB942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603" y="2497275"/>
            <a:ext cx="2746843" cy="8919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2B350D-4DF2-E373-3F4D-00876404E43D}"/>
              </a:ext>
            </a:extLst>
          </p:cNvPr>
          <p:cNvSpPr txBox="1"/>
          <p:nvPr/>
        </p:nvSpPr>
        <p:spPr>
          <a:xfrm>
            <a:off x="3208555" y="2812837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깊이가 </a:t>
            </a:r>
            <a:r>
              <a:rPr lang="en-US" altLang="ko-KR" sz="1000" dirty="0"/>
              <a:t>2</a:t>
            </a:r>
            <a:r>
              <a:rPr lang="ko-KR" altLang="en-US" sz="1000" dirty="0"/>
              <a:t>가 되면 </a:t>
            </a:r>
            <a:r>
              <a:rPr lang="en-US" altLang="ko-KR" sz="1000" dirty="0"/>
              <a:t>OS </a:t>
            </a:r>
            <a:r>
              <a:rPr lang="ko-KR" altLang="en-US" sz="1000" dirty="0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21204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6F65167-DB03-8A48-F6BE-75320787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54" y="1509354"/>
            <a:ext cx="3019846" cy="31627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198FA20-CB22-308A-E0EA-31CF85EA341F}"/>
              </a:ext>
            </a:extLst>
          </p:cNvPr>
          <p:cNvSpPr/>
          <p:nvPr/>
        </p:nvSpPr>
        <p:spPr>
          <a:xfrm>
            <a:off x="7672810" y="1914719"/>
            <a:ext cx="1381668" cy="745353"/>
          </a:xfrm>
          <a:prstGeom prst="rect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24587A-4BD5-8727-C211-88DD757E2963}"/>
              </a:ext>
            </a:extLst>
          </p:cNvPr>
          <p:cNvSpPr/>
          <p:nvPr/>
        </p:nvSpPr>
        <p:spPr>
          <a:xfrm>
            <a:off x="7672809" y="3366046"/>
            <a:ext cx="1797305" cy="579302"/>
          </a:xfrm>
          <a:prstGeom prst="rect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E815BA-8057-A07D-F238-35ED2C0267D6}"/>
              </a:ext>
            </a:extLst>
          </p:cNvPr>
          <p:cNvSpPr/>
          <p:nvPr/>
        </p:nvSpPr>
        <p:spPr>
          <a:xfrm>
            <a:off x="7672809" y="4095052"/>
            <a:ext cx="1797305" cy="556270"/>
          </a:xfrm>
          <a:prstGeom prst="rect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/>
              <a:t>카라추바</a:t>
            </a:r>
            <a:r>
              <a:rPr lang="ko-KR" altLang="en-US" sz="2800" dirty="0"/>
              <a:t> 곱셈 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Karatsuba.c</a:t>
            </a:r>
            <a:endParaRPr lang="en-US" altLang="ko-KR" sz="1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8B1F-010A-785B-8617-4307CF0DE04E}"/>
              </a:ext>
            </a:extLst>
          </p:cNvPr>
          <p:cNvSpPr txBox="1"/>
          <p:nvPr/>
        </p:nvSpPr>
        <p:spPr>
          <a:xfrm>
            <a:off x="2315744" y="307919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성능 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9E6BDE-4CB5-52C8-67C0-95055EEED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" b="716"/>
          <a:stretch/>
        </p:blipFill>
        <p:spPr>
          <a:xfrm>
            <a:off x="486605" y="1509354"/>
            <a:ext cx="6517445" cy="28689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7D6A98-A0B3-F818-ADEE-101E2D0FE950}"/>
              </a:ext>
            </a:extLst>
          </p:cNvPr>
          <p:cNvSpPr/>
          <p:nvPr/>
        </p:nvSpPr>
        <p:spPr>
          <a:xfrm>
            <a:off x="546100" y="1978003"/>
            <a:ext cx="3098800" cy="165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1D422-A56D-A478-DE01-5E68880DBED1}"/>
              </a:ext>
            </a:extLst>
          </p:cNvPr>
          <p:cNvSpPr txBox="1"/>
          <p:nvPr/>
        </p:nvSpPr>
        <p:spPr>
          <a:xfrm>
            <a:off x="7569728" y="4711340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깊이 제한이 없는 </a:t>
            </a:r>
            <a:r>
              <a:rPr lang="en-US" altLang="ko-KR" sz="1000" dirty="0" err="1"/>
              <a:t>karaAdd</a:t>
            </a:r>
            <a:r>
              <a:rPr lang="ko-KR" altLang="en-US" sz="1000" dirty="0"/>
              <a:t>함수를 사용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karaSub</a:t>
            </a:r>
            <a:r>
              <a:rPr lang="ko-KR" altLang="en-US" sz="1000" dirty="0"/>
              <a:t>는 </a:t>
            </a:r>
            <a:r>
              <a:rPr lang="en-US" altLang="ko-KR" sz="1000" dirty="0" err="1"/>
              <a:t>asub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bsub</a:t>
            </a:r>
            <a:r>
              <a:rPr lang="ko-KR" altLang="en-US" sz="1000" dirty="0"/>
              <a:t>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되어서 사용하지 않음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B7BF81A-EA83-8392-601C-FBCB7168B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64703"/>
              </p:ext>
            </p:extLst>
          </p:nvPr>
        </p:nvGraphicFramePr>
        <p:xfrm>
          <a:off x="432888" y="4639151"/>
          <a:ext cx="6118224" cy="13423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9556">
                  <a:extLst>
                    <a:ext uri="{9D8B030D-6E8A-4147-A177-3AD203B41FA5}">
                      <a16:colId xmlns:a16="http://schemas.microsoft.com/office/drawing/2014/main" val="3168055967"/>
                    </a:ext>
                  </a:extLst>
                </a:gridCol>
                <a:gridCol w="1529556">
                  <a:extLst>
                    <a:ext uri="{9D8B030D-6E8A-4147-A177-3AD203B41FA5}">
                      <a16:colId xmlns:a16="http://schemas.microsoft.com/office/drawing/2014/main" val="3495330502"/>
                    </a:ext>
                  </a:extLst>
                </a:gridCol>
                <a:gridCol w="1529556">
                  <a:extLst>
                    <a:ext uri="{9D8B030D-6E8A-4147-A177-3AD203B41FA5}">
                      <a16:colId xmlns:a16="http://schemas.microsoft.com/office/drawing/2014/main" val="3968217741"/>
                    </a:ext>
                  </a:extLst>
                </a:gridCol>
                <a:gridCol w="1529556">
                  <a:extLst>
                    <a:ext uri="{9D8B030D-6E8A-4147-A177-3AD203B41FA5}">
                      <a16:colId xmlns:a16="http://schemas.microsoft.com/office/drawing/2014/main" val="1955119960"/>
                    </a:ext>
                  </a:extLst>
                </a:gridCol>
              </a:tblGrid>
              <a:tr h="427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clock cycle </a:t>
                      </a:r>
                      <a:r>
                        <a:rPr lang="ko-KR" altLang="en-US" sz="1000" dirty="0"/>
                        <a:t>평균값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테스트 벡터 </a:t>
                      </a:r>
                      <a:r>
                        <a:rPr lang="en-US" altLang="ko-KR" sz="1000" dirty="0"/>
                        <a:t>10000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karaAdd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38530"/>
                  </a:ext>
                </a:extLst>
              </a:tr>
              <a:tr h="242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256bit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5095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6606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37421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66277"/>
                  </a:ext>
                </a:extLst>
              </a:tr>
              <a:tr h="242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512bit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16470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21892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118187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89314"/>
                  </a:ext>
                </a:extLst>
              </a:tr>
              <a:tr h="242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1024bit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33217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45747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234280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36997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5F8F498-5589-F85B-4CE6-04C6C82C0EB8}"/>
              </a:ext>
            </a:extLst>
          </p:cNvPr>
          <p:cNvSpPr txBox="1"/>
          <p:nvPr/>
        </p:nvSpPr>
        <p:spPr>
          <a:xfrm>
            <a:off x="7779980" y="5644531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256bit</a:t>
            </a:r>
            <a:r>
              <a:rPr lang="ko-KR" altLang="en-US" sz="1000" b="1" dirty="0"/>
              <a:t>일 때 기준으로 몇배가 되었는지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30977CC-0483-666B-70FE-ECF5127A341C}"/>
              </a:ext>
            </a:extLst>
          </p:cNvPr>
          <p:cNvGrpSpPr/>
          <p:nvPr/>
        </p:nvGrpSpPr>
        <p:grpSpPr>
          <a:xfrm>
            <a:off x="5057410" y="1948709"/>
            <a:ext cx="5119380" cy="3651810"/>
            <a:chOff x="3425051" y="476667"/>
            <a:chExt cx="5088494" cy="365181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5073DBD-D34E-90A2-4825-FCCDDA6FE2F0}"/>
                </a:ext>
              </a:extLst>
            </p:cNvPr>
            <p:cNvSpPr/>
            <p:nvPr/>
          </p:nvSpPr>
          <p:spPr>
            <a:xfrm>
              <a:off x="3425051" y="476667"/>
              <a:ext cx="4944438" cy="3637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8" name="차트 27">
              <a:extLst>
                <a:ext uri="{FF2B5EF4-FFF2-40B4-BE49-F238E27FC236}">
                  <a16:creationId xmlns:a16="http://schemas.microsoft.com/office/drawing/2014/main" id="{AF4CF940-1467-AE23-AE63-8D3531B06A1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32963492"/>
                </p:ext>
              </p:extLst>
            </p:nvPr>
          </p:nvGraphicFramePr>
          <p:xfrm>
            <a:off x="3506996" y="576320"/>
            <a:ext cx="5006549" cy="35521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8BE08006-D8CE-FC31-121C-799D81D13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530" y="2324670"/>
            <a:ext cx="2283200" cy="715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D606CD-878E-39A3-49AE-28B1D21E2816}"/>
              </a:ext>
            </a:extLst>
          </p:cNvPr>
          <p:cNvSpPr txBox="1"/>
          <p:nvPr/>
        </p:nvSpPr>
        <p:spPr>
          <a:xfrm>
            <a:off x="1968879" y="1762559"/>
            <a:ext cx="1776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기존 </a:t>
            </a:r>
            <a:r>
              <a:rPr lang="en-US" altLang="ko-KR" sz="800" b="1" dirty="0"/>
              <a:t>TV </a:t>
            </a:r>
            <a:r>
              <a:rPr lang="ko-KR" altLang="en-US" sz="800" b="1" dirty="0"/>
              <a:t>길이를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배로 늘려서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95C91B-316A-643E-86D6-7C6D12F136E7}"/>
              </a:ext>
            </a:extLst>
          </p:cNvPr>
          <p:cNvSpPr txBox="1"/>
          <p:nvPr/>
        </p:nvSpPr>
        <p:spPr>
          <a:xfrm>
            <a:off x="7672809" y="5850935"/>
            <a:ext cx="2073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-&gt; KARA</a:t>
            </a:r>
            <a:r>
              <a:rPr lang="ko-KR" altLang="en-US" sz="900" dirty="0">
                <a:solidFill>
                  <a:srgbClr val="FF0000"/>
                </a:solidFill>
              </a:rPr>
              <a:t>가 </a:t>
            </a:r>
            <a:r>
              <a:rPr lang="en-US" altLang="ko-KR" sz="900" dirty="0">
                <a:solidFill>
                  <a:srgbClr val="FF0000"/>
                </a:solidFill>
              </a:rPr>
              <a:t>clock cycle</a:t>
            </a:r>
            <a:r>
              <a:rPr lang="ko-KR" altLang="en-US" sz="900" dirty="0">
                <a:solidFill>
                  <a:srgbClr val="FF0000"/>
                </a:solidFill>
              </a:rPr>
              <a:t>이 적게 증가</a:t>
            </a:r>
          </a:p>
        </p:txBody>
      </p:sp>
    </p:spTree>
    <p:extLst>
      <p:ext uri="{BB962C8B-B14F-4D97-AF65-F5344CB8AC3E}">
        <p14:creationId xmlns:p14="http://schemas.microsoft.com/office/powerpoint/2010/main" val="398965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1" grpId="0"/>
      <p:bldP spid="2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OS, PS </a:t>
            </a:r>
            <a:r>
              <a:rPr lang="ko-KR" altLang="en-US" sz="2800" dirty="0"/>
              <a:t>차이점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OS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17C99-05E3-F085-698D-E1CEF09EB202}"/>
              </a:ext>
            </a:extLst>
          </p:cNvPr>
          <p:cNvSpPr txBox="1"/>
          <p:nvPr/>
        </p:nvSpPr>
        <p:spPr>
          <a:xfrm>
            <a:off x="6096000" y="95250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>
                <a:latin typeface="Baskerville Old Face" panose="02020602080505020303" pitchFamily="18" charset="0"/>
              </a:rPr>
              <a:t>PS</a:t>
            </a:r>
            <a:endParaRPr lang="ko-KR" altLang="en-US" sz="1600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7542B1-D571-B485-5647-6449418B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21" y="4789850"/>
            <a:ext cx="2909401" cy="14524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4AD186-DA58-A518-E2B5-D8ACC03D9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5" y="1412242"/>
            <a:ext cx="2912576" cy="14740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8660F3B-CABD-EAF5-239C-9CE3B5FBD253}"/>
              </a:ext>
            </a:extLst>
          </p:cNvPr>
          <p:cNvGrpSpPr/>
          <p:nvPr/>
        </p:nvGrpSpPr>
        <p:grpSpPr>
          <a:xfrm>
            <a:off x="366028" y="3153812"/>
            <a:ext cx="2911285" cy="1462249"/>
            <a:chOff x="8856252" y="4340574"/>
            <a:chExt cx="2911285" cy="146224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586522E-C7F4-3C0F-C6D4-497AED9A6825}"/>
                </a:ext>
              </a:extLst>
            </p:cNvPr>
            <p:cNvGrpSpPr/>
            <p:nvPr/>
          </p:nvGrpSpPr>
          <p:grpSpPr>
            <a:xfrm>
              <a:off x="8856252" y="4340574"/>
              <a:ext cx="2911285" cy="1462249"/>
              <a:chOff x="9306978" y="4226244"/>
              <a:chExt cx="2911285" cy="146224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DDCB7CA-A013-6C1E-5CA6-65D880420460}"/>
                  </a:ext>
                </a:extLst>
              </p:cNvPr>
              <p:cNvSpPr/>
              <p:nvPr/>
            </p:nvSpPr>
            <p:spPr>
              <a:xfrm>
                <a:off x="9572625" y="4426299"/>
                <a:ext cx="831850" cy="171450"/>
              </a:xfrm>
              <a:prstGeom prst="rect">
                <a:avLst/>
              </a:prstGeom>
              <a:solidFill>
                <a:srgbClr val="FFB7B7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AB[1]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337C8FF-9434-1FCA-5127-73726E51DE98}"/>
                  </a:ext>
                </a:extLst>
              </p:cNvPr>
              <p:cNvSpPr/>
              <p:nvPr/>
            </p:nvSpPr>
            <p:spPr>
              <a:xfrm>
                <a:off x="10404475" y="4426299"/>
                <a:ext cx="831850" cy="171450"/>
              </a:xfrm>
              <a:prstGeom prst="rect">
                <a:avLst/>
              </a:prstGeom>
              <a:solidFill>
                <a:srgbClr val="FFB7B7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AB[0]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406F998-D666-26F0-1EAF-C85CD4F6B82E}"/>
                  </a:ext>
                </a:extLst>
              </p:cNvPr>
              <p:cNvSpPr/>
              <p:nvPr/>
            </p:nvSpPr>
            <p:spPr>
              <a:xfrm>
                <a:off x="10404475" y="4630387"/>
                <a:ext cx="831850" cy="171450"/>
              </a:xfrm>
              <a:prstGeom prst="rect">
                <a:avLst/>
              </a:prstGeom>
              <a:solidFill>
                <a:srgbClr val="FFD1D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C[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+ j]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5A02772-F889-7EB7-33FD-EF7EE0930C39}"/>
                  </a:ext>
                </a:extLst>
              </p:cNvPr>
              <p:cNvSpPr/>
              <p:nvPr/>
            </p:nvSpPr>
            <p:spPr>
              <a:xfrm>
                <a:off x="10404475" y="4834851"/>
                <a:ext cx="831850" cy="171450"/>
              </a:xfrm>
              <a:prstGeom prst="rect">
                <a:avLst/>
              </a:prstGeom>
              <a:solidFill>
                <a:srgbClr val="FFEBE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UV’[1]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AAE2969-4C84-1035-7B5A-F16FE0A14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978" y="5055542"/>
                <a:ext cx="23530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FB55BAF-47CC-E6D5-0618-99891A90D80A}"/>
                  </a:ext>
                </a:extLst>
              </p:cNvPr>
              <p:cNvSpPr/>
              <p:nvPr/>
            </p:nvSpPr>
            <p:spPr>
              <a:xfrm>
                <a:off x="9572625" y="5104784"/>
                <a:ext cx="831850" cy="171450"/>
              </a:xfrm>
              <a:prstGeom prst="rect">
                <a:avLst/>
              </a:prstGeom>
              <a:solidFill>
                <a:srgbClr val="EFE5F7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UV[1]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E63521-C1FC-9B0E-EFE4-4E4E9F1A3708}"/>
                  </a:ext>
                </a:extLst>
              </p:cNvPr>
              <p:cNvSpPr/>
              <p:nvPr/>
            </p:nvSpPr>
            <p:spPr>
              <a:xfrm>
                <a:off x="10404475" y="5104784"/>
                <a:ext cx="831850" cy="171450"/>
              </a:xfrm>
              <a:prstGeom prst="rect">
                <a:avLst/>
              </a:prstGeom>
              <a:solidFill>
                <a:srgbClr val="EFE5F7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UV[0]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97AC12-05EB-B9F3-4CC8-9F2B52ED041A}"/>
                  </a:ext>
                </a:extLst>
              </p:cNvPr>
              <p:cNvSpPr txBox="1"/>
              <p:nvPr/>
            </p:nvSpPr>
            <p:spPr>
              <a:xfrm>
                <a:off x="9497298" y="4226244"/>
                <a:ext cx="49885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+carry</a:t>
                </a:r>
                <a:endParaRPr lang="ko-KR" altLang="en-US" sz="800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BC0378-291D-6DB7-42C7-D82F09B1735C}"/>
                  </a:ext>
                </a:extLst>
              </p:cNvPr>
              <p:cNvSpPr txBox="1"/>
              <p:nvPr/>
            </p:nvSpPr>
            <p:spPr>
              <a:xfrm>
                <a:off x="9540751" y="5272782"/>
                <a:ext cx="9588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 = AB[1] + carry</a:t>
                </a:r>
                <a:endParaRPr lang="ko-KR" altLang="en-US" sz="7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4B67D4-F172-B29A-5C21-0318249991AC}"/>
                  </a:ext>
                </a:extLst>
              </p:cNvPr>
              <p:cNvSpPr txBox="1"/>
              <p:nvPr/>
            </p:nvSpPr>
            <p:spPr>
              <a:xfrm>
                <a:off x="10384976" y="5272781"/>
                <a:ext cx="127331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 = AB[0] + C[</a:t>
                </a:r>
                <a:r>
                  <a:rPr lang="en-US" altLang="ko-KR" sz="700" dirty="0" err="1"/>
                  <a:t>i</a:t>
                </a:r>
                <a:r>
                  <a:rPr lang="en-US" altLang="ko-KR" sz="700" dirty="0"/>
                  <a:t> + j] + UV’[1]</a:t>
                </a:r>
                <a:endParaRPr lang="ko-KR" altLang="en-US" sz="7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CCAB23-3DA7-055A-E5B6-F566CE6842A4}"/>
                  </a:ext>
                </a:extLst>
              </p:cNvPr>
              <p:cNvSpPr txBox="1"/>
              <p:nvPr/>
            </p:nvSpPr>
            <p:spPr>
              <a:xfrm>
                <a:off x="11175398" y="4386101"/>
                <a:ext cx="7344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 = A[</a:t>
                </a:r>
                <a:r>
                  <a:rPr lang="en-US" altLang="ko-KR" sz="700" dirty="0" err="1"/>
                  <a:t>i</a:t>
                </a:r>
                <a:r>
                  <a:rPr lang="en-US" altLang="ko-KR" sz="700" dirty="0"/>
                  <a:t>] x B[j]</a:t>
                </a:r>
                <a:endParaRPr lang="ko-KR" altLang="en-US" sz="7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9B453C2-7AD3-E4BF-3B8E-4F41A613C228}"/>
                  </a:ext>
                </a:extLst>
              </p:cNvPr>
              <p:cNvSpPr/>
              <p:nvPr/>
            </p:nvSpPr>
            <p:spPr>
              <a:xfrm>
                <a:off x="11386413" y="5517043"/>
                <a:ext cx="831850" cy="171450"/>
              </a:xfrm>
              <a:prstGeom prst="rect">
                <a:avLst/>
              </a:prstGeom>
              <a:solidFill>
                <a:srgbClr val="FFD1D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C[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+ j]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C79FE023-BC5C-01EE-F011-B1C8402FB364}"/>
                </a:ext>
              </a:extLst>
            </p:cNvPr>
            <p:cNvCxnSpPr>
              <a:cxnSpLocks/>
              <a:stCxn id="18" idx="2"/>
              <a:endCxn id="23" idx="1"/>
            </p:cNvCxnSpPr>
            <p:nvPr/>
          </p:nvCxnSpPr>
          <p:spPr>
            <a:xfrm rot="16200000" flipH="1">
              <a:off x="10489413" y="5270824"/>
              <a:ext cx="326534" cy="566013"/>
            </a:xfrm>
            <a:prstGeom prst="bentConnector2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6B2A63C9-E7F0-E363-71B9-34339C20C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42" y="4698666"/>
            <a:ext cx="2908220" cy="1561122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8BF12C0A-0CC0-5713-A8D3-5E19901B71C4}"/>
              </a:ext>
            </a:extLst>
          </p:cNvPr>
          <p:cNvGrpSpPr/>
          <p:nvPr/>
        </p:nvGrpSpPr>
        <p:grpSpPr>
          <a:xfrm>
            <a:off x="6140116" y="1412242"/>
            <a:ext cx="2828270" cy="1975590"/>
            <a:chOff x="6174537" y="3106679"/>
            <a:chExt cx="2958576" cy="2066611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7849846-1655-C965-7D6E-C01D13275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4537" y="3106679"/>
              <a:ext cx="2958042" cy="16729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4B7F0F9-3F56-B0E8-8EEB-880B8C3DB158}"/>
                </a:ext>
              </a:extLst>
            </p:cNvPr>
            <p:cNvSpPr/>
            <p:nvPr/>
          </p:nvSpPr>
          <p:spPr>
            <a:xfrm>
              <a:off x="6174537" y="4833045"/>
              <a:ext cx="2958042" cy="15419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575D39F-30EC-AA79-EDDA-942D04F98B0C}"/>
                </a:ext>
              </a:extLst>
            </p:cNvPr>
            <p:cNvCxnSpPr>
              <a:cxnSpLocks/>
              <a:stCxn id="27" idx="0"/>
              <a:endCxn id="27" idx="2"/>
            </p:cNvCxnSpPr>
            <p:nvPr/>
          </p:nvCxnSpPr>
          <p:spPr>
            <a:xfrm>
              <a:off x="7653558" y="4833045"/>
              <a:ext cx="0" cy="15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A36FB1A-791F-F5AA-5B5C-3C97B692A079}"/>
                </a:ext>
              </a:extLst>
            </p:cNvPr>
            <p:cNvCxnSpPr>
              <a:cxnSpLocks/>
            </p:cNvCxnSpPr>
            <p:nvPr/>
          </p:nvCxnSpPr>
          <p:spPr>
            <a:xfrm>
              <a:off x="6882487" y="4833045"/>
              <a:ext cx="0" cy="15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D9E5BB8-2F85-5ABA-1BE1-55EAA5A531A2}"/>
                </a:ext>
              </a:extLst>
            </p:cNvPr>
            <p:cNvCxnSpPr>
              <a:cxnSpLocks/>
            </p:cNvCxnSpPr>
            <p:nvPr/>
          </p:nvCxnSpPr>
          <p:spPr>
            <a:xfrm>
              <a:off x="7278331" y="4833045"/>
              <a:ext cx="0" cy="15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A0840F-943B-A1CF-F6A6-C07D3DB584DA}"/>
                </a:ext>
              </a:extLst>
            </p:cNvPr>
            <p:cNvCxnSpPr>
              <a:cxnSpLocks/>
            </p:cNvCxnSpPr>
            <p:nvPr/>
          </p:nvCxnSpPr>
          <p:spPr>
            <a:xfrm>
              <a:off x="6503137" y="4833045"/>
              <a:ext cx="0" cy="15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7D6BEB9-4C29-BE12-8712-4FC7C0238181}"/>
                </a:ext>
              </a:extLst>
            </p:cNvPr>
            <p:cNvCxnSpPr>
              <a:cxnSpLocks/>
            </p:cNvCxnSpPr>
            <p:nvPr/>
          </p:nvCxnSpPr>
          <p:spPr>
            <a:xfrm>
              <a:off x="8412258" y="4833045"/>
              <a:ext cx="0" cy="15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E7FAF60-C156-0EEC-ECC6-9548C5AB3559}"/>
                </a:ext>
              </a:extLst>
            </p:cNvPr>
            <p:cNvCxnSpPr>
              <a:cxnSpLocks/>
            </p:cNvCxnSpPr>
            <p:nvPr/>
          </p:nvCxnSpPr>
          <p:spPr>
            <a:xfrm>
              <a:off x="8020538" y="4833045"/>
              <a:ext cx="0" cy="15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1262011-47B0-81FC-E821-A1B976973CC5}"/>
                </a:ext>
              </a:extLst>
            </p:cNvPr>
            <p:cNvCxnSpPr>
              <a:cxnSpLocks/>
            </p:cNvCxnSpPr>
            <p:nvPr/>
          </p:nvCxnSpPr>
          <p:spPr>
            <a:xfrm>
              <a:off x="8779238" y="4833045"/>
              <a:ext cx="0" cy="1541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14760-1292-8FC9-5177-C68FBD3BD031}"/>
                </a:ext>
              </a:extLst>
            </p:cNvPr>
            <p:cNvSpPr txBox="1"/>
            <p:nvPr/>
          </p:nvSpPr>
          <p:spPr>
            <a:xfrm>
              <a:off x="8825015" y="4837344"/>
              <a:ext cx="30809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dirty="0"/>
                <a:t>C[0]</a:t>
              </a:r>
              <a:endParaRPr lang="ko-KR" altLang="en-US" sz="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831C8E-0512-2E0B-E3F1-71E57D92E7B1}"/>
                </a:ext>
              </a:extLst>
            </p:cNvPr>
            <p:cNvSpPr txBox="1"/>
            <p:nvPr/>
          </p:nvSpPr>
          <p:spPr>
            <a:xfrm>
              <a:off x="8462566" y="4837344"/>
              <a:ext cx="30809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dirty="0"/>
                <a:t>C[1]</a:t>
              </a:r>
              <a:endParaRPr lang="ko-KR" altLang="en-US" sz="5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A6491C-D946-25D6-A37E-B1B9E84FC1FE}"/>
                </a:ext>
              </a:extLst>
            </p:cNvPr>
            <p:cNvSpPr txBox="1"/>
            <p:nvPr/>
          </p:nvSpPr>
          <p:spPr>
            <a:xfrm>
              <a:off x="8066714" y="4837344"/>
              <a:ext cx="30809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dirty="0"/>
                <a:t>C[2]</a:t>
              </a:r>
              <a:endParaRPr lang="ko-KR" altLang="en-US" sz="5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A2A995-4F59-11C9-A0BA-ECA3A3A6FC3F}"/>
                </a:ext>
              </a:extLst>
            </p:cNvPr>
            <p:cNvSpPr txBox="1"/>
            <p:nvPr/>
          </p:nvSpPr>
          <p:spPr>
            <a:xfrm>
              <a:off x="7701599" y="4837344"/>
              <a:ext cx="30809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dirty="0"/>
                <a:t>C[3]</a:t>
              </a:r>
              <a:endParaRPr lang="ko-KR" altLang="en-US" sz="5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B428B2-CB6A-1792-B80C-4DD1A1879635}"/>
                </a:ext>
              </a:extLst>
            </p:cNvPr>
            <p:cNvSpPr txBox="1"/>
            <p:nvPr/>
          </p:nvSpPr>
          <p:spPr>
            <a:xfrm>
              <a:off x="7330268" y="4837344"/>
              <a:ext cx="30809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b="1" dirty="0"/>
                <a:t>C[4]</a:t>
              </a:r>
              <a:endParaRPr lang="ko-KR" altLang="en-US" sz="5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70C6E3-6B7E-CAA9-DC58-78E881B3B46C}"/>
                </a:ext>
              </a:extLst>
            </p:cNvPr>
            <p:cNvSpPr txBox="1"/>
            <p:nvPr/>
          </p:nvSpPr>
          <p:spPr>
            <a:xfrm>
              <a:off x="6955041" y="4837344"/>
              <a:ext cx="329052" cy="17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C[5]</a:t>
              </a:r>
              <a:endParaRPr lang="ko-KR" altLang="en-US" sz="5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096C5F-E12F-EDAA-C047-AE79312543C8}"/>
                </a:ext>
              </a:extLst>
            </p:cNvPr>
            <p:cNvSpPr txBox="1"/>
            <p:nvPr/>
          </p:nvSpPr>
          <p:spPr>
            <a:xfrm>
              <a:off x="6567353" y="4837344"/>
              <a:ext cx="329052" cy="17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C[6]</a:t>
              </a:r>
              <a:endParaRPr lang="ko-KR" altLang="en-US" sz="5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B62CC9-863C-F253-C7B4-01933B927559}"/>
                </a:ext>
              </a:extLst>
            </p:cNvPr>
            <p:cNvSpPr txBox="1"/>
            <p:nvPr/>
          </p:nvSpPr>
          <p:spPr>
            <a:xfrm>
              <a:off x="6206043" y="4837344"/>
              <a:ext cx="329052" cy="17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C[7]</a:t>
              </a:r>
              <a:endParaRPr lang="ko-KR" altLang="en-US" sz="5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9CC7379-0314-3965-8D67-0929C4591E02}"/>
                </a:ext>
              </a:extLst>
            </p:cNvPr>
            <p:cNvSpPr txBox="1"/>
            <p:nvPr/>
          </p:nvSpPr>
          <p:spPr>
            <a:xfrm>
              <a:off x="8055725" y="4988624"/>
              <a:ext cx="3834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/>
                <a:t>k = 2</a:t>
              </a:r>
              <a:endParaRPr lang="ko-KR" altLang="en-US" sz="600" b="1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BD220A7-B368-E309-0A7F-BBA9E0FEB2D8}"/>
                </a:ext>
              </a:extLst>
            </p:cNvPr>
            <p:cNvSpPr/>
            <p:nvPr/>
          </p:nvSpPr>
          <p:spPr>
            <a:xfrm>
              <a:off x="7465716" y="3596836"/>
              <a:ext cx="336086" cy="6020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556DBDD-EA7B-9401-ED3D-4166C8C86297}"/>
                </a:ext>
              </a:extLst>
            </p:cNvPr>
            <p:cNvCxnSpPr>
              <a:cxnSpLocks/>
            </p:cNvCxnSpPr>
            <p:nvPr/>
          </p:nvCxnSpPr>
          <p:spPr>
            <a:xfrm>
              <a:off x="7465716" y="4198848"/>
              <a:ext cx="557087" cy="634197"/>
            </a:xfrm>
            <a:prstGeom prst="line">
              <a:avLst/>
            </a:prstGeom>
            <a:ln>
              <a:solidFill>
                <a:srgbClr val="8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5E8F69D-BDEB-73C8-3B18-E28BB76802C6}"/>
                </a:ext>
              </a:extLst>
            </p:cNvPr>
            <p:cNvCxnSpPr>
              <a:cxnSpLocks/>
            </p:cNvCxnSpPr>
            <p:nvPr/>
          </p:nvCxnSpPr>
          <p:spPr>
            <a:xfrm>
              <a:off x="7803063" y="4198848"/>
              <a:ext cx="602862" cy="634197"/>
            </a:xfrm>
            <a:prstGeom prst="line">
              <a:avLst/>
            </a:prstGeom>
            <a:ln>
              <a:solidFill>
                <a:srgbClr val="8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AB89CF8-C6B7-C0E9-099A-79FD5AF461E7}"/>
              </a:ext>
            </a:extLst>
          </p:cNvPr>
          <p:cNvGrpSpPr/>
          <p:nvPr/>
        </p:nvGrpSpPr>
        <p:grpSpPr>
          <a:xfrm>
            <a:off x="6072954" y="3376044"/>
            <a:ext cx="3642989" cy="1560011"/>
            <a:chOff x="8510449" y="4955308"/>
            <a:chExt cx="3642989" cy="15600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4FAB57F-16EC-F04C-7B00-E90F91BB557D}"/>
                </a:ext>
              </a:extLst>
            </p:cNvPr>
            <p:cNvSpPr/>
            <p:nvPr/>
          </p:nvSpPr>
          <p:spPr>
            <a:xfrm>
              <a:off x="9425712" y="5155363"/>
              <a:ext cx="831850" cy="171450"/>
            </a:xfrm>
            <a:prstGeom prst="rect">
              <a:avLst/>
            </a:prstGeom>
            <a:solidFill>
              <a:srgbClr val="FFB7B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R[1]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9D6DE38-5AC8-97B2-463C-9330C88C890F}"/>
                </a:ext>
              </a:extLst>
            </p:cNvPr>
            <p:cNvSpPr/>
            <p:nvPr/>
          </p:nvSpPr>
          <p:spPr>
            <a:xfrm>
              <a:off x="10257562" y="5155363"/>
              <a:ext cx="831850" cy="171450"/>
            </a:xfrm>
            <a:prstGeom prst="rect">
              <a:avLst/>
            </a:prstGeom>
            <a:solidFill>
              <a:srgbClr val="FFB7B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R[0]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B9A56A7-A66F-21C4-09D4-7697713C6694}"/>
                </a:ext>
              </a:extLst>
            </p:cNvPr>
            <p:cNvSpPr/>
            <p:nvPr/>
          </p:nvSpPr>
          <p:spPr>
            <a:xfrm>
              <a:off x="10257562" y="5359451"/>
              <a:ext cx="831850" cy="171450"/>
            </a:xfrm>
            <a:prstGeom prst="rect">
              <a:avLst/>
            </a:prstGeom>
            <a:solidFill>
              <a:srgbClr val="FFD1D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UV[0]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CB520F0-0374-E075-1255-D1EA63326EB2}"/>
                </a:ext>
              </a:extLst>
            </p:cNvPr>
            <p:cNvCxnSpPr>
              <a:cxnSpLocks/>
            </p:cNvCxnSpPr>
            <p:nvPr/>
          </p:nvCxnSpPr>
          <p:spPr>
            <a:xfrm>
              <a:off x="8510449" y="5826089"/>
              <a:ext cx="30026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14867B-0FA3-40A7-FB30-11E67FF4E86F}"/>
                </a:ext>
              </a:extLst>
            </p:cNvPr>
            <p:cNvSpPr/>
            <p:nvPr/>
          </p:nvSpPr>
          <p:spPr>
            <a:xfrm>
              <a:off x="9425712" y="5875331"/>
              <a:ext cx="831850" cy="171450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R[1]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5A4222F-E9B3-0276-6727-5D169EC0916A}"/>
                </a:ext>
              </a:extLst>
            </p:cNvPr>
            <p:cNvSpPr/>
            <p:nvPr/>
          </p:nvSpPr>
          <p:spPr>
            <a:xfrm>
              <a:off x="10257562" y="5875331"/>
              <a:ext cx="831850" cy="171450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R[0]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6D9ED5-F3E5-F01F-E8BA-796CEDED1859}"/>
                </a:ext>
              </a:extLst>
            </p:cNvPr>
            <p:cNvSpPr txBox="1"/>
            <p:nvPr/>
          </p:nvSpPr>
          <p:spPr>
            <a:xfrm>
              <a:off x="9350385" y="4955308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+carry</a:t>
              </a:r>
              <a:endParaRPr lang="ko-KR" altLang="en-US" sz="800" b="1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4D8A42C-BB78-213F-415C-6A427C26FC38}"/>
                </a:ext>
              </a:extLst>
            </p:cNvPr>
            <p:cNvSpPr/>
            <p:nvPr/>
          </p:nvSpPr>
          <p:spPr>
            <a:xfrm>
              <a:off x="8593862" y="5155363"/>
              <a:ext cx="831850" cy="171450"/>
            </a:xfrm>
            <a:prstGeom prst="rect">
              <a:avLst/>
            </a:prstGeom>
            <a:solidFill>
              <a:srgbClr val="FFB7B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R[2]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D59447B-B085-555C-1F59-50789C1CD468}"/>
                </a:ext>
              </a:extLst>
            </p:cNvPr>
            <p:cNvSpPr/>
            <p:nvPr/>
          </p:nvSpPr>
          <p:spPr>
            <a:xfrm>
              <a:off x="9425712" y="5359451"/>
              <a:ext cx="831850" cy="171450"/>
            </a:xfrm>
            <a:prstGeom prst="rect">
              <a:avLst/>
            </a:prstGeom>
            <a:solidFill>
              <a:srgbClr val="FFD1D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UV[1]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A43AA9-45C9-9CD4-403F-C877333AE92A}"/>
                </a:ext>
              </a:extLst>
            </p:cNvPr>
            <p:cNvSpPr txBox="1"/>
            <p:nvPr/>
          </p:nvSpPr>
          <p:spPr>
            <a:xfrm>
              <a:off x="8517755" y="4955308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+carry</a:t>
              </a:r>
              <a:endParaRPr lang="ko-KR" altLang="en-US" sz="800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C966FA5-2B01-0FCF-4A9A-8996639462CB}"/>
                </a:ext>
              </a:extLst>
            </p:cNvPr>
            <p:cNvSpPr/>
            <p:nvPr/>
          </p:nvSpPr>
          <p:spPr>
            <a:xfrm>
              <a:off x="8593862" y="5875331"/>
              <a:ext cx="831850" cy="171450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R[2]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D8308C4-EE1C-A1CB-0FB9-7B6E7AAF9B92}"/>
                </a:ext>
              </a:extLst>
            </p:cNvPr>
            <p:cNvSpPr/>
            <p:nvPr/>
          </p:nvSpPr>
          <p:spPr>
            <a:xfrm>
              <a:off x="10257562" y="6343869"/>
              <a:ext cx="831850" cy="171450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R[0]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8F9CC1-978D-6E2A-6D94-EFC11901DA4C}"/>
                </a:ext>
              </a:extLst>
            </p:cNvPr>
            <p:cNvSpPr/>
            <p:nvPr/>
          </p:nvSpPr>
          <p:spPr>
            <a:xfrm>
              <a:off x="11321588" y="5892383"/>
              <a:ext cx="831850" cy="1714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C[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ｋ</a:t>
              </a:r>
              <a:r>
                <a:rPr lang="en-US" altLang="ko-KR" sz="1000" dirty="0">
                  <a:solidFill>
                    <a:schemeClr val="tx1"/>
                  </a:solidFill>
                </a:rPr>
                <a:t>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D52BA2-E4E5-B3F4-E475-E5F8567B2FC3}"/>
                </a:ext>
              </a:extLst>
            </p:cNvPr>
            <p:cNvSpPr/>
            <p:nvPr/>
          </p:nvSpPr>
          <p:spPr>
            <a:xfrm>
              <a:off x="9425712" y="6343869"/>
              <a:ext cx="831850" cy="171450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R[1]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43DC06B-0034-8D2F-FE05-23747123E3CC}"/>
                </a:ext>
              </a:extLst>
            </p:cNvPr>
            <p:cNvSpPr/>
            <p:nvPr/>
          </p:nvSpPr>
          <p:spPr>
            <a:xfrm>
              <a:off x="8593862" y="6343869"/>
              <a:ext cx="831850" cy="171450"/>
            </a:xfrm>
            <a:prstGeom prst="rect">
              <a:avLst/>
            </a:prstGeom>
            <a:solidFill>
              <a:srgbClr val="EFE5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R[2] = 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31FAFF8F-C2E0-2630-C0F7-C2DB38FC4C7B}"/>
                </a:ext>
              </a:extLst>
            </p:cNvPr>
            <p:cNvCxnSpPr>
              <a:cxnSpLocks/>
              <a:stCxn id="53" idx="2"/>
              <a:endCxn id="60" idx="0"/>
            </p:cNvCxnSpPr>
            <p:nvPr/>
          </p:nvCxnSpPr>
          <p:spPr>
            <a:xfrm rot="5400000" flipH="1" flipV="1">
              <a:off x="11128301" y="5437569"/>
              <a:ext cx="154398" cy="1064026"/>
            </a:xfrm>
            <a:prstGeom prst="bentConnector5">
              <a:avLst>
                <a:gd name="adj1" fmla="val -98361"/>
                <a:gd name="adj2" fmla="val 50000"/>
                <a:gd name="adj3" fmla="val 248059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BA62C7E-729B-67B9-D12B-B2A2705718F8}"/>
                </a:ext>
              </a:extLst>
            </p:cNvPr>
            <p:cNvSpPr txBox="1"/>
            <p:nvPr/>
          </p:nvSpPr>
          <p:spPr>
            <a:xfrm>
              <a:off x="11012808" y="5331961"/>
              <a:ext cx="734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 = A[</a:t>
              </a:r>
              <a:r>
                <a:rPr lang="en-US" altLang="ko-KR" sz="700" dirty="0" err="1"/>
                <a:t>i</a:t>
              </a:r>
              <a:r>
                <a:rPr lang="en-US" altLang="ko-KR" sz="700" dirty="0"/>
                <a:t>] x B[j]</a:t>
              </a:r>
              <a:endParaRPr lang="ko-KR" altLang="en-US" sz="7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76AFF2-2E60-5E6B-658E-5D2112DB7CFF}"/>
                </a:ext>
              </a:extLst>
            </p:cNvPr>
            <p:cNvSpPr txBox="1"/>
            <p:nvPr/>
          </p:nvSpPr>
          <p:spPr>
            <a:xfrm rot="5400000">
              <a:off x="10176244" y="5568518"/>
              <a:ext cx="2879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…</a:t>
              </a:r>
              <a:endParaRPr lang="ko-KR" altLang="en-US" sz="1000" dirty="0"/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14FF518-E15A-F80C-5513-1CE05C8C764B}"/>
                </a:ext>
              </a:extLst>
            </p:cNvPr>
            <p:cNvCxnSpPr>
              <a:cxnSpLocks/>
              <a:stCxn id="52" idx="2"/>
              <a:endCxn id="59" idx="0"/>
            </p:cNvCxnSpPr>
            <p:nvPr/>
          </p:nvCxnSpPr>
          <p:spPr>
            <a:xfrm>
              <a:off x="9841637" y="6046781"/>
              <a:ext cx="831850" cy="2970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FAA93D9-FC33-D5D7-9327-823E6A419DB4}"/>
                </a:ext>
              </a:extLst>
            </p:cNvPr>
            <p:cNvCxnSpPr>
              <a:cxnSpLocks/>
              <a:stCxn id="58" idx="2"/>
              <a:endCxn id="61" idx="0"/>
            </p:cNvCxnSpPr>
            <p:nvPr/>
          </p:nvCxnSpPr>
          <p:spPr>
            <a:xfrm>
              <a:off x="9009787" y="6046781"/>
              <a:ext cx="831850" cy="2970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B3BAFDE-3FE1-B35D-6155-F94C86C376ED}"/>
              </a:ext>
            </a:extLst>
          </p:cNvPr>
          <p:cNvGrpSpPr/>
          <p:nvPr/>
        </p:nvGrpSpPr>
        <p:grpSpPr>
          <a:xfrm>
            <a:off x="190536" y="4299897"/>
            <a:ext cx="6430812" cy="1996705"/>
            <a:chOff x="2912998" y="168546"/>
            <a:chExt cx="6107883" cy="1996705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51B90EF1-FE2B-B347-E564-DDD293496B4D}"/>
                </a:ext>
              </a:extLst>
            </p:cNvPr>
            <p:cNvSpPr/>
            <p:nvPr/>
          </p:nvSpPr>
          <p:spPr>
            <a:xfrm>
              <a:off x="2912998" y="168546"/>
              <a:ext cx="6067770" cy="199670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110012-26CE-8989-C59C-344EF6621968}"/>
                </a:ext>
              </a:extLst>
            </p:cNvPr>
            <p:cNvSpPr txBox="1"/>
            <p:nvPr/>
          </p:nvSpPr>
          <p:spPr>
            <a:xfrm>
              <a:off x="3128679" y="794862"/>
              <a:ext cx="5113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OS</a:t>
              </a:r>
              <a:r>
                <a:rPr lang="ko-KR" altLang="en-US" sz="1000" dirty="0"/>
                <a:t>는 메모리에 계산 값을 계속 반영하는데 다음 계산에서 이전 계산 값을 가져와야 함</a:t>
              </a:r>
              <a:endParaRPr lang="en-US" altLang="ko-KR" sz="1000" dirty="0"/>
            </a:p>
            <a:p>
              <a:r>
                <a:rPr lang="en-US" altLang="ko-KR" sz="1000" dirty="0"/>
                <a:t>(</a:t>
              </a:r>
              <a:r>
                <a:rPr lang="ko-KR" altLang="en-US" sz="1000" dirty="0"/>
                <a:t>메모리에 쓰기 까지의 계산이 </a:t>
              </a:r>
              <a:r>
                <a:rPr lang="en-US" altLang="ko-KR" sz="1000" dirty="0"/>
                <a:t>32bit </a:t>
              </a:r>
              <a:r>
                <a:rPr lang="en-US" altLang="ko-KR" sz="1000" dirty="0" err="1"/>
                <a:t>32bit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곱셈 한 번</a:t>
              </a:r>
              <a:r>
                <a:rPr lang="en-US" altLang="ko-KR" sz="1000" dirty="0"/>
                <a:t>)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CE1D422-A56D-A478-DE01-5E68880DBED1}"/>
                </a:ext>
              </a:extLst>
            </p:cNvPr>
            <p:cNvSpPr txBox="1"/>
            <p:nvPr/>
          </p:nvSpPr>
          <p:spPr>
            <a:xfrm>
              <a:off x="3128679" y="1218763"/>
              <a:ext cx="5892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PS</a:t>
              </a:r>
              <a:r>
                <a:rPr lang="ko-KR" altLang="en-US" sz="1000" dirty="0"/>
                <a:t>는 </a:t>
              </a:r>
              <a:r>
                <a:rPr lang="en-US" altLang="ko-KR" sz="1000" dirty="0"/>
                <a:t>R</a:t>
              </a:r>
              <a:r>
                <a:rPr lang="ko-KR" altLang="en-US" sz="1000" dirty="0"/>
                <a:t>에 한번에 다 더한 다음 메모리에 반영하기 때문에 이전 단계와 덜 종속적</a:t>
              </a:r>
            </a:p>
            <a:p>
              <a:r>
                <a:rPr lang="en-US" altLang="ko-KR" sz="1000" dirty="0"/>
                <a:t>(</a:t>
              </a:r>
              <a:r>
                <a:rPr lang="ko-KR" altLang="en-US" sz="1000" dirty="0"/>
                <a:t>이전 단계의 </a:t>
              </a:r>
              <a:r>
                <a:rPr lang="en-US" altLang="ko-KR" sz="1000" dirty="0"/>
                <a:t>R[1], R[2]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다른 계산들 다 끝날 때쯤 가져와서 더하도록 하면 지연을 줄일 수 있음</a:t>
              </a:r>
              <a:r>
                <a:rPr lang="en-US" altLang="ko-KR" sz="1000" dirty="0"/>
                <a:t>)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090C296-2364-3E7A-C8E6-1EE1960043A5}"/>
                </a:ext>
              </a:extLst>
            </p:cNvPr>
            <p:cNvSpPr txBox="1"/>
            <p:nvPr/>
          </p:nvSpPr>
          <p:spPr>
            <a:xfrm>
              <a:off x="3128679" y="1647399"/>
              <a:ext cx="4282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-&gt; </a:t>
              </a:r>
              <a:r>
                <a:rPr lang="ko-KR" altLang="en-US" sz="1000" dirty="0"/>
                <a:t>파이프 라인으로 생각해보면 </a:t>
              </a:r>
              <a:r>
                <a:rPr lang="en-US" altLang="ko-KR" sz="1000" dirty="0"/>
                <a:t>PS</a:t>
              </a:r>
              <a:r>
                <a:rPr lang="ko-KR" altLang="en-US" sz="1000" dirty="0"/>
                <a:t>는 동시에 병렬적으로 계산하기 좋음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9FD0E-FC50-E076-C238-B1EF755F9D72}"/>
                </a:ext>
              </a:extLst>
            </p:cNvPr>
            <p:cNvSpPr txBox="1"/>
            <p:nvPr/>
          </p:nvSpPr>
          <p:spPr>
            <a:xfrm>
              <a:off x="3128679" y="531157"/>
              <a:ext cx="21739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임베디드에서는 </a:t>
              </a:r>
              <a:r>
                <a:rPr lang="en-US" altLang="ko-KR" sz="1000" b="1" dirty="0"/>
                <a:t>PS</a:t>
              </a:r>
              <a:r>
                <a:rPr lang="ko-KR" altLang="en-US" sz="1000" b="1" dirty="0"/>
                <a:t>가 더 빠른 이유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빠른 감산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reduction.c</a:t>
            </a:r>
            <a:endParaRPr lang="en-US" altLang="ko-KR" sz="12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10EF74-52D8-F086-7898-C5AEC5AD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61" y="1344310"/>
            <a:ext cx="5001463" cy="246818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C2B6155-3510-0A69-58BF-AE9C5ECD5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1" y="3930857"/>
            <a:ext cx="4315049" cy="21000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ED8E7A5-C9BD-AFBE-F949-AC0037E414CD}"/>
              </a:ext>
            </a:extLst>
          </p:cNvPr>
          <p:cNvSpPr txBox="1"/>
          <p:nvPr/>
        </p:nvSpPr>
        <p:spPr>
          <a:xfrm>
            <a:off x="7652133" y="5365939"/>
            <a:ext cx="363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Addition 2</a:t>
            </a:r>
            <a:r>
              <a:rPr lang="ko-KR" altLang="en-US" sz="1200" dirty="0"/>
              <a:t>번</a:t>
            </a:r>
            <a:r>
              <a:rPr lang="en-US" altLang="ko-KR" sz="1200" dirty="0"/>
              <a:t> </a:t>
            </a:r>
            <a:r>
              <a:rPr lang="ko-KR" altLang="en-US" sz="1200" dirty="0"/>
              <a:t>대신 </a:t>
            </a:r>
            <a:endParaRPr lang="en-US" altLang="ko-KR" sz="1200" dirty="0"/>
          </a:p>
          <a:p>
            <a:r>
              <a:rPr lang="en-US" altLang="ko-KR" sz="1200" dirty="0" err="1"/>
              <a:t>Bignumber</a:t>
            </a:r>
            <a:r>
              <a:rPr lang="en-US" altLang="ko-KR" sz="1200" dirty="0"/>
              <a:t> left shift 1</a:t>
            </a:r>
            <a:r>
              <a:rPr lang="ko-KR" altLang="en-US" sz="1200" dirty="0"/>
              <a:t>번</a:t>
            </a:r>
            <a:r>
              <a:rPr lang="en-US" altLang="ko-KR" sz="1200" dirty="0"/>
              <a:t>, Addition 1</a:t>
            </a:r>
            <a:r>
              <a:rPr lang="ko-KR" altLang="en-US" sz="1200" dirty="0"/>
              <a:t>번 사용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C0802A3-5625-0F8D-BDF4-E0E0166F6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107" y="1492061"/>
            <a:ext cx="3314766" cy="18042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F9D7FE4-CEFE-F525-570E-62AE71F8A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257" y="1492061"/>
            <a:ext cx="4106892" cy="38460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68CC97-AF50-F3F6-ED34-4F364F2AA75B}"/>
              </a:ext>
            </a:extLst>
          </p:cNvPr>
          <p:cNvSpPr txBox="1"/>
          <p:nvPr/>
        </p:nvSpPr>
        <p:spPr>
          <a:xfrm>
            <a:off x="7652133" y="122722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＜수정 코드＞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F003F-AE01-1BFE-5A52-29290F20488F}"/>
              </a:ext>
            </a:extLst>
          </p:cNvPr>
          <p:cNvSpPr txBox="1"/>
          <p:nvPr/>
        </p:nvSpPr>
        <p:spPr>
          <a:xfrm>
            <a:off x="4204579" y="1227220"/>
            <a:ext cx="9989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＜기존 코드＞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560A6D-89A1-EF7F-862B-BE1AF0EBCD5F}"/>
              </a:ext>
            </a:extLst>
          </p:cNvPr>
          <p:cNvSpPr/>
          <p:nvPr/>
        </p:nvSpPr>
        <p:spPr>
          <a:xfrm>
            <a:off x="8472893" y="1486140"/>
            <a:ext cx="3373255" cy="16825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ED8AA2-D48E-8143-5600-601EC29C82CE}"/>
              </a:ext>
            </a:extLst>
          </p:cNvPr>
          <p:cNvSpPr/>
          <p:nvPr/>
        </p:nvSpPr>
        <p:spPr>
          <a:xfrm>
            <a:off x="1112319" y="5829299"/>
            <a:ext cx="655521" cy="1688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91F5FF-8EC2-EB89-F970-E5F5207DE0C5}"/>
              </a:ext>
            </a:extLst>
          </p:cNvPr>
          <p:cNvSpPr/>
          <p:nvPr/>
        </p:nvSpPr>
        <p:spPr>
          <a:xfrm>
            <a:off x="5054600" y="1486139"/>
            <a:ext cx="2311400" cy="6506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9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 animBg="1"/>
      <p:bldP spid="33" grpId="0" animBg="1"/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빠른 감산 수정</a:t>
            </a:r>
            <a:endParaRPr lang="en-US" altLang="ko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bn.c</a:t>
            </a:r>
            <a:endParaRPr lang="en-US" altLang="ko-KR" sz="12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778DD8-B31A-4A1F-7422-0A9B515A9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305" y="1405185"/>
            <a:ext cx="4859755" cy="186794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1FFC43-879D-198E-83E2-8E550EF1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1347419"/>
            <a:ext cx="4207675" cy="39796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962C3-E658-F7FF-5431-63687760785E}"/>
              </a:ext>
            </a:extLst>
          </p:cNvPr>
          <p:cNvSpPr txBox="1"/>
          <p:nvPr/>
        </p:nvSpPr>
        <p:spPr>
          <a:xfrm>
            <a:off x="2704975" y="2092936"/>
            <a:ext cx="2361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32bit </a:t>
            </a:r>
            <a:r>
              <a:rPr lang="ko-KR" altLang="en-US" sz="1000" dirty="0"/>
              <a:t>단위 </a:t>
            </a:r>
            <a:r>
              <a:rPr lang="en-US" altLang="ko-KR" sz="1000" dirty="0"/>
              <a:t>shift</a:t>
            </a:r>
            <a:r>
              <a:rPr lang="ko-KR" altLang="en-US" sz="1000" dirty="0"/>
              <a:t>를</a:t>
            </a:r>
            <a:r>
              <a:rPr lang="en-US" altLang="ko-KR" sz="1000" dirty="0"/>
              <a:t> </a:t>
            </a:r>
            <a:r>
              <a:rPr lang="ko-KR" altLang="en-US" sz="1000" dirty="0"/>
              <a:t>따로 구현해서 호출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3EBFF9-ABAC-3B5A-299E-2C2AE541B4A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066519" y="1405185"/>
            <a:ext cx="1189786" cy="81086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7FD9C0F-5B0F-0523-B3C7-63E4612AD6B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66519" y="2216047"/>
            <a:ext cx="1189786" cy="105708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328bc0-2e21-4d11-931b-94443f8a951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9486A920E9E2D42AE9AE5B16528775F" ma:contentTypeVersion="10" ma:contentTypeDescription="새 문서를 만듭니다." ma:contentTypeScope="" ma:versionID="d2eef716d9bd6a77dc38fd64548a2d86">
  <xsd:schema xmlns:xsd="http://www.w3.org/2001/XMLSchema" xmlns:xs="http://www.w3.org/2001/XMLSchema" xmlns:p="http://schemas.microsoft.com/office/2006/metadata/properties" xmlns:ns3="ee328bc0-2e21-4d11-931b-94443f8a951d" xmlns:ns4="4f923bc4-c52f-47f5-b8ac-4b92537e0eef" targetNamespace="http://schemas.microsoft.com/office/2006/metadata/properties" ma:root="true" ma:fieldsID="11092de529665e20a7ea61a7bba493a3" ns3:_="" ns4:_="">
    <xsd:import namespace="ee328bc0-2e21-4d11-931b-94443f8a951d"/>
    <xsd:import namespace="4f923bc4-c52f-47f5-b8ac-4b92537e0e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28bc0-2e21-4d11-931b-94443f8a9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23bc4-c52f-47f5-b8ac-4b92537e0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9DFF1E-E7EE-48E1-97E9-B2C56457A3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6CF964-900F-45B1-9FD7-1D471D650B9A}">
  <ds:schemaRefs>
    <ds:schemaRef ds:uri="http://schemas.microsoft.com/office/2006/documentManagement/types"/>
    <ds:schemaRef ds:uri="http://purl.org/dc/dcmitype/"/>
    <ds:schemaRef ds:uri="4f923bc4-c52f-47f5-b8ac-4b92537e0eef"/>
    <ds:schemaRef ds:uri="http://schemas.openxmlformats.org/package/2006/metadata/core-properties"/>
    <ds:schemaRef ds:uri="http://schemas.microsoft.com/office/infopath/2007/PartnerControls"/>
    <ds:schemaRef ds:uri="ee328bc0-2e21-4d11-931b-94443f8a951d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11AA25-FB70-4DCB-AC0D-CEE7BD674F6E}">
  <ds:schemaRefs>
    <ds:schemaRef ds:uri="4f923bc4-c52f-47f5-b8ac-4b92537e0eef"/>
    <ds:schemaRef ds:uri="ee328bc0-2e21-4d11-931b-94443f8a95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한윤선_24-하계학술_Implicit certs_아이디어</Template>
  <TotalTime>13800</TotalTime>
  <Words>682</Words>
  <Application>Microsoft Office PowerPoint</Application>
  <PresentationFormat>와이드스크린</PresentationFormat>
  <Paragraphs>179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나눔스퀘어 ExtraBold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목차</vt:lpstr>
      <vt:lpstr>카라추바 곱셈 </vt:lpstr>
      <vt:lpstr>카라추바 곱셈 </vt:lpstr>
      <vt:lpstr>카라추바 곱셈 </vt:lpstr>
      <vt:lpstr>카라추바 곱셈 </vt:lpstr>
      <vt:lpstr>OS, PS 차이점</vt:lpstr>
      <vt:lpstr>빠른 감산 수정</vt:lpstr>
      <vt:lpstr>빠른 감산 수정</vt:lpstr>
      <vt:lpstr>빠른 감산 수정</vt:lpstr>
      <vt:lpstr>타원 곡선</vt:lpstr>
      <vt:lpstr>타원 곡선</vt:lpstr>
      <vt:lpstr>타원 곡선</vt:lpstr>
      <vt:lpstr>타원 곡선</vt:lpstr>
      <vt:lpstr>타원 곡선</vt:lpstr>
      <vt:lpstr>타원 곡선</vt:lpstr>
      <vt:lpstr>타원 곡선</vt:lpstr>
      <vt:lpstr>타원 곡선</vt:lpstr>
      <vt:lpstr>타원 곡선</vt:lpstr>
      <vt:lpstr>타원 곡선</vt:lpstr>
      <vt:lpstr>타원 곡선</vt:lpstr>
      <vt:lpstr>타원 곡선</vt:lpstr>
      <vt:lpstr>타원 곡선</vt:lpstr>
      <vt:lpstr>관심분야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한윤선(대학원생-정보융합보안전공)</dc:creator>
  <cp:lastModifiedBy>채린 김</cp:lastModifiedBy>
  <cp:revision>291</cp:revision>
  <dcterms:created xsi:type="dcterms:W3CDTF">2024-05-24T02:00:38Z</dcterms:created>
  <dcterms:modified xsi:type="dcterms:W3CDTF">2024-08-28T07:22:57Z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0x01010059486A920E9E2D42AE9AE5B16528775F</vt:lpwstr>
  </property>
</Properties>
</file>