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51" r:id="rId5"/>
    <p:sldId id="355" r:id="rId6"/>
    <p:sldId id="356" r:id="rId7"/>
    <p:sldId id="368" r:id="rId8"/>
    <p:sldId id="358" r:id="rId9"/>
    <p:sldId id="360" r:id="rId10"/>
    <p:sldId id="363" r:id="rId11"/>
    <p:sldId id="361" r:id="rId12"/>
    <p:sldId id="362" r:id="rId13"/>
    <p:sldId id="364" r:id="rId14"/>
    <p:sldId id="365" r:id="rId15"/>
    <p:sldId id="367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8CEB1"/>
    <a:srgbClr val="1A2234"/>
    <a:srgbClr val="1D273F"/>
    <a:srgbClr val="171D2B"/>
    <a:srgbClr val="1B2439"/>
    <a:srgbClr val="181F2F"/>
    <a:srgbClr val="1B2338"/>
    <a:srgbClr val="1A2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44297-140A-4553-81CF-EB17B84AE766}" v="5" dt="2024-05-24T02:02:1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E342-5D21-4E96-AAA2-B4C19F4DC13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2E25-4F72-46C3-A718-EDA3D6A30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A310E3-EF23-57B3-342C-005F9D45EFC2}"/>
              </a:ext>
            </a:extLst>
          </p:cNvPr>
          <p:cNvSpPr/>
          <p:nvPr userDrawn="1"/>
        </p:nvSpPr>
        <p:spPr>
          <a:xfrm>
            <a:off x="0" y="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885DAA-4F7E-CC2A-AA82-1A7ED08A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" y="111853"/>
            <a:ext cx="4016235" cy="65101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D9E4F-B37C-77EF-6C01-1E04E74E6471}"/>
              </a:ext>
            </a:extLst>
          </p:cNvPr>
          <p:cNvSpPr/>
          <p:nvPr userDrawn="1"/>
        </p:nvSpPr>
        <p:spPr>
          <a:xfrm>
            <a:off x="2964263" y="4188652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4FF00AF-5DD8-1D98-8450-5CEBC5021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52615EFC-1D52-3B0F-AAC6-99B34635E6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12913" y="3684760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2024. 01. 24</a:t>
            </a:r>
            <a:endParaRPr lang="ko-KR" altLang="en-US"/>
          </a:p>
        </p:txBody>
      </p:sp>
      <p:sp>
        <p:nvSpPr>
          <p:cNvPr id="25" name="텍스트 개체 틀 20">
            <a:extLst>
              <a:ext uri="{FF2B5EF4-FFF2-40B4-BE49-F238E27FC236}">
                <a16:creationId xmlns:a16="http://schemas.microsoft.com/office/drawing/2014/main" id="{B625CBD8-674F-193F-A618-E3DDFBAEC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6543" y="4155208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한윤선 </a:t>
            </a:r>
            <a:r>
              <a:rPr lang="en-US" altLang="ko-KR"/>
              <a:t>YoonSun Han</a:t>
            </a:r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AE2275C-1854-6542-0869-053C9B6AC4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850" y="6178769"/>
            <a:ext cx="3295650" cy="51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D545DC-B775-43F0-B0FB-A8FB5E4DA90B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055F7-FDDD-61CC-404B-609CA7949600}"/>
              </a:ext>
            </a:extLst>
          </p:cNvPr>
          <p:cNvSpPr/>
          <p:nvPr userDrawn="1"/>
        </p:nvSpPr>
        <p:spPr>
          <a:xfrm>
            <a:off x="2917371" y="3484219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0">
            <a:extLst>
              <a:ext uri="{FF2B5EF4-FFF2-40B4-BE49-F238E27FC236}">
                <a16:creationId xmlns:a16="http://schemas.microsoft.com/office/drawing/2014/main" id="{EE347C30-DC9C-F473-4404-25605AFF5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0440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A970-FF06-B143-15D9-9168F55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08820" cy="739140"/>
          </a:xfrm>
          <a:prstGeom prst="rect">
            <a:avLst/>
          </a:prstGeom>
        </p:spPr>
        <p:txBody>
          <a:bodyPr anchor="ctr"/>
          <a:lstStyle>
            <a:lvl1pPr>
              <a:defRPr sz="35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195BF-D05C-C0E6-0F33-E5FB757E9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50" y="863600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b="1">
                <a:latin typeface="Baskerville Old Face" panose="02020602080505020303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Baskerville Old Face" panose="020206020805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Baskerville Old Face" panose="02020602080505020303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 두 번째 수준</a:t>
            </a:r>
          </a:p>
          <a:p>
            <a:pPr lvl="2"/>
            <a:r>
              <a:rPr lang="ko-KR" altLang="en-US"/>
              <a:t> 세 번째 수준</a:t>
            </a:r>
          </a:p>
          <a:p>
            <a:pPr lvl="3"/>
            <a:r>
              <a:rPr lang="ko-KR" altLang="en-US"/>
              <a:t> 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91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B50752-DBD6-DDB0-26E6-02F967B35B15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F9B9004-A92E-EC32-0AF5-0DBFC2FB1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654" y="2387187"/>
            <a:ext cx="320868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Q&amp;A</a:t>
            </a:r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58D611C8-E4E9-FDC5-CE46-92FA6EDB0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499" y="3639817"/>
            <a:ext cx="3616997" cy="4999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rlagksdbs12@kookmin.ac.kr</a:t>
            </a:r>
          </a:p>
        </p:txBody>
      </p:sp>
    </p:spTree>
    <p:extLst>
      <p:ext uri="{BB962C8B-B14F-4D97-AF65-F5344CB8AC3E}">
        <p14:creationId xmlns:p14="http://schemas.microsoft.com/office/powerpoint/2010/main" val="15444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A6A09E-DA9D-F57D-84C8-E11D1E0D8A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rgbClr val="4A66AC">
                  <a:lumMod val="50000"/>
                </a:srgbClr>
              </a:gs>
              <a:gs pos="100000">
                <a:srgbClr val="ACCBF9">
                  <a:lumMod val="1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955376C-00CD-8115-39C4-9933CC440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37486" y="6453973"/>
            <a:ext cx="2414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82A8286-2D6A-4568-8F50-10205F1187FD}" type="slidenum">
              <a:rPr lang="en-US" altLang="ko-KR" sz="1400" b="1" smtClean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1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t>/12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FE589-CEEF-BF58-ACEB-E8FFD4B1C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395581"/>
            <a:ext cx="2619175" cy="4245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24FBC-64D5-88C4-5A1A-37E57D24BD78}"/>
              </a:ext>
            </a:extLst>
          </p:cNvPr>
          <p:cNvSpPr/>
          <p:nvPr userDrawn="1"/>
        </p:nvSpPr>
        <p:spPr>
          <a:xfrm>
            <a:off x="0" y="747287"/>
            <a:ext cx="12192000" cy="5602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C5C6BE1-F683-AF86-8AB4-88083CB919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900" y="121078"/>
            <a:ext cx="3200400" cy="502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0D01CCC-7367-3A60-02E8-B13ADE26F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5181" y="2034033"/>
            <a:ext cx="9814379" cy="2195747"/>
          </a:xfrm>
        </p:spPr>
        <p:txBody>
          <a:bodyPr/>
          <a:lstStyle/>
          <a:p>
            <a:r>
              <a:rPr lang="en-US" altLang="ko-KR">
                <a:latin typeface="Baskerville Old Face" panose="02020602080505020303" pitchFamily="18" charset="0"/>
              </a:rPr>
              <a:t>CS</a:t>
            </a:r>
            <a:r>
              <a:rPr lang="en-US" altLang="ko-KR"/>
              <a:t>E Lab </a:t>
            </a:r>
            <a:r>
              <a:rPr lang="ko-KR" altLang="en-US"/>
              <a:t>인턴 프로그램</a:t>
            </a:r>
            <a:endParaRPr lang="en-US" altLang="ko-KR">
              <a:latin typeface="Baskerville Old Face" panose="02020602080505020303" pitchFamily="18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6A5639E-FAC0-DAB7-CAC3-5408F255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2913" y="4563761"/>
            <a:ext cx="3758913" cy="470448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2024.05.28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0E1150C2-26E2-3CE7-0818-830BEA78B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2913" y="5359951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김채린</a:t>
            </a:r>
          </a:p>
        </p:txBody>
      </p:sp>
    </p:spTree>
    <p:extLst>
      <p:ext uri="{BB962C8B-B14F-4D97-AF65-F5344CB8AC3E}">
        <p14:creationId xmlns:p14="http://schemas.microsoft.com/office/powerpoint/2010/main" val="331559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복호화 과정</a:t>
            </a:r>
            <a:endParaRPr lang="en-US" altLang="ko-KR" sz="1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Decrypt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4B433E-3276-9D7F-73A4-E86D8FB3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" y="1431854"/>
            <a:ext cx="5088428" cy="46763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5EDD11-ED90-7AB1-DD6E-BB0E2CFA9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33" y="1395102"/>
            <a:ext cx="5186075" cy="20010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FD76F7-D384-C42C-49D2-447939D5BE79}"/>
              </a:ext>
            </a:extLst>
          </p:cNvPr>
          <p:cNvSpPr txBox="1"/>
          <p:nvPr/>
        </p:nvSpPr>
        <p:spPr>
          <a:xfrm>
            <a:off x="5997037" y="959188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 err="1">
                <a:latin typeface="Baskerville Old Face" panose="02020602080505020303" pitchFamily="18" charset="0"/>
              </a:rPr>
              <a:t>DRound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9B72C-4F7E-E845-A566-99A2975A2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03"/>
          <a:stretch/>
        </p:blipFill>
        <p:spPr>
          <a:xfrm>
            <a:off x="6366125" y="3514522"/>
            <a:ext cx="4158620" cy="9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307932F-A431-98C0-EA2F-811055B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7" y="1431855"/>
            <a:ext cx="8220950" cy="1880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복호화 과정</a:t>
            </a:r>
            <a:endParaRPr lang="en-US" altLang="ko-KR" sz="1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DKeySchedule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288B7-FA47-2A00-53A3-F360F597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7" y="4238408"/>
            <a:ext cx="8423440" cy="176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35281D-72B7-F6F5-747A-36DA73A41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43" y="3312307"/>
            <a:ext cx="6393221" cy="176208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148378-DF81-4715-1AA2-52509796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9237"/>
              </p:ext>
            </p:extLst>
          </p:nvPr>
        </p:nvGraphicFramePr>
        <p:xfrm>
          <a:off x="10641199" y="1341389"/>
          <a:ext cx="1054565" cy="19083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4565">
                  <a:extLst>
                    <a:ext uri="{9D8B030D-6E8A-4147-A177-3AD203B41FA5}">
                      <a16:colId xmlns:a16="http://schemas.microsoft.com/office/drawing/2014/main" val="2067074477"/>
                    </a:ext>
                  </a:extLst>
                </a:gridCol>
              </a:tblGrid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23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775194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62444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21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18552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18411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2541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C764DB-F155-BD8D-7D83-35FC5CF1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92235"/>
              </p:ext>
            </p:extLst>
          </p:nvPr>
        </p:nvGraphicFramePr>
        <p:xfrm>
          <a:off x="9009881" y="1343650"/>
          <a:ext cx="1054565" cy="19083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4565">
                  <a:extLst>
                    <a:ext uri="{9D8B030D-6E8A-4147-A177-3AD203B41FA5}">
                      <a16:colId xmlns:a16="http://schemas.microsoft.com/office/drawing/2014/main" val="3681995712"/>
                    </a:ext>
                  </a:extLst>
                </a:gridCol>
              </a:tblGrid>
              <a:tr h="381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775194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62444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18552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18411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23 RK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254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22106E-FDE0-1CAF-CE66-305F430B9FDD}"/>
              </a:ext>
            </a:extLst>
          </p:cNvPr>
          <p:cNvSpPr txBox="1"/>
          <p:nvPr/>
        </p:nvSpPr>
        <p:spPr>
          <a:xfrm>
            <a:off x="8882311" y="915911"/>
            <a:ext cx="1265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Encrypt RK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27142-7DEA-DEAE-A27F-78D0043987B3}"/>
              </a:ext>
            </a:extLst>
          </p:cNvPr>
          <p:cNvSpPr txBox="1"/>
          <p:nvPr/>
        </p:nvSpPr>
        <p:spPr>
          <a:xfrm>
            <a:off x="10490400" y="915911"/>
            <a:ext cx="1294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Decrypt RK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227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/>
              <a:t>향후 연구계획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ko-KR" altLang="en-US" sz="2000" dirty="0"/>
              <a:t>인턴 프로그램 커리큘럼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LEA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암</a:t>
            </a:r>
            <a:r>
              <a:rPr lang="en-US" altLang="ko-KR" sz="1600" dirty="0"/>
              <a:t>/</a:t>
            </a:r>
            <a:r>
              <a:rPr lang="ko-KR" altLang="en-US" sz="1600" dirty="0"/>
              <a:t>복호화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완료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운영모드</a:t>
            </a:r>
            <a:r>
              <a:rPr lang="en-US" altLang="ko-KR" sz="1600" dirty="0"/>
              <a:t>(ECB, CBC, CTR)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진행중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구현 적합성 검증</a:t>
            </a:r>
            <a:r>
              <a:rPr lang="en-US" altLang="ko-KR" sz="1600" dirty="0"/>
              <a:t>(MMT, MCT, KAT)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진행중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ECC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/>
              <a:t>Big-Number</a:t>
            </a:r>
          </a:p>
          <a:p>
            <a:pPr lvl="2">
              <a:lnSpc>
                <a:spcPct val="150000"/>
              </a:lnSpc>
            </a:pPr>
            <a:r>
              <a:rPr lang="ko-KR" altLang="en-US" sz="1600" b="1" dirty="0"/>
              <a:t>타원 곡선 연산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5155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BA0675-E3FE-76FC-87C9-9C2F691B7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B9BB-EC29-D5C8-E32C-9158C0DC9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chearin0410@kookmin.ac.kr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/>
              <a:t>목차</a:t>
            </a:r>
            <a:endParaRPr lang="en-US" altLang="ko-KR" sz="4800" b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LEA </a:t>
            </a:r>
            <a:r>
              <a:rPr lang="ko-KR" altLang="en-US" sz="2000" dirty="0"/>
              <a:t>소개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암호화 과정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복호화 과정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향후 연구계획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0" dirty="0"/>
          </a:p>
          <a:p>
            <a:pPr lvl="2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2110B8A-7A78-9A23-72FE-106857DC85D8}"/>
              </a:ext>
            </a:extLst>
          </p:cNvPr>
          <p:cNvSpPr txBox="1">
            <a:spLocks/>
          </p:cNvSpPr>
          <p:nvPr/>
        </p:nvSpPr>
        <p:spPr>
          <a:xfrm>
            <a:off x="160337" y="914400"/>
            <a:ext cx="11871326" cy="525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81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LEA </a:t>
            </a:r>
            <a:r>
              <a:rPr lang="ko-KR" altLang="en-US" sz="1600" dirty="0"/>
              <a:t>구조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E37982-80B6-D1CD-D2F6-DE5F2D414954}"/>
              </a:ext>
            </a:extLst>
          </p:cNvPr>
          <p:cNvSpPr/>
          <p:nvPr/>
        </p:nvSpPr>
        <p:spPr>
          <a:xfrm>
            <a:off x="2155716" y="1828800"/>
            <a:ext cx="1417320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Encryption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EE5A45-E8A3-49D0-F8FD-BA8792380394}"/>
              </a:ext>
            </a:extLst>
          </p:cNvPr>
          <p:cNvSpPr/>
          <p:nvPr/>
        </p:nvSpPr>
        <p:spPr>
          <a:xfrm>
            <a:off x="5157216" y="3477022"/>
            <a:ext cx="623824" cy="1611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암호화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281E40-3660-CB81-7F4F-F202C1E8E4B4}"/>
              </a:ext>
            </a:extLst>
          </p:cNvPr>
          <p:cNvSpPr/>
          <p:nvPr/>
        </p:nvSpPr>
        <p:spPr>
          <a:xfrm>
            <a:off x="5157216" y="2534285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1D995-A406-AEFB-4DD9-59C4A64228D9}"/>
              </a:ext>
            </a:extLst>
          </p:cNvPr>
          <p:cNvSpPr/>
          <p:nvPr/>
        </p:nvSpPr>
        <p:spPr>
          <a:xfrm>
            <a:off x="8362696" y="1828800"/>
            <a:ext cx="1417320" cy="35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Decryption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EDE705-1177-7B98-1079-7FB03C2003A1}"/>
              </a:ext>
            </a:extLst>
          </p:cNvPr>
          <p:cNvSpPr/>
          <p:nvPr/>
        </p:nvSpPr>
        <p:spPr>
          <a:xfrm>
            <a:off x="2155716" y="2534285"/>
            <a:ext cx="1417320" cy="356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FCBAE9-4FE4-2B79-8763-A917D20C6BBF}"/>
              </a:ext>
            </a:extLst>
          </p:cNvPr>
          <p:cNvSpPr/>
          <p:nvPr/>
        </p:nvSpPr>
        <p:spPr>
          <a:xfrm>
            <a:off x="8362696" y="2534285"/>
            <a:ext cx="1417320" cy="356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436D82-7F0E-8650-4863-BC52B0B1CA3E}"/>
              </a:ext>
            </a:extLst>
          </p:cNvPr>
          <p:cNvSpPr/>
          <p:nvPr/>
        </p:nvSpPr>
        <p:spPr>
          <a:xfrm>
            <a:off x="2155716" y="5362702"/>
            <a:ext cx="1417320" cy="356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6F1F2-3CC2-0F4B-2C91-B744CC66CCD2}"/>
              </a:ext>
            </a:extLst>
          </p:cNvPr>
          <p:cNvSpPr/>
          <p:nvPr/>
        </p:nvSpPr>
        <p:spPr>
          <a:xfrm>
            <a:off x="8362696" y="5362702"/>
            <a:ext cx="1417320" cy="356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42D081-59DA-E29A-F8ED-ACDB2A99928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469128" y="2890901"/>
            <a:ext cx="396748" cy="58612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500834-0922-D9CB-6240-CF5224EFB47B}"/>
              </a:ext>
            </a:extLst>
          </p:cNvPr>
          <p:cNvSpPr txBox="1"/>
          <p:nvPr/>
        </p:nvSpPr>
        <p:spPr>
          <a:xfrm>
            <a:off x="450252" y="3617244"/>
            <a:ext cx="141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accent1"/>
                </a:solidFill>
              </a:rPr>
              <a:t>암호화</a:t>
            </a:r>
            <a:r>
              <a:rPr lang="en-US" altLang="ko-KR" sz="1400" b="1" dirty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라운드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 algn="r"/>
            <a:r>
              <a:rPr lang="en-US" altLang="ko-KR" sz="1400" b="1" dirty="0">
                <a:solidFill>
                  <a:schemeClr val="accent1"/>
                </a:solidFill>
              </a:rPr>
              <a:t>Nr</a:t>
            </a:r>
            <a:r>
              <a:rPr lang="ko-KR" altLang="en-US" sz="1400" b="1" dirty="0">
                <a:solidFill>
                  <a:schemeClr val="accent1"/>
                </a:solidFill>
              </a:rPr>
              <a:t>번 반복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9A3912-BA28-5E04-B642-A620C3890728}"/>
              </a:ext>
            </a:extLst>
          </p:cNvPr>
          <p:cNvSpPr/>
          <p:nvPr/>
        </p:nvSpPr>
        <p:spPr>
          <a:xfrm>
            <a:off x="2155716" y="3077601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 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59DB96-80BF-F8D9-1574-E65BBBAA67C7}"/>
              </a:ext>
            </a:extLst>
          </p:cNvPr>
          <p:cNvSpPr/>
          <p:nvPr/>
        </p:nvSpPr>
        <p:spPr>
          <a:xfrm>
            <a:off x="2155716" y="3604778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 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07DDE-4708-9509-C3CF-D9573241CEB7}"/>
              </a:ext>
            </a:extLst>
          </p:cNvPr>
          <p:cNvSpPr/>
          <p:nvPr/>
        </p:nvSpPr>
        <p:spPr>
          <a:xfrm>
            <a:off x="2155716" y="4661408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 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D7490-A553-FA85-3F53-7C0E76C57031}"/>
              </a:ext>
            </a:extLst>
          </p:cNvPr>
          <p:cNvSpPr txBox="1"/>
          <p:nvPr/>
        </p:nvSpPr>
        <p:spPr>
          <a:xfrm>
            <a:off x="2741586" y="3913379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475FA-69B4-401D-D974-E28D4CDF8662}"/>
              </a:ext>
            </a:extLst>
          </p:cNvPr>
          <p:cNvSpPr txBox="1"/>
          <p:nvPr/>
        </p:nvSpPr>
        <p:spPr>
          <a:xfrm>
            <a:off x="2734931" y="4046501"/>
            <a:ext cx="2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E7885-FEBC-44D1-D34D-6EAF38457B06}"/>
              </a:ext>
            </a:extLst>
          </p:cNvPr>
          <p:cNvSpPr txBox="1"/>
          <p:nvPr/>
        </p:nvSpPr>
        <p:spPr>
          <a:xfrm>
            <a:off x="2734931" y="4176784"/>
            <a:ext cx="2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EC57FB-FC7A-1944-06E8-E25E208C99C0}"/>
              </a:ext>
            </a:extLst>
          </p:cNvPr>
          <p:cNvSpPr/>
          <p:nvPr/>
        </p:nvSpPr>
        <p:spPr>
          <a:xfrm>
            <a:off x="8362696" y="3077601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 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6E97A4-3ACB-AC49-779C-3CC828E7A890}"/>
              </a:ext>
            </a:extLst>
          </p:cNvPr>
          <p:cNvSpPr/>
          <p:nvPr/>
        </p:nvSpPr>
        <p:spPr>
          <a:xfrm>
            <a:off x="8362696" y="3604778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 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25FB28-7ABD-5F7B-9E8B-134E315A0F0D}"/>
              </a:ext>
            </a:extLst>
          </p:cNvPr>
          <p:cNvSpPr/>
          <p:nvPr/>
        </p:nvSpPr>
        <p:spPr>
          <a:xfrm>
            <a:off x="8362696" y="4661408"/>
            <a:ext cx="1417320" cy="356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enc 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A083A-D160-58E8-2D7F-032F9EB06581}"/>
              </a:ext>
            </a:extLst>
          </p:cNvPr>
          <p:cNvSpPr txBox="1"/>
          <p:nvPr/>
        </p:nvSpPr>
        <p:spPr>
          <a:xfrm>
            <a:off x="8948566" y="3913379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3115DB-817B-4AB0-3894-E964E1066D0F}"/>
              </a:ext>
            </a:extLst>
          </p:cNvPr>
          <p:cNvSpPr txBox="1"/>
          <p:nvPr/>
        </p:nvSpPr>
        <p:spPr>
          <a:xfrm>
            <a:off x="8941911" y="4046501"/>
            <a:ext cx="2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D16DD-AE3B-91A5-59EE-9C71B232E4C6}"/>
              </a:ext>
            </a:extLst>
          </p:cNvPr>
          <p:cNvSpPr txBox="1"/>
          <p:nvPr/>
        </p:nvSpPr>
        <p:spPr>
          <a:xfrm>
            <a:off x="8941911" y="4176784"/>
            <a:ext cx="25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42B73-CB3D-83B7-69DE-13671F459EC7}"/>
              </a:ext>
            </a:extLst>
          </p:cNvPr>
          <p:cNvSpPr txBox="1"/>
          <p:nvPr/>
        </p:nvSpPr>
        <p:spPr>
          <a:xfrm>
            <a:off x="10108946" y="3617244"/>
            <a:ext cx="141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</a:rPr>
              <a:t>복호화</a:t>
            </a:r>
            <a:r>
              <a:rPr lang="en-US" altLang="ko-KR" sz="1400" b="1" dirty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라운드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</a:rPr>
              <a:t>Nr</a:t>
            </a:r>
            <a:r>
              <a:rPr lang="ko-KR" altLang="en-US" sz="1400" b="1" dirty="0">
                <a:solidFill>
                  <a:schemeClr val="accent1"/>
                </a:solidFill>
              </a:rPr>
              <a:t>번 반복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054BD0-EA01-162C-3298-3917F0B99095}"/>
              </a:ext>
            </a:extLst>
          </p:cNvPr>
          <p:cNvSpPr/>
          <p:nvPr/>
        </p:nvSpPr>
        <p:spPr>
          <a:xfrm>
            <a:off x="5950712" y="3486402"/>
            <a:ext cx="623824" cy="1611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복호화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RK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7CFF21-FF1F-308A-E536-F442BAFA2944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865876" y="2890901"/>
            <a:ext cx="396748" cy="59550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7440C26-7F63-90F8-9143-B92A6BBD1C6F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3573036" y="3255910"/>
            <a:ext cx="1584180" cy="527177"/>
          </a:xfrm>
          <a:prstGeom prst="bentConnector3">
            <a:avLst>
              <a:gd name="adj1" fmla="val 23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16165F-46B1-AF79-DCE1-E35B7A1AA3C2}"/>
              </a:ext>
            </a:extLst>
          </p:cNvPr>
          <p:cNvSpPr txBox="1"/>
          <p:nvPr/>
        </p:nvSpPr>
        <p:spPr>
          <a:xfrm>
            <a:off x="3662780" y="2999542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RK[0]</a:t>
            </a:r>
            <a:endParaRPr lang="ko-KR" altLang="en-US" sz="14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4338217-344B-C4A1-7684-9764C418AD08}"/>
              </a:ext>
            </a:extLst>
          </p:cNvPr>
          <p:cNvCxnSpPr>
            <a:endCxn id="17" idx="3"/>
          </p:cNvCxnSpPr>
          <p:nvPr/>
        </p:nvCxnSpPr>
        <p:spPr>
          <a:xfrm rot="10800000">
            <a:off x="3573036" y="3783087"/>
            <a:ext cx="1584180" cy="263415"/>
          </a:xfrm>
          <a:prstGeom prst="bentConnector3">
            <a:avLst>
              <a:gd name="adj1" fmla="val 32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AAB4489-2E22-74B6-91C9-14DB2855B9AF}"/>
              </a:ext>
            </a:extLst>
          </p:cNvPr>
          <p:cNvSpPr txBox="1"/>
          <p:nvPr/>
        </p:nvSpPr>
        <p:spPr>
          <a:xfrm>
            <a:off x="3662780" y="350375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RK[1]</a:t>
            </a:r>
            <a:endParaRPr lang="ko-KR" altLang="en-US" sz="1400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75D539F-7B6E-9DD6-64B3-9AF179F9D600}"/>
              </a:ext>
            </a:extLst>
          </p:cNvPr>
          <p:cNvCxnSpPr>
            <a:endCxn id="19" idx="3"/>
          </p:cNvCxnSpPr>
          <p:nvPr/>
        </p:nvCxnSpPr>
        <p:spPr>
          <a:xfrm rot="10800000" flipV="1">
            <a:off x="3573036" y="4546116"/>
            <a:ext cx="1584180" cy="293600"/>
          </a:xfrm>
          <a:prstGeom prst="bentConnector3">
            <a:avLst>
              <a:gd name="adj1" fmla="val 2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91C2A0-90E3-DC62-C45D-528AF255C7E3}"/>
              </a:ext>
            </a:extLst>
          </p:cNvPr>
          <p:cNvSpPr txBox="1"/>
          <p:nvPr/>
        </p:nvSpPr>
        <p:spPr>
          <a:xfrm>
            <a:off x="3662780" y="4546116"/>
            <a:ext cx="87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RK[Nr-1]</a:t>
            </a:r>
            <a:endParaRPr lang="ko-KR" altLang="en-US" sz="14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436DCA0-00D8-8DC1-467A-8D6261E9BE0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598656" y="3255909"/>
            <a:ext cx="1764040" cy="361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B6624C5-BDC0-9783-F829-8A07164D2FF8}"/>
              </a:ext>
            </a:extLst>
          </p:cNvPr>
          <p:cNvCxnSpPr>
            <a:endCxn id="25" idx="1"/>
          </p:cNvCxnSpPr>
          <p:nvPr/>
        </p:nvCxnSpPr>
        <p:spPr>
          <a:xfrm flipV="1">
            <a:off x="6574536" y="3783086"/>
            <a:ext cx="1788160" cy="178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F881B65-09E8-CC8D-5254-83B468443ABE}"/>
              </a:ext>
            </a:extLst>
          </p:cNvPr>
          <p:cNvCxnSpPr>
            <a:endCxn id="26" idx="1"/>
          </p:cNvCxnSpPr>
          <p:nvPr/>
        </p:nvCxnSpPr>
        <p:spPr>
          <a:xfrm flipV="1">
            <a:off x="6598656" y="4839716"/>
            <a:ext cx="1764040" cy="178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F738C1-67FE-80CE-43A7-26A271D25639}"/>
              </a:ext>
            </a:extLst>
          </p:cNvPr>
          <p:cNvSpPr txBox="1"/>
          <p:nvPr/>
        </p:nvSpPr>
        <p:spPr>
          <a:xfrm>
            <a:off x="7740367" y="295039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RK[0]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D89E29-C530-86CA-5CDA-754A265C6DC0}"/>
              </a:ext>
            </a:extLst>
          </p:cNvPr>
          <p:cNvSpPr txBox="1"/>
          <p:nvPr/>
        </p:nvSpPr>
        <p:spPr>
          <a:xfrm>
            <a:off x="7740367" y="345460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RK[1]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AFB4E5-A6B3-E091-2B0A-AC86AF35B448}"/>
              </a:ext>
            </a:extLst>
          </p:cNvPr>
          <p:cNvSpPr txBox="1"/>
          <p:nvPr/>
        </p:nvSpPr>
        <p:spPr>
          <a:xfrm>
            <a:off x="7541311" y="4507519"/>
            <a:ext cx="871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RK[Nr-1]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6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 animBg="1"/>
      <p:bldP spid="17" grpId="0" animBg="1"/>
      <p:bldP spid="19" grpId="0" animBg="1"/>
      <p:bldP spid="20" grpId="0"/>
      <p:bldP spid="21" grpId="0"/>
      <p:bldP spid="23" grpId="0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4" grpId="0" animBg="1"/>
      <p:bldP spid="44" grpId="0"/>
      <p:bldP spid="51" grpId="0"/>
      <p:bldP spid="60" grpId="0"/>
      <p:bldP spid="75" grpId="0"/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과정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90399-0842-4381-D3BE-F15D7142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" y="1431855"/>
            <a:ext cx="6816524" cy="2472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52C0A-F33A-8790-CA24-196500A2E771}"/>
              </a:ext>
            </a:extLst>
          </p:cNvPr>
          <p:cNvSpPr txBox="1"/>
          <p:nvPr/>
        </p:nvSpPr>
        <p:spPr>
          <a:xfrm>
            <a:off x="270076" y="4197096"/>
            <a:ext cx="49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: </a:t>
            </a:r>
            <a:r>
              <a:rPr lang="ko-KR" altLang="en-US" dirty="0"/>
              <a:t>내부상태 변수 </a:t>
            </a:r>
            <a:r>
              <a:rPr lang="en-US" altLang="ko-KR" dirty="0"/>
              <a:t>(128bit = 16byte = int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28D1F4-A6E5-B671-6058-C01E7BE1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72" y="1941591"/>
            <a:ext cx="5911268" cy="930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E72747-212F-33F1-EDC9-2D690EF3EDE1}"/>
              </a:ext>
            </a:extLst>
          </p:cNvPr>
          <p:cNvSpPr txBox="1"/>
          <p:nvPr/>
        </p:nvSpPr>
        <p:spPr>
          <a:xfrm>
            <a:off x="5882155" y="311619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X[0]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7EFE1-7E39-C8AF-52F3-0EC40306B9BB}"/>
              </a:ext>
            </a:extLst>
          </p:cNvPr>
          <p:cNvSpPr txBox="1"/>
          <p:nvPr/>
        </p:nvSpPr>
        <p:spPr>
          <a:xfrm>
            <a:off x="6279365" y="3523669"/>
            <a:ext cx="294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P[3] || P[2] ||</a:t>
            </a:r>
            <a:r>
              <a:rPr lang="ko-KR" altLang="en-US" dirty="0"/>
              <a:t> </a:t>
            </a:r>
            <a:r>
              <a:rPr lang="en-US" altLang="ko-KR" dirty="0"/>
              <a:t>P[1] ||</a:t>
            </a:r>
            <a:r>
              <a:rPr lang="ko-KR" altLang="en-US" dirty="0"/>
              <a:t> </a:t>
            </a:r>
            <a:r>
              <a:rPr lang="en-US" altLang="ko-KR" dirty="0"/>
              <a:t>P[0]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44E65-8865-4950-0D2A-7A2AFC66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851687"/>
            <a:ext cx="4857269" cy="4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과정</a:t>
            </a:r>
            <a:r>
              <a:rPr lang="ko-KR" altLang="en-US" sz="1800" b="0" dirty="0"/>
              <a:t> </a:t>
            </a:r>
            <a:endParaRPr lang="en-US" altLang="ko-KR" sz="1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28D1F4-A6E5-B671-6058-C01E7BE1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36" y="1639155"/>
            <a:ext cx="5438828" cy="856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E72747-212F-33F1-EDC9-2D690EF3EDE1}"/>
              </a:ext>
            </a:extLst>
          </p:cNvPr>
          <p:cNvSpPr txBox="1"/>
          <p:nvPr/>
        </p:nvSpPr>
        <p:spPr>
          <a:xfrm>
            <a:off x="5627996" y="2614026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X[0]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7EFE1-7E39-C8AF-52F3-0EC40306B9BB}"/>
              </a:ext>
            </a:extLst>
          </p:cNvPr>
          <p:cNvSpPr txBox="1"/>
          <p:nvPr/>
        </p:nvSpPr>
        <p:spPr>
          <a:xfrm>
            <a:off x="5875888" y="2921803"/>
            <a:ext cx="225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P[3] || P[2] ||</a:t>
            </a:r>
            <a:r>
              <a:rPr lang="ko-KR" altLang="en-US" sz="1400" dirty="0"/>
              <a:t> </a:t>
            </a:r>
            <a:r>
              <a:rPr lang="en-US" altLang="ko-KR" sz="1400" dirty="0"/>
              <a:t>P[1] ||</a:t>
            </a:r>
            <a:r>
              <a:rPr lang="ko-KR" altLang="en-US" sz="1400" dirty="0"/>
              <a:t> </a:t>
            </a:r>
            <a:r>
              <a:rPr lang="en-US" altLang="ko-KR" sz="1400" dirty="0"/>
              <a:t>P[0]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BEB10-5DF7-E80B-840F-C5B7B41D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6" y="1269296"/>
            <a:ext cx="4769284" cy="11858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8AF47D-EF02-9E7F-6B04-FE91895D9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6" y="2554211"/>
            <a:ext cx="5104565" cy="1241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05C7DE-70D8-AC06-1576-CAF48A34CFCF}"/>
              </a:ext>
            </a:extLst>
          </p:cNvPr>
          <p:cNvSpPr txBox="1"/>
          <p:nvPr/>
        </p:nvSpPr>
        <p:spPr>
          <a:xfrm>
            <a:off x="7850247" y="2920502"/>
            <a:ext cx="154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&amp; 0x000000ff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E20B6-A1F5-9141-5166-E624D238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16" y="4731443"/>
            <a:ext cx="4024188" cy="974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9D83AC-EE2E-9204-69A5-BBEEE8C89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76" y="4329838"/>
            <a:ext cx="4951463" cy="188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13306-18A9-B2EB-F566-1C5B4A957213}"/>
              </a:ext>
            </a:extLst>
          </p:cNvPr>
          <p:cNvSpPr txBox="1"/>
          <p:nvPr/>
        </p:nvSpPr>
        <p:spPr>
          <a:xfrm>
            <a:off x="3386185" y="4691768"/>
            <a:ext cx="21882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** </a:t>
            </a:r>
            <a:r>
              <a:rPr lang="ko-KR" altLang="en-US" sz="1100" dirty="0">
                <a:solidFill>
                  <a:srgbClr val="FF0000"/>
                </a:solidFill>
              </a:rPr>
              <a:t>이슈상황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pow</a:t>
            </a:r>
            <a:r>
              <a:rPr lang="ko-KR" altLang="en-US" sz="1100" dirty="0">
                <a:solidFill>
                  <a:srgbClr val="FF0000"/>
                </a:solidFill>
              </a:rPr>
              <a:t> 함수 결과값이 정수타입 </a:t>
            </a:r>
            <a:r>
              <a:rPr lang="en-US" altLang="ko-KR" sz="1100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%(modulo </a:t>
            </a:r>
            <a:r>
              <a:rPr lang="ko-KR" altLang="en-US" sz="1100" dirty="0">
                <a:solidFill>
                  <a:srgbClr val="FF0000"/>
                </a:solidFill>
              </a:rPr>
              <a:t>연산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 불가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3FAAA1-E197-8379-3E34-22DCC77C8286}"/>
              </a:ext>
            </a:extLst>
          </p:cNvPr>
          <p:cNvSpPr/>
          <p:nvPr/>
        </p:nvSpPr>
        <p:spPr>
          <a:xfrm>
            <a:off x="3524927" y="5351038"/>
            <a:ext cx="729139" cy="216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09B2-3C02-9C33-C11A-2897C2430944}"/>
              </a:ext>
            </a:extLst>
          </p:cNvPr>
          <p:cNvSpPr txBox="1"/>
          <p:nvPr/>
        </p:nvSpPr>
        <p:spPr>
          <a:xfrm>
            <a:off x="120650" y="3890824"/>
            <a:ext cx="1643399" cy="422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 err="1">
                <a:latin typeface="Baskerville Old Face" panose="02020602080505020303" pitchFamily="18" charset="0"/>
              </a:rPr>
              <a:t>ERound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1407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3" grpId="0"/>
      <p:bldP spid="6" grpId="0"/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EAE14D4-DD07-5761-511A-5DEED0E5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" y="1431855"/>
            <a:ext cx="8983652" cy="2165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과정</a:t>
            </a:r>
            <a:endParaRPr lang="en-US" altLang="ko-KR" sz="1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KeySchedule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52C0A-F33A-8790-CA24-196500A2E771}"/>
              </a:ext>
            </a:extLst>
          </p:cNvPr>
          <p:cNvSpPr txBox="1"/>
          <p:nvPr/>
        </p:nvSpPr>
        <p:spPr>
          <a:xfrm>
            <a:off x="4050792" y="2290890"/>
            <a:ext cx="387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내부상태 변수 </a:t>
            </a:r>
            <a:r>
              <a:rPr lang="en-US" altLang="ko-KR" sz="1400" dirty="0"/>
              <a:t>(128bit = 16byte = int 4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72747-212F-33F1-EDC9-2D690EF3EDE1}"/>
              </a:ext>
            </a:extLst>
          </p:cNvPr>
          <p:cNvSpPr txBox="1"/>
          <p:nvPr/>
        </p:nvSpPr>
        <p:spPr>
          <a:xfrm>
            <a:off x="4050792" y="269836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T[0]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7EFE1-7E39-C8AF-52F3-0EC40306B9BB}"/>
              </a:ext>
            </a:extLst>
          </p:cNvPr>
          <p:cNvSpPr txBox="1"/>
          <p:nvPr/>
        </p:nvSpPr>
        <p:spPr>
          <a:xfrm>
            <a:off x="4448002" y="3105834"/>
            <a:ext cx="294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K[3] || K[2] ||</a:t>
            </a:r>
            <a:r>
              <a:rPr lang="ko-KR" altLang="en-US" sz="1400" dirty="0"/>
              <a:t> </a:t>
            </a:r>
            <a:r>
              <a:rPr lang="en-US" altLang="ko-KR" sz="1400" dirty="0"/>
              <a:t>K[1] ||</a:t>
            </a:r>
            <a:r>
              <a:rPr lang="ko-KR" altLang="en-US" sz="1400" dirty="0"/>
              <a:t> </a:t>
            </a:r>
            <a:r>
              <a:rPr lang="en-US" altLang="ko-KR" sz="1400" dirty="0"/>
              <a:t>K[0]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A8E9C-344B-A666-D292-24BB95B3A35B}"/>
              </a:ext>
            </a:extLst>
          </p:cNvPr>
          <p:cNvSpPr txBox="1"/>
          <p:nvPr/>
        </p:nvSpPr>
        <p:spPr>
          <a:xfrm>
            <a:off x="813653" y="4346911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키 </a:t>
            </a:r>
            <a:r>
              <a:rPr lang="en-US" altLang="ko-KR" sz="1600" dirty="0"/>
              <a:t>128bit -&gt; 24</a:t>
            </a:r>
            <a:r>
              <a:rPr lang="ko-KR" altLang="en-US" sz="1600" dirty="0"/>
              <a:t>라운드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3A483-D19B-1707-AFF3-379E74B56308}"/>
              </a:ext>
            </a:extLst>
          </p:cNvPr>
          <p:cNvSpPr txBox="1"/>
          <p:nvPr/>
        </p:nvSpPr>
        <p:spPr>
          <a:xfrm>
            <a:off x="813653" y="4753295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키 </a:t>
            </a:r>
            <a:r>
              <a:rPr lang="en-US" altLang="ko-KR" sz="1600" dirty="0"/>
              <a:t>192bit -&gt; 28</a:t>
            </a:r>
            <a:r>
              <a:rPr lang="ko-KR" altLang="en-US" sz="1600" dirty="0"/>
              <a:t>라운드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46201-9373-8EAB-AB3D-C4B1186EDD22}"/>
              </a:ext>
            </a:extLst>
          </p:cNvPr>
          <p:cNvSpPr txBox="1"/>
          <p:nvPr/>
        </p:nvSpPr>
        <p:spPr>
          <a:xfrm>
            <a:off x="813653" y="5159679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키 </a:t>
            </a:r>
            <a:r>
              <a:rPr lang="en-US" altLang="ko-KR" sz="1600" dirty="0"/>
              <a:t>256bit -&gt; 32</a:t>
            </a:r>
            <a:r>
              <a:rPr lang="ko-KR" altLang="en-US" sz="1600" dirty="0"/>
              <a:t>라운드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7A041-D055-9A8B-91B4-54DDDD38EF38}"/>
              </a:ext>
            </a:extLst>
          </p:cNvPr>
          <p:cNvSpPr txBox="1"/>
          <p:nvPr/>
        </p:nvSpPr>
        <p:spPr>
          <a:xfrm>
            <a:off x="3733184" y="3971304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키길이와 무관하게 라운드키는</a:t>
            </a:r>
            <a:r>
              <a:rPr lang="en-US" altLang="ko-KR" sz="1400" dirty="0">
                <a:solidFill>
                  <a:srgbClr val="FF0000"/>
                </a:solidFill>
              </a:rPr>
              <a:t> 192bit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5E8D87-8AB8-97E4-F17C-6859C3AA327A}"/>
              </a:ext>
            </a:extLst>
          </p:cNvPr>
          <p:cNvSpPr txBox="1"/>
          <p:nvPr/>
        </p:nvSpPr>
        <p:spPr>
          <a:xfrm>
            <a:off x="3744925" y="4346911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192bit</a:t>
            </a:r>
            <a:r>
              <a:rPr lang="ko-KR" altLang="en-US" sz="1600" dirty="0"/>
              <a:t> 라운드키 </a:t>
            </a:r>
            <a:r>
              <a:rPr lang="en-US" altLang="ko-KR" sz="1600" dirty="0"/>
              <a:t>24</a:t>
            </a:r>
            <a:r>
              <a:rPr lang="ko-KR" altLang="en-US" sz="1600" dirty="0"/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E0C28-EB2E-0361-B419-6C68A0ACC6C0}"/>
              </a:ext>
            </a:extLst>
          </p:cNvPr>
          <p:cNvSpPr txBox="1"/>
          <p:nvPr/>
        </p:nvSpPr>
        <p:spPr>
          <a:xfrm>
            <a:off x="3744925" y="4753295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192bit</a:t>
            </a:r>
            <a:r>
              <a:rPr lang="ko-KR" altLang="en-US" sz="1600" dirty="0"/>
              <a:t> 라운드키 </a:t>
            </a:r>
            <a:r>
              <a:rPr lang="en-US" altLang="ko-KR" sz="1600" dirty="0"/>
              <a:t>28</a:t>
            </a:r>
            <a:r>
              <a:rPr lang="ko-KR" altLang="en-US" sz="1600" dirty="0"/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1832E-02E0-0690-269E-FBA023DE45CA}"/>
              </a:ext>
            </a:extLst>
          </p:cNvPr>
          <p:cNvSpPr txBox="1"/>
          <p:nvPr/>
        </p:nvSpPr>
        <p:spPr>
          <a:xfrm>
            <a:off x="3744925" y="5159679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192bit</a:t>
            </a:r>
            <a:r>
              <a:rPr lang="ko-KR" altLang="en-US" sz="1600" dirty="0"/>
              <a:t> 라운드키 </a:t>
            </a:r>
            <a:r>
              <a:rPr lang="en-US" altLang="ko-KR" sz="1600" dirty="0"/>
              <a:t>32</a:t>
            </a:r>
            <a:r>
              <a:rPr lang="ko-KR" altLang="en-US" sz="1600" dirty="0"/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F3826-C7B7-B0CB-7DE4-A85C9361EF97}"/>
              </a:ext>
            </a:extLst>
          </p:cNvPr>
          <p:cNvSpPr txBox="1"/>
          <p:nvPr/>
        </p:nvSpPr>
        <p:spPr>
          <a:xfrm>
            <a:off x="7119681" y="4685465"/>
            <a:ext cx="425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dirty="0">
                <a:solidFill>
                  <a:srgbClr val="0070C0"/>
                </a:solidFill>
                <a:effectLst/>
                <a:latin typeface="Apple SD Gothic Neo"/>
              </a:rPr>
              <a:t>∴ </a:t>
            </a:r>
            <a:r>
              <a:rPr lang="ko-KR" altLang="en-US" sz="1600" b="1" dirty="0">
                <a:solidFill>
                  <a:srgbClr val="0070C0"/>
                </a:solidFill>
              </a:rPr>
              <a:t>키길이에 따라 </a:t>
            </a:r>
            <a:r>
              <a:rPr lang="en-US" altLang="ko-KR" sz="1600" b="1" dirty="0" err="1">
                <a:solidFill>
                  <a:srgbClr val="0070C0"/>
                </a:solidFill>
              </a:rPr>
              <a:t>KeySchedule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방식이 </a:t>
            </a:r>
            <a:r>
              <a:rPr lang="en-US" altLang="ko-KR" sz="1600" b="1" dirty="0">
                <a:solidFill>
                  <a:srgbClr val="0070C0"/>
                </a:solidFill>
              </a:rPr>
              <a:t>3</a:t>
            </a:r>
            <a:r>
              <a:rPr lang="ko-KR" altLang="en-US" sz="1600" b="1" dirty="0">
                <a:solidFill>
                  <a:srgbClr val="0070C0"/>
                </a:solidFill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2322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과정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getInput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B3DF12-0830-9903-09E3-C78B3503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" y="1431854"/>
            <a:ext cx="4109900" cy="4545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B677CD-B75C-90C2-9575-177F1557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02" y="1431854"/>
            <a:ext cx="1130734" cy="2080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D09DAA-F8B6-3591-10C9-8C5565BDD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48" y="1431853"/>
            <a:ext cx="5005864" cy="1887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0EED6E-A5CE-ACB4-426C-48F6E68AF06B}"/>
              </a:ext>
            </a:extLst>
          </p:cNvPr>
          <p:cNvSpPr txBox="1"/>
          <p:nvPr/>
        </p:nvSpPr>
        <p:spPr>
          <a:xfrm>
            <a:off x="6096000" y="3833907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입력한 키의 길이에 따라 </a:t>
            </a:r>
            <a:r>
              <a:rPr lang="en-US" altLang="ko-KR" dirty="0"/>
              <a:t>Nr(</a:t>
            </a:r>
            <a:r>
              <a:rPr lang="ko-KR" altLang="en-US" dirty="0" err="1"/>
              <a:t>라운드수</a:t>
            </a:r>
            <a:r>
              <a:rPr lang="en-US" altLang="ko-KR" dirty="0"/>
              <a:t>) </a:t>
            </a:r>
            <a:r>
              <a:rPr lang="ko-KR" altLang="en-US" dirty="0"/>
              <a:t>결정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759E0-80D8-0845-34FE-318C5AB56AA3}"/>
              </a:ext>
            </a:extLst>
          </p:cNvPr>
          <p:cNvSpPr txBox="1"/>
          <p:nvPr/>
        </p:nvSpPr>
        <p:spPr>
          <a:xfrm>
            <a:off x="6096000" y="432160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RK</a:t>
            </a:r>
            <a:r>
              <a:rPr lang="ko-KR" altLang="en-US" dirty="0"/>
              <a:t>는</a:t>
            </a:r>
            <a:r>
              <a:rPr lang="en-US" altLang="ko-KR" dirty="0"/>
              <a:t> 2</a:t>
            </a:r>
            <a:r>
              <a:rPr lang="ko-KR" altLang="en-US" dirty="0"/>
              <a:t>차원 배열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29F03-E384-AD72-8125-7F19A4867C51}"/>
              </a:ext>
            </a:extLst>
          </p:cNvPr>
          <p:cNvSpPr txBox="1"/>
          <p:nvPr/>
        </p:nvSpPr>
        <p:spPr>
          <a:xfrm>
            <a:off x="8437236" y="4352379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RK[Nr][6]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36631-FFA3-C0B4-B3D4-06A875F5E6B8}"/>
              </a:ext>
            </a:extLst>
          </p:cNvPr>
          <p:cNvSpPr txBox="1"/>
          <p:nvPr/>
        </p:nvSpPr>
        <p:spPr>
          <a:xfrm>
            <a:off x="1753319" y="912514"/>
            <a:ext cx="2786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** </a:t>
            </a:r>
            <a:r>
              <a:rPr lang="ko-KR" altLang="en-US" sz="1100" dirty="0">
                <a:solidFill>
                  <a:srgbClr val="FF0000"/>
                </a:solidFill>
              </a:rPr>
              <a:t>이슈상황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char </a:t>
            </a:r>
            <a:r>
              <a:rPr lang="ko-KR" altLang="en-US" sz="1100" dirty="0">
                <a:solidFill>
                  <a:srgbClr val="FF0000"/>
                </a:solidFill>
              </a:rPr>
              <a:t>배열을 사용해서 </a:t>
            </a:r>
            <a:r>
              <a:rPr lang="ko-KR" altLang="en-US" sz="1100" dirty="0" err="1">
                <a:solidFill>
                  <a:srgbClr val="FF0000"/>
                </a:solidFill>
              </a:rPr>
              <a:t>오버플로우</a:t>
            </a:r>
            <a:r>
              <a:rPr lang="ko-KR" altLang="en-US" sz="1100" dirty="0">
                <a:solidFill>
                  <a:srgbClr val="FF0000"/>
                </a:solidFill>
              </a:rPr>
              <a:t> 발생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149624-996E-8BBA-E733-EDAF5C687BE2}"/>
              </a:ext>
            </a:extLst>
          </p:cNvPr>
          <p:cNvSpPr/>
          <p:nvPr/>
        </p:nvSpPr>
        <p:spPr>
          <a:xfrm>
            <a:off x="1220639" y="1398410"/>
            <a:ext cx="1065361" cy="256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09BE4E-3DB1-B0B5-7634-89F6A234E3B7}"/>
              </a:ext>
            </a:extLst>
          </p:cNvPr>
          <p:cNvSpPr/>
          <p:nvPr/>
        </p:nvSpPr>
        <p:spPr>
          <a:xfrm>
            <a:off x="2528829" y="1398410"/>
            <a:ext cx="1065361" cy="256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/>
      <p:bldP spid="14" grpId="0"/>
      <p:bldP spid="4" grpId="0"/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과정</a:t>
            </a:r>
            <a:endParaRPr lang="en-US" altLang="ko-KR" sz="1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KeySchedule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91F963-53A8-B016-3951-1941C1FA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" y="1431855"/>
            <a:ext cx="7282868" cy="2123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DEC87C-5265-6DC2-A08A-B4FCC1DEA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021" y="1566127"/>
            <a:ext cx="3040051" cy="1774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032EFE-3B08-6A45-42DA-01B10C1A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6" y="3673269"/>
            <a:ext cx="7282868" cy="2115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960042-A338-FECB-BEB7-C031EF6FB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705" y="3608484"/>
            <a:ext cx="2990367" cy="22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B7DE9D-721E-06C1-2220-A4E87282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" y="1431855"/>
            <a:ext cx="7456074" cy="2272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소개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암호화 과정</a:t>
            </a:r>
            <a:endParaRPr lang="en-US" altLang="ko-KR" sz="1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KeySchedule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4D5E1E-43A1-443D-BD98-698A161B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51" y="3822545"/>
            <a:ext cx="4321049" cy="222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C08FD7-65D6-770A-EB77-0EE589E9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63" y="1343826"/>
            <a:ext cx="4857269" cy="426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266489-2D2C-5E19-C649-D4BA64D7C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411" y="1897410"/>
            <a:ext cx="3375461" cy="33504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DE6617-877B-243D-C772-7683CF8B2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889" y="1889128"/>
            <a:ext cx="3483967" cy="33504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CD0292-05F0-A758-ED59-6D1A0992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314" y="1884312"/>
            <a:ext cx="3479558" cy="33766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ED1A0E8-8137-6B7F-09B4-8309EAE6E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0875" y="1853790"/>
            <a:ext cx="3488981" cy="33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486A920E9E2D42AE9AE5B16528775F" ma:contentTypeVersion="10" ma:contentTypeDescription="새 문서를 만듭니다." ma:contentTypeScope="" ma:versionID="d2eef716d9bd6a77dc38fd64548a2d86">
  <xsd:schema xmlns:xsd="http://www.w3.org/2001/XMLSchema" xmlns:xs="http://www.w3.org/2001/XMLSchema" xmlns:p="http://schemas.microsoft.com/office/2006/metadata/properties" xmlns:ns3="ee328bc0-2e21-4d11-931b-94443f8a951d" xmlns:ns4="4f923bc4-c52f-47f5-b8ac-4b92537e0eef" targetNamespace="http://schemas.microsoft.com/office/2006/metadata/properties" ma:root="true" ma:fieldsID="11092de529665e20a7ea61a7bba493a3" ns3:_="" ns4:_="">
    <xsd:import namespace="ee328bc0-2e21-4d11-931b-94443f8a951d"/>
    <xsd:import namespace="4f923bc4-c52f-47f5-b8ac-4b92537e0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8bc0-2e21-4d11-931b-94443f8a9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3bc4-c52f-47f5-b8ac-4b92537e0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328bc0-2e21-4d11-931b-94443f8a951d" xsi:nil="true"/>
  </documentManagement>
</p:properties>
</file>

<file path=customXml/itemProps1.xml><?xml version="1.0" encoding="utf-8"?>
<ds:datastoreItem xmlns:ds="http://schemas.openxmlformats.org/officeDocument/2006/customXml" ds:itemID="{129DFF1E-E7EE-48E1-97E9-B2C56457A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11AA25-FB70-4DCB-AC0D-CEE7BD674F6E}">
  <ds:schemaRefs>
    <ds:schemaRef ds:uri="4f923bc4-c52f-47f5-b8ac-4b92537e0eef"/>
    <ds:schemaRef ds:uri="ee328bc0-2e21-4d11-931b-94443f8a95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6CF964-900F-45B1-9FD7-1D471D650B9A}">
  <ds:schemaRefs>
    <ds:schemaRef ds:uri="http://schemas.microsoft.com/office/2006/documentManagement/types"/>
    <ds:schemaRef ds:uri="http://purl.org/dc/dcmitype/"/>
    <ds:schemaRef ds:uri="4f923bc4-c52f-47f5-b8ac-4b92537e0eef"/>
    <ds:schemaRef ds:uri="http://schemas.openxmlformats.org/package/2006/metadata/core-properties"/>
    <ds:schemaRef ds:uri="http://schemas.microsoft.com/office/infopath/2007/PartnerControls"/>
    <ds:schemaRef ds:uri="ee328bc0-2e21-4d11-931b-94443f8a951d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한윤선_24-하계학술_Implicit certs_아이디어</Template>
  <TotalTime>1372</TotalTime>
  <Words>396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 SD Gothic Neo</vt:lpstr>
      <vt:lpstr>나눔스퀘어 ExtraBold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목차</vt:lpstr>
      <vt:lpstr>LEA 소개</vt:lpstr>
      <vt:lpstr>LEA 소개 - 암호화 과정</vt:lpstr>
      <vt:lpstr>LEA 소개 - 암호화 과정 </vt:lpstr>
      <vt:lpstr>LEA 소개 - 암호화 과정</vt:lpstr>
      <vt:lpstr>LEA 소개 - 암호화 과정</vt:lpstr>
      <vt:lpstr>LEA 소개 - 암호화 과정</vt:lpstr>
      <vt:lpstr>LEA 소개 - 암호화 과정</vt:lpstr>
      <vt:lpstr>LEA 소개 - 복호화 과정</vt:lpstr>
      <vt:lpstr>LEA 소개 - 복호화 과정</vt:lpstr>
      <vt:lpstr>향후 연구계획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한윤선(대학원생-정보융합보안전공)</dc:creator>
  <cp:lastModifiedBy>채린 김</cp:lastModifiedBy>
  <cp:revision>30</cp:revision>
  <dcterms:created xsi:type="dcterms:W3CDTF">2024-05-24T02:00:38Z</dcterms:created>
  <dcterms:modified xsi:type="dcterms:W3CDTF">2024-07-16T07:22:36Z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0x01010059486A920E9E2D42AE9AE5B16528775F</vt:lpwstr>
  </property>
</Properties>
</file>