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351" r:id="rId5"/>
    <p:sldId id="355" r:id="rId6"/>
    <p:sldId id="369" r:id="rId7"/>
    <p:sldId id="373" r:id="rId8"/>
    <p:sldId id="374" r:id="rId9"/>
    <p:sldId id="370" r:id="rId10"/>
    <p:sldId id="371" r:id="rId11"/>
    <p:sldId id="372" r:id="rId12"/>
    <p:sldId id="378" r:id="rId13"/>
    <p:sldId id="379" r:id="rId14"/>
    <p:sldId id="380" r:id="rId15"/>
    <p:sldId id="381" r:id="rId16"/>
    <p:sldId id="382" r:id="rId17"/>
    <p:sldId id="375" r:id="rId18"/>
    <p:sldId id="376" r:id="rId19"/>
    <p:sldId id="377" r:id="rId20"/>
    <p:sldId id="25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채린 김" initials="채김" lastIdx="1" clrIdx="0">
    <p:extLst>
      <p:ext uri="{19B8F6BF-5375-455C-9EA6-DF929625EA0E}">
        <p15:presenceInfo xmlns:p15="http://schemas.microsoft.com/office/powerpoint/2012/main" userId="1fbb783854f8fe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D1"/>
    <a:srgbClr val="FFEBEB"/>
    <a:srgbClr val="FFCCCC"/>
    <a:srgbClr val="FFFFFF"/>
    <a:srgbClr val="002060"/>
    <a:srgbClr val="F8CEB1"/>
    <a:srgbClr val="1A2234"/>
    <a:srgbClr val="1D273F"/>
    <a:srgbClr val="171D2B"/>
    <a:srgbClr val="1B24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B44297-140A-4553-81CF-EB17B84AE766}" v="5" dt="2024-05-24T02:02:19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927" autoAdjust="0"/>
  </p:normalViewPr>
  <p:slideViewPr>
    <p:cSldViewPr snapToGrid="0">
      <p:cViewPr varScale="1">
        <p:scale>
          <a:sx n="150" d="100"/>
          <a:sy n="150" d="100"/>
        </p:scale>
        <p:origin x="70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9E342-5D21-4E96-AAA2-B4C19F4DC139}" type="datetimeFigureOut">
              <a:rPr lang="ko-KR" altLang="en-US" smtClean="0"/>
              <a:t>2024-07-16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B2E25-4F72-46C3-A718-EDA3D6A30E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1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B2E25-4F72-46C3-A718-EDA3D6A30E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78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DA310E3-EF23-57B3-342C-005F9D45EFC2}"/>
              </a:ext>
            </a:extLst>
          </p:cNvPr>
          <p:cNvSpPr/>
          <p:nvPr userDrawn="1"/>
        </p:nvSpPr>
        <p:spPr>
          <a:xfrm>
            <a:off x="0" y="0"/>
            <a:ext cx="12192000" cy="688046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9885DAA-4F7E-CC2A-AA82-1A7ED08AD2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8" y="111853"/>
            <a:ext cx="4016235" cy="651018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DD9E4F-B37C-77EF-6C01-1E04E74E6471}"/>
              </a:ext>
            </a:extLst>
          </p:cNvPr>
          <p:cNvSpPr/>
          <p:nvPr userDrawn="1"/>
        </p:nvSpPr>
        <p:spPr>
          <a:xfrm>
            <a:off x="2964263" y="4188652"/>
            <a:ext cx="6350000" cy="5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C4FF00AF-5DD8-1D98-8450-5CEBC50216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85181" y="2098149"/>
            <a:ext cx="9814379" cy="12526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>
                <a:solidFill>
                  <a:schemeClr val="bg1"/>
                </a:solidFill>
                <a:latin typeface="Baskerville Old Face" panose="02020602080505020303" pitchFamily="18" charset="0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en-US" altLang="ko-KR"/>
              <a:t>Title </a:t>
            </a:r>
            <a:r>
              <a:rPr lang="ko-KR" altLang="en-US"/>
              <a:t>제목</a:t>
            </a:r>
          </a:p>
        </p:txBody>
      </p:sp>
      <p:sp>
        <p:nvSpPr>
          <p:cNvPr id="24" name="텍스트 개체 틀 20">
            <a:extLst>
              <a:ext uri="{FF2B5EF4-FFF2-40B4-BE49-F238E27FC236}">
                <a16:creationId xmlns:a16="http://schemas.microsoft.com/office/drawing/2014/main" id="{52615EFC-1D52-3B0F-AAC6-99B34635E6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12913" y="3684760"/>
            <a:ext cx="3758913" cy="4704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2024. 01. 24</a:t>
            </a:r>
            <a:endParaRPr lang="ko-KR" altLang="en-US"/>
          </a:p>
        </p:txBody>
      </p:sp>
      <p:sp>
        <p:nvSpPr>
          <p:cNvPr id="25" name="텍스트 개체 틀 20">
            <a:extLst>
              <a:ext uri="{FF2B5EF4-FFF2-40B4-BE49-F238E27FC236}">
                <a16:creationId xmlns:a16="http://schemas.microsoft.com/office/drawing/2014/main" id="{B625CBD8-674F-193F-A618-E3DDFBAECA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16543" y="4155208"/>
            <a:ext cx="3758913" cy="4704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Baskerville Old Face" panose="02020602080505020303" pitchFamily="18" charset="0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ko-KR" altLang="en-US"/>
              <a:t>한윤선 </a:t>
            </a:r>
            <a:r>
              <a:rPr lang="en-US" altLang="ko-KR"/>
              <a:t>YoonSun Han</a:t>
            </a:r>
            <a:endParaRPr lang="ko-KR" altLang="en-US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AE2275C-1854-6542-0869-053C9B6AC46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5850" y="6178769"/>
            <a:ext cx="3295650" cy="5177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385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AD545DC-B775-43F0-B0FB-A8FB5E4DA90B}"/>
              </a:ext>
            </a:extLst>
          </p:cNvPr>
          <p:cNvSpPr/>
          <p:nvPr userDrawn="1"/>
        </p:nvSpPr>
        <p:spPr>
          <a:xfrm>
            <a:off x="0" y="-11230"/>
            <a:ext cx="12192000" cy="688046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0055F7-FDDD-61CC-404B-609CA7949600}"/>
              </a:ext>
            </a:extLst>
          </p:cNvPr>
          <p:cNvSpPr/>
          <p:nvPr userDrawn="1"/>
        </p:nvSpPr>
        <p:spPr>
          <a:xfrm>
            <a:off x="2917371" y="3484219"/>
            <a:ext cx="6350000" cy="5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20">
            <a:extLst>
              <a:ext uri="{FF2B5EF4-FFF2-40B4-BE49-F238E27FC236}">
                <a16:creationId xmlns:a16="http://schemas.microsoft.com/office/drawing/2014/main" id="{EE347C30-DC9C-F473-4404-25605AFF5F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85181" y="2098149"/>
            <a:ext cx="9814379" cy="12526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/>
              <a:t>Title </a:t>
            </a:r>
            <a:r>
              <a:rPr lang="ko-KR" altLang="en-US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104403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0A970-FF06-B143-15D9-9168F55D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608820" cy="739140"/>
          </a:xfrm>
          <a:prstGeom prst="rect">
            <a:avLst/>
          </a:prstGeom>
        </p:spPr>
        <p:txBody>
          <a:bodyPr anchor="ctr"/>
          <a:lstStyle>
            <a:lvl1pPr>
              <a:defRPr sz="3500" b="1">
                <a:solidFill>
                  <a:schemeClr val="bg1"/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14195BF-D05C-C0E6-0F33-E5FB757E98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650" y="863600"/>
            <a:ext cx="11950700" cy="5384800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b="1">
                <a:latin typeface="Baskerville Old Face" panose="02020602080505020303" pitchFamily="18" charset="0"/>
              </a:defRPr>
            </a:lvl1pPr>
            <a:lvl2pPr marL="685800" indent="-228600">
              <a:buFont typeface="Wingdings" panose="05000000000000000000" pitchFamily="2" charset="2"/>
              <a:buChar char="Ø"/>
              <a:defRPr b="1">
                <a:latin typeface="Baskerville Old Face" panose="02020602080505020303" pitchFamily="18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>
                <a:latin typeface="Baskerville Old Face" panose="02020602080505020303" pitchFamily="18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>
                <a:latin typeface="Baskerville Old Face" panose="02020602080505020303" pitchFamily="18" charset="0"/>
              </a:defRPr>
            </a:lvl4pPr>
            <a:lvl5pPr>
              <a:defRPr>
                <a:latin typeface="Baskerville Old Face" panose="02020602080505020303" pitchFamily="18" charset="0"/>
              </a:defRPr>
            </a:lvl5pPr>
          </a:lstStyle>
          <a:p>
            <a:pPr lvl="0"/>
            <a:r>
              <a:rPr lang="ko-KR" altLang="en-US"/>
              <a:t> 마스터 텍스트 스타일을 편집하려면 클릭</a:t>
            </a:r>
          </a:p>
          <a:p>
            <a:pPr lvl="1"/>
            <a:r>
              <a:rPr lang="ko-KR" altLang="en-US"/>
              <a:t> 두 번째 수준</a:t>
            </a:r>
          </a:p>
          <a:p>
            <a:pPr lvl="2"/>
            <a:r>
              <a:rPr lang="ko-KR" altLang="en-US"/>
              <a:t> 세 번째 수준</a:t>
            </a:r>
          </a:p>
          <a:p>
            <a:pPr lvl="3"/>
            <a:r>
              <a:rPr lang="ko-KR" altLang="en-US"/>
              <a:t> 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0915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6B50752-DBD6-DDB0-26E6-02F967B35B15}"/>
              </a:ext>
            </a:extLst>
          </p:cNvPr>
          <p:cNvSpPr/>
          <p:nvPr userDrawn="1"/>
        </p:nvSpPr>
        <p:spPr>
          <a:xfrm>
            <a:off x="0" y="-11230"/>
            <a:ext cx="12192000" cy="688046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chemeClr val="accent1">
                  <a:lumMod val="50000"/>
                </a:schemeClr>
              </a:gs>
              <a:gs pos="100000">
                <a:schemeClr val="bg2">
                  <a:lumMod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FF9B9004-A92E-EC32-0AF5-0DBFC2FB1B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1654" y="2387187"/>
            <a:ext cx="3208689" cy="125263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000" b="1">
                <a:solidFill>
                  <a:schemeClr val="bg1"/>
                </a:solidFill>
                <a:latin typeface="Baskerville Old Face" panose="02020602080505020303" pitchFamily="18" charset="0"/>
              </a:defRPr>
            </a:lvl1pPr>
          </a:lstStyle>
          <a:p>
            <a:pPr lvl="0"/>
            <a:r>
              <a:rPr lang="en-US" altLang="ko-KR"/>
              <a:t>Q&amp;A</a:t>
            </a:r>
          </a:p>
        </p:txBody>
      </p:sp>
      <p:sp>
        <p:nvSpPr>
          <p:cNvPr id="8" name="텍스트 개체 틀 20">
            <a:extLst>
              <a:ext uri="{FF2B5EF4-FFF2-40B4-BE49-F238E27FC236}">
                <a16:creationId xmlns:a16="http://schemas.microsoft.com/office/drawing/2014/main" id="{58D611C8-E4E9-FDC5-CE46-92FA6EDB0F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87499" y="3639817"/>
            <a:ext cx="3616997" cy="4999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Baskerville Old Face" panose="02020602080505020303" pitchFamily="18" charset="0"/>
              </a:defRPr>
            </a:lvl1pPr>
          </a:lstStyle>
          <a:p>
            <a:pPr lvl="0"/>
            <a:r>
              <a:rPr lang="en-US" altLang="ko-KR"/>
              <a:t>rlagksdbs12@kookmin.ac.kr</a:t>
            </a:r>
          </a:p>
        </p:txBody>
      </p:sp>
    </p:spTree>
    <p:extLst>
      <p:ext uri="{BB962C8B-B14F-4D97-AF65-F5344CB8AC3E}">
        <p14:creationId xmlns:p14="http://schemas.microsoft.com/office/powerpoint/2010/main" val="154448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0A6A09E-DA9D-F57D-84C8-E11D1E0D8A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ysClr val="windowText" lastClr="000000">
                  <a:lumMod val="95000"/>
                  <a:lumOff val="5000"/>
                </a:sysClr>
              </a:gs>
              <a:gs pos="50000">
                <a:srgbClr val="4A66AC">
                  <a:lumMod val="50000"/>
                </a:srgbClr>
              </a:gs>
              <a:gs pos="100000">
                <a:srgbClr val="ACCBF9">
                  <a:lumMod val="10000"/>
                </a:srgb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0955376C-00CD-8115-39C4-9933CC440F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637486" y="6453973"/>
            <a:ext cx="24148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A82A8286-2D6A-4568-8F50-10205F1187FD}" type="slidenum">
              <a:rPr lang="en-US" altLang="ko-KR" sz="1400" b="1" smtClean="0">
                <a:solidFill>
                  <a:prstClr val="white"/>
                </a:solidFill>
                <a:latin typeface="맑은 고딕" panose="020F0502020204030204"/>
                <a:ea typeface="MS Gothic" panose="020B0609070205080204" pitchFamily="49" charset="-128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ko-KR" sz="1400" b="1" dirty="0">
                <a:solidFill>
                  <a:prstClr val="white"/>
                </a:solidFill>
                <a:latin typeface="맑은 고딕" panose="020F0502020204030204"/>
                <a:ea typeface="MS Gothic" panose="020B0609070205080204" pitchFamily="49" charset="-128"/>
              </a:rPr>
              <a:t>/17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6D5FE589-CEEF-BF58-ACEB-E8FFD4B1CC0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6395581"/>
            <a:ext cx="2619175" cy="42455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124FBC-64D5-88C4-5A1A-37E57D24BD78}"/>
              </a:ext>
            </a:extLst>
          </p:cNvPr>
          <p:cNvSpPr/>
          <p:nvPr userDrawn="1"/>
        </p:nvSpPr>
        <p:spPr>
          <a:xfrm>
            <a:off x="0" y="747287"/>
            <a:ext cx="12192000" cy="560271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A66A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5C5C6BE1-F683-AF86-8AB4-88083CB919F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51900" y="121078"/>
            <a:ext cx="3200400" cy="5027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388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90D01CCC-7367-3A60-02E8-B13ADE26F0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5181" y="2034033"/>
            <a:ext cx="9814379" cy="2195747"/>
          </a:xfrm>
        </p:spPr>
        <p:txBody>
          <a:bodyPr/>
          <a:lstStyle/>
          <a:p>
            <a:r>
              <a:rPr lang="en-US" altLang="ko-KR">
                <a:latin typeface="Baskerville Old Face" panose="02020602080505020303" pitchFamily="18" charset="0"/>
              </a:rPr>
              <a:t>CS</a:t>
            </a:r>
            <a:r>
              <a:rPr lang="en-US" altLang="ko-KR"/>
              <a:t>E Lab </a:t>
            </a:r>
            <a:r>
              <a:rPr lang="ko-KR" altLang="en-US"/>
              <a:t>인턴 프로그램</a:t>
            </a:r>
            <a:endParaRPr lang="en-US" altLang="ko-KR">
              <a:latin typeface="Baskerville Old Face" panose="02020602080505020303" pitchFamily="18" charset="0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B6A5639E-FAC0-DAB7-CAC3-5408F255C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2913" y="4563761"/>
            <a:ext cx="3758913" cy="470448"/>
          </a:xfrm>
        </p:spPr>
        <p:txBody>
          <a:bodyPr/>
          <a:lstStyle/>
          <a:p>
            <a:r>
              <a:rPr lang="en-US" altLang="ko-KR" dirty="0">
                <a:ea typeface="나눔스퀘어 ExtraBold" panose="020B0600000101010101"/>
              </a:rPr>
              <a:t>2024.06.18</a:t>
            </a:r>
            <a:endParaRPr lang="ko-KR" altLang="en-US" dirty="0">
              <a:ea typeface="나눔스퀘어 ExtraBold" panose="020B0600000101010101"/>
            </a:endParaRPr>
          </a:p>
        </p:txBody>
      </p:sp>
      <p:sp>
        <p:nvSpPr>
          <p:cNvPr id="2" name="텍스트 개체 틀 20">
            <a:extLst>
              <a:ext uri="{FF2B5EF4-FFF2-40B4-BE49-F238E27FC236}">
                <a16:creationId xmlns:a16="http://schemas.microsoft.com/office/drawing/2014/main" id="{0E1150C2-26E2-3CE7-0818-830BEA78B7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12913" y="5359951"/>
            <a:ext cx="3758913" cy="4704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Baskerville Old Face" panose="02020602080505020303" pitchFamily="18" charset="0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ko-KR" altLang="en-US"/>
              <a:t>김채린</a:t>
            </a:r>
          </a:p>
        </p:txBody>
      </p:sp>
    </p:spTree>
    <p:extLst>
      <p:ext uri="{BB962C8B-B14F-4D97-AF65-F5344CB8AC3E}">
        <p14:creationId xmlns:p14="http://schemas.microsoft.com/office/powerpoint/2010/main" val="331559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b="0" dirty="0"/>
              <a:t>LEA </a:t>
            </a:r>
            <a:r>
              <a:rPr lang="ko-KR" altLang="en-US" sz="2800" b="0" dirty="0" err="1"/>
              <a:t>암복호화</a:t>
            </a:r>
            <a:endParaRPr lang="en-US" altLang="ko-KR" sz="48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Key schedule</a:t>
            </a:r>
            <a:endParaRPr lang="en-US" altLang="ko-KR" sz="1200" b="0" dirty="0"/>
          </a:p>
          <a:p>
            <a:pPr lvl="2">
              <a:lnSpc>
                <a:spcPct val="150000"/>
              </a:lnSpc>
            </a:pPr>
            <a:endParaRPr lang="en-US" altLang="ko-KR" sz="1200" b="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6117EB7-EE3F-7660-FD83-6D1923D3C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655" y="884111"/>
            <a:ext cx="1852695" cy="9716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15AC1A-55F2-8FF4-2E87-EEC43CD9BDF0}"/>
              </a:ext>
            </a:extLst>
          </p:cNvPr>
          <p:cNvSpPr txBox="1"/>
          <p:nvPr/>
        </p:nvSpPr>
        <p:spPr>
          <a:xfrm>
            <a:off x="2377440" y="215682"/>
            <a:ext cx="156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KISA</a:t>
            </a:r>
            <a:r>
              <a:rPr lang="ko-KR" altLang="en-US" sz="1400" b="1" dirty="0">
                <a:solidFill>
                  <a:schemeClr val="bg1"/>
                </a:solidFill>
              </a:rPr>
              <a:t> 코드 특징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E032DA-7180-C598-D0BE-1D370DC17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466" y="1392159"/>
            <a:ext cx="4529684" cy="2211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5E19DA-3D62-BB54-4B25-2D76D3C3E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16" y="1392159"/>
            <a:ext cx="3540435" cy="38443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E3BC98-8F7E-1D47-2881-3C5F610C5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516" y="1392159"/>
            <a:ext cx="4432902" cy="28044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1F0EDD2-0C4E-6F65-5A65-F98B4CD80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516" y="1388330"/>
            <a:ext cx="3456283" cy="35712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8881BC5-6475-084C-90C0-B0C341FC26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516" y="1388330"/>
            <a:ext cx="3506614" cy="36998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72F4BA-FE40-60DF-F94D-37BCAE8C9D68}"/>
              </a:ext>
            </a:extLst>
          </p:cNvPr>
          <p:cNvSpPr txBox="1"/>
          <p:nvPr/>
        </p:nvSpPr>
        <p:spPr>
          <a:xfrm>
            <a:off x="9158745" y="4486978"/>
            <a:ext cx="2199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T[0] </a:t>
            </a:r>
            <a:r>
              <a:rPr lang="ko-KR" altLang="en-US" sz="1600" dirty="0"/>
              <a:t>값들 먼저 계산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53A408-71C3-A8FD-8F84-7E392AE13EDE}"/>
              </a:ext>
            </a:extLst>
          </p:cNvPr>
          <p:cNvSpPr txBox="1"/>
          <p:nvPr/>
        </p:nvSpPr>
        <p:spPr>
          <a:xfrm>
            <a:off x="9158744" y="4832936"/>
            <a:ext cx="328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T[3] </a:t>
            </a:r>
            <a:r>
              <a:rPr lang="ko-KR" altLang="en-US" sz="1600" dirty="0"/>
              <a:t>까지 진행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25E46-6E5B-B392-659E-F6DCD4A6FCCF}"/>
              </a:ext>
            </a:extLst>
          </p:cNvPr>
          <p:cNvSpPr txBox="1"/>
          <p:nvPr/>
        </p:nvSpPr>
        <p:spPr>
          <a:xfrm>
            <a:off x="5101619" y="4548158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Why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E083F-20E6-72AB-9CFE-1DCD25E21A08}"/>
              </a:ext>
            </a:extLst>
          </p:cNvPr>
          <p:cNvSpPr txBox="1"/>
          <p:nvPr/>
        </p:nvSpPr>
        <p:spPr>
          <a:xfrm>
            <a:off x="5101619" y="4832936"/>
            <a:ext cx="27414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for </a:t>
            </a:r>
            <a:r>
              <a:rPr lang="ko-KR" altLang="en-US" sz="1200" dirty="0"/>
              <a:t>문을 없애서 속도를 높일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E5097-3A81-921B-42E7-6FF785C14009}"/>
              </a:ext>
            </a:extLst>
          </p:cNvPr>
          <p:cNvSpPr txBox="1"/>
          <p:nvPr/>
        </p:nvSpPr>
        <p:spPr>
          <a:xfrm>
            <a:off x="2471010" y="1038613"/>
            <a:ext cx="12811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＜</a:t>
            </a:r>
            <a:r>
              <a:rPr lang="en-US" altLang="ko-KR" sz="1300" b="1" dirty="0"/>
              <a:t>KISA</a:t>
            </a:r>
            <a:r>
              <a:rPr lang="ko-KR" altLang="en-US" sz="1300" b="1" dirty="0"/>
              <a:t> 코드＞</a:t>
            </a:r>
          </a:p>
        </p:txBody>
      </p:sp>
    </p:spTree>
    <p:extLst>
      <p:ext uri="{BB962C8B-B14F-4D97-AF65-F5344CB8AC3E}">
        <p14:creationId xmlns:p14="http://schemas.microsoft.com/office/powerpoint/2010/main" val="251072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4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b="0" dirty="0"/>
              <a:t>LEA </a:t>
            </a:r>
            <a:r>
              <a:rPr lang="ko-KR" altLang="en-US" sz="2800" b="0" dirty="0" err="1"/>
              <a:t>암복호화</a:t>
            </a:r>
            <a:endParaRPr lang="en-US" altLang="ko-KR" sz="48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Key schedule</a:t>
            </a:r>
            <a:endParaRPr lang="en-US" altLang="ko-KR" sz="1200" b="0" dirty="0"/>
          </a:p>
          <a:p>
            <a:pPr lvl="2">
              <a:lnSpc>
                <a:spcPct val="150000"/>
              </a:lnSpc>
            </a:pPr>
            <a:endParaRPr lang="en-US" altLang="ko-KR" sz="1200" b="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6117EB7-EE3F-7660-FD83-6D1923D3C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655" y="884111"/>
            <a:ext cx="1852695" cy="9716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15AC1A-55F2-8FF4-2E87-EEC43CD9BDF0}"/>
              </a:ext>
            </a:extLst>
          </p:cNvPr>
          <p:cNvSpPr txBox="1"/>
          <p:nvPr/>
        </p:nvSpPr>
        <p:spPr>
          <a:xfrm>
            <a:off x="2377440" y="215682"/>
            <a:ext cx="156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KISA</a:t>
            </a:r>
            <a:r>
              <a:rPr lang="ko-KR" altLang="en-US" sz="1400" b="1" dirty="0">
                <a:solidFill>
                  <a:schemeClr val="bg1"/>
                </a:solidFill>
              </a:rPr>
              <a:t> 코드 특징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85887D-2C3A-6C90-442E-26DDD3DDB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067" y="1369949"/>
            <a:ext cx="4529684" cy="25873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11E1258-AB26-B95B-4A02-5485587E0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15" y="1369949"/>
            <a:ext cx="3540435" cy="41642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72F4BA-FE40-60DF-F94D-37BCAE8C9D68}"/>
              </a:ext>
            </a:extLst>
          </p:cNvPr>
          <p:cNvSpPr txBox="1"/>
          <p:nvPr/>
        </p:nvSpPr>
        <p:spPr>
          <a:xfrm>
            <a:off x="9151752" y="4494382"/>
            <a:ext cx="2199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T[0] </a:t>
            </a:r>
            <a:r>
              <a:rPr lang="ko-KR" altLang="en-US" sz="1600" dirty="0"/>
              <a:t>값들 먼저 계산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034869-8AA2-74B7-B30F-657BCA188056}"/>
              </a:ext>
            </a:extLst>
          </p:cNvPr>
          <p:cNvSpPr txBox="1"/>
          <p:nvPr/>
        </p:nvSpPr>
        <p:spPr>
          <a:xfrm>
            <a:off x="9151751" y="4832936"/>
            <a:ext cx="328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T[5] </a:t>
            </a:r>
            <a:r>
              <a:rPr lang="ko-KR" altLang="en-US" sz="1600" dirty="0"/>
              <a:t>까지 진행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56DC4-8126-6403-2044-7133E3036CDC}"/>
              </a:ext>
            </a:extLst>
          </p:cNvPr>
          <p:cNvSpPr txBox="1"/>
          <p:nvPr/>
        </p:nvSpPr>
        <p:spPr>
          <a:xfrm>
            <a:off x="2471010" y="1038613"/>
            <a:ext cx="12811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＜</a:t>
            </a:r>
            <a:r>
              <a:rPr lang="en-US" altLang="ko-KR" sz="1300" b="1" dirty="0"/>
              <a:t>KISA</a:t>
            </a:r>
            <a:r>
              <a:rPr lang="ko-KR" altLang="en-US" sz="1300" b="1" dirty="0"/>
              <a:t> 코드＞</a:t>
            </a:r>
          </a:p>
        </p:txBody>
      </p:sp>
    </p:spTree>
    <p:extLst>
      <p:ext uri="{BB962C8B-B14F-4D97-AF65-F5344CB8AC3E}">
        <p14:creationId xmlns:p14="http://schemas.microsoft.com/office/powerpoint/2010/main" val="169043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b="0" dirty="0"/>
              <a:t>LEA </a:t>
            </a:r>
            <a:r>
              <a:rPr lang="ko-KR" altLang="en-US" sz="2800" b="0" dirty="0" err="1"/>
              <a:t>암복호화</a:t>
            </a:r>
            <a:endParaRPr lang="en-US" altLang="ko-KR" sz="48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Key schedule</a:t>
            </a:r>
            <a:endParaRPr lang="en-US" altLang="ko-KR" sz="1200" b="0" dirty="0"/>
          </a:p>
          <a:p>
            <a:pPr lvl="2">
              <a:lnSpc>
                <a:spcPct val="150000"/>
              </a:lnSpc>
            </a:pPr>
            <a:endParaRPr lang="en-US" altLang="ko-KR" sz="1200" b="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6117EB7-EE3F-7660-FD83-6D1923D3C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655" y="884111"/>
            <a:ext cx="1852695" cy="9716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15AC1A-55F2-8FF4-2E87-EEC43CD9BDF0}"/>
              </a:ext>
            </a:extLst>
          </p:cNvPr>
          <p:cNvSpPr txBox="1"/>
          <p:nvPr/>
        </p:nvSpPr>
        <p:spPr>
          <a:xfrm>
            <a:off x="2377440" y="215682"/>
            <a:ext cx="156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KISA</a:t>
            </a:r>
            <a:r>
              <a:rPr lang="ko-KR" altLang="en-US" sz="1400" b="1" dirty="0">
                <a:solidFill>
                  <a:schemeClr val="bg1"/>
                </a:solidFill>
              </a:rPr>
              <a:t> 코드 특징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CB77FE-0E02-C0C2-B1C5-12D810359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460" y="1369949"/>
            <a:ext cx="4529684" cy="2732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0B3767-080D-6372-3CCF-3BB441A52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15" y="1369949"/>
            <a:ext cx="3540435" cy="3492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72F4BA-FE40-60DF-F94D-37BCAE8C9D68}"/>
              </a:ext>
            </a:extLst>
          </p:cNvPr>
          <p:cNvSpPr txBox="1"/>
          <p:nvPr/>
        </p:nvSpPr>
        <p:spPr>
          <a:xfrm>
            <a:off x="9151751" y="4483560"/>
            <a:ext cx="328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T[0] </a:t>
            </a:r>
            <a:r>
              <a:rPr lang="ko-KR" altLang="en-US" sz="1600" dirty="0"/>
              <a:t>값들 먼저 계산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9B2128-432E-0062-20A4-8E7190DCAE3E}"/>
              </a:ext>
            </a:extLst>
          </p:cNvPr>
          <p:cNvSpPr txBox="1"/>
          <p:nvPr/>
        </p:nvSpPr>
        <p:spPr>
          <a:xfrm>
            <a:off x="9151751" y="4830056"/>
            <a:ext cx="328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T[7] </a:t>
            </a:r>
            <a:r>
              <a:rPr lang="ko-KR" altLang="en-US" sz="1600" dirty="0"/>
              <a:t>까지 진행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B35CA-C4FE-0C92-31CF-7FF38F9ECB6C}"/>
              </a:ext>
            </a:extLst>
          </p:cNvPr>
          <p:cNvSpPr txBox="1"/>
          <p:nvPr/>
        </p:nvSpPr>
        <p:spPr>
          <a:xfrm>
            <a:off x="2471010" y="1038613"/>
            <a:ext cx="12811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＜</a:t>
            </a:r>
            <a:r>
              <a:rPr lang="en-US" altLang="ko-KR" sz="1300" b="1" dirty="0"/>
              <a:t>KISA</a:t>
            </a:r>
            <a:r>
              <a:rPr lang="ko-KR" altLang="en-US" sz="1300" b="1" dirty="0"/>
              <a:t> 코드＞</a:t>
            </a:r>
          </a:p>
        </p:txBody>
      </p:sp>
    </p:spTree>
    <p:extLst>
      <p:ext uri="{BB962C8B-B14F-4D97-AF65-F5344CB8AC3E}">
        <p14:creationId xmlns:p14="http://schemas.microsoft.com/office/powerpoint/2010/main" val="9201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b="0" dirty="0"/>
              <a:t>LEA </a:t>
            </a:r>
            <a:r>
              <a:rPr lang="ko-KR" altLang="en-US" sz="2800" b="0" dirty="0" err="1"/>
              <a:t>암복호화</a:t>
            </a:r>
            <a:endParaRPr lang="en-US" altLang="ko-KR" sz="48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Encrypt</a:t>
            </a:r>
            <a:endParaRPr lang="en-US" altLang="ko-KR" sz="1200" b="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6117EB7-EE3F-7660-FD83-6D1923D3C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655" y="884111"/>
            <a:ext cx="1852695" cy="9716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15AC1A-55F2-8FF4-2E87-EEC43CD9BDF0}"/>
              </a:ext>
            </a:extLst>
          </p:cNvPr>
          <p:cNvSpPr txBox="1"/>
          <p:nvPr/>
        </p:nvSpPr>
        <p:spPr>
          <a:xfrm>
            <a:off x="2377440" y="215682"/>
            <a:ext cx="156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KISA</a:t>
            </a:r>
            <a:r>
              <a:rPr lang="ko-KR" altLang="en-US" sz="1400" b="1" dirty="0">
                <a:solidFill>
                  <a:schemeClr val="bg1"/>
                </a:solidFill>
              </a:rPr>
              <a:t> 코드 특징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373476-6AAF-92E7-7013-CB172B06E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116" y="1393421"/>
            <a:ext cx="3955971" cy="13853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0A521B3-7AEC-0643-C53A-8B9012134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82" y="1412239"/>
            <a:ext cx="3679158" cy="46727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2D760A-0983-DBF1-09BE-3EBA86869D01}"/>
              </a:ext>
            </a:extLst>
          </p:cNvPr>
          <p:cNvSpPr txBox="1"/>
          <p:nvPr/>
        </p:nvSpPr>
        <p:spPr>
          <a:xfrm>
            <a:off x="7214616" y="3241147"/>
            <a:ext cx="3287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알고리즘 </a:t>
            </a:r>
            <a:r>
              <a:rPr lang="en-US" altLang="ko-KR" sz="1200" dirty="0"/>
              <a:t>4</a:t>
            </a:r>
            <a:r>
              <a:rPr lang="ko-KR" altLang="en-US" sz="1200" dirty="0"/>
              <a:t>행은 생략 가능</a:t>
            </a:r>
            <a:endParaRPr lang="en-US" altLang="ko-KR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56F52E-00FE-BF79-488E-9818BBB0A1C9}"/>
              </a:ext>
            </a:extLst>
          </p:cNvPr>
          <p:cNvSpPr txBox="1"/>
          <p:nvPr/>
        </p:nvSpPr>
        <p:spPr>
          <a:xfrm>
            <a:off x="7214617" y="3606704"/>
            <a:ext cx="3372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ko-KR" altLang="en-US" sz="1200" dirty="0"/>
              <a:t>줄이 한 라운드로 총 </a:t>
            </a:r>
            <a:r>
              <a:rPr lang="en-US" altLang="ko-KR" sz="1200" dirty="0"/>
              <a:t>24round </a:t>
            </a:r>
            <a:r>
              <a:rPr lang="ko-KR" altLang="en-US" sz="1200" dirty="0"/>
              <a:t>진행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532634F-9F07-E4C1-B32E-F4174C8A8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116" y="3097754"/>
            <a:ext cx="2613347" cy="2949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B0D38E-9D19-D724-D516-25C9921CC37E}"/>
              </a:ext>
            </a:extLst>
          </p:cNvPr>
          <p:cNvSpPr txBox="1"/>
          <p:nvPr/>
        </p:nvSpPr>
        <p:spPr>
          <a:xfrm>
            <a:off x="7214616" y="3973584"/>
            <a:ext cx="3519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키 길이에 따라 나머지 라운드는 따로 진행</a:t>
            </a:r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3E916B10-CD53-8D1C-ECBE-A16EECCAC573}"/>
              </a:ext>
            </a:extLst>
          </p:cNvPr>
          <p:cNvSpPr/>
          <p:nvPr/>
        </p:nvSpPr>
        <p:spPr>
          <a:xfrm>
            <a:off x="4003040" y="4515338"/>
            <a:ext cx="246898" cy="15697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D4A3C3-8209-D36F-67A0-78C0ED9A2C72}"/>
              </a:ext>
            </a:extLst>
          </p:cNvPr>
          <p:cNvSpPr txBox="1"/>
          <p:nvPr/>
        </p:nvSpPr>
        <p:spPr>
          <a:xfrm>
            <a:off x="4249938" y="5109122"/>
            <a:ext cx="93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4round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01A5E-DA85-ED1B-686F-43C339ADB029}"/>
              </a:ext>
            </a:extLst>
          </p:cNvPr>
          <p:cNvSpPr txBox="1"/>
          <p:nvPr/>
        </p:nvSpPr>
        <p:spPr>
          <a:xfrm>
            <a:off x="2721920" y="1077561"/>
            <a:ext cx="12811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＜</a:t>
            </a:r>
            <a:r>
              <a:rPr lang="en-US" altLang="ko-KR" sz="1300" b="1" dirty="0"/>
              <a:t>KISA</a:t>
            </a:r>
            <a:r>
              <a:rPr lang="ko-KR" altLang="en-US" sz="1300" b="1" dirty="0"/>
              <a:t> 코드＞</a:t>
            </a:r>
          </a:p>
        </p:txBody>
      </p:sp>
    </p:spTree>
    <p:extLst>
      <p:ext uri="{BB962C8B-B14F-4D97-AF65-F5344CB8AC3E}">
        <p14:creationId xmlns:p14="http://schemas.microsoft.com/office/powerpoint/2010/main" val="4368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  <p:bldP spid="20" grpId="0" animBg="1"/>
      <p:bldP spid="21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b="0" dirty="0"/>
              <a:t>LEA </a:t>
            </a:r>
            <a:r>
              <a:rPr lang="ko-KR" altLang="en-US" sz="2800" b="0" dirty="0"/>
              <a:t>운영모드</a:t>
            </a:r>
            <a:endParaRPr lang="en-US" altLang="ko-KR" sz="48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ECB</a:t>
            </a:r>
            <a:endParaRPr lang="en-US" altLang="ko-KR" sz="1200" b="0" dirty="0"/>
          </a:p>
          <a:p>
            <a:pPr lvl="2">
              <a:lnSpc>
                <a:spcPct val="150000"/>
              </a:lnSpc>
            </a:pPr>
            <a:endParaRPr lang="en-US" altLang="ko-KR" sz="1200" b="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7C54FD3-39E6-786F-24E1-2779C6C821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"/>
          <a:stretch/>
        </p:blipFill>
        <p:spPr>
          <a:xfrm>
            <a:off x="375919" y="1297298"/>
            <a:ext cx="6065521" cy="19002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79FA88E-5B47-1787-EDE4-6ED76CE53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147" y="884110"/>
            <a:ext cx="3785203" cy="25448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858710-8BCE-7BE8-6358-114767D4AA83}"/>
              </a:ext>
            </a:extLst>
          </p:cNvPr>
          <p:cNvSpPr txBox="1"/>
          <p:nvPr/>
        </p:nvSpPr>
        <p:spPr>
          <a:xfrm>
            <a:off x="2377440" y="215682"/>
            <a:ext cx="646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ECB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6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b="0" dirty="0"/>
              <a:t>LEA </a:t>
            </a:r>
            <a:r>
              <a:rPr lang="ko-KR" altLang="en-US" sz="2800" b="0" dirty="0"/>
              <a:t>운영모드</a:t>
            </a:r>
            <a:endParaRPr lang="en-US" altLang="ko-KR" sz="48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CBC</a:t>
            </a:r>
            <a:endParaRPr lang="en-US" altLang="ko-KR" sz="1200" b="0" dirty="0"/>
          </a:p>
          <a:p>
            <a:pPr lvl="2">
              <a:lnSpc>
                <a:spcPct val="150000"/>
              </a:lnSpc>
            </a:pPr>
            <a:endParaRPr lang="en-US" altLang="ko-KR" sz="1200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F4241C-CC4B-EABB-E997-D870820A0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18" y="1297298"/>
            <a:ext cx="7590598" cy="44668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FC467C-7BE5-0E6B-3A27-E47329BBF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400" y="884110"/>
            <a:ext cx="3282950" cy="3282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87265F-1DFC-412A-EA47-8EF973BFA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274" y="3993593"/>
            <a:ext cx="3410977" cy="21265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ECB6CF-E561-8D7F-8EBD-70A77E5239CC}"/>
              </a:ext>
            </a:extLst>
          </p:cNvPr>
          <p:cNvSpPr txBox="1"/>
          <p:nvPr/>
        </p:nvSpPr>
        <p:spPr>
          <a:xfrm>
            <a:off x="2377440" y="215682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CBC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06C5174-2C78-C99B-077C-961A75479202}"/>
              </a:ext>
            </a:extLst>
          </p:cNvPr>
          <p:cNvGrpSpPr/>
          <p:nvPr/>
        </p:nvGrpSpPr>
        <p:grpSpPr>
          <a:xfrm>
            <a:off x="2798136" y="2192352"/>
            <a:ext cx="5912137" cy="305929"/>
            <a:chOff x="1410050" y="1770927"/>
            <a:chExt cx="7230794" cy="36598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69C08EE-44A0-9F13-B3B0-19D3E38DA524}"/>
                </a:ext>
              </a:extLst>
            </p:cNvPr>
            <p:cNvSpPr/>
            <p:nvPr/>
          </p:nvSpPr>
          <p:spPr>
            <a:xfrm>
              <a:off x="3249169" y="1770927"/>
              <a:ext cx="1780032" cy="365986"/>
            </a:xfrm>
            <a:prstGeom prst="rect">
              <a:avLst/>
            </a:prstGeom>
            <a:solidFill>
              <a:srgbClr val="FF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128bit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7BE8D8F-D0B2-15DB-4C9A-7E4AED696D02}"/>
                </a:ext>
              </a:extLst>
            </p:cNvPr>
            <p:cNvSpPr/>
            <p:nvPr/>
          </p:nvSpPr>
          <p:spPr>
            <a:xfrm>
              <a:off x="6872848" y="1770927"/>
              <a:ext cx="762797" cy="3659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 bit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CA9B3E2-D18B-C43B-4D2E-662162167583}"/>
                </a:ext>
              </a:extLst>
            </p:cNvPr>
            <p:cNvSpPr/>
            <p:nvPr/>
          </p:nvSpPr>
          <p:spPr>
            <a:xfrm>
              <a:off x="5060636" y="1770927"/>
              <a:ext cx="1780032" cy="365986"/>
            </a:xfrm>
            <a:prstGeom prst="rect">
              <a:avLst/>
            </a:prstGeom>
            <a:solidFill>
              <a:srgbClr val="FF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128bit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9DA7B5F-6F0E-A066-A212-116AF020F020}"/>
                </a:ext>
              </a:extLst>
            </p:cNvPr>
            <p:cNvSpPr/>
            <p:nvPr/>
          </p:nvSpPr>
          <p:spPr>
            <a:xfrm>
              <a:off x="7694733" y="1770927"/>
              <a:ext cx="946111" cy="3659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128-N bit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C929F5-F01D-FF59-6427-C1F7F5374C60}"/>
                </a:ext>
              </a:extLst>
            </p:cNvPr>
            <p:cNvSpPr/>
            <p:nvPr/>
          </p:nvSpPr>
          <p:spPr>
            <a:xfrm>
              <a:off x="1410050" y="1770927"/>
              <a:ext cx="1780032" cy="365986"/>
            </a:xfrm>
            <a:prstGeom prst="rect">
              <a:avLst/>
            </a:prstGeom>
            <a:solidFill>
              <a:srgbClr val="FF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128bit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E06106EC-024E-5C53-DF93-371B3C45DBA1}"/>
              </a:ext>
            </a:extLst>
          </p:cNvPr>
          <p:cNvSpPr/>
          <p:nvPr/>
        </p:nvSpPr>
        <p:spPr>
          <a:xfrm rot="16200000">
            <a:off x="8264306" y="1746384"/>
            <a:ext cx="118363" cy="773571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E491CF-B458-ACE4-7F5C-F9C841B4D891}"/>
              </a:ext>
            </a:extLst>
          </p:cNvPr>
          <p:cNvSpPr txBox="1"/>
          <p:nvPr/>
        </p:nvSpPr>
        <p:spPr>
          <a:xfrm>
            <a:off x="7903872" y="1817125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</a:t>
            </a:r>
            <a:r>
              <a:rPr lang="ko-KR" altLang="en-US" sz="1200" b="1" dirty="0"/>
              <a:t>으로 패딩</a:t>
            </a:r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3F97DD9A-0403-2F6E-AF71-384F89FA31D4}"/>
              </a:ext>
            </a:extLst>
          </p:cNvPr>
          <p:cNvSpPr/>
          <p:nvPr/>
        </p:nvSpPr>
        <p:spPr>
          <a:xfrm rot="16200000">
            <a:off x="7517137" y="1821325"/>
            <a:ext cx="118363" cy="623688"/>
          </a:xfrm>
          <a:prstGeom prst="rightBrac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DBAD9F-71C9-7D9D-2CD3-20287629D60F}"/>
              </a:ext>
            </a:extLst>
          </p:cNvPr>
          <p:cNvSpPr txBox="1"/>
          <p:nvPr/>
        </p:nvSpPr>
        <p:spPr>
          <a:xfrm>
            <a:off x="6989166" y="1817125"/>
            <a:ext cx="939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remain bit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5136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08678BC7-5A08-B960-1424-DA77C845F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720" y="884111"/>
            <a:ext cx="3008629" cy="308796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0962032-AA1C-E362-0D18-C3388CE023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"/>
          <a:stretch/>
        </p:blipFill>
        <p:spPr>
          <a:xfrm>
            <a:off x="330200" y="1386511"/>
            <a:ext cx="8808720" cy="40849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b="0" dirty="0"/>
              <a:t>LEA </a:t>
            </a:r>
            <a:r>
              <a:rPr lang="ko-KR" altLang="en-US" sz="2800" b="0" dirty="0"/>
              <a:t>운영모드</a:t>
            </a:r>
            <a:endParaRPr lang="en-US" altLang="ko-KR" sz="48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CTR</a:t>
            </a:r>
            <a:endParaRPr lang="en-US" altLang="ko-KR" sz="1200" b="0" dirty="0"/>
          </a:p>
          <a:p>
            <a:pPr lvl="2">
              <a:lnSpc>
                <a:spcPct val="150000"/>
              </a:lnSpc>
            </a:pPr>
            <a:endParaRPr lang="en-US" altLang="ko-KR" sz="1200" b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F2A436-5956-D816-1723-8C111801045E}"/>
              </a:ext>
            </a:extLst>
          </p:cNvPr>
          <p:cNvSpPr txBox="1"/>
          <p:nvPr/>
        </p:nvSpPr>
        <p:spPr>
          <a:xfrm>
            <a:off x="2377440" y="215682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CTR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2A646E-83CF-4870-9A9F-089F5ABD7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038" y="1888341"/>
            <a:ext cx="3797078" cy="19532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6F1F9B5-8383-805E-5D18-7DB5AFF75ACB}"/>
              </a:ext>
            </a:extLst>
          </p:cNvPr>
          <p:cNvCxnSpPr>
            <a:cxnSpLocks/>
          </p:cNvCxnSpPr>
          <p:nvPr/>
        </p:nvCxnSpPr>
        <p:spPr>
          <a:xfrm flipV="1">
            <a:off x="2271033" y="1971040"/>
            <a:ext cx="2554967" cy="893933"/>
          </a:xfrm>
          <a:prstGeom prst="bentConnector3">
            <a:avLst>
              <a:gd name="adj1" fmla="val 5676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3DD436CA-1914-EA88-832F-2295AF61F41F}"/>
              </a:ext>
            </a:extLst>
          </p:cNvPr>
          <p:cNvGrpSpPr/>
          <p:nvPr/>
        </p:nvGrpSpPr>
        <p:grpSpPr>
          <a:xfrm>
            <a:off x="330200" y="5829780"/>
            <a:ext cx="5912137" cy="305929"/>
            <a:chOff x="1410050" y="1770927"/>
            <a:chExt cx="7230794" cy="36598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87D2C1C-F187-938A-383B-0EEAD60AFF88}"/>
                </a:ext>
              </a:extLst>
            </p:cNvPr>
            <p:cNvSpPr/>
            <p:nvPr/>
          </p:nvSpPr>
          <p:spPr>
            <a:xfrm>
              <a:off x="3249169" y="1770927"/>
              <a:ext cx="1780032" cy="365986"/>
            </a:xfrm>
            <a:prstGeom prst="rect">
              <a:avLst/>
            </a:prstGeom>
            <a:solidFill>
              <a:srgbClr val="FF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128bit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50731B6-849D-02C1-F7F3-5F5505C72720}"/>
                </a:ext>
              </a:extLst>
            </p:cNvPr>
            <p:cNvSpPr/>
            <p:nvPr/>
          </p:nvSpPr>
          <p:spPr>
            <a:xfrm>
              <a:off x="6872848" y="1770927"/>
              <a:ext cx="762797" cy="3659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 bit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E06DACF-CDE8-26FA-D79F-2C5E37E71455}"/>
                </a:ext>
              </a:extLst>
            </p:cNvPr>
            <p:cNvSpPr/>
            <p:nvPr/>
          </p:nvSpPr>
          <p:spPr>
            <a:xfrm>
              <a:off x="5060636" y="1770927"/>
              <a:ext cx="1780032" cy="365986"/>
            </a:xfrm>
            <a:prstGeom prst="rect">
              <a:avLst/>
            </a:prstGeom>
            <a:solidFill>
              <a:srgbClr val="FF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128bit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F9A8733-0334-DE22-6FC0-924AA114464D}"/>
                </a:ext>
              </a:extLst>
            </p:cNvPr>
            <p:cNvSpPr/>
            <p:nvPr/>
          </p:nvSpPr>
          <p:spPr>
            <a:xfrm>
              <a:off x="7694733" y="1770927"/>
              <a:ext cx="946111" cy="3659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128-N bit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07229BE-C4D5-0B71-C69E-47819E2A51BE}"/>
                </a:ext>
              </a:extLst>
            </p:cNvPr>
            <p:cNvSpPr/>
            <p:nvPr/>
          </p:nvSpPr>
          <p:spPr>
            <a:xfrm>
              <a:off x="1410050" y="1770927"/>
              <a:ext cx="1780032" cy="365986"/>
            </a:xfrm>
            <a:prstGeom prst="rect">
              <a:avLst/>
            </a:prstGeom>
            <a:solidFill>
              <a:srgbClr val="FFD1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128bit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94C95AC1-FC7B-9EC1-B571-8A3788666D5C}"/>
              </a:ext>
            </a:extLst>
          </p:cNvPr>
          <p:cNvSpPr/>
          <p:nvPr/>
        </p:nvSpPr>
        <p:spPr>
          <a:xfrm rot="16200000">
            <a:off x="5796370" y="5383812"/>
            <a:ext cx="118363" cy="773571"/>
          </a:xfrm>
          <a:prstGeom prst="righ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D5279-4540-679F-D483-5695D41CB62C}"/>
              </a:ext>
            </a:extLst>
          </p:cNvPr>
          <p:cNvSpPr txBox="1"/>
          <p:nvPr/>
        </p:nvSpPr>
        <p:spPr>
          <a:xfrm>
            <a:off x="5435936" y="5454553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</a:t>
            </a:r>
            <a:r>
              <a:rPr lang="ko-KR" altLang="en-US" sz="1200" b="1" dirty="0"/>
              <a:t>으로 패딩</a:t>
            </a:r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8DE769C7-3B02-2DFE-57A8-D59F656133B8}"/>
              </a:ext>
            </a:extLst>
          </p:cNvPr>
          <p:cNvSpPr/>
          <p:nvPr/>
        </p:nvSpPr>
        <p:spPr>
          <a:xfrm rot="16200000">
            <a:off x="5049201" y="5458753"/>
            <a:ext cx="118363" cy="623688"/>
          </a:xfrm>
          <a:prstGeom prst="rightBrac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AD4B40-C5C1-2CBA-7666-8499807CAB65}"/>
              </a:ext>
            </a:extLst>
          </p:cNvPr>
          <p:cNvSpPr txBox="1"/>
          <p:nvPr/>
        </p:nvSpPr>
        <p:spPr>
          <a:xfrm>
            <a:off x="4521230" y="5454553"/>
            <a:ext cx="939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remain bit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99005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2BA0675-E3FE-76FC-87C9-9C2F691B7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Q&amp;A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AB9BB-EC29-D5C8-E32C-9158C0DC9F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chearin0410@kookmin.ac.kr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008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800" b="0"/>
              <a:t>목차</a:t>
            </a:r>
            <a:endParaRPr lang="en-US" altLang="ko-KR" sz="4800" b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LEA </a:t>
            </a:r>
            <a:r>
              <a:rPr lang="ko-KR" altLang="en-US" sz="2000" dirty="0" err="1"/>
              <a:t>암복호화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이전 코드와 비교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KISA </a:t>
            </a:r>
            <a:r>
              <a:rPr lang="ko-KR" altLang="en-US" sz="1600" dirty="0"/>
              <a:t>코드 특징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LEA </a:t>
            </a:r>
            <a:r>
              <a:rPr lang="ko-KR" altLang="en-US" sz="2000" dirty="0"/>
              <a:t>운영모드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ECB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CBC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CTR</a:t>
            </a:r>
          </a:p>
          <a:p>
            <a:pPr>
              <a:lnSpc>
                <a:spcPct val="150000"/>
              </a:lnSpc>
            </a:pPr>
            <a:endParaRPr lang="en-US" altLang="ko-KR" sz="2000" b="0" dirty="0"/>
          </a:p>
          <a:p>
            <a:pPr lvl="2">
              <a:lnSpc>
                <a:spcPct val="150000"/>
              </a:lnSpc>
            </a:pPr>
            <a:endParaRPr lang="en-US" altLang="ko-KR" b="0" dirty="0"/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52110B8A-7A78-9A23-72FE-106857DC85D8}"/>
              </a:ext>
            </a:extLst>
          </p:cNvPr>
          <p:cNvSpPr txBox="1">
            <a:spLocks/>
          </p:cNvSpPr>
          <p:nvPr/>
        </p:nvSpPr>
        <p:spPr>
          <a:xfrm>
            <a:off x="160337" y="914400"/>
            <a:ext cx="11871326" cy="52546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2800" b="1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skerville Old Face" panose="0202060208050502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0819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b="0" dirty="0"/>
              <a:t>LEA </a:t>
            </a:r>
            <a:r>
              <a:rPr lang="ko-KR" altLang="en-US" sz="2800" b="0" dirty="0" err="1"/>
              <a:t>암복호화</a:t>
            </a:r>
            <a:endParaRPr lang="en-US" altLang="ko-KR" sz="48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Key schedule</a:t>
            </a:r>
            <a:endParaRPr lang="en-US" altLang="ko-KR" sz="1200" b="0" dirty="0"/>
          </a:p>
          <a:p>
            <a:pPr lvl="2">
              <a:lnSpc>
                <a:spcPct val="150000"/>
              </a:lnSpc>
            </a:pPr>
            <a:endParaRPr lang="en-US" altLang="ko-KR" sz="1200" b="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6117EB7-EE3F-7660-FD83-6D1923D3C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655" y="884111"/>
            <a:ext cx="1852695" cy="97167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6CB2BC1-8E9C-3D26-11C3-E864C0641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283" y="2003471"/>
            <a:ext cx="6287723" cy="2075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82C823-4D10-28DB-F332-CE5AEA0F2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52" y="2003471"/>
            <a:ext cx="4610234" cy="18616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0C9ACAD-0EC1-C639-00EE-08113C6B7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5890" y="4668640"/>
            <a:ext cx="3447459" cy="14312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F1B5199-F69A-0D65-4BC0-DD89E825B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891" y="2698866"/>
            <a:ext cx="4322021" cy="16902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72A9720-AC17-F6A8-CF24-EB74C12498CD}"/>
              </a:ext>
            </a:extLst>
          </p:cNvPr>
          <p:cNvSpPr txBox="1"/>
          <p:nvPr/>
        </p:nvSpPr>
        <p:spPr>
          <a:xfrm>
            <a:off x="2377440" y="215682"/>
            <a:ext cx="1702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이전 코드와 비교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39A898-273D-AA02-0206-81FAB4E6E8FC}"/>
              </a:ext>
            </a:extLst>
          </p:cNvPr>
          <p:cNvSpPr txBox="1"/>
          <p:nvPr/>
        </p:nvSpPr>
        <p:spPr>
          <a:xfrm>
            <a:off x="4284271" y="2663726"/>
            <a:ext cx="1461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u="sng" dirty="0"/>
              <a:t>LEA_KEY</a:t>
            </a:r>
            <a:r>
              <a:rPr lang="ko-KR" altLang="en-US" sz="1400" u="sng" dirty="0"/>
              <a:t> 구조체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947BB8-0102-FC65-C23D-34CFDEAE56FF}"/>
              </a:ext>
            </a:extLst>
          </p:cNvPr>
          <p:cNvSpPr txBox="1"/>
          <p:nvPr/>
        </p:nvSpPr>
        <p:spPr>
          <a:xfrm>
            <a:off x="4369326" y="4646986"/>
            <a:ext cx="1291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u="sng" dirty="0"/>
              <a:t>Rotation </a:t>
            </a:r>
            <a:r>
              <a:rPr lang="ko-KR" altLang="en-US" sz="1400" u="sng" dirty="0"/>
              <a:t>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8644E-6CF1-B8D5-0DE7-A7C450448403}"/>
              </a:ext>
            </a:extLst>
          </p:cNvPr>
          <p:cNvSpPr txBox="1"/>
          <p:nvPr/>
        </p:nvSpPr>
        <p:spPr>
          <a:xfrm>
            <a:off x="202276" y="1687079"/>
            <a:ext cx="12442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＜기존 코드＞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A3C61-63B9-F5FF-7516-F9E894D69645}"/>
              </a:ext>
            </a:extLst>
          </p:cNvPr>
          <p:cNvSpPr txBox="1"/>
          <p:nvPr/>
        </p:nvSpPr>
        <p:spPr>
          <a:xfrm>
            <a:off x="5038707" y="1687079"/>
            <a:ext cx="1244251" cy="24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＜수정 코드＞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D781E-359B-ACB7-6C9A-7CB07F69A013}"/>
              </a:ext>
            </a:extLst>
          </p:cNvPr>
          <p:cNvSpPr txBox="1"/>
          <p:nvPr/>
        </p:nvSpPr>
        <p:spPr>
          <a:xfrm>
            <a:off x="7914640" y="322614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６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0D87F7-6949-8354-83C4-EF9B4B349F9B}"/>
              </a:ext>
            </a:extLst>
          </p:cNvPr>
          <p:cNvSpPr txBox="1"/>
          <p:nvPr/>
        </p:nvSpPr>
        <p:spPr>
          <a:xfrm>
            <a:off x="8991276" y="322614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３２</a:t>
            </a:r>
          </a:p>
        </p:txBody>
      </p:sp>
    </p:spTree>
    <p:extLst>
      <p:ext uri="{BB962C8B-B14F-4D97-AF65-F5344CB8AC3E}">
        <p14:creationId xmlns:p14="http://schemas.microsoft.com/office/powerpoint/2010/main" val="392708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b="0" dirty="0"/>
              <a:t>LEA </a:t>
            </a:r>
            <a:r>
              <a:rPr lang="ko-KR" altLang="en-US" sz="2800" b="0" dirty="0" err="1"/>
              <a:t>암복호화</a:t>
            </a:r>
            <a:endParaRPr lang="en-US" altLang="ko-KR" sz="48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Key schedule</a:t>
            </a:r>
            <a:endParaRPr lang="en-US" altLang="ko-KR" sz="1200" b="0" dirty="0"/>
          </a:p>
          <a:p>
            <a:pPr lvl="2">
              <a:lnSpc>
                <a:spcPct val="150000"/>
              </a:lnSpc>
            </a:pPr>
            <a:endParaRPr lang="en-US" altLang="ko-KR" sz="1200" b="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6117EB7-EE3F-7660-FD83-6D1923D3C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8655" y="884111"/>
            <a:ext cx="1852695" cy="97167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6CB2BC1-8E9C-3D26-11C3-E864C0641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369" y="1698625"/>
            <a:ext cx="5772956" cy="1905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82C823-4D10-28DB-F332-CE5AEA0F2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851" y="1685464"/>
            <a:ext cx="4010585" cy="16194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13141E-FEA1-0781-6695-5B68FFBB90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51" y="1978275"/>
            <a:ext cx="4591933" cy="406124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06EA5DB-8857-07E0-8DC3-3585B7BB55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9369" y="1978275"/>
            <a:ext cx="5128960" cy="40200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AF5DBE8-1A24-1ED0-0770-E0617A1EB0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5596" y="4761466"/>
            <a:ext cx="2295754" cy="13851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77FDDA-90D2-FA32-C0DC-A6EF1193257E}"/>
              </a:ext>
            </a:extLst>
          </p:cNvPr>
          <p:cNvSpPr txBox="1"/>
          <p:nvPr/>
        </p:nvSpPr>
        <p:spPr>
          <a:xfrm>
            <a:off x="2377440" y="215682"/>
            <a:ext cx="1702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이전 코드와 비교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155C2324-2AE4-B784-796D-8A5BA74EBC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75596" y="1974151"/>
            <a:ext cx="2258549" cy="11026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85E391-761A-847B-0334-CD6AEAFA7CD4}"/>
              </a:ext>
            </a:extLst>
          </p:cNvPr>
          <p:cNvSpPr txBox="1"/>
          <p:nvPr/>
        </p:nvSpPr>
        <p:spPr>
          <a:xfrm>
            <a:off x="151476" y="1325582"/>
            <a:ext cx="12442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＜기존 코드＞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3FA94-C661-1FF6-1B37-4F06E8165A25}"/>
              </a:ext>
            </a:extLst>
          </p:cNvPr>
          <p:cNvSpPr txBox="1"/>
          <p:nvPr/>
        </p:nvSpPr>
        <p:spPr>
          <a:xfrm>
            <a:off x="4851749" y="1325582"/>
            <a:ext cx="1244251" cy="24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＜수정 코드＞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0A49433-36BA-B725-906D-C11753687C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5596" y="3210479"/>
            <a:ext cx="2314099" cy="13217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5EEEFC-798C-4444-2E94-8BAA63EBC7E7}"/>
              </a:ext>
            </a:extLst>
          </p:cNvPr>
          <p:cNvSpPr/>
          <p:nvPr/>
        </p:nvSpPr>
        <p:spPr>
          <a:xfrm>
            <a:off x="7701874" y="1471241"/>
            <a:ext cx="4144118" cy="171044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sz="14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65C046-496C-6B2F-3D41-4F1BB633CB6E}"/>
              </a:ext>
            </a:extLst>
          </p:cNvPr>
          <p:cNvSpPr txBox="1"/>
          <p:nvPr/>
        </p:nvSpPr>
        <p:spPr>
          <a:xfrm>
            <a:off x="7941743" y="1787644"/>
            <a:ext cx="2948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저번 코드에서 </a:t>
            </a:r>
            <a:r>
              <a:rPr lang="en-US" altLang="ko-KR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%2^32</a:t>
            </a:r>
            <a:r>
              <a:rPr lang="ko-KR" altLang="en-US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를 따로 해준 이유</a:t>
            </a:r>
            <a:br>
              <a:rPr lang="en-US" altLang="ko-KR" sz="1200" kern="10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25D5BF-6FE4-AEF0-368F-1C6E43466155}"/>
              </a:ext>
            </a:extLst>
          </p:cNvPr>
          <p:cNvSpPr txBox="1"/>
          <p:nvPr/>
        </p:nvSpPr>
        <p:spPr>
          <a:xfrm>
            <a:off x="7933441" y="2143561"/>
            <a:ext cx="3916816" cy="274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spc="-150" dirty="0" err="1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오버플로우</a:t>
            </a:r>
            <a:r>
              <a:rPr lang="ko-KR" altLang="en-US" sz="1200" kern="100" spc="-150" dirty="0">
                <a:solidFill>
                  <a:schemeClr val="tx1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　≠　 캐리발생 인데 이 부분이 헷갈림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B0BB2C5-3038-F32B-576F-4F0FD84D986C}"/>
              </a:ext>
            </a:extLst>
          </p:cNvPr>
          <p:cNvSpPr/>
          <p:nvPr/>
        </p:nvSpPr>
        <p:spPr>
          <a:xfrm>
            <a:off x="7701874" y="3434420"/>
            <a:ext cx="4144118" cy="17104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ko-KR" altLang="ko-KR" sz="14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903E25-752B-218A-F2CE-F18079488390}"/>
              </a:ext>
            </a:extLst>
          </p:cNvPr>
          <p:cNvSpPr txBox="1"/>
          <p:nvPr/>
        </p:nvSpPr>
        <p:spPr>
          <a:xfrm>
            <a:off x="7941743" y="4334413"/>
            <a:ext cx="3489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unsigned </a:t>
            </a:r>
            <a:r>
              <a:rPr lang="ko-KR" altLang="en-US" sz="1200" dirty="0"/>
              <a:t>변수의 경우 </a:t>
            </a:r>
            <a:r>
              <a:rPr lang="en-US" altLang="ko-KR" sz="1200" dirty="0"/>
              <a:t>32bit</a:t>
            </a:r>
            <a:r>
              <a:rPr lang="ko-KR" altLang="en-US" sz="1200" dirty="0"/>
              <a:t>만 남겨두고 자르면 </a:t>
            </a:r>
            <a:endParaRPr lang="en-US" altLang="ko-KR" sz="1200" dirty="0"/>
          </a:p>
          <a:p>
            <a:pPr algn="just"/>
            <a:r>
              <a:rPr lang="en-US" altLang="ko-KR" sz="1200" dirty="0"/>
              <a:t>%2^32</a:t>
            </a:r>
            <a:r>
              <a:rPr lang="ko-KR" altLang="en-US" sz="1200" dirty="0"/>
              <a:t>연산과 같은 결과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E538B6-4887-4143-EF2B-8E476229396B}"/>
              </a:ext>
            </a:extLst>
          </p:cNvPr>
          <p:cNvSpPr/>
          <p:nvPr/>
        </p:nvSpPr>
        <p:spPr>
          <a:xfrm>
            <a:off x="7503849" y="2534429"/>
            <a:ext cx="4144118" cy="16693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4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4DFEE8-C8E2-7C4F-55B1-023D5F9399D6}"/>
              </a:ext>
            </a:extLst>
          </p:cNvPr>
          <p:cNvSpPr txBox="1"/>
          <p:nvPr/>
        </p:nvSpPr>
        <p:spPr>
          <a:xfrm>
            <a:off x="7569209" y="2924393"/>
            <a:ext cx="4144118" cy="274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200" kern="1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보수 계산에서</a:t>
            </a:r>
            <a:r>
              <a:rPr lang="en-US" altLang="ko-KR" sz="1200" kern="1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carry </a:t>
            </a:r>
            <a:r>
              <a:rPr lang="ko-KR" altLang="ko-KR" sz="1200" kern="1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발생시 </a:t>
            </a:r>
            <a:r>
              <a:rPr lang="ko-KR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최하위 비트에 더해준다</a:t>
            </a:r>
            <a:r>
              <a:rPr lang="en-US" altLang="ko-KR" sz="1200" kern="10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1F22F7-3988-1090-DE6F-1DFA2D493637}"/>
              </a:ext>
            </a:extLst>
          </p:cNvPr>
          <p:cNvSpPr txBox="1"/>
          <p:nvPr/>
        </p:nvSpPr>
        <p:spPr>
          <a:xfrm>
            <a:off x="7569209" y="3226928"/>
            <a:ext cx="3770039" cy="274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보수 계산에서 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carry </a:t>
            </a:r>
            <a:r>
              <a:rPr lang="ko-KR" altLang="en-US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발생시 버려준다</a:t>
            </a:r>
            <a:r>
              <a:rPr lang="en-US" altLang="ko-KR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2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77D0EF-CBBC-B584-5973-99E9A20A9C4D}"/>
              </a:ext>
            </a:extLst>
          </p:cNvPr>
          <p:cNvSpPr txBox="1"/>
          <p:nvPr/>
        </p:nvSpPr>
        <p:spPr>
          <a:xfrm>
            <a:off x="7557260" y="3529463"/>
            <a:ext cx="4054466" cy="471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200" kern="1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작은 메모리 공간에 계산 결과인 큰 수를 담으려고 하면 어떤 수로 바뀔지 모른다고 생각</a:t>
            </a:r>
            <a:endParaRPr lang="ko-KR" altLang="ko-KR" sz="1200" kern="10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B86610-B6C5-DAA2-60C8-544F303CA26B}"/>
              </a:ext>
            </a:extLst>
          </p:cNvPr>
          <p:cNvSpPr txBox="1"/>
          <p:nvPr/>
        </p:nvSpPr>
        <p:spPr>
          <a:xfrm>
            <a:off x="7557260" y="2613083"/>
            <a:ext cx="3275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signed </a:t>
            </a:r>
            <a:r>
              <a:rPr lang="ko-KR" altLang="en-US" sz="1200" dirty="0"/>
              <a:t>변수의 경우</a:t>
            </a:r>
          </a:p>
        </p:txBody>
      </p:sp>
    </p:spTree>
    <p:extLst>
      <p:ext uri="{BB962C8B-B14F-4D97-AF65-F5344CB8AC3E}">
        <p14:creationId xmlns:p14="http://schemas.microsoft.com/office/powerpoint/2010/main" val="22618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  <p:bldP spid="12" grpId="0"/>
      <p:bldP spid="17" grpId="0"/>
      <p:bldP spid="34" grpId="0" animBg="1"/>
      <p:bldP spid="27" grpId="0"/>
      <p:bldP spid="5" grpId="0" animBg="1"/>
      <p:bldP spid="19" grpId="0"/>
      <p:bldP spid="20" grpId="0"/>
      <p:bldP spid="21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b="0" dirty="0"/>
              <a:t>LEA </a:t>
            </a:r>
            <a:r>
              <a:rPr lang="ko-KR" altLang="en-US" sz="2800" b="0" dirty="0" err="1"/>
              <a:t>암복호화</a:t>
            </a:r>
            <a:endParaRPr lang="en-US" altLang="ko-KR" sz="48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Encrypt round</a:t>
            </a:r>
            <a:endParaRPr lang="en-US" altLang="ko-KR" sz="1200" b="0" dirty="0"/>
          </a:p>
          <a:p>
            <a:pPr lvl="2">
              <a:lnSpc>
                <a:spcPct val="150000"/>
              </a:lnSpc>
            </a:pPr>
            <a:endParaRPr lang="en-US" altLang="ko-KR" sz="1200" b="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6117EB7-EE3F-7660-FD83-6D1923D3C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655" y="884111"/>
            <a:ext cx="1852695" cy="9716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3793B0-544F-016F-25DB-FD1B21CE9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451" y="3967782"/>
            <a:ext cx="3454899" cy="12098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C84A75-A0B6-34E1-4BC5-71284F95B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27" y="1816620"/>
            <a:ext cx="4784531" cy="188001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CDEBCA4-C6C8-1F6A-EE3E-D1880F11E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3641" y="1811971"/>
            <a:ext cx="3532934" cy="18800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56F250E-1CD6-68F2-AA2E-782DF1542E54}"/>
              </a:ext>
            </a:extLst>
          </p:cNvPr>
          <p:cNvSpPr txBox="1"/>
          <p:nvPr/>
        </p:nvSpPr>
        <p:spPr>
          <a:xfrm>
            <a:off x="2377440" y="215682"/>
            <a:ext cx="1702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이전 코드와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EE0F7-A0F7-EAD9-237D-62F088B0DB5D}"/>
              </a:ext>
            </a:extLst>
          </p:cNvPr>
          <p:cNvSpPr txBox="1"/>
          <p:nvPr/>
        </p:nvSpPr>
        <p:spPr>
          <a:xfrm>
            <a:off x="263236" y="1497006"/>
            <a:ext cx="12442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＜기존 코드＞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E3D95-C48E-DEF9-BC31-2EDF9891E09B}"/>
              </a:ext>
            </a:extLst>
          </p:cNvPr>
          <p:cNvSpPr txBox="1"/>
          <p:nvPr/>
        </p:nvSpPr>
        <p:spPr>
          <a:xfrm>
            <a:off x="5678787" y="1497006"/>
            <a:ext cx="1244251" cy="24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＜수정 코드＞</a:t>
            </a:r>
          </a:p>
        </p:txBody>
      </p:sp>
    </p:spTree>
    <p:extLst>
      <p:ext uri="{BB962C8B-B14F-4D97-AF65-F5344CB8AC3E}">
        <p14:creationId xmlns:p14="http://schemas.microsoft.com/office/powerpoint/2010/main" val="36614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b="0" dirty="0"/>
              <a:t>LEA </a:t>
            </a:r>
            <a:r>
              <a:rPr lang="ko-KR" altLang="en-US" sz="2800" b="0" dirty="0" err="1"/>
              <a:t>암복호화</a:t>
            </a:r>
            <a:endParaRPr lang="en-US" altLang="ko-KR" sz="48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Encrypt</a:t>
            </a:r>
            <a:endParaRPr lang="en-US" altLang="ko-KR" sz="1200" b="0" dirty="0"/>
          </a:p>
          <a:p>
            <a:pPr lvl="2">
              <a:lnSpc>
                <a:spcPct val="150000"/>
              </a:lnSpc>
            </a:pPr>
            <a:endParaRPr lang="en-US" altLang="ko-KR" sz="1200" b="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6117EB7-EE3F-7660-FD83-6D1923D3C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655" y="884111"/>
            <a:ext cx="1852695" cy="97167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E2D3587-B7AB-A054-1AE4-C2001B51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18" y="1361298"/>
            <a:ext cx="5155407" cy="488100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61686D-78FA-29B8-5C15-7DFA6D684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915" y="1357119"/>
            <a:ext cx="4158689" cy="48810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2CAFB7-ABB8-D1F0-72A9-55625F8A6BEB}"/>
              </a:ext>
            </a:extLst>
          </p:cNvPr>
          <p:cNvSpPr txBox="1"/>
          <p:nvPr/>
        </p:nvSpPr>
        <p:spPr>
          <a:xfrm>
            <a:off x="2377440" y="215682"/>
            <a:ext cx="1702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이전 코드와 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52C63-F6AE-5CC8-8DF4-97C2156A9405}"/>
              </a:ext>
            </a:extLst>
          </p:cNvPr>
          <p:cNvSpPr txBox="1"/>
          <p:nvPr/>
        </p:nvSpPr>
        <p:spPr>
          <a:xfrm>
            <a:off x="4233220" y="1068910"/>
            <a:ext cx="12442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＜기존 코드＞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99EED-8BBF-7F37-B403-3EBC07A19533}"/>
              </a:ext>
            </a:extLst>
          </p:cNvPr>
          <p:cNvSpPr txBox="1"/>
          <p:nvPr/>
        </p:nvSpPr>
        <p:spPr>
          <a:xfrm>
            <a:off x="8781425" y="1056294"/>
            <a:ext cx="12442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＜수정 코드＞</a:t>
            </a:r>
          </a:p>
        </p:txBody>
      </p:sp>
    </p:spTree>
    <p:extLst>
      <p:ext uri="{BB962C8B-B14F-4D97-AF65-F5344CB8AC3E}">
        <p14:creationId xmlns:p14="http://schemas.microsoft.com/office/powerpoint/2010/main" val="169619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b="0" dirty="0"/>
              <a:t>LEA </a:t>
            </a:r>
            <a:r>
              <a:rPr lang="ko-KR" altLang="en-US" sz="2800" b="0" dirty="0" err="1"/>
              <a:t>암복호화</a:t>
            </a:r>
            <a:endParaRPr lang="en-US" altLang="ko-KR" sz="48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Encrypt</a:t>
            </a:r>
            <a:endParaRPr lang="en-US" altLang="ko-KR" sz="1200" b="0" dirty="0"/>
          </a:p>
          <a:p>
            <a:pPr lvl="2">
              <a:lnSpc>
                <a:spcPct val="150000"/>
              </a:lnSpc>
            </a:pPr>
            <a:endParaRPr lang="en-US" altLang="ko-KR" sz="1200" b="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6117EB7-EE3F-7660-FD83-6D1923D3C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655" y="884111"/>
            <a:ext cx="1852695" cy="9716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61686D-78FA-29B8-5C15-7DFA6D684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96" y="1282045"/>
            <a:ext cx="4222412" cy="49745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48DA1E-49FD-7EFF-EF18-BDF6314F8C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0133"/>
          <a:stretch/>
        </p:blipFill>
        <p:spPr>
          <a:xfrm>
            <a:off x="5082297" y="1525556"/>
            <a:ext cx="4173531" cy="17553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60BF0E4-75DE-9128-C23F-69A4C86FA4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7402"/>
          <a:stretch/>
        </p:blipFill>
        <p:spPr>
          <a:xfrm>
            <a:off x="5082297" y="3789147"/>
            <a:ext cx="4173530" cy="19449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CA243D-CA37-E660-CE58-68E3EB4A68E7}"/>
              </a:ext>
            </a:extLst>
          </p:cNvPr>
          <p:cNvSpPr txBox="1"/>
          <p:nvPr/>
        </p:nvSpPr>
        <p:spPr>
          <a:xfrm>
            <a:off x="2377440" y="215682"/>
            <a:ext cx="1702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이전 코드와 비교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22F77E-92DB-5BB9-0436-052616A2A11C}"/>
              </a:ext>
            </a:extLst>
          </p:cNvPr>
          <p:cNvSpPr txBox="1"/>
          <p:nvPr/>
        </p:nvSpPr>
        <p:spPr>
          <a:xfrm>
            <a:off x="4080150" y="908993"/>
            <a:ext cx="1244251" cy="24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＜수정 코드＞</a:t>
            </a:r>
          </a:p>
        </p:txBody>
      </p:sp>
    </p:spTree>
    <p:extLst>
      <p:ext uri="{BB962C8B-B14F-4D97-AF65-F5344CB8AC3E}">
        <p14:creationId xmlns:p14="http://schemas.microsoft.com/office/powerpoint/2010/main" val="178584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b="0" dirty="0"/>
              <a:t>LEA </a:t>
            </a:r>
            <a:r>
              <a:rPr lang="ko-KR" altLang="en-US" sz="2800" b="0" dirty="0" err="1"/>
              <a:t>암복호화</a:t>
            </a:r>
            <a:endParaRPr lang="en-US" altLang="ko-KR" sz="48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Encrypt</a:t>
            </a:r>
            <a:endParaRPr lang="en-US" altLang="ko-KR" sz="1200" b="0" dirty="0"/>
          </a:p>
          <a:p>
            <a:pPr lvl="2">
              <a:lnSpc>
                <a:spcPct val="150000"/>
              </a:lnSpc>
            </a:pPr>
            <a:endParaRPr lang="en-US" altLang="ko-KR" sz="1200" b="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6117EB7-EE3F-7660-FD83-6D1923D3C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655" y="884111"/>
            <a:ext cx="1852695" cy="9716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89AA04-96CE-F230-A66E-B2303B60F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36" y="1855788"/>
            <a:ext cx="4632096" cy="24051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683064-D9B6-1E45-5E9C-E955461C377A}"/>
              </a:ext>
            </a:extLst>
          </p:cNvPr>
          <p:cNvSpPr txBox="1"/>
          <p:nvPr/>
        </p:nvSpPr>
        <p:spPr>
          <a:xfrm>
            <a:off x="245896" y="1368093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lea.h</a:t>
            </a:r>
            <a:r>
              <a:rPr lang="en-US" altLang="ko-KR" dirty="0"/>
              <a:t> </a:t>
            </a:r>
            <a:r>
              <a:rPr lang="ko-KR" altLang="en-US" dirty="0"/>
              <a:t>헤더파일에 매크로 정의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889A93-0947-7ECD-0475-60CA22A18EEA}"/>
              </a:ext>
            </a:extLst>
          </p:cNvPr>
          <p:cNvSpPr txBox="1"/>
          <p:nvPr/>
        </p:nvSpPr>
        <p:spPr>
          <a:xfrm>
            <a:off x="3419047" y="1414259"/>
            <a:ext cx="3228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-&gt; </a:t>
            </a:r>
            <a:r>
              <a:rPr lang="ko-KR" altLang="en-US" sz="1200" b="1" dirty="0"/>
              <a:t>입력의 타입에 따라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가지 다른 함수사용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B1C4E2F-CCB2-92FF-E2C0-B1ADD8254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594" y="3537493"/>
            <a:ext cx="6342070" cy="21363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15AC1A-55F2-8FF4-2E87-EEC43CD9BDF0}"/>
              </a:ext>
            </a:extLst>
          </p:cNvPr>
          <p:cNvSpPr txBox="1"/>
          <p:nvPr/>
        </p:nvSpPr>
        <p:spPr>
          <a:xfrm>
            <a:off x="2377440" y="215682"/>
            <a:ext cx="1702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이전 코드와 비교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DC7467-6AB5-9BBE-C2D6-236AA7BCC521}"/>
              </a:ext>
            </a:extLst>
          </p:cNvPr>
          <p:cNvSpPr/>
          <p:nvPr/>
        </p:nvSpPr>
        <p:spPr>
          <a:xfrm>
            <a:off x="5625296" y="5331089"/>
            <a:ext cx="1817226" cy="342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5249C3-E401-4F0D-E544-68B17329B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0142" y="897648"/>
            <a:ext cx="2552422" cy="22628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377A200-3940-7D5E-ED5D-B009B2FB9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0142" y="897647"/>
            <a:ext cx="2552422" cy="24294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58F123-A388-FD4D-E8AA-6FB50ED55D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0142" y="897646"/>
            <a:ext cx="2585677" cy="24228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97DD9B-9E58-E6D5-BF34-B211306142B2}"/>
              </a:ext>
            </a:extLst>
          </p:cNvPr>
          <p:cNvSpPr txBox="1"/>
          <p:nvPr/>
        </p:nvSpPr>
        <p:spPr>
          <a:xfrm>
            <a:off x="4286733" y="4357079"/>
            <a:ext cx="1244251" cy="24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＜수정 코드＞</a:t>
            </a:r>
          </a:p>
        </p:txBody>
      </p:sp>
    </p:spTree>
    <p:extLst>
      <p:ext uri="{BB962C8B-B14F-4D97-AF65-F5344CB8AC3E}">
        <p14:creationId xmlns:p14="http://schemas.microsoft.com/office/powerpoint/2010/main" val="310891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20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F3ACE-F6AA-CE61-B82C-CC912B3C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795453" cy="73914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800" b="0" dirty="0"/>
              <a:t>LEA </a:t>
            </a:r>
            <a:r>
              <a:rPr lang="ko-KR" altLang="en-US" sz="2800" b="0" dirty="0" err="1"/>
              <a:t>암복호화</a:t>
            </a:r>
            <a:endParaRPr lang="en-US" altLang="ko-KR" sz="4800" b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7E299-0896-1A68-2C99-D1FB10667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650" y="857504"/>
            <a:ext cx="11950700" cy="538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Key schedule</a:t>
            </a:r>
            <a:endParaRPr lang="en-US" altLang="ko-KR" sz="1200" b="0" dirty="0"/>
          </a:p>
          <a:p>
            <a:pPr lvl="2">
              <a:lnSpc>
                <a:spcPct val="150000"/>
              </a:lnSpc>
            </a:pPr>
            <a:endParaRPr lang="en-US" altLang="ko-KR" sz="1200" b="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6117EB7-EE3F-7660-FD83-6D1923D3C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655" y="884111"/>
            <a:ext cx="1852695" cy="97167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15AC1A-55F2-8FF4-2E87-EEC43CD9BDF0}"/>
              </a:ext>
            </a:extLst>
          </p:cNvPr>
          <p:cNvSpPr txBox="1"/>
          <p:nvPr/>
        </p:nvSpPr>
        <p:spPr>
          <a:xfrm>
            <a:off x="2377440" y="215682"/>
            <a:ext cx="156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KISA</a:t>
            </a:r>
            <a:r>
              <a:rPr lang="ko-KR" altLang="en-US" sz="1400" b="1" dirty="0">
                <a:solidFill>
                  <a:schemeClr val="bg1"/>
                </a:solidFill>
              </a:rPr>
              <a:t> 코드 특징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7BB800-F91D-E647-CE05-DE2E9020A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40" y="1369949"/>
            <a:ext cx="4706670" cy="48407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72F4BA-FE40-60DF-F94D-37BCAE8C9D68}"/>
              </a:ext>
            </a:extLst>
          </p:cNvPr>
          <p:cNvSpPr txBox="1"/>
          <p:nvPr/>
        </p:nvSpPr>
        <p:spPr>
          <a:xfrm>
            <a:off x="5359272" y="1574157"/>
            <a:ext cx="287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Delta</a:t>
            </a:r>
            <a:r>
              <a:rPr lang="ko-KR" altLang="en-US" dirty="0"/>
              <a:t>값들을 미리 </a:t>
            </a:r>
            <a:r>
              <a:rPr lang="en-US" altLang="ko-KR" dirty="0"/>
              <a:t>rotation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E032DA-7180-C598-D0BE-1D370DC17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5596" y="1974151"/>
            <a:ext cx="2258549" cy="11026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B85887D-2C3A-6C90-442E-26DDD3DDB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5596" y="3210479"/>
            <a:ext cx="2314099" cy="1321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B28A2BE-F653-C832-9E8B-7C8E1E0F57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6996" y="2291176"/>
            <a:ext cx="3771791" cy="22756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16E09C-0927-2AAD-775D-C548E22FBB96}"/>
              </a:ext>
            </a:extLst>
          </p:cNvPr>
          <p:cNvSpPr txBox="1"/>
          <p:nvPr/>
        </p:nvSpPr>
        <p:spPr>
          <a:xfrm>
            <a:off x="3829780" y="1077561"/>
            <a:ext cx="12811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/>
              <a:t>＜</a:t>
            </a:r>
            <a:r>
              <a:rPr lang="en-US" altLang="ko-KR" sz="1300" b="1" dirty="0"/>
              <a:t>KISA</a:t>
            </a:r>
            <a:r>
              <a:rPr lang="ko-KR" altLang="en-US" sz="1300" b="1" dirty="0"/>
              <a:t> 코드＞</a:t>
            </a:r>
          </a:p>
        </p:txBody>
      </p:sp>
    </p:spTree>
    <p:extLst>
      <p:ext uri="{BB962C8B-B14F-4D97-AF65-F5344CB8AC3E}">
        <p14:creationId xmlns:p14="http://schemas.microsoft.com/office/powerpoint/2010/main" val="285782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9486A920E9E2D42AE9AE5B16528775F" ma:contentTypeVersion="10" ma:contentTypeDescription="새 문서를 만듭니다." ma:contentTypeScope="" ma:versionID="d2eef716d9bd6a77dc38fd64548a2d86">
  <xsd:schema xmlns:xsd="http://www.w3.org/2001/XMLSchema" xmlns:xs="http://www.w3.org/2001/XMLSchema" xmlns:p="http://schemas.microsoft.com/office/2006/metadata/properties" xmlns:ns3="ee328bc0-2e21-4d11-931b-94443f8a951d" xmlns:ns4="4f923bc4-c52f-47f5-b8ac-4b92537e0eef" targetNamespace="http://schemas.microsoft.com/office/2006/metadata/properties" ma:root="true" ma:fieldsID="11092de529665e20a7ea61a7bba493a3" ns3:_="" ns4:_="">
    <xsd:import namespace="ee328bc0-2e21-4d11-931b-94443f8a951d"/>
    <xsd:import namespace="4f923bc4-c52f-47f5-b8ac-4b92537e0e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328bc0-2e21-4d11-931b-94443f8a95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23bc4-c52f-47f5-b8ac-4b92537e0ee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e328bc0-2e21-4d11-931b-94443f8a951d" xsi:nil="true"/>
  </documentManagement>
</p:properties>
</file>

<file path=customXml/itemProps1.xml><?xml version="1.0" encoding="utf-8"?>
<ds:datastoreItem xmlns:ds="http://schemas.openxmlformats.org/officeDocument/2006/customXml" ds:itemID="{129DFF1E-E7EE-48E1-97E9-B2C56457A3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11AA25-FB70-4DCB-AC0D-CEE7BD674F6E}">
  <ds:schemaRefs>
    <ds:schemaRef ds:uri="4f923bc4-c52f-47f5-b8ac-4b92537e0eef"/>
    <ds:schemaRef ds:uri="ee328bc0-2e21-4d11-931b-94443f8a951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16CF964-900F-45B1-9FD7-1D471D650B9A}">
  <ds:schemaRefs>
    <ds:schemaRef ds:uri="http://schemas.microsoft.com/office/2006/documentManagement/types"/>
    <ds:schemaRef ds:uri="http://purl.org/dc/dcmitype/"/>
    <ds:schemaRef ds:uri="4f923bc4-c52f-47f5-b8ac-4b92537e0eef"/>
    <ds:schemaRef ds:uri="http://schemas.openxmlformats.org/package/2006/metadata/core-properties"/>
    <ds:schemaRef ds:uri="http://schemas.microsoft.com/office/infopath/2007/PartnerControls"/>
    <ds:schemaRef ds:uri="ee328bc0-2e21-4d11-931b-94443f8a951d"/>
    <ds:schemaRef ds:uri="http://purl.org/dc/terms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한윤선_24-하계학술_Implicit certs_아이디어</Template>
  <TotalTime>4834</TotalTime>
  <Words>371</Words>
  <Application>Microsoft Office PowerPoint</Application>
  <PresentationFormat>와이드스크린</PresentationFormat>
  <Paragraphs>112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나눔스퀘어 ExtraBold</vt:lpstr>
      <vt:lpstr>맑은 고딕</vt:lpstr>
      <vt:lpstr>Arial</vt:lpstr>
      <vt:lpstr>Baskerville Old Face</vt:lpstr>
      <vt:lpstr>Wingdings</vt:lpstr>
      <vt:lpstr>Office 테마</vt:lpstr>
      <vt:lpstr>PowerPoint 프레젠테이션</vt:lpstr>
      <vt:lpstr>목차</vt:lpstr>
      <vt:lpstr>LEA 암복호화</vt:lpstr>
      <vt:lpstr>LEA 암복호화</vt:lpstr>
      <vt:lpstr>LEA 암복호화</vt:lpstr>
      <vt:lpstr>LEA 암복호화</vt:lpstr>
      <vt:lpstr>LEA 암복호화</vt:lpstr>
      <vt:lpstr>LEA 암복호화</vt:lpstr>
      <vt:lpstr>LEA 암복호화</vt:lpstr>
      <vt:lpstr>LEA 암복호화</vt:lpstr>
      <vt:lpstr>LEA 암복호화</vt:lpstr>
      <vt:lpstr>LEA 암복호화</vt:lpstr>
      <vt:lpstr>LEA 암복호화</vt:lpstr>
      <vt:lpstr>LEA 운영모드</vt:lpstr>
      <vt:lpstr>LEA 운영모드</vt:lpstr>
      <vt:lpstr>LEA 운영모드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한윤선(대학원생-정보융합보안전공)</dc:creator>
  <cp:lastModifiedBy>채린 김</cp:lastModifiedBy>
  <cp:revision>67</cp:revision>
  <dcterms:created xsi:type="dcterms:W3CDTF">2024-05-24T02:00:38Z</dcterms:created>
  <dcterms:modified xsi:type="dcterms:W3CDTF">2024-07-16T07:22:45Z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0x01010059486A920E9E2D42AE9AE5B16528775F</vt:lpwstr>
  </property>
</Properties>
</file>