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351" r:id="rId5"/>
    <p:sldId id="355" r:id="rId6"/>
    <p:sldId id="369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2" r:id="rId15"/>
    <p:sldId id="393" r:id="rId16"/>
    <p:sldId id="394" r:id="rId17"/>
    <p:sldId id="397" r:id="rId18"/>
    <p:sldId id="396" r:id="rId19"/>
    <p:sldId id="395" r:id="rId20"/>
    <p:sldId id="398" r:id="rId21"/>
    <p:sldId id="399" r:id="rId22"/>
    <p:sldId id="400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린 김" initials="채김" lastIdx="1" clrIdx="0">
    <p:extLst>
      <p:ext uri="{19B8F6BF-5375-455C-9EA6-DF929625EA0E}">
        <p15:presenceInfo xmlns:p15="http://schemas.microsoft.com/office/powerpoint/2012/main" userId="1fbb783854f8fe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FFFFFF"/>
    <a:srgbClr val="FFD1D1"/>
    <a:srgbClr val="FFEBEB"/>
    <a:srgbClr val="FFCCCC"/>
    <a:srgbClr val="002060"/>
    <a:srgbClr val="F8CEB1"/>
    <a:srgbClr val="1A2234"/>
    <a:srgbClr val="1D273F"/>
    <a:srgbClr val="171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927" autoAdjust="0"/>
  </p:normalViewPr>
  <p:slideViewPr>
    <p:cSldViewPr snapToGrid="0">
      <p:cViewPr varScale="1">
        <p:scale>
          <a:sx n="77" d="100"/>
          <a:sy n="77" d="100"/>
        </p:scale>
        <p:origin x="9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9E342-5D21-4E96-AAA2-B4C19F4DC139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B2E25-4F72-46C3-A718-EDA3D6A30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1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A310E3-EF23-57B3-342C-005F9D45EFC2}"/>
              </a:ext>
            </a:extLst>
          </p:cNvPr>
          <p:cNvSpPr/>
          <p:nvPr userDrawn="1"/>
        </p:nvSpPr>
        <p:spPr>
          <a:xfrm>
            <a:off x="0" y="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9885DAA-4F7E-CC2A-AA82-1A7ED08A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8" y="111853"/>
            <a:ext cx="4016235" cy="65101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D9E4F-B37C-77EF-6C01-1E04E74E6471}"/>
              </a:ext>
            </a:extLst>
          </p:cNvPr>
          <p:cNvSpPr/>
          <p:nvPr userDrawn="1"/>
        </p:nvSpPr>
        <p:spPr>
          <a:xfrm>
            <a:off x="2964263" y="4188652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4FF00AF-5DD8-1D98-8450-5CEBC5021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  <p:sp>
        <p:nvSpPr>
          <p:cNvPr id="24" name="텍스트 개체 틀 20">
            <a:extLst>
              <a:ext uri="{FF2B5EF4-FFF2-40B4-BE49-F238E27FC236}">
                <a16:creationId xmlns:a16="http://schemas.microsoft.com/office/drawing/2014/main" id="{52615EFC-1D52-3B0F-AAC6-99B34635E6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12913" y="3684760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2024. 01. 24</a:t>
            </a:r>
            <a:endParaRPr lang="ko-KR" altLang="en-US"/>
          </a:p>
        </p:txBody>
      </p:sp>
      <p:sp>
        <p:nvSpPr>
          <p:cNvPr id="25" name="텍스트 개체 틀 20">
            <a:extLst>
              <a:ext uri="{FF2B5EF4-FFF2-40B4-BE49-F238E27FC236}">
                <a16:creationId xmlns:a16="http://schemas.microsoft.com/office/drawing/2014/main" id="{B625CBD8-674F-193F-A618-E3DDFBAEC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6543" y="4155208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김채린 </a:t>
            </a:r>
            <a:r>
              <a:rPr lang="en-US" altLang="ko-KR" dirty="0" err="1"/>
              <a:t>Chaerin</a:t>
            </a:r>
            <a:r>
              <a:rPr lang="en-US" altLang="ko-KR" dirty="0"/>
              <a:t> Kim</a:t>
            </a:r>
            <a:endParaRPr lang="ko-KR" altLang="en-US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AE2275C-1854-6542-0869-053C9B6AC4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850" y="6178769"/>
            <a:ext cx="3295650" cy="517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85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D545DC-B775-43F0-B0FB-A8FB5E4DA90B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0055F7-FDDD-61CC-404B-609CA7949600}"/>
              </a:ext>
            </a:extLst>
          </p:cNvPr>
          <p:cNvSpPr/>
          <p:nvPr userDrawn="1"/>
        </p:nvSpPr>
        <p:spPr>
          <a:xfrm>
            <a:off x="2917371" y="3484219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20">
            <a:extLst>
              <a:ext uri="{FF2B5EF4-FFF2-40B4-BE49-F238E27FC236}">
                <a16:creationId xmlns:a16="http://schemas.microsoft.com/office/drawing/2014/main" id="{EE347C30-DC9C-F473-4404-25605AFF5F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0440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0A970-FF06-B143-15D9-9168F55D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608820" cy="739140"/>
          </a:xfrm>
          <a:prstGeom prst="rect">
            <a:avLst/>
          </a:prstGeom>
        </p:spPr>
        <p:txBody>
          <a:bodyPr anchor="ctr"/>
          <a:lstStyle>
            <a:lvl1pPr>
              <a:defRPr sz="35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4195BF-D05C-C0E6-0F33-E5FB757E98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650" y="863600"/>
            <a:ext cx="11950700" cy="53848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b="1">
                <a:latin typeface="Baskerville Old Face" panose="02020602080505020303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b="1">
                <a:latin typeface="Baskerville Old Face" panose="020206020805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Baskerville Old Face" panose="02020602080505020303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ko-KR" altLang="en-US"/>
              <a:t> 마스터 텍스트 스타일을 편집하려면 클릭</a:t>
            </a:r>
          </a:p>
          <a:p>
            <a:pPr lvl="1"/>
            <a:r>
              <a:rPr lang="ko-KR" altLang="en-US"/>
              <a:t> 두 번째 수준</a:t>
            </a:r>
          </a:p>
          <a:p>
            <a:pPr lvl="2"/>
            <a:r>
              <a:rPr lang="ko-KR" altLang="en-US"/>
              <a:t> 세 번째 수준</a:t>
            </a:r>
          </a:p>
          <a:p>
            <a:pPr lvl="3"/>
            <a:r>
              <a:rPr lang="ko-KR" altLang="en-US"/>
              <a:t> 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091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B50752-DBD6-DDB0-26E6-02F967B35B15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FF9B9004-A92E-EC32-0AF5-0DBFC2FB1B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654" y="2387187"/>
            <a:ext cx="320868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/>
              <a:t>Q&amp;A</a:t>
            </a:r>
          </a:p>
        </p:txBody>
      </p:sp>
      <p:sp>
        <p:nvSpPr>
          <p:cNvPr id="8" name="텍스트 개체 틀 20">
            <a:extLst>
              <a:ext uri="{FF2B5EF4-FFF2-40B4-BE49-F238E27FC236}">
                <a16:creationId xmlns:a16="http://schemas.microsoft.com/office/drawing/2014/main" id="{58D611C8-E4E9-FDC5-CE46-92FA6EDB0F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499" y="3639817"/>
            <a:ext cx="3616997" cy="4999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 dirty="0"/>
              <a:t>chearin0410@kookmin.ac.kr</a:t>
            </a:r>
          </a:p>
        </p:txBody>
      </p:sp>
    </p:spTree>
    <p:extLst>
      <p:ext uri="{BB962C8B-B14F-4D97-AF65-F5344CB8AC3E}">
        <p14:creationId xmlns:p14="http://schemas.microsoft.com/office/powerpoint/2010/main" val="154448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A6A09E-DA9D-F57D-84C8-E11D1E0D8A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Text" lastClr="000000">
                  <a:lumMod val="95000"/>
                  <a:lumOff val="5000"/>
                </a:sysClr>
              </a:gs>
              <a:gs pos="50000">
                <a:srgbClr val="4A66AC">
                  <a:lumMod val="50000"/>
                </a:srgbClr>
              </a:gs>
              <a:gs pos="100000">
                <a:srgbClr val="ACCBF9">
                  <a:lumMod val="1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955376C-00CD-8115-39C4-9933CC440F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37486" y="6453973"/>
            <a:ext cx="24148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A82A8286-2D6A-4568-8F50-10205F1187FD}" type="slidenum">
              <a:rPr lang="en-US" altLang="ko-KR" sz="1400" b="1" smtClean="0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t>/20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D5FE589-CEEF-BF58-ACEB-E8FFD4B1CC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6395581"/>
            <a:ext cx="2619175" cy="4245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124FBC-64D5-88C4-5A1A-37E57D24BD78}"/>
              </a:ext>
            </a:extLst>
          </p:cNvPr>
          <p:cNvSpPr/>
          <p:nvPr userDrawn="1"/>
        </p:nvSpPr>
        <p:spPr>
          <a:xfrm>
            <a:off x="0" y="747287"/>
            <a:ext cx="12192000" cy="5602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5C5C6BE1-F683-AF86-8AB4-88083CB919F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51900" y="121078"/>
            <a:ext cx="3200400" cy="502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8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0D01CCC-7367-3A60-02E8-B13ADE26F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5181" y="2034033"/>
            <a:ext cx="9814379" cy="2195747"/>
          </a:xfrm>
        </p:spPr>
        <p:txBody>
          <a:bodyPr/>
          <a:lstStyle/>
          <a:p>
            <a:r>
              <a:rPr lang="en-US" altLang="ko-KR">
                <a:latin typeface="Baskerville Old Face" panose="02020602080505020303" pitchFamily="18" charset="0"/>
              </a:rPr>
              <a:t>CS</a:t>
            </a:r>
            <a:r>
              <a:rPr lang="en-US" altLang="ko-KR"/>
              <a:t>E Lab </a:t>
            </a:r>
            <a:r>
              <a:rPr lang="ko-KR" altLang="en-US"/>
              <a:t>인턴 프로그램</a:t>
            </a:r>
            <a:endParaRPr lang="en-US" altLang="ko-KR">
              <a:latin typeface="Baskerville Old Face" panose="02020602080505020303" pitchFamily="18" charset="0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B6A5639E-FAC0-DAB7-CAC3-5408F255C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2913" y="4563761"/>
            <a:ext cx="3758913" cy="470448"/>
          </a:xfrm>
        </p:spPr>
        <p:txBody>
          <a:bodyPr/>
          <a:lstStyle/>
          <a:p>
            <a:r>
              <a:rPr lang="en-US" altLang="ko-KR" dirty="0">
                <a:ea typeface="나눔스퀘어 ExtraBold" panose="020B0600000101010101"/>
              </a:rPr>
              <a:t>2024.07.02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0E1150C2-26E2-3CE7-0818-830BEA78B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2913" y="5359951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김채린</a:t>
            </a:r>
          </a:p>
        </p:txBody>
      </p:sp>
    </p:spTree>
    <p:extLst>
      <p:ext uri="{BB962C8B-B14F-4D97-AF65-F5344CB8AC3E}">
        <p14:creationId xmlns:p14="http://schemas.microsoft.com/office/powerpoint/2010/main" val="331559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3D49B2B-B63C-159C-B4C4-080FD78B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0" y="1268349"/>
            <a:ext cx="3817340" cy="47528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LEA </a:t>
            </a:r>
            <a:r>
              <a:rPr lang="ko-KR" altLang="en-US" sz="2800" dirty="0"/>
              <a:t>운영모드 검증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CTR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KAT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44B35C-68B4-8DEC-A46E-42AAD486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58" y="1445889"/>
            <a:ext cx="3289779" cy="1784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F63E57-8768-041F-9ECE-2DBACCFE69D8}"/>
              </a:ext>
            </a:extLst>
          </p:cNvPr>
          <p:cNvSpPr txBox="1"/>
          <p:nvPr/>
        </p:nvSpPr>
        <p:spPr>
          <a:xfrm>
            <a:off x="3119416" y="30791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CTR </a:t>
            </a:r>
            <a:r>
              <a:rPr lang="ko-KR" altLang="en-US" sz="1400" b="1" dirty="0">
                <a:solidFill>
                  <a:schemeClr val="bg1"/>
                </a:solidFill>
              </a:rPr>
              <a:t>모드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4A50A3-0226-2D39-FA92-26E3EA7C1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482" y="1296167"/>
            <a:ext cx="3696216" cy="4496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329B5-292E-0F26-817D-886A50F0CF73}"/>
              </a:ext>
            </a:extLst>
          </p:cNvPr>
          <p:cNvSpPr txBox="1"/>
          <p:nvPr/>
        </p:nvSpPr>
        <p:spPr>
          <a:xfrm>
            <a:off x="8110345" y="998848"/>
            <a:ext cx="1813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LEA128(CTR)KAT.txt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866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LEA </a:t>
            </a:r>
            <a:r>
              <a:rPr lang="ko-KR" altLang="en-US" sz="2800" dirty="0"/>
              <a:t>운영모드 검증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49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CTR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MMT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B64075-CE87-5A4E-E73F-3C42E594E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"/>
          <a:stretch/>
        </p:blipFill>
        <p:spPr>
          <a:xfrm>
            <a:off x="4398707" y="1262795"/>
            <a:ext cx="2804673" cy="1810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E4554A-44A3-0A46-B3A9-D9749FD7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4" y="1262795"/>
            <a:ext cx="3961388" cy="4823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CA0AF-CCEE-9E41-1862-7780FE0C4561}"/>
              </a:ext>
            </a:extLst>
          </p:cNvPr>
          <p:cNvSpPr txBox="1"/>
          <p:nvPr/>
        </p:nvSpPr>
        <p:spPr>
          <a:xfrm>
            <a:off x="3119416" y="30791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CTR </a:t>
            </a:r>
            <a:r>
              <a:rPr lang="ko-KR" altLang="en-US" sz="1400" b="1" dirty="0">
                <a:solidFill>
                  <a:schemeClr val="bg1"/>
                </a:solidFill>
              </a:rPr>
              <a:t>모드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211E0-7D80-376F-DDFA-1175EA63A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707" y="3709253"/>
            <a:ext cx="6908847" cy="2430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1E421-555E-4C44-AE90-267AEC1ACA2D}"/>
              </a:ext>
            </a:extLst>
          </p:cNvPr>
          <p:cNvSpPr txBox="1"/>
          <p:nvPr/>
        </p:nvSpPr>
        <p:spPr>
          <a:xfrm>
            <a:off x="9399394" y="3376998"/>
            <a:ext cx="191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LEA128(CTR)MMT.txt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1281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LEA </a:t>
            </a:r>
            <a:r>
              <a:rPr lang="ko-KR" altLang="en-US" sz="2800" dirty="0"/>
              <a:t>운영모드 검증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CTR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MCT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8674A8-0ED3-FB62-8C57-05F1AC0E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20" y="1339546"/>
            <a:ext cx="3048425" cy="233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D4EBE8-7787-125C-4941-37E6E5DC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4" y="1330168"/>
            <a:ext cx="3654146" cy="4670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0D82D9-E3D9-F010-3DC1-705203FCFD93}"/>
              </a:ext>
            </a:extLst>
          </p:cNvPr>
          <p:cNvSpPr txBox="1"/>
          <p:nvPr/>
        </p:nvSpPr>
        <p:spPr>
          <a:xfrm>
            <a:off x="3119416" y="30791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CTR </a:t>
            </a:r>
            <a:r>
              <a:rPr lang="ko-KR" altLang="en-US" sz="1400" b="1" dirty="0">
                <a:solidFill>
                  <a:schemeClr val="bg1"/>
                </a:solidFill>
              </a:rPr>
              <a:t>모드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FA8C0F-A6F8-20DD-EA3A-2BA6DC68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331" y="1376076"/>
            <a:ext cx="3447344" cy="3761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C4308-AF5B-BABD-29FC-F34548B2749C}"/>
              </a:ext>
            </a:extLst>
          </p:cNvPr>
          <p:cNvSpPr txBox="1"/>
          <p:nvPr/>
        </p:nvSpPr>
        <p:spPr>
          <a:xfrm>
            <a:off x="7893211" y="1039488"/>
            <a:ext cx="1863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LEA128(CTR)MCT.txt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290CB-1E15-18D4-75D8-6AC3DD4D4A03}"/>
              </a:ext>
            </a:extLst>
          </p:cNvPr>
          <p:cNvSpPr txBox="1"/>
          <p:nvPr/>
        </p:nvSpPr>
        <p:spPr>
          <a:xfrm>
            <a:off x="4230026" y="4035603"/>
            <a:ext cx="1907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CT[0]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PT </a:t>
            </a:r>
            <a:r>
              <a:rPr lang="en-US" altLang="ko-KR" sz="1000" dirty="0" err="1"/>
              <a:t>xor</a:t>
            </a:r>
            <a:r>
              <a:rPr lang="en-US" altLang="ko-KR" sz="1000" dirty="0"/>
              <a:t> LEA(key,</a:t>
            </a:r>
            <a:r>
              <a:rPr lang="ko-KR" altLang="en-US" sz="1000" dirty="0"/>
              <a:t> </a:t>
            </a:r>
            <a:r>
              <a:rPr lang="en-US" altLang="ko-KR" sz="1000" dirty="0"/>
              <a:t>CTR)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8E947-7FAB-EC62-B89B-08705F140C07}"/>
              </a:ext>
            </a:extLst>
          </p:cNvPr>
          <p:cNvSpPr txBox="1"/>
          <p:nvPr/>
        </p:nvSpPr>
        <p:spPr>
          <a:xfrm>
            <a:off x="4230026" y="4344977"/>
            <a:ext cx="2178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CT[1] = CT[0] </a:t>
            </a:r>
            <a:r>
              <a:rPr lang="en-US" altLang="ko-KR" sz="1000" dirty="0" err="1"/>
              <a:t>xor</a:t>
            </a:r>
            <a:r>
              <a:rPr lang="en-US" altLang="ko-KR" sz="1000" dirty="0"/>
              <a:t> LEA(key, CTR+1)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22E93-E862-384C-C675-FF6094E367C8}"/>
              </a:ext>
            </a:extLst>
          </p:cNvPr>
          <p:cNvSpPr txBox="1"/>
          <p:nvPr/>
        </p:nvSpPr>
        <p:spPr>
          <a:xfrm>
            <a:off x="4230026" y="4776211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CT[999] = CT[998] </a:t>
            </a:r>
            <a:r>
              <a:rPr lang="en-US" altLang="ko-KR" sz="1000" dirty="0" err="1"/>
              <a:t>xor</a:t>
            </a:r>
            <a:r>
              <a:rPr lang="en-US" altLang="ko-KR" sz="1000" dirty="0"/>
              <a:t> LEA(key, CTR+999)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80379-DC2D-E904-37D3-A4754E682A41}"/>
              </a:ext>
            </a:extLst>
          </p:cNvPr>
          <p:cNvSpPr txBox="1"/>
          <p:nvPr/>
        </p:nvSpPr>
        <p:spPr>
          <a:xfrm rot="5400000">
            <a:off x="5302915" y="4569582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DEF49-875C-E70C-1ADD-77512003FFFB}"/>
              </a:ext>
            </a:extLst>
          </p:cNvPr>
          <p:cNvSpPr txBox="1"/>
          <p:nvPr/>
        </p:nvSpPr>
        <p:spPr>
          <a:xfrm>
            <a:off x="4198558" y="5261852"/>
            <a:ext cx="200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끝나면 </a:t>
            </a:r>
            <a:r>
              <a:rPr lang="en-US" altLang="ko-KR" sz="1200" dirty="0"/>
              <a:t>PT,</a:t>
            </a:r>
            <a:r>
              <a:rPr lang="ko-KR" altLang="en-US" sz="1200" dirty="0"/>
              <a:t> </a:t>
            </a:r>
            <a:r>
              <a:rPr lang="en-US" altLang="ko-KR" sz="1200" dirty="0"/>
              <a:t>key</a:t>
            </a:r>
            <a:r>
              <a:rPr lang="ko-KR" altLang="en-US" sz="1200" dirty="0"/>
              <a:t>값 업데이트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3D9AF-2E6D-26D8-CD04-07B26BDF384F}"/>
              </a:ext>
            </a:extLst>
          </p:cNvPr>
          <p:cNvSpPr txBox="1"/>
          <p:nvPr/>
        </p:nvSpPr>
        <p:spPr>
          <a:xfrm>
            <a:off x="4198558" y="5544016"/>
            <a:ext cx="16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 과정을 </a:t>
            </a:r>
            <a:r>
              <a:rPr lang="en-US" altLang="ko-KR" sz="1200" dirty="0"/>
              <a:t>100</a:t>
            </a:r>
            <a:r>
              <a:rPr lang="ko-KR" altLang="en-US" sz="1200" dirty="0"/>
              <a:t>번 진행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D2E724-24F3-72E9-0AAE-00F156A05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331" y="2366963"/>
            <a:ext cx="3466325" cy="29517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F63FF-8AD8-99CA-22FA-861D36147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947" y="2487256"/>
            <a:ext cx="2941758" cy="19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기본 함수</a:t>
            </a:r>
            <a:endParaRPr lang="en-US" altLang="ko-KR" sz="12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D82D9-E3D9-F010-3DC1-705203FCFD93}"/>
              </a:ext>
            </a:extLst>
          </p:cNvPr>
          <p:cNvSpPr txBox="1"/>
          <p:nvPr/>
        </p:nvSpPr>
        <p:spPr>
          <a:xfrm>
            <a:off x="2024260" y="3079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덧셈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뺄셈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0C99C4-80F7-3899-C16E-709489DA8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08" y="4383600"/>
            <a:ext cx="4794729" cy="1393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07E3C-78D0-0EBC-40ED-7210246787BA}"/>
              </a:ext>
            </a:extLst>
          </p:cNvPr>
          <p:cNvSpPr txBox="1"/>
          <p:nvPr/>
        </p:nvSpPr>
        <p:spPr>
          <a:xfrm>
            <a:off x="5018151" y="5777001"/>
            <a:ext cx="1505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TV_opA_add.txt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F0154C-33F6-8EB4-7BB6-7F8CBC8E604D}"/>
              </a:ext>
            </a:extLst>
          </p:cNvPr>
          <p:cNvSpPr/>
          <p:nvPr/>
        </p:nvSpPr>
        <p:spPr>
          <a:xfrm>
            <a:off x="5053166" y="4379817"/>
            <a:ext cx="61565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B86EF-D568-D07A-CD7E-D2FC62F4E297}"/>
              </a:ext>
            </a:extLst>
          </p:cNvPr>
          <p:cNvSpPr txBox="1"/>
          <p:nvPr/>
        </p:nvSpPr>
        <p:spPr>
          <a:xfrm>
            <a:off x="9054049" y="410092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hex[0]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CAB47-ACB2-9586-5C49-52AD677B11D1}"/>
              </a:ext>
            </a:extLst>
          </p:cNvPr>
          <p:cNvSpPr txBox="1"/>
          <p:nvPr/>
        </p:nvSpPr>
        <p:spPr>
          <a:xfrm>
            <a:off x="5024094" y="410092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hex[7]</a:t>
            </a:r>
            <a:endParaRPr lang="ko-KR" altLang="en-US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2935FB-DF49-049C-1EA1-1AFC6E34415A}"/>
              </a:ext>
            </a:extLst>
          </p:cNvPr>
          <p:cNvSpPr/>
          <p:nvPr/>
        </p:nvSpPr>
        <p:spPr>
          <a:xfrm>
            <a:off x="9068585" y="4379817"/>
            <a:ext cx="61565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0B1DA1-97E8-A7D0-13E5-C2797A0C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6" y="1340241"/>
            <a:ext cx="3987065" cy="423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BB1653-EB34-6A29-C160-17CF722CA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"/>
          <a:stretch/>
        </p:blipFill>
        <p:spPr>
          <a:xfrm>
            <a:off x="5076026" y="1340241"/>
            <a:ext cx="4040788" cy="2486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146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전체 덧셈</a:t>
            </a:r>
            <a:r>
              <a:rPr lang="en-US" altLang="ko-KR" sz="1600" dirty="0"/>
              <a:t>, </a:t>
            </a:r>
            <a:r>
              <a:rPr lang="ko-KR" altLang="en-US" sz="1600" dirty="0"/>
              <a:t>뺄셈 함수</a:t>
            </a:r>
            <a:endParaRPr lang="en-US" altLang="ko-KR" sz="12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D82D9-E3D9-F010-3DC1-705203FCFD93}"/>
              </a:ext>
            </a:extLst>
          </p:cNvPr>
          <p:cNvSpPr txBox="1"/>
          <p:nvPr/>
        </p:nvSpPr>
        <p:spPr>
          <a:xfrm>
            <a:off x="2024260" y="3079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덧셈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뺄셈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753BE0-21A7-93BA-D972-924518AE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7" y="1416667"/>
            <a:ext cx="3327719" cy="4486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B8BA59-BD82-FA8E-87D7-F78C648E2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40" y="1416666"/>
            <a:ext cx="2962688" cy="4486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75BE78-10E3-AE19-996B-597A77365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226" y="1561269"/>
            <a:ext cx="3844694" cy="1673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C5569C-8B13-64EC-340D-F57BE1EB36C2}"/>
              </a:ext>
            </a:extLst>
          </p:cNvPr>
          <p:cNvSpPr txBox="1"/>
          <p:nvPr/>
        </p:nvSpPr>
        <p:spPr>
          <a:xfrm>
            <a:off x="7940461" y="1284270"/>
            <a:ext cx="1505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TV_opA_add.txt</a:t>
            </a:r>
            <a:endParaRPr lang="ko-KR" altLang="en-US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46329A-BA50-53A8-0C30-9B1B0BCFE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226" y="3712758"/>
            <a:ext cx="3844694" cy="210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175BA1-895F-508F-DC30-9D5A31C053F1}"/>
              </a:ext>
            </a:extLst>
          </p:cNvPr>
          <p:cNvSpPr txBox="1"/>
          <p:nvPr/>
        </p:nvSpPr>
        <p:spPr>
          <a:xfrm>
            <a:off x="7940461" y="3435759"/>
            <a:ext cx="1119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P256</a:t>
            </a:r>
            <a:r>
              <a:rPr lang="ko-KR" altLang="en-US" sz="1200" b="1" dirty="0"/>
              <a:t>값</a:t>
            </a:r>
            <a:r>
              <a:rPr lang="en-US" altLang="ko-KR" sz="1200" b="1" dirty="0"/>
              <a:t>.txt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1D2889-650C-AE5F-562F-773A9AF78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4225" y="4385968"/>
            <a:ext cx="3844693" cy="14468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539C9B-2632-F6A7-5CDB-63E3F9BA2A5E}"/>
              </a:ext>
            </a:extLst>
          </p:cNvPr>
          <p:cNvSpPr txBox="1"/>
          <p:nvPr/>
        </p:nvSpPr>
        <p:spPr>
          <a:xfrm>
            <a:off x="7940461" y="4108969"/>
            <a:ext cx="1380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TV_PF_add.txt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797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소수체</a:t>
            </a:r>
            <a:r>
              <a:rPr lang="ko-KR" altLang="en-US" sz="1600" dirty="0"/>
              <a:t> 덧셈</a:t>
            </a:r>
            <a:endParaRPr lang="en-US" altLang="ko-KR" sz="12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D82D9-E3D9-F010-3DC1-705203FCFD93}"/>
              </a:ext>
            </a:extLst>
          </p:cNvPr>
          <p:cNvSpPr txBox="1"/>
          <p:nvPr/>
        </p:nvSpPr>
        <p:spPr>
          <a:xfrm>
            <a:off x="2024260" y="3079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덧셈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뺄셈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B25FA1-56D0-6B61-C805-76CD9838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"/>
          <a:stretch/>
        </p:blipFill>
        <p:spPr>
          <a:xfrm>
            <a:off x="339945" y="1350896"/>
            <a:ext cx="5931478" cy="2082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CEC7AD-E648-035B-1E8D-1E018A4C1989}"/>
              </a:ext>
            </a:extLst>
          </p:cNvPr>
          <p:cNvSpPr txBox="1"/>
          <p:nvPr/>
        </p:nvSpPr>
        <p:spPr>
          <a:xfrm>
            <a:off x="120650" y="3768124"/>
            <a:ext cx="162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err="1"/>
              <a:t>소수체</a:t>
            </a:r>
            <a:r>
              <a:rPr lang="ko-KR" altLang="en-US" sz="1600" b="1" dirty="0"/>
              <a:t> 뺄셈</a:t>
            </a:r>
            <a:endParaRPr lang="en-US" altLang="ko-KR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620C1-607F-8D72-FFF2-D7973AD1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31" y="1350896"/>
            <a:ext cx="4240111" cy="13653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FE34D3-95F2-524E-30B5-B4A4985FC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331" y="3987373"/>
            <a:ext cx="4244428" cy="12908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F69174-D064-F1BF-C8CA-0DAE2F538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45" y="4165860"/>
            <a:ext cx="5931478" cy="1656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77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빅넘버</a:t>
            </a:r>
            <a:r>
              <a:rPr lang="ko-KR" altLang="en-US" sz="1600" dirty="0"/>
              <a:t> 덧셈</a:t>
            </a:r>
            <a:endParaRPr lang="en-US" altLang="ko-KR" sz="12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D82D9-E3D9-F010-3DC1-705203FCFD93}"/>
              </a:ext>
            </a:extLst>
          </p:cNvPr>
          <p:cNvSpPr txBox="1"/>
          <p:nvPr/>
        </p:nvSpPr>
        <p:spPr>
          <a:xfrm>
            <a:off x="2024260" y="307919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덧셈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뺄셈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EC7AD-E648-035B-1E8D-1E018A4C1989}"/>
              </a:ext>
            </a:extLst>
          </p:cNvPr>
          <p:cNvSpPr txBox="1"/>
          <p:nvPr/>
        </p:nvSpPr>
        <p:spPr>
          <a:xfrm>
            <a:off x="6124469" y="2240871"/>
            <a:ext cx="162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err="1"/>
              <a:t>빅넘버</a:t>
            </a:r>
            <a:r>
              <a:rPr lang="ko-KR" altLang="en-US" sz="1600" b="1" dirty="0"/>
              <a:t> 뺄셈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B0810F-2431-1D48-68F2-59B66B96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6" y="3912733"/>
            <a:ext cx="3591141" cy="14227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DD0635-6E1C-040B-D4AC-0982675F9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950" y="1009131"/>
            <a:ext cx="3171190" cy="13089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09DA9F-1A4A-90C6-C3CA-DEC3F2BDB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90" y="1429893"/>
            <a:ext cx="5735135" cy="2256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4C24E7-CE92-2956-66BF-5C0496660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784" y="2697788"/>
            <a:ext cx="5435356" cy="3164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208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전체 곱셈 함수</a:t>
            </a:r>
            <a:endParaRPr lang="en-US" altLang="ko-KR" sz="12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D82D9-E3D9-F010-3DC1-705203FCFD93}"/>
              </a:ext>
            </a:extLst>
          </p:cNvPr>
          <p:cNvSpPr txBox="1"/>
          <p:nvPr/>
        </p:nvSpPr>
        <p:spPr>
          <a:xfrm>
            <a:off x="2024260" y="30791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곱셈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DB13AA-88D2-2318-8D98-92EA986A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695" y="1428935"/>
            <a:ext cx="2521719" cy="4367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D20479-AEC7-1085-C472-866739DC7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1" y="1431292"/>
            <a:ext cx="3400518" cy="4368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585B57-0FB2-ED77-0EB3-485E9947B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440" y="1428935"/>
            <a:ext cx="1028844" cy="924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6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Operand Scanning</a:t>
            </a:r>
            <a:r>
              <a:rPr lang="ko-KR" altLang="en-US" sz="1600" dirty="0"/>
              <a:t> 곱셈 함수</a:t>
            </a:r>
            <a:endParaRPr lang="en-US" altLang="ko-KR" sz="12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D82D9-E3D9-F010-3DC1-705203FCFD93}"/>
              </a:ext>
            </a:extLst>
          </p:cNvPr>
          <p:cNvSpPr txBox="1"/>
          <p:nvPr/>
        </p:nvSpPr>
        <p:spPr>
          <a:xfrm>
            <a:off x="2024260" y="30791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곱셈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DC5067-8138-0511-10D5-7F298015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3" y="1424547"/>
            <a:ext cx="4325785" cy="322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B51BA8-44E1-337F-4DA9-2CC5D9A4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23" y="1265972"/>
            <a:ext cx="4200573" cy="2097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FFB450-5C61-6D26-6E09-4BA299FE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523" y="3675029"/>
            <a:ext cx="4325786" cy="2189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16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빅넘버</a:t>
            </a:r>
            <a:r>
              <a:rPr lang="ko-KR" altLang="en-US" sz="2800" dirty="0"/>
              <a:t> 연산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Product Scanning</a:t>
            </a:r>
            <a:r>
              <a:rPr lang="ko-KR" altLang="en-US" sz="1600" dirty="0"/>
              <a:t> 곱셈 함수</a:t>
            </a:r>
            <a:endParaRPr lang="en-US" altLang="ko-KR" sz="12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D82D9-E3D9-F010-3DC1-705203FCFD93}"/>
              </a:ext>
            </a:extLst>
          </p:cNvPr>
          <p:cNvSpPr txBox="1"/>
          <p:nvPr/>
        </p:nvSpPr>
        <p:spPr>
          <a:xfrm>
            <a:off x="2024260" y="30791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곱셈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2A7F5-E859-2984-E014-E4C5FC05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5" y="1462255"/>
            <a:ext cx="4325785" cy="171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AEFFED-4D15-A483-0FF8-E15BE439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63" y="2218843"/>
            <a:ext cx="2720460" cy="37724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C5B1AE-C5D0-D6D3-AC1A-F2379B7D9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06" y="1462255"/>
            <a:ext cx="3457986" cy="18562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8B7C91-8B54-C236-4DAA-CA6CDD7EC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006" y="3683645"/>
            <a:ext cx="3644312" cy="20611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EC697A-7A44-EF8A-EF54-700C91BF20F9}"/>
              </a:ext>
            </a:extLst>
          </p:cNvPr>
          <p:cNvSpPr/>
          <p:nvPr/>
        </p:nvSpPr>
        <p:spPr>
          <a:xfrm>
            <a:off x="6936006" y="5810532"/>
            <a:ext cx="3644312" cy="18996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16E9CB-2295-39A8-8FA2-4EA98124C091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8758162" y="5810532"/>
            <a:ext cx="0" cy="18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1BD348-FEA6-7319-EC27-002EB9F58630}"/>
              </a:ext>
            </a:extLst>
          </p:cNvPr>
          <p:cNvCxnSpPr>
            <a:cxnSpLocks/>
          </p:cNvCxnSpPr>
          <p:nvPr/>
        </p:nvCxnSpPr>
        <p:spPr>
          <a:xfrm>
            <a:off x="7808202" y="5810532"/>
            <a:ext cx="0" cy="18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11CAF0-866E-F4E6-9243-17B1936BBFF0}"/>
              </a:ext>
            </a:extLst>
          </p:cNvPr>
          <p:cNvCxnSpPr>
            <a:cxnSpLocks/>
          </p:cNvCxnSpPr>
          <p:nvPr/>
        </p:nvCxnSpPr>
        <p:spPr>
          <a:xfrm>
            <a:off x="8295882" y="5810532"/>
            <a:ext cx="0" cy="18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681008-38C3-3801-2953-411D585DD540}"/>
              </a:ext>
            </a:extLst>
          </p:cNvPr>
          <p:cNvCxnSpPr>
            <a:cxnSpLocks/>
          </p:cNvCxnSpPr>
          <p:nvPr/>
        </p:nvCxnSpPr>
        <p:spPr>
          <a:xfrm>
            <a:off x="7340842" y="5810532"/>
            <a:ext cx="0" cy="18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D7141FF-9D3D-36E1-4213-19E2EF08ADC6}"/>
              </a:ext>
            </a:extLst>
          </p:cNvPr>
          <p:cNvCxnSpPr>
            <a:cxnSpLocks/>
          </p:cNvCxnSpPr>
          <p:nvPr/>
        </p:nvCxnSpPr>
        <p:spPr>
          <a:xfrm>
            <a:off x="9692882" y="5810532"/>
            <a:ext cx="0" cy="18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8D99E5-EE75-49FC-EA4A-2C527EA58B02}"/>
              </a:ext>
            </a:extLst>
          </p:cNvPr>
          <p:cNvCxnSpPr>
            <a:cxnSpLocks/>
          </p:cNvCxnSpPr>
          <p:nvPr/>
        </p:nvCxnSpPr>
        <p:spPr>
          <a:xfrm>
            <a:off x="9210282" y="5810532"/>
            <a:ext cx="0" cy="18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DE8BA3-D043-DC13-FD16-EDAA534B83D6}"/>
              </a:ext>
            </a:extLst>
          </p:cNvPr>
          <p:cNvCxnSpPr>
            <a:cxnSpLocks/>
          </p:cNvCxnSpPr>
          <p:nvPr/>
        </p:nvCxnSpPr>
        <p:spPr>
          <a:xfrm>
            <a:off x="10145002" y="5810532"/>
            <a:ext cx="0" cy="18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AE2676-2FBA-2EDB-E80B-DD4BC8DF1CBD}"/>
              </a:ext>
            </a:extLst>
          </p:cNvPr>
          <p:cNvSpPr txBox="1"/>
          <p:nvPr/>
        </p:nvSpPr>
        <p:spPr>
          <a:xfrm>
            <a:off x="10201398" y="5815830"/>
            <a:ext cx="3337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C[0]</a:t>
            </a:r>
            <a:endParaRPr lang="ko-KR" altLang="en-US" sz="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F212E-1339-D83F-D432-DC42A08347B7}"/>
              </a:ext>
            </a:extLst>
          </p:cNvPr>
          <p:cNvSpPr txBox="1"/>
          <p:nvPr/>
        </p:nvSpPr>
        <p:spPr>
          <a:xfrm>
            <a:off x="9754861" y="5815830"/>
            <a:ext cx="3337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C[1]</a:t>
            </a:r>
            <a:endParaRPr lang="ko-KR" altLang="en-US" sz="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1870E-ABD2-DB6B-683D-C32E90A27381}"/>
              </a:ext>
            </a:extLst>
          </p:cNvPr>
          <p:cNvSpPr txBox="1"/>
          <p:nvPr/>
        </p:nvSpPr>
        <p:spPr>
          <a:xfrm>
            <a:off x="9267172" y="5815830"/>
            <a:ext cx="3337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C[2]</a:t>
            </a:r>
            <a:endParaRPr lang="ko-KR" altLang="en-US" sz="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553A3-AFB3-8981-DA5F-C1920BCAAB1E}"/>
              </a:ext>
            </a:extLst>
          </p:cNvPr>
          <p:cNvSpPr txBox="1"/>
          <p:nvPr/>
        </p:nvSpPr>
        <p:spPr>
          <a:xfrm>
            <a:off x="8817349" y="5815830"/>
            <a:ext cx="3337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C[3]</a:t>
            </a:r>
            <a:endParaRPr lang="ko-KR" altLang="en-US" sz="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B44DE-CBD4-B4D9-F2E9-E0BB382C0802}"/>
              </a:ext>
            </a:extLst>
          </p:cNvPr>
          <p:cNvSpPr txBox="1"/>
          <p:nvPr/>
        </p:nvSpPr>
        <p:spPr>
          <a:xfrm>
            <a:off x="8359868" y="5815830"/>
            <a:ext cx="3337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C[4]</a:t>
            </a:r>
            <a:endParaRPr lang="ko-KR" altLang="en-US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1289E-93A1-1DFC-4D7D-DFB6095F5824}"/>
              </a:ext>
            </a:extLst>
          </p:cNvPr>
          <p:cNvSpPr txBox="1"/>
          <p:nvPr/>
        </p:nvSpPr>
        <p:spPr>
          <a:xfrm>
            <a:off x="7897588" y="5815830"/>
            <a:ext cx="3337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C[5]</a:t>
            </a:r>
            <a:endParaRPr lang="ko-KR" altLang="en-US" sz="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36512-9892-C491-5106-24E3E661AC37}"/>
              </a:ext>
            </a:extLst>
          </p:cNvPr>
          <p:cNvSpPr txBox="1"/>
          <p:nvPr/>
        </p:nvSpPr>
        <p:spPr>
          <a:xfrm>
            <a:off x="7419956" y="5815830"/>
            <a:ext cx="3337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C[6]</a:t>
            </a:r>
            <a:endParaRPr lang="ko-KR" altLang="en-US" sz="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9BD4A-9956-13D2-79AA-8A2F4228BF49}"/>
              </a:ext>
            </a:extLst>
          </p:cNvPr>
          <p:cNvSpPr txBox="1"/>
          <p:nvPr/>
        </p:nvSpPr>
        <p:spPr>
          <a:xfrm>
            <a:off x="6974822" y="5815830"/>
            <a:ext cx="3337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C[7]</a:t>
            </a:r>
            <a:endParaRPr lang="ko-KR" altLang="en-US" sz="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279BF-C393-1B0E-E053-F191D373B2F1}"/>
              </a:ext>
            </a:extLst>
          </p:cNvPr>
          <p:cNvSpPr txBox="1"/>
          <p:nvPr/>
        </p:nvSpPr>
        <p:spPr>
          <a:xfrm>
            <a:off x="9253632" y="6002205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k = 2</a:t>
            </a:r>
            <a:endParaRPr lang="ko-KR" altLang="en-US" sz="8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ED9B2C-02FC-ECC2-7D49-44EB4F045D54}"/>
              </a:ext>
            </a:extLst>
          </p:cNvPr>
          <p:cNvSpPr/>
          <p:nvPr/>
        </p:nvSpPr>
        <p:spPr>
          <a:xfrm>
            <a:off x="8526741" y="4287520"/>
            <a:ext cx="414059" cy="741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520866-AE9C-DB6C-3A82-FB90C8EA1831}"/>
              </a:ext>
            </a:extLst>
          </p:cNvPr>
          <p:cNvCxnSpPr>
            <a:cxnSpLocks/>
          </p:cNvCxnSpPr>
          <p:nvPr/>
        </p:nvCxnSpPr>
        <p:spPr>
          <a:xfrm>
            <a:off x="8526741" y="5029200"/>
            <a:ext cx="686332" cy="781332"/>
          </a:xfrm>
          <a:prstGeom prst="line">
            <a:avLst/>
          </a:prstGeom>
          <a:ln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88D320-CFE0-F6B6-C827-39FDDE9866FA}"/>
              </a:ext>
            </a:extLst>
          </p:cNvPr>
          <p:cNvCxnSpPr>
            <a:cxnSpLocks/>
          </p:cNvCxnSpPr>
          <p:nvPr/>
        </p:nvCxnSpPr>
        <p:spPr>
          <a:xfrm>
            <a:off x="8942352" y="5029200"/>
            <a:ext cx="742727" cy="781332"/>
          </a:xfrm>
          <a:prstGeom prst="line">
            <a:avLst/>
          </a:prstGeom>
          <a:ln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2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176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0" dirty="0"/>
              <a:t>목차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LEA </a:t>
            </a:r>
            <a:r>
              <a:rPr lang="ko-KR" altLang="en-US" sz="2000" dirty="0"/>
              <a:t>운영모드 검증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ECB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KAT, MMT, MCT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CBC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KAT, MMT, MCT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CTR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KAT, MMT, MCT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빅넘버</a:t>
            </a:r>
            <a:r>
              <a:rPr lang="ko-KR" altLang="en-US" sz="2000" dirty="0"/>
              <a:t> 연산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덧셈</a:t>
            </a:r>
            <a:r>
              <a:rPr lang="en-US" altLang="ko-KR" sz="1600" dirty="0"/>
              <a:t>, </a:t>
            </a:r>
            <a:r>
              <a:rPr lang="ko-KR" altLang="en-US" sz="1600" dirty="0"/>
              <a:t>뺄셈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곱셈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b="0" dirty="0"/>
          </a:p>
          <a:p>
            <a:pPr lvl="2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52110B8A-7A78-9A23-72FE-106857DC85D8}"/>
              </a:ext>
            </a:extLst>
          </p:cNvPr>
          <p:cNvSpPr txBox="1">
            <a:spLocks/>
          </p:cNvSpPr>
          <p:nvPr/>
        </p:nvSpPr>
        <p:spPr>
          <a:xfrm>
            <a:off x="160337" y="914400"/>
            <a:ext cx="11871326" cy="5254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81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BA0675-E3FE-76FC-87C9-9C2F691B7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AB9BB-EC29-D5C8-E32C-9158C0DC9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chearin0410@kookmin.ac.kr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8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LEA </a:t>
            </a:r>
            <a:r>
              <a:rPr lang="ko-KR" altLang="en-US" sz="2800" dirty="0"/>
              <a:t>운영모드 검증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기본 함수</a:t>
            </a:r>
            <a:endParaRPr lang="en-US" altLang="ko-KR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751DE-1DDF-CAE6-7112-9C03DC66D0B3}"/>
              </a:ext>
            </a:extLst>
          </p:cNvPr>
          <p:cNvSpPr txBox="1"/>
          <p:nvPr/>
        </p:nvSpPr>
        <p:spPr>
          <a:xfrm>
            <a:off x="581451" y="5070445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CT</a:t>
            </a:r>
            <a:r>
              <a:rPr lang="ko-KR" altLang="en-US" sz="1200" dirty="0"/>
              <a:t>와 </a:t>
            </a:r>
            <a:r>
              <a:rPr lang="en-US" altLang="ko-KR" sz="1200" dirty="0"/>
              <a:t>ANSWER</a:t>
            </a:r>
            <a:r>
              <a:rPr lang="ko-KR" altLang="en-US" sz="1200" dirty="0"/>
              <a:t>이 같으면 </a:t>
            </a:r>
            <a:r>
              <a:rPr lang="en-US" altLang="ko-KR" sz="1200" dirty="0"/>
              <a:t>1</a:t>
            </a:r>
          </a:p>
          <a:p>
            <a:r>
              <a:rPr lang="ko-KR" altLang="en-US" sz="1200" dirty="0"/>
              <a:t>다르면 </a:t>
            </a:r>
            <a:r>
              <a:rPr lang="en-US" altLang="ko-KR" sz="1200" dirty="0"/>
              <a:t>0</a:t>
            </a:r>
            <a:r>
              <a:rPr lang="ko-KR" altLang="en-US" sz="1200" dirty="0"/>
              <a:t>을 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632AF-CB9A-B8BA-2565-E1572C71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09" y="1567770"/>
            <a:ext cx="5531498" cy="2486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08658B-9042-73AF-2591-F27B108E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3" y="3221611"/>
            <a:ext cx="4568081" cy="1802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E74C5-E239-65D1-3F64-63DE243BDE64}"/>
              </a:ext>
            </a:extLst>
          </p:cNvPr>
          <p:cNvSpPr txBox="1"/>
          <p:nvPr/>
        </p:nvSpPr>
        <p:spPr>
          <a:xfrm>
            <a:off x="7185664" y="3705441"/>
            <a:ext cx="283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string</a:t>
            </a:r>
            <a:r>
              <a:rPr lang="ko-KR" altLang="en-US" sz="1400" dirty="0"/>
              <a:t>을 </a:t>
            </a:r>
            <a:r>
              <a:rPr lang="en-US" altLang="ko-KR" sz="1400" dirty="0"/>
              <a:t>16</a:t>
            </a:r>
            <a:r>
              <a:rPr lang="ko-KR" altLang="en-US" sz="1400" dirty="0"/>
              <a:t>진수 </a:t>
            </a:r>
            <a:r>
              <a:rPr lang="en-US" altLang="ko-KR" sz="1400" dirty="0"/>
              <a:t>long</a:t>
            </a:r>
            <a:r>
              <a:rPr lang="ko-KR" altLang="en-US" sz="1400" dirty="0"/>
              <a:t>형으로 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025383-6BA0-BEDB-9C3E-877FF1707D79}"/>
              </a:ext>
            </a:extLst>
          </p:cNvPr>
          <p:cNvSpPr/>
          <p:nvPr/>
        </p:nvSpPr>
        <p:spPr>
          <a:xfrm>
            <a:off x="7266570" y="3475430"/>
            <a:ext cx="538480" cy="230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259A7A3-3DFF-ED93-DD59-A2B79529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93" y="1567770"/>
            <a:ext cx="2740225" cy="1400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0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LEA </a:t>
            </a:r>
            <a:r>
              <a:rPr lang="ko-KR" altLang="en-US" sz="2800" dirty="0"/>
              <a:t>운영모드 검증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ECB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KAT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2A9720-AC17-F6A8-CF24-EB74C12498CD}"/>
              </a:ext>
            </a:extLst>
          </p:cNvPr>
          <p:cNvSpPr txBox="1"/>
          <p:nvPr/>
        </p:nvSpPr>
        <p:spPr>
          <a:xfrm>
            <a:off x="3119416" y="30791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ECB </a:t>
            </a:r>
            <a:r>
              <a:rPr lang="ko-KR" altLang="en-US" sz="1400" b="1" dirty="0">
                <a:solidFill>
                  <a:schemeClr val="bg1"/>
                </a:solidFill>
              </a:rPr>
              <a:t>모드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5B7E7B-9A93-41C6-A405-92690F490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4" y="1339795"/>
            <a:ext cx="4439270" cy="4420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137904-5597-064F-8788-E2118702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85" y="1454638"/>
            <a:ext cx="3685735" cy="2037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9D03A5-6CBE-4C3A-3529-B97D2532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334"/>
          <a:stretch/>
        </p:blipFill>
        <p:spPr>
          <a:xfrm>
            <a:off x="9050591" y="1990035"/>
            <a:ext cx="2657804" cy="3287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170707-E2CB-95F5-DE14-1F6D555E5F17}"/>
              </a:ext>
            </a:extLst>
          </p:cNvPr>
          <p:cNvSpPr txBox="1"/>
          <p:nvPr/>
        </p:nvSpPr>
        <p:spPr>
          <a:xfrm>
            <a:off x="9050591" y="1713036"/>
            <a:ext cx="1803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LEA128(ECB)KAT.txt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2286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LEA </a:t>
            </a:r>
            <a:r>
              <a:rPr lang="ko-KR" altLang="en-US" sz="2800" dirty="0"/>
              <a:t>운영모드 검증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ECB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MMT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C806D5-DD42-EE48-208A-9A9A5225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539" y="931430"/>
            <a:ext cx="4132994" cy="2760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D5177-9A7E-5A70-E74A-BD4CD458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44" y="1369949"/>
            <a:ext cx="4486901" cy="4420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E9F88C-3211-F491-3244-BF65FB5ED2A4}"/>
              </a:ext>
            </a:extLst>
          </p:cNvPr>
          <p:cNvSpPr txBox="1"/>
          <p:nvPr/>
        </p:nvSpPr>
        <p:spPr>
          <a:xfrm>
            <a:off x="3119416" y="30791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ECB </a:t>
            </a:r>
            <a:r>
              <a:rPr lang="ko-KR" altLang="en-US" sz="1400" b="1" dirty="0">
                <a:solidFill>
                  <a:schemeClr val="bg1"/>
                </a:solidFill>
              </a:rPr>
              <a:t>모드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BFE9D6-F293-9FA1-B7EF-19B67E83B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539" y="4008314"/>
            <a:ext cx="6745041" cy="1918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846EB-AF10-9D06-1CC9-BF143A41EFA1}"/>
              </a:ext>
            </a:extLst>
          </p:cNvPr>
          <p:cNvSpPr txBox="1"/>
          <p:nvPr/>
        </p:nvSpPr>
        <p:spPr>
          <a:xfrm>
            <a:off x="9683187" y="3711860"/>
            <a:ext cx="1905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LEA128(ECB)MMT.txt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4469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LEA </a:t>
            </a:r>
            <a:r>
              <a:rPr lang="ko-KR" altLang="en-US" sz="2800" dirty="0"/>
              <a:t>운영모드 검증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ECB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MCT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F21FB-8BA7-07C3-3C79-D79D1AC6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4" y="1369949"/>
            <a:ext cx="4429743" cy="45821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91A639-B800-08B7-0852-B46C5761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81" y="1134630"/>
            <a:ext cx="3207590" cy="2294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3DBEF7-668A-EF24-140F-463BAFE83EAE}"/>
              </a:ext>
            </a:extLst>
          </p:cNvPr>
          <p:cNvSpPr txBox="1"/>
          <p:nvPr/>
        </p:nvSpPr>
        <p:spPr>
          <a:xfrm>
            <a:off x="3119416" y="30791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ECB </a:t>
            </a:r>
            <a:r>
              <a:rPr lang="ko-KR" altLang="en-US" sz="1400" b="1" dirty="0">
                <a:solidFill>
                  <a:schemeClr val="bg1"/>
                </a:solidFill>
              </a:rPr>
              <a:t>모드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A0556-2D20-95F1-8E3A-F746CAC6C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382" y="1630033"/>
            <a:ext cx="3438208" cy="4151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2C141-DD2E-AA84-EBFB-B627D7C5D37E}"/>
              </a:ext>
            </a:extLst>
          </p:cNvPr>
          <p:cNvSpPr txBox="1"/>
          <p:nvPr/>
        </p:nvSpPr>
        <p:spPr>
          <a:xfrm>
            <a:off x="8239523" y="1353034"/>
            <a:ext cx="1854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LEA128(ECB)MCT.txt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3400E-948B-8F15-EEEA-4E2DEBF3443A}"/>
              </a:ext>
            </a:extLst>
          </p:cNvPr>
          <p:cNvSpPr txBox="1"/>
          <p:nvPr/>
        </p:nvSpPr>
        <p:spPr>
          <a:xfrm>
            <a:off x="5960950" y="4821358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PT</a:t>
            </a:r>
            <a:r>
              <a:rPr lang="ko-KR" altLang="en-US" sz="1200" dirty="0"/>
              <a:t>을 </a:t>
            </a:r>
            <a:r>
              <a:rPr lang="en-US" altLang="ko-KR" sz="1200" dirty="0"/>
              <a:t>1000</a:t>
            </a:r>
            <a:r>
              <a:rPr lang="ko-KR" altLang="en-US" sz="1200" dirty="0"/>
              <a:t>번 암호화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45D77-BE70-FF0E-FB3B-6B82363039CE}"/>
              </a:ext>
            </a:extLst>
          </p:cNvPr>
          <p:cNvSpPr txBox="1"/>
          <p:nvPr/>
        </p:nvSpPr>
        <p:spPr>
          <a:xfrm>
            <a:off x="5960950" y="5121766"/>
            <a:ext cx="200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끝나면 </a:t>
            </a:r>
            <a:r>
              <a:rPr lang="en-US" altLang="ko-KR" sz="1200" dirty="0"/>
              <a:t>PT,</a:t>
            </a:r>
            <a:r>
              <a:rPr lang="ko-KR" altLang="en-US" sz="1200" dirty="0"/>
              <a:t> </a:t>
            </a:r>
            <a:r>
              <a:rPr lang="en-US" altLang="ko-KR" sz="1200" dirty="0"/>
              <a:t>key</a:t>
            </a:r>
            <a:r>
              <a:rPr lang="ko-KR" altLang="en-US" sz="1200" dirty="0"/>
              <a:t>값 업데이트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4B4AE-F7B7-5CC2-1A5E-A439E89052FB}"/>
              </a:ext>
            </a:extLst>
          </p:cNvPr>
          <p:cNvSpPr txBox="1"/>
          <p:nvPr/>
        </p:nvSpPr>
        <p:spPr>
          <a:xfrm>
            <a:off x="5960950" y="5397108"/>
            <a:ext cx="16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 과정을 </a:t>
            </a:r>
            <a:r>
              <a:rPr lang="en-US" altLang="ko-KR" sz="1200" dirty="0"/>
              <a:t>100</a:t>
            </a:r>
            <a:r>
              <a:rPr lang="ko-KR" altLang="en-US" sz="1200" dirty="0"/>
              <a:t>번 진행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2B811-4CB0-2B81-9001-035B1F2884D4}"/>
              </a:ext>
            </a:extLst>
          </p:cNvPr>
          <p:cNvSpPr txBox="1"/>
          <p:nvPr/>
        </p:nvSpPr>
        <p:spPr>
          <a:xfrm>
            <a:off x="4789587" y="3637350"/>
            <a:ext cx="13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CT[0] = LEA(key, PT)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10AB5-9549-ADE2-C495-68E055769DE1}"/>
              </a:ext>
            </a:extLst>
          </p:cNvPr>
          <p:cNvSpPr txBox="1"/>
          <p:nvPr/>
        </p:nvSpPr>
        <p:spPr>
          <a:xfrm>
            <a:off x="4789587" y="394037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CT[1] = LEA(key, CT[0])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D00FE-0E46-2F7B-9FD0-EE629055DA08}"/>
              </a:ext>
            </a:extLst>
          </p:cNvPr>
          <p:cNvSpPr txBox="1"/>
          <p:nvPr/>
        </p:nvSpPr>
        <p:spPr>
          <a:xfrm>
            <a:off x="4789587" y="4408202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CT[999] = LEA(key, CT[998])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E6E5A5-43B0-891C-741D-23CF02A2315C}"/>
              </a:ext>
            </a:extLst>
          </p:cNvPr>
          <p:cNvSpPr txBox="1"/>
          <p:nvPr/>
        </p:nvSpPr>
        <p:spPr>
          <a:xfrm rot="5400000">
            <a:off x="5427100" y="4178495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93E286-7A67-ED80-B9F7-D0B88D706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0422" y="1076960"/>
            <a:ext cx="3681705" cy="35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5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3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LEA </a:t>
            </a:r>
            <a:r>
              <a:rPr lang="ko-KR" altLang="en-US" sz="2800" dirty="0"/>
              <a:t>운영모드 검증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CBC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KAT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A29D52-9E7B-7F30-23BB-195BDC01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4" y="1259106"/>
            <a:ext cx="3967929" cy="4983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077846-1080-A662-4CB7-3F5810F98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896" y="1361059"/>
            <a:ext cx="3478310" cy="1824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458C7-1114-0F2E-D05C-5F31CFC22905}"/>
              </a:ext>
            </a:extLst>
          </p:cNvPr>
          <p:cNvSpPr txBox="1"/>
          <p:nvPr/>
        </p:nvSpPr>
        <p:spPr>
          <a:xfrm>
            <a:off x="3119416" y="307919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CBC </a:t>
            </a:r>
            <a:r>
              <a:rPr lang="ko-KR" altLang="en-US" sz="1400" b="1" dirty="0">
                <a:solidFill>
                  <a:schemeClr val="bg1"/>
                </a:solidFill>
              </a:rPr>
              <a:t>모드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400113-7AF2-28BF-3A20-4009E6ABA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429" y="1373886"/>
            <a:ext cx="3563781" cy="43801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91A48-8D94-C8D6-77A1-D7D0C70BADE4}"/>
              </a:ext>
            </a:extLst>
          </p:cNvPr>
          <p:cNvSpPr txBox="1"/>
          <p:nvPr/>
        </p:nvSpPr>
        <p:spPr>
          <a:xfrm>
            <a:off x="7975269" y="1103999"/>
            <a:ext cx="1818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LEA128(CBC)KAT.txt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063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LEA </a:t>
            </a:r>
            <a:r>
              <a:rPr lang="ko-KR" altLang="en-US" sz="2800" dirty="0"/>
              <a:t>운영모드 검증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CBC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MMT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FED14D-C88E-8166-D017-2F8556D6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4" y="1288613"/>
            <a:ext cx="4077269" cy="49536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30FA20-B839-64E3-E63A-55644D7B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36" y="1123824"/>
            <a:ext cx="4077268" cy="2225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CA4AF1-F642-0BF2-9FA2-68CDF8E7B60C}"/>
              </a:ext>
            </a:extLst>
          </p:cNvPr>
          <p:cNvSpPr txBox="1"/>
          <p:nvPr/>
        </p:nvSpPr>
        <p:spPr>
          <a:xfrm>
            <a:off x="3119416" y="307919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CBC </a:t>
            </a:r>
            <a:r>
              <a:rPr lang="ko-KR" altLang="en-US" sz="1400" b="1" dirty="0">
                <a:solidFill>
                  <a:schemeClr val="bg1"/>
                </a:solidFill>
              </a:rPr>
              <a:t>모드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52BB06-7EA5-1D33-FACB-01895259A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236" y="3616054"/>
            <a:ext cx="6677705" cy="2384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3555DE-AB0D-DDC9-3C19-CDD78EA2C85E}"/>
              </a:ext>
            </a:extLst>
          </p:cNvPr>
          <p:cNvSpPr txBox="1"/>
          <p:nvPr/>
        </p:nvSpPr>
        <p:spPr>
          <a:xfrm>
            <a:off x="9352455" y="3290033"/>
            <a:ext cx="1919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LEA128(CBC)MMT.txt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860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LEA </a:t>
            </a:r>
            <a:r>
              <a:rPr lang="ko-KR" altLang="en-US" sz="2800" dirty="0"/>
              <a:t>운영모드 검증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CBC </a:t>
            </a:r>
            <a:r>
              <a:rPr lang="ko-KR" altLang="en-US" sz="1600" dirty="0"/>
              <a:t>모드의 </a:t>
            </a:r>
            <a:r>
              <a:rPr lang="en-US" altLang="ko-KR" sz="1600" dirty="0"/>
              <a:t>MCT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EF8665-A575-313F-847C-5E015AC4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4" y="1248029"/>
            <a:ext cx="3743847" cy="49155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5D82BF-BBDF-1944-3AAC-FEC315CBF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485" y="1348071"/>
            <a:ext cx="3709773" cy="3152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D7AF3A-B287-6CAC-253B-0B2FC1CDE49C}"/>
              </a:ext>
            </a:extLst>
          </p:cNvPr>
          <p:cNvSpPr txBox="1"/>
          <p:nvPr/>
        </p:nvSpPr>
        <p:spPr>
          <a:xfrm>
            <a:off x="3119416" y="307919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CBC </a:t>
            </a:r>
            <a:r>
              <a:rPr lang="ko-KR" altLang="en-US" sz="1400" b="1" dirty="0">
                <a:solidFill>
                  <a:schemeClr val="bg1"/>
                </a:solidFill>
              </a:rPr>
              <a:t>모드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34E242-09DE-E28F-3085-346DFB3B3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061" y="1915079"/>
            <a:ext cx="3536831" cy="3766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E1302-38A2-74DB-AE4A-F4BB62E4098C}"/>
              </a:ext>
            </a:extLst>
          </p:cNvPr>
          <p:cNvSpPr txBox="1"/>
          <p:nvPr/>
        </p:nvSpPr>
        <p:spPr>
          <a:xfrm>
            <a:off x="8149715" y="1623949"/>
            <a:ext cx="186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LEA128(CBC)MCT.txt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6FD7C-B0E5-1CB3-74B4-F4C6218D70AC}"/>
              </a:ext>
            </a:extLst>
          </p:cNvPr>
          <p:cNvSpPr txBox="1"/>
          <p:nvPr/>
        </p:nvSpPr>
        <p:spPr>
          <a:xfrm>
            <a:off x="3982491" y="4560758"/>
            <a:ext cx="1750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CT[0]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LEA(key, PT </a:t>
            </a:r>
            <a:r>
              <a:rPr lang="en-US" altLang="ko-KR" sz="1000" dirty="0" err="1"/>
              <a:t>xor</a:t>
            </a:r>
            <a:r>
              <a:rPr lang="ko-KR" altLang="en-US" sz="1000" dirty="0"/>
              <a:t> </a:t>
            </a:r>
            <a:r>
              <a:rPr lang="en-US" altLang="ko-KR" sz="1000" dirty="0"/>
              <a:t>IV)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3E256-E1D1-E9BD-5035-3F2DE279F82A}"/>
              </a:ext>
            </a:extLst>
          </p:cNvPr>
          <p:cNvSpPr txBox="1"/>
          <p:nvPr/>
        </p:nvSpPr>
        <p:spPr>
          <a:xfrm>
            <a:off x="6613538" y="5695362"/>
            <a:ext cx="200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끝나면 </a:t>
            </a:r>
            <a:r>
              <a:rPr lang="en-US" altLang="ko-KR" sz="1200" dirty="0"/>
              <a:t>PT,</a:t>
            </a:r>
            <a:r>
              <a:rPr lang="ko-KR" altLang="en-US" sz="1200" dirty="0"/>
              <a:t> </a:t>
            </a:r>
            <a:r>
              <a:rPr lang="en-US" altLang="ko-KR" sz="1200" dirty="0"/>
              <a:t>key</a:t>
            </a:r>
            <a:r>
              <a:rPr lang="ko-KR" altLang="en-US" sz="1200" dirty="0"/>
              <a:t>값 업데이트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458F6-12B2-CA36-FD7D-FEABEB9E21B7}"/>
              </a:ext>
            </a:extLst>
          </p:cNvPr>
          <p:cNvSpPr txBox="1"/>
          <p:nvPr/>
        </p:nvSpPr>
        <p:spPr>
          <a:xfrm>
            <a:off x="6613538" y="5947461"/>
            <a:ext cx="16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 과정을 </a:t>
            </a:r>
            <a:r>
              <a:rPr lang="en-US" altLang="ko-KR" sz="1200" dirty="0"/>
              <a:t>100</a:t>
            </a:r>
            <a:r>
              <a:rPr lang="ko-KR" altLang="en-US" sz="1200" dirty="0"/>
              <a:t>번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84C65-3104-8AA9-2DDB-CD69D46ACE9C}"/>
              </a:ext>
            </a:extLst>
          </p:cNvPr>
          <p:cNvSpPr txBox="1"/>
          <p:nvPr/>
        </p:nvSpPr>
        <p:spPr>
          <a:xfrm>
            <a:off x="3982491" y="4870132"/>
            <a:ext cx="1906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CT[1] = LEA(key, IV </a:t>
            </a:r>
            <a:r>
              <a:rPr lang="en-US" altLang="ko-KR" sz="1000" dirty="0" err="1"/>
              <a:t>xor</a:t>
            </a:r>
            <a:r>
              <a:rPr lang="ko-KR" altLang="en-US" sz="1000" dirty="0"/>
              <a:t> </a:t>
            </a:r>
            <a:r>
              <a:rPr lang="en-US" altLang="ko-KR" sz="1000" dirty="0"/>
              <a:t>CT[0])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78E14-4C3C-6251-C992-5C579D759A6F}"/>
              </a:ext>
            </a:extLst>
          </p:cNvPr>
          <p:cNvSpPr txBox="1"/>
          <p:nvPr/>
        </p:nvSpPr>
        <p:spPr>
          <a:xfrm>
            <a:off x="3982491" y="5173161"/>
            <a:ext cx="2087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CT[2] = LEA(key, CT[0] </a:t>
            </a:r>
            <a:r>
              <a:rPr lang="en-US" altLang="ko-KR" sz="1000" dirty="0" err="1"/>
              <a:t>xor</a:t>
            </a:r>
            <a:r>
              <a:rPr lang="ko-KR" altLang="en-US" sz="1000" dirty="0"/>
              <a:t> </a:t>
            </a:r>
            <a:r>
              <a:rPr lang="en-US" altLang="ko-KR" sz="1000" dirty="0"/>
              <a:t>CT[1])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C4F40-CAC2-3A37-0355-8A6727B0512E}"/>
              </a:ext>
            </a:extLst>
          </p:cNvPr>
          <p:cNvSpPr txBox="1"/>
          <p:nvPr/>
        </p:nvSpPr>
        <p:spPr>
          <a:xfrm>
            <a:off x="3982491" y="5640984"/>
            <a:ext cx="2510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CT[999] = LEA(key, CT[997] </a:t>
            </a:r>
            <a:r>
              <a:rPr lang="en-US" altLang="ko-KR" sz="1000" dirty="0" err="1"/>
              <a:t>xor</a:t>
            </a:r>
            <a:r>
              <a:rPr lang="ko-KR" altLang="en-US" sz="1000" dirty="0"/>
              <a:t> </a:t>
            </a:r>
            <a:r>
              <a:rPr lang="en-US" altLang="ko-KR" sz="1000" dirty="0"/>
              <a:t>CT[998])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4C697-3D9E-575F-6F82-56A201F3054C}"/>
              </a:ext>
            </a:extLst>
          </p:cNvPr>
          <p:cNvSpPr txBox="1"/>
          <p:nvPr/>
        </p:nvSpPr>
        <p:spPr>
          <a:xfrm rot="5400000">
            <a:off x="4955694" y="5411275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856C482-97D5-77EB-616A-A88CFFA4E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061" y="1512943"/>
            <a:ext cx="3065906" cy="39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5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9486A920E9E2D42AE9AE5B16528775F" ma:contentTypeVersion="10" ma:contentTypeDescription="새 문서를 만듭니다." ma:contentTypeScope="" ma:versionID="d2eef716d9bd6a77dc38fd64548a2d86">
  <xsd:schema xmlns:xsd="http://www.w3.org/2001/XMLSchema" xmlns:xs="http://www.w3.org/2001/XMLSchema" xmlns:p="http://schemas.microsoft.com/office/2006/metadata/properties" xmlns:ns3="ee328bc0-2e21-4d11-931b-94443f8a951d" xmlns:ns4="4f923bc4-c52f-47f5-b8ac-4b92537e0eef" targetNamespace="http://schemas.microsoft.com/office/2006/metadata/properties" ma:root="true" ma:fieldsID="11092de529665e20a7ea61a7bba493a3" ns3:_="" ns4:_="">
    <xsd:import namespace="ee328bc0-2e21-4d11-931b-94443f8a951d"/>
    <xsd:import namespace="4f923bc4-c52f-47f5-b8ac-4b92537e0e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28bc0-2e21-4d11-931b-94443f8a9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23bc4-c52f-47f5-b8ac-4b92537e0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328bc0-2e21-4d11-931b-94443f8a951d" xsi:nil="true"/>
  </documentManagement>
</p:properties>
</file>

<file path=customXml/itemProps1.xml><?xml version="1.0" encoding="utf-8"?>
<ds:datastoreItem xmlns:ds="http://schemas.openxmlformats.org/officeDocument/2006/customXml" ds:itemID="{129DFF1E-E7EE-48E1-97E9-B2C56457A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11AA25-FB70-4DCB-AC0D-CEE7BD674F6E}">
  <ds:schemaRefs>
    <ds:schemaRef ds:uri="4f923bc4-c52f-47f5-b8ac-4b92537e0eef"/>
    <ds:schemaRef ds:uri="ee328bc0-2e21-4d11-931b-94443f8a95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6CF964-900F-45B1-9FD7-1D471D650B9A}">
  <ds:schemaRefs>
    <ds:schemaRef ds:uri="http://schemas.microsoft.com/office/2006/documentManagement/types"/>
    <ds:schemaRef ds:uri="http://purl.org/dc/dcmitype/"/>
    <ds:schemaRef ds:uri="4f923bc4-c52f-47f5-b8ac-4b92537e0eef"/>
    <ds:schemaRef ds:uri="http://schemas.openxmlformats.org/package/2006/metadata/core-properties"/>
    <ds:schemaRef ds:uri="http://schemas.microsoft.com/office/infopath/2007/PartnerControls"/>
    <ds:schemaRef ds:uri="ee328bc0-2e21-4d11-931b-94443f8a951d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한윤선_24-하계학술_Implicit certs_아이디어</Template>
  <TotalTime>7057</TotalTime>
  <Words>534</Words>
  <Application>Microsoft Office PowerPoint</Application>
  <PresentationFormat>와이드스크린</PresentationFormat>
  <Paragraphs>112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 ExtraBold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목차</vt:lpstr>
      <vt:lpstr>LEA 운영모드 검증</vt:lpstr>
      <vt:lpstr>LEA 운영모드 검증</vt:lpstr>
      <vt:lpstr>LEA 운영모드 검증</vt:lpstr>
      <vt:lpstr>LEA 운영모드 검증</vt:lpstr>
      <vt:lpstr>LEA 운영모드 검증</vt:lpstr>
      <vt:lpstr>LEA 운영모드 검증</vt:lpstr>
      <vt:lpstr>LEA 운영모드 검증</vt:lpstr>
      <vt:lpstr>LEA 운영모드 검증</vt:lpstr>
      <vt:lpstr>LEA 운영모드 검증</vt:lpstr>
      <vt:lpstr>LEA 운영모드 검증</vt:lpstr>
      <vt:lpstr>빅넘버 연산</vt:lpstr>
      <vt:lpstr>빅넘버 연산</vt:lpstr>
      <vt:lpstr>빅넘버 연산</vt:lpstr>
      <vt:lpstr>빅넘버 연산</vt:lpstr>
      <vt:lpstr>빅넘버 연산</vt:lpstr>
      <vt:lpstr>빅넘버 연산</vt:lpstr>
      <vt:lpstr>빅넘버 연산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한윤선(대학원생-정보융합보안전공)</dc:creator>
  <cp:lastModifiedBy>채린 김</cp:lastModifiedBy>
  <cp:revision>105</cp:revision>
  <dcterms:created xsi:type="dcterms:W3CDTF">2024-05-24T02:00:38Z</dcterms:created>
  <dcterms:modified xsi:type="dcterms:W3CDTF">2024-07-09T06:21:21Z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0x01010059486A920E9E2D42AE9AE5B16528775F</vt:lpwstr>
  </property>
</Properties>
</file>