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351" r:id="rId5"/>
    <p:sldId id="355" r:id="rId6"/>
    <p:sldId id="397" r:id="rId7"/>
    <p:sldId id="402" r:id="rId8"/>
    <p:sldId id="404" r:id="rId9"/>
    <p:sldId id="396" r:id="rId10"/>
    <p:sldId id="405" r:id="rId11"/>
    <p:sldId id="406" r:id="rId12"/>
    <p:sldId id="409" r:id="rId13"/>
    <p:sldId id="407" r:id="rId14"/>
    <p:sldId id="398" r:id="rId15"/>
    <p:sldId id="399" r:id="rId16"/>
    <p:sldId id="408" r:id="rId17"/>
    <p:sldId id="25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채린 김" initials="채김" lastIdx="1" clrIdx="0">
    <p:extLst>
      <p:ext uri="{19B8F6BF-5375-455C-9EA6-DF929625EA0E}">
        <p15:presenceInfo xmlns:p15="http://schemas.microsoft.com/office/powerpoint/2012/main" userId="1fbb783854f8fe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FFB7B7"/>
    <a:srgbClr val="FFD1D1"/>
    <a:srgbClr val="EFE5F7"/>
    <a:srgbClr val="DEC8EE"/>
    <a:srgbClr val="8E0000"/>
    <a:srgbClr val="FFFFFF"/>
    <a:srgbClr val="FFCCCC"/>
    <a:srgbClr val="002060"/>
    <a:srgbClr val="F8C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3" autoAdjust="0"/>
    <p:restoredTop sz="94634" autoAdjust="0"/>
  </p:normalViewPr>
  <p:slideViewPr>
    <p:cSldViewPr snapToGrid="0">
      <p:cViewPr varScale="1">
        <p:scale>
          <a:sx n="76" d="100"/>
          <a:sy n="76" d="100"/>
        </p:scale>
        <p:origin x="12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24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9E342-5D21-4E96-AAA2-B4C19F4DC139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B2E25-4F72-46C3-A718-EDA3D6A30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1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B2E25-4F72-46C3-A718-EDA3D6A30E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53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DA310E3-EF23-57B3-342C-005F9D45EFC2}"/>
              </a:ext>
            </a:extLst>
          </p:cNvPr>
          <p:cNvSpPr/>
          <p:nvPr userDrawn="1"/>
        </p:nvSpPr>
        <p:spPr>
          <a:xfrm>
            <a:off x="0" y="0"/>
            <a:ext cx="12192000" cy="688046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9885DAA-4F7E-CC2A-AA82-1A7ED08AD2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8" y="111853"/>
            <a:ext cx="4016235" cy="651018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DD9E4F-B37C-77EF-6C01-1E04E74E6471}"/>
              </a:ext>
            </a:extLst>
          </p:cNvPr>
          <p:cNvSpPr/>
          <p:nvPr userDrawn="1"/>
        </p:nvSpPr>
        <p:spPr>
          <a:xfrm>
            <a:off x="2964263" y="4188652"/>
            <a:ext cx="6350000" cy="5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C4FF00AF-5DD8-1D98-8450-5CEBC50216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85181" y="2098149"/>
            <a:ext cx="9814379" cy="12526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Baskerville Old Face" panose="02020602080505020303" pitchFamily="18" charset="0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en-US" altLang="ko-KR"/>
              <a:t>Title </a:t>
            </a:r>
            <a:r>
              <a:rPr lang="ko-KR" altLang="en-US"/>
              <a:t>제목</a:t>
            </a:r>
          </a:p>
        </p:txBody>
      </p:sp>
      <p:sp>
        <p:nvSpPr>
          <p:cNvPr id="24" name="텍스트 개체 틀 20">
            <a:extLst>
              <a:ext uri="{FF2B5EF4-FFF2-40B4-BE49-F238E27FC236}">
                <a16:creationId xmlns:a16="http://schemas.microsoft.com/office/drawing/2014/main" id="{52615EFC-1D52-3B0F-AAC6-99B34635E6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12913" y="3684760"/>
            <a:ext cx="3758913" cy="4704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2024. 01. 24</a:t>
            </a:r>
            <a:endParaRPr lang="ko-KR" altLang="en-US"/>
          </a:p>
        </p:txBody>
      </p:sp>
      <p:sp>
        <p:nvSpPr>
          <p:cNvPr id="25" name="텍스트 개체 틀 20">
            <a:extLst>
              <a:ext uri="{FF2B5EF4-FFF2-40B4-BE49-F238E27FC236}">
                <a16:creationId xmlns:a16="http://schemas.microsoft.com/office/drawing/2014/main" id="{B625CBD8-674F-193F-A618-E3DDFBAECA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16543" y="4155208"/>
            <a:ext cx="3758913" cy="4704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Baskerville Old Face" panose="02020602080505020303" pitchFamily="18" charset="0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김채린 </a:t>
            </a:r>
            <a:r>
              <a:rPr lang="en-US" altLang="ko-KR" dirty="0" err="1"/>
              <a:t>Chaerin</a:t>
            </a:r>
            <a:r>
              <a:rPr lang="en-US" altLang="ko-KR" dirty="0"/>
              <a:t> Kim</a:t>
            </a:r>
            <a:endParaRPr lang="ko-KR" altLang="en-US" dirty="0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AE2275C-1854-6542-0869-053C9B6AC46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5850" y="6178769"/>
            <a:ext cx="3295650" cy="5177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385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AD545DC-B775-43F0-B0FB-A8FB5E4DA90B}"/>
              </a:ext>
            </a:extLst>
          </p:cNvPr>
          <p:cNvSpPr/>
          <p:nvPr userDrawn="1"/>
        </p:nvSpPr>
        <p:spPr>
          <a:xfrm>
            <a:off x="0" y="-11230"/>
            <a:ext cx="12192000" cy="688046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0055F7-FDDD-61CC-404B-609CA7949600}"/>
              </a:ext>
            </a:extLst>
          </p:cNvPr>
          <p:cNvSpPr/>
          <p:nvPr userDrawn="1"/>
        </p:nvSpPr>
        <p:spPr>
          <a:xfrm>
            <a:off x="2917371" y="3484219"/>
            <a:ext cx="6350000" cy="5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20">
            <a:extLst>
              <a:ext uri="{FF2B5EF4-FFF2-40B4-BE49-F238E27FC236}">
                <a16:creationId xmlns:a16="http://schemas.microsoft.com/office/drawing/2014/main" id="{EE347C30-DC9C-F473-4404-25605AFF5F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85181" y="2098149"/>
            <a:ext cx="9814379" cy="12526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Title </a:t>
            </a:r>
            <a:r>
              <a:rPr lang="ko-KR" altLang="en-US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104403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0A970-FF06-B143-15D9-9168F55D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608820" cy="739140"/>
          </a:xfrm>
          <a:prstGeom prst="rect">
            <a:avLst/>
          </a:prstGeom>
        </p:spPr>
        <p:txBody>
          <a:bodyPr anchor="ctr"/>
          <a:lstStyle>
            <a:lvl1pPr>
              <a:defRPr sz="3500" b="1">
                <a:solidFill>
                  <a:schemeClr val="bg1"/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14195BF-D05C-C0E6-0F33-E5FB757E98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650" y="863600"/>
            <a:ext cx="11950700" cy="538480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b="1">
                <a:latin typeface="Baskerville Old Face" panose="02020602080505020303" pitchFamily="18" charset="0"/>
              </a:defRPr>
            </a:lvl1pPr>
            <a:lvl2pPr marL="685800" indent="-228600">
              <a:buFont typeface="Wingdings" panose="05000000000000000000" pitchFamily="2" charset="2"/>
              <a:buChar char="Ø"/>
              <a:defRPr b="1">
                <a:latin typeface="Baskerville Old Face" panose="02020602080505020303" pitchFamily="18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>
                <a:latin typeface="Baskerville Old Face" panose="02020602080505020303" pitchFamily="18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Baskerville Old Face" panose="02020602080505020303" pitchFamily="18" charset="0"/>
              </a:defRPr>
            </a:lvl4pPr>
            <a:lvl5pPr>
              <a:defRPr>
                <a:latin typeface="Baskerville Old Face" panose="02020602080505020303" pitchFamily="18" charset="0"/>
              </a:defRPr>
            </a:lvl5pPr>
          </a:lstStyle>
          <a:p>
            <a:pPr lvl="0"/>
            <a:r>
              <a:rPr lang="ko-KR" altLang="en-US"/>
              <a:t> 마스터 텍스트 스타일을 편집하려면 클릭</a:t>
            </a:r>
          </a:p>
          <a:p>
            <a:pPr lvl="1"/>
            <a:r>
              <a:rPr lang="ko-KR" altLang="en-US"/>
              <a:t> 두 번째 수준</a:t>
            </a:r>
          </a:p>
          <a:p>
            <a:pPr lvl="2"/>
            <a:r>
              <a:rPr lang="ko-KR" altLang="en-US"/>
              <a:t> 세 번째 수준</a:t>
            </a:r>
          </a:p>
          <a:p>
            <a:pPr lvl="3"/>
            <a:r>
              <a:rPr lang="ko-KR" altLang="en-US"/>
              <a:t> 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0915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6B50752-DBD6-DDB0-26E6-02F967B35B15}"/>
              </a:ext>
            </a:extLst>
          </p:cNvPr>
          <p:cNvSpPr/>
          <p:nvPr userDrawn="1"/>
        </p:nvSpPr>
        <p:spPr>
          <a:xfrm>
            <a:off x="0" y="-11230"/>
            <a:ext cx="12192000" cy="688046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FF9B9004-A92E-EC32-0AF5-0DBFC2FB1B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1654" y="2387187"/>
            <a:ext cx="3208689" cy="12526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0" b="1">
                <a:solidFill>
                  <a:schemeClr val="bg1"/>
                </a:solidFill>
                <a:latin typeface="Baskerville Old Face" panose="02020602080505020303" pitchFamily="18" charset="0"/>
              </a:defRPr>
            </a:lvl1pPr>
          </a:lstStyle>
          <a:p>
            <a:pPr lvl="0"/>
            <a:r>
              <a:rPr lang="en-US" altLang="ko-KR"/>
              <a:t>Q&amp;A</a:t>
            </a:r>
          </a:p>
        </p:txBody>
      </p:sp>
      <p:sp>
        <p:nvSpPr>
          <p:cNvPr id="8" name="텍스트 개체 틀 20">
            <a:extLst>
              <a:ext uri="{FF2B5EF4-FFF2-40B4-BE49-F238E27FC236}">
                <a16:creationId xmlns:a16="http://schemas.microsoft.com/office/drawing/2014/main" id="{58D611C8-E4E9-FDC5-CE46-92FA6EDB0F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7499" y="3639817"/>
            <a:ext cx="3616997" cy="4999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Baskerville Old Face" panose="02020602080505020303" pitchFamily="18" charset="0"/>
              </a:defRPr>
            </a:lvl1pPr>
          </a:lstStyle>
          <a:p>
            <a:pPr lvl="0"/>
            <a:r>
              <a:rPr lang="en-US" altLang="ko-KR" dirty="0"/>
              <a:t>chearin0410@kookmin.ac.kr</a:t>
            </a:r>
          </a:p>
        </p:txBody>
      </p:sp>
    </p:spTree>
    <p:extLst>
      <p:ext uri="{BB962C8B-B14F-4D97-AF65-F5344CB8AC3E}">
        <p14:creationId xmlns:p14="http://schemas.microsoft.com/office/powerpoint/2010/main" val="154448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0A6A09E-DA9D-F57D-84C8-E11D1E0D8A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ysClr val="windowText" lastClr="000000">
                  <a:lumMod val="95000"/>
                  <a:lumOff val="5000"/>
                </a:sysClr>
              </a:gs>
              <a:gs pos="50000">
                <a:srgbClr val="4A66AC">
                  <a:lumMod val="50000"/>
                </a:srgbClr>
              </a:gs>
              <a:gs pos="100000">
                <a:srgbClr val="ACCBF9">
                  <a:lumMod val="10000"/>
                </a:srgb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0955376C-00CD-8115-39C4-9933CC440F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637486" y="6453973"/>
            <a:ext cx="24148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A82A8286-2D6A-4568-8F50-10205F1187FD}" type="slidenum">
              <a:rPr lang="en-US" altLang="ko-KR" sz="1400" b="1" smtClean="0">
                <a:solidFill>
                  <a:prstClr val="white"/>
                </a:solidFill>
                <a:latin typeface="맑은 고딕" panose="020F0502020204030204"/>
                <a:ea typeface="MS Gothic" panose="020B0609070205080204" pitchFamily="49" charset="-128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ko-KR" sz="1400" b="1" dirty="0">
                <a:solidFill>
                  <a:prstClr val="white"/>
                </a:solidFill>
                <a:latin typeface="맑은 고딕" panose="020F0502020204030204"/>
                <a:ea typeface="MS Gothic" panose="020B0609070205080204" pitchFamily="49" charset="-128"/>
              </a:rPr>
              <a:t>/14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D5FE589-CEEF-BF58-ACEB-E8FFD4B1CC0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6395581"/>
            <a:ext cx="2619175" cy="42455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124FBC-64D5-88C4-5A1A-37E57D24BD78}"/>
              </a:ext>
            </a:extLst>
          </p:cNvPr>
          <p:cNvSpPr/>
          <p:nvPr userDrawn="1"/>
        </p:nvSpPr>
        <p:spPr>
          <a:xfrm>
            <a:off x="0" y="747287"/>
            <a:ext cx="12192000" cy="56027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A66A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5C5C6BE1-F683-AF86-8AB4-88083CB919F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51900" y="121078"/>
            <a:ext cx="3200400" cy="5027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388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90D01CCC-7367-3A60-02E8-B13ADE26F0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5181" y="2034033"/>
            <a:ext cx="9814379" cy="2195747"/>
          </a:xfrm>
        </p:spPr>
        <p:txBody>
          <a:bodyPr/>
          <a:lstStyle/>
          <a:p>
            <a:r>
              <a:rPr lang="en-US" altLang="ko-KR">
                <a:latin typeface="Baskerville Old Face" panose="02020602080505020303" pitchFamily="18" charset="0"/>
              </a:rPr>
              <a:t>CS</a:t>
            </a:r>
            <a:r>
              <a:rPr lang="en-US" altLang="ko-KR"/>
              <a:t>E Lab </a:t>
            </a:r>
            <a:r>
              <a:rPr lang="ko-KR" altLang="en-US"/>
              <a:t>인턴 프로그램</a:t>
            </a:r>
            <a:endParaRPr lang="en-US" altLang="ko-KR">
              <a:latin typeface="Baskerville Old Face" panose="02020602080505020303" pitchFamily="18" charset="0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B6A5639E-FAC0-DAB7-CAC3-5408F255C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2913" y="4563761"/>
            <a:ext cx="3758913" cy="470448"/>
          </a:xfrm>
        </p:spPr>
        <p:txBody>
          <a:bodyPr/>
          <a:lstStyle/>
          <a:p>
            <a:r>
              <a:rPr lang="en-US" altLang="ko-KR" dirty="0">
                <a:ea typeface="나눔스퀘어 ExtraBold" panose="020B0600000101010101"/>
              </a:rPr>
              <a:t>2024.07.16</a:t>
            </a:r>
            <a:endParaRPr lang="ko-KR" altLang="en-US" dirty="0">
              <a:ea typeface="나눔스퀘어 ExtraBold" panose="020B0600000101010101"/>
            </a:endParaRPr>
          </a:p>
        </p:txBody>
      </p:sp>
      <p:sp>
        <p:nvSpPr>
          <p:cNvPr id="2" name="텍스트 개체 틀 20">
            <a:extLst>
              <a:ext uri="{FF2B5EF4-FFF2-40B4-BE49-F238E27FC236}">
                <a16:creationId xmlns:a16="http://schemas.microsoft.com/office/drawing/2014/main" id="{0E1150C2-26E2-3CE7-0818-830BEA78B7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12913" y="5359951"/>
            <a:ext cx="3758913" cy="4704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Baskerville Old Face" panose="02020602080505020303" pitchFamily="18" charset="0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ko-KR" altLang="en-US"/>
              <a:t>김채린</a:t>
            </a:r>
          </a:p>
        </p:txBody>
      </p:sp>
    </p:spTree>
    <p:extLst>
      <p:ext uri="{BB962C8B-B14F-4D97-AF65-F5344CB8AC3E}">
        <p14:creationId xmlns:p14="http://schemas.microsoft.com/office/powerpoint/2010/main" val="331559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 err="1"/>
              <a:t>빅넘버</a:t>
            </a:r>
            <a:r>
              <a:rPr lang="ko-KR" altLang="en-US" sz="2800" dirty="0"/>
              <a:t> 연산 수정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test.c</a:t>
            </a:r>
            <a:endParaRPr lang="en-US" altLang="ko-KR" sz="12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5D67C-7416-5697-DDAB-6A69F4998343}"/>
              </a:ext>
            </a:extLst>
          </p:cNvPr>
          <p:cNvSpPr txBox="1"/>
          <p:nvPr/>
        </p:nvSpPr>
        <p:spPr>
          <a:xfrm>
            <a:off x="2798960" y="307919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곱셈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1AA109-8EF4-CF05-DCAB-F15EE4CBE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38" y="1693030"/>
            <a:ext cx="3439005" cy="29341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85A53D-53B9-FC79-F4EE-786CE335635E}"/>
              </a:ext>
            </a:extLst>
          </p:cNvPr>
          <p:cNvSpPr txBox="1"/>
          <p:nvPr/>
        </p:nvSpPr>
        <p:spPr>
          <a:xfrm>
            <a:off x="4655799" y="1390763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＜수정 코드＞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5DFA8F-28A6-C199-A77A-812EDA5AD127}"/>
              </a:ext>
            </a:extLst>
          </p:cNvPr>
          <p:cNvSpPr txBox="1"/>
          <p:nvPr/>
        </p:nvSpPr>
        <p:spPr>
          <a:xfrm>
            <a:off x="239403" y="1390763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＜기존 코드＞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CD120F5-5520-EC6D-C9C0-3FF1F606F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446" y="1693030"/>
            <a:ext cx="3343742" cy="3762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F3715E-5EBF-236F-276C-83255E25695C}"/>
              </a:ext>
            </a:extLst>
          </p:cNvPr>
          <p:cNvSpPr/>
          <p:nvPr/>
        </p:nvSpPr>
        <p:spPr>
          <a:xfrm>
            <a:off x="5503081" y="3750996"/>
            <a:ext cx="1822472" cy="7586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55749A4-3AB0-B659-A2CD-FEB1D9D383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030"/>
          <a:stretch/>
        </p:blipFill>
        <p:spPr>
          <a:xfrm>
            <a:off x="8405516" y="1693030"/>
            <a:ext cx="2823044" cy="38369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492B79-1A64-F1C1-6D2A-72F472CC9AC6}"/>
              </a:ext>
            </a:extLst>
          </p:cNvPr>
          <p:cNvSpPr/>
          <p:nvPr/>
        </p:nvSpPr>
        <p:spPr>
          <a:xfrm>
            <a:off x="9158742" y="2230748"/>
            <a:ext cx="1734309" cy="1398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0D764E-1C49-A3D2-EAD1-D3BC32DAF763}"/>
              </a:ext>
            </a:extLst>
          </p:cNvPr>
          <p:cNvSpPr/>
          <p:nvPr/>
        </p:nvSpPr>
        <p:spPr>
          <a:xfrm>
            <a:off x="9158742" y="2908293"/>
            <a:ext cx="1734309" cy="1398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2A0785-369A-01FF-90EE-47B999DC962C}"/>
              </a:ext>
            </a:extLst>
          </p:cNvPr>
          <p:cNvSpPr/>
          <p:nvPr/>
        </p:nvSpPr>
        <p:spPr>
          <a:xfrm>
            <a:off x="9158742" y="3230509"/>
            <a:ext cx="1734309" cy="1398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BD6CD6-6A43-BE81-7F1B-D7C4D4C52985}"/>
              </a:ext>
            </a:extLst>
          </p:cNvPr>
          <p:cNvSpPr/>
          <p:nvPr/>
        </p:nvSpPr>
        <p:spPr>
          <a:xfrm>
            <a:off x="9158742" y="4456321"/>
            <a:ext cx="1734309" cy="1398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40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 err="1"/>
              <a:t>빅넘버</a:t>
            </a:r>
            <a:r>
              <a:rPr lang="ko-KR" altLang="en-US" sz="2800" dirty="0"/>
              <a:t> 연산 수정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mul.c</a:t>
            </a:r>
            <a:endParaRPr lang="en-US" altLang="ko-KR" sz="12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5D67C-7416-5697-DDAB-6A69F4998343}"/>
              </a:ext>
            </a:extLst>
          </p:cNvPr>
          <p:cNvSpPr txBox="1"/>
          <p:nvPr/>
        </p:nvSpPr>
        <p:spPr>
          <a:xfrm>
            <a:off x="2798960" y="307919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곱셈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A52F33-8376-A4CF-B48D-AFB4050DF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08"/>
          <a:stretch/>
        </p:blipFill>
        <p:spPr>
          <a:xfrm>
            <a:off x="482026" y="1897252"/>
            <a:ext cx="4469643" cy="36132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503CB6-486F-A168-E5C8-C5284CEC8025}"/>
              </a:ext>
            </a:extLst>
          </p:cNvPr>
          <p:cNvSpPr txBox="1"/>
          <p:nvPr/>
        </p:nvSpPr>
        <p:spPr>
          <a:xfrm>
            <a:off x="335067" y="159593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＜추가 코드＞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A01F03-52F5-9924-D85D-9F07E053395B}"/>
              </a:ext>
            </a:extLst>
          </p:cNvPr>
          <p:cNvSpPr txBox="1"/>
          <p:nvPr/>
        </p:nvSpPr>
        <p:spPr>
          <a:xfrm>
            <a:off x="5148296" y="1769491"/>
            <a:ext cx="4095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uint64_t</a:t>
            </a:r>
            <a:r>
              <a:rPr lang="ko-KR" altLang="en-US" sz="1200" dirty="0"/>
              <a:t>를 사용하지 않고 </a:t>
            </a:r>
            <a:r>
              <a:rPr lang="en-US" altLang="ko-KR" sz="1200" dirty="0"/>
              <a:t>32bit </a:t>
            </a:r>
            <a:r>
              <a:rPr lang="ko-KR" altLang="en-US" sz="1200" dirty="0"/>
              <a:t>정수 곱셈을 하기 위해서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4E7558-C20C-5468-86C4-BFF2B202ED8B}"/>
              </a:ext>
            </a:extLst>
          </p:cNvPr>
          <p:cNvGrpSpPr/>
          <p:nvPr/>
        </p:nvGrpSpPr>
        <p:grpSpPr>
          <a:xfrm>
            <a:off x="6096000" y="2866153"/>
            <a:ext cx="3939909" cy="2847279"/>
            <a:chOff x="5355771" y="2004551"/>
            <a:chExt cx="5622079" cy="406294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2E25129-10C5-3335-8C8E-19FFBF20D875}"/>
                </a:ext>
              </a:extLst>
            </p:cNvPr>
            <p:cNvSpPr/>
            <p:nvPr/>
          </p:nvSpPr>
          <p:spPr>
            <a:xfrm>
              <a:off x="8415648" y="2345336"/>
              <a:ext cx="1189902" cy="3681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AH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9DB6DEC-BCE9-4FE7-4533-2351A5AFD7C7}"/>
                </a:ext>
              </a:extLst>
            </p:cNvPr>
            <p:cNvSpPr/>
            <p:nvPr/>
          </p:nvSpPr>
          <p:spPr>
            <a:xfrm>
              <a:off x="9605550" y="2345336"/>
              <a:ext cx="1189902" cy="36813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AL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F643150-E18D-2C2C-FD99-0C9AD3B27B5F}"/>
                </a:ext>
              </a:extLst>
            </p:cNvPr>
            <p:cNvSpPr/>
            <p:nvPr/>
          </p:nvSpPr>
          <p:spPr>
            <a:xfrm>
              <a:off x="8415648" y="2831834"/>
              <a:ext cx="1189902" cy="3681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BH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AE36274-4054-F4BF-C3FB-89EC0BE48576}"/>
                </a:ext>
              </a:extLst>
            </p:cNvPr>
            <p:cNvSpPr/>
            <p:nvPr/>
          </p:nvSpPr>
          <p:spPr>
            <a:xfrm>
              <a:off x="9605550" y="2831834"/>
              <a:ext cx="1189902" cy="36813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BL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BAFF417-4427-58D4-C7DA-9DA5630CF737}"/>
                </a:ext>
              </a:extLst>
            </p:cNvPr>
            <p:cNvCxnSpPr>
              <a:cxnSpLocks/>
            </p:cNvCxnSpPr>
            <p:nvPr/>
          </p:nvCxnSpPr>
          <p:spPr>
            <a:xfrm>
              <a:off x="5355771" y="3274621"/>
              <a:ext cx="56220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D3B120C-6AE7-252A-3963-7012AD20B640}"/>
                </a:ext>
              </a:extLst>
            </p:cNvPr>
            <p:cNvSpPr/>
            <p:nvPr/>
          </p:nvSpPr>
          <p:spPr>
            <a:xfrm>
              <a:off x="8415648" y="3371277"/>
              <a:ext cx="1189902" cy="36813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AL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12747DC-FDEC-9916-EA5D-BB7548692790}"/>
                </a:ext>
              </a:extLst>
            </p:cNvPr>
            <p:cNvSpPr/>
            <p:nvPr/>
          </p:nvSpPr>
          <p:spPr>
            <a:xfrm>
              <a:off x="9605550" y="3371277"/>
              <a:ext cx="1189902" cy="36813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BL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87AB159-49C8-0AC8-2084-E263AB74B84E}"/>
                </a:ext>
              </a:extLst>
            </p:cNvPr>
            <p:cNvSpPr/>
            <p:nvPr/>
          </p:nvSpPr>
          <p:spPr>
            <a:xfrm>
              <a:off x="7225746" y="3857775"/>
              <a:ext cx="1189902" cy="3681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AH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3127AF1-3BA2-7459-EEA4-33E6D9120334}"/>
                </a:ext>
              </a:extLst>
            </p:cNvPr>
            <p:cNvSpPr/>
            <p:nvPr/>
          </p:nvSpPr>
          <p:spPr>
            <a:xfrm>
              <a:off x="8415648" y="3857775"/>
              <a:ext cx="1189902" cy="36813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BL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3B98C0A-9973-48F6-22A8-412A82B6D555}"/>
                </a:ext>
              </a:extLst>
            </p:cNvPr>
            <p:cNvSpPr/>
            <p:nvPr/>
          </p:nvSpPr>
          <p:spPr>
            <a:xfrm>
              <a:off x="7225746" y="4344273"/>
              <a:ext cx="1189902" cy="36813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AL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5622523-0BE6-A37C-66F6-FA28BC912DC9}"/>
                </a:ext>
              </a:extLst>
            </p:cNvPr>
            <p:cNvSpPr/>
            <p:nvPr/>
          </p:nvSpPr>
          <p:spPr>
            <a:xfrm>
              <a:off x="8415648" y="4344273"/>
              <a:ext cx="1189902" cy="3681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BH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4CE97D-943A-E0E9-27F4-0B41D647D7FE}"/>
                </a:ext>
              </a:extLst>
            </p:cNvPr>
            <p:cNvSpPr/>
            <p:nvPr/>
          </p:nvSpPr>
          <p:spPr>
            <a:xfrm>
              <a:off x="6035844" y="4830771"/>
              <a:ext cx="1189902" cy="3681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AH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BD3EFA5-3D4A-09A4-9649-F80000C6CD40}"/>
                </a:ext>
              </a:extLst>
            </p:cNvPr>
            <p:cNvSpPr/>
            <p:nvPr/>
          </p:nvSpPr>
          <p:spPr>
            <a:xfrm>
              <a:off x="7225746" y="4830771"/>
              <a:ext cx="1189902" cy="3681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BH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4046C9B-AD96-9E27-741E-02725B8485C1}"/>
                </a:ext>
              </a:extLst>
            </p:cNvPr>
            <p:cNvCxnSpPr>
              <a:cxnSpLocks/>
            </p:cNvCxnSpPr>
            <p:nvPr/>
          </p:nvCxnSpPr>
          <p:spPr>
            <a:xfrm>
              <a:off x="5355771" y="5304301"/>
              <a:ext cx="56220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37C8463-3244-1987-77D3-9F29F8B2E78D}"/>
                </a:ext>
              </a:extLst>
            </p:cNvPr>
            <p:cNvSpPr/>
            <p:nvPr/>
          </p:nvSpPr>
          <p:spPr>
            <a:xfrm>
              <a:off x="6035844" y="5699360"/>
              <a:ext cx="2379804" cy="3681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C[1]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2193AEC-4D32-07CA-B2D5-16C078D74C0E}"/>
                </a:ext>
              </a:extLst>
            </p:cNvPr>
            <p:cNvSpPr/>
            <p:nvPr/>
          </p:nvSpPr>
          <p:spPr>
            <a:xfrm>
              <a:off x="8415648" y="5699360"/>
              <a:ext cx="2379804" cy="3681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C[0]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5E4855-3A78-4A5A-49FF-87BB2EDD6951}"/>
                </a:ext>
              </a:extLst>
            </p:cNvPr>
            <p:cNvSpPr txBox="1"/>
            <p:nvPr/>
          </p:nvSpPr>
          <p:spPr>
            <a:xfrm>
              <a:off x="7139751" y="3572691"/>
              <a:ext cx="823928" cy="351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+carry</a:t>
              </a:r>
              <a:endParaRPr lang="ko-KR" altLang="en-US" sz="10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817F69-ADAB-A8D4-DEC5-1F76E3EDFBE6}"/>
                </a:ext>
              </a:extLst>
            </p:cNvPr>
            <p:cNvSpPr txBox="1"/>
            <p:nvPr/>
          </p:nvSpPr>
          <p:spPr>
            <a:xfrm>
              <a:off x="5946023" y="4551542"/>
              <a:ext cx="823928" cy="351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+carry</a:t>
              </a:r>
              <a:endParaRPr lang="ko-KR" altLang="en-US" sz="1000" b="1" dirty="0"/>
            </a:p>
          </p:txBody>
        </p:sp>
        <p:sp>
          <p:nvSpPr>
            <p:cNvPr id="35" name="왼쪽 대괄호 34">
              <a:extLst>
                <a:ext uri="{FF2B5EF4-FFF2-40B4-BE49-F238E27FC236}">
                  <a16:creationId xmlns:a16="http://schemas.microsoft.com/office/drawing/2014/main" id="{6D7D5AAF-D75B-ACDF-1235-079B9CF0DBAB}"/>
                </a:ext>
              </a:extLst>
            </p:cNvPr>
            <p:cNvSpPr/>
            <p:nvPr/>
          </p:nvSpPr>
          <p:spPr>
            <a:xfrm rot="5400000">
              <a:off x="8971288" y="1690909"/>
              <a:ext cx="78621" cy="1189901"/>
            </a:xfrm>
            <a:prstGeom prst="leftBracke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2F32F76-845A-E35D-8CBE-F0E72C800FB3}"/>
                </a:ext>
              </a:extLst>
            </p:cNvPr>
            <p:cNvSpPr txBox="1"/>
            <p:nvPr/>
          </p:nvSpPr>
          <p:spPr>
            <a:xfrm>
              <a:off x="8655819" y="2004551"/>
              <a:ext cx="597472" cy="307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16bit</a:t>
              </a:r>
              <a:endParaRPr lang="ko-KR" altLang="en-US" sz="800" dirty="0"/>
            </a:p>
          </p:txBody>
        </p:sp>
        <p:sp>
          <p:nvSpPr>
            <p:cNvPr id="37" name="왼쪽 대괄호 36">
              <a:extLst>
                <a:ext uri="{FF2B5EF4-FFF2-40B4-BE49-F238E27FC236}">
                  <a16:creationId xmlns:a16="http://schemas.microsoft.com/office/drawing/2014/main" id="{52F035BD-47A1-0784-4705-4474C11AE33B}"/>
                </a:ext>
              </a:extLst>
            </p:cNvPr>
            <p:cNvSpPr/>
            <p:nvPr/>
          </p:nvSpPr>
          <p:spPr>
            <a:xfrm rot="5400000">
              <a:off x="9539695" y="4443540"/>
              <a:ext cx="131710" cy="2379803"/>
            </a:xfrm>
            <a:prstGeom prst="leftBracke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D7B142C-5801-4592-B2C2-8AFAC1B4A568}"/>
                </a:ext>
              </a:extLst>
            </p:cNvPr>
            <p:cNvSpPr txBox="1"/>
            <p:nvPr/>
          </p:nvSpPr>
          <p:spPr>
            <a:xfrm>
              <a:off x="9250770" y="5326318"/>
              <a:ext cx="597472" cy="307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32bit</a:t>
              </a:r>
              <a:endParaRPr lang="ko-KR" altLang="en-US" sz="8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742205E-E6B2-86CA-6928-8D678981DFD0}"/>
              </a:ext>
            </a:extLst>
          </p:cNvPr>
          <p:cNvSpPr txBox="1"/>
          <p:nvPr/>
        </p:nvSpPr>
        <p:spPr>
          <a:xfrm>
            <a:off x="5148296" y="2120350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결과는 </a:t>
            </a:r>
            <a:r>
              <a:rPr lang="en-US" altLang="ko-KR" sz="1200" dirty="0"/>
              <a:t>uint32_t </a:t>
            </a:r>
            <a:r>
              <a:rPr lang="ko-KR" altLang="en-US" sz="1200" dirty="0"/>
              <a:t>배열에 저장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6BF60D-6759-C3FA-25FC-CE0FD6EEB74E}"/>
              </a:ext>
            </a:extLst>
          </p:cNvPr>
          <p:cNvSpPr txBox="1"/>
          <p:nvPr/>
        </p:nvSpPr>
        <p:spPr>
          <a:xfrm>
            <a:off x="229294" y="1288963"/>
            <a:ext cx="1627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 b="1" dirty="0"/>
              <a:t>분할 곱셈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15769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 err="1"/>
              <a:t>빅넘버</a:t>
            </a:r>
            <a:r>
              <a:rPr lang="ko-KR" altLang="en-US" sz="2800" dirty="0"/>
              <a:t> 연산 수정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mul.c</a:t>
            </a:r>
            <a:endParaRPr lang="en-US" altLang="ko-KR" sz="1200" b="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B51BA8-44E1-337F-4DA9-2CC5D9A4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267" y="1019751"/>
            <a:ext cx="2828270" cy="1411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FFB450-5C61-6D26-6E09-4BA299FED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172" y="2691976"/>
            <a:ext cx="2912576" cy="1474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A1F045B-7C86-7108-11A7-F99B7284D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95" y="1916872"/>
            <a:ext cx="4753992" cy="32698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F94301-984E-1142-C394-D88219CC4BF6}"/>
              </a:ext>
            </a:extLst>
          </p:cNvPr>
          <p:cNvSpPr txBox="1"/>
          <p:nvPr/>
        </p:nvSpPr>
        <p:spPr>
          <a:xfrm>
            <a:off x="5326581" y="1343262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＜수정 코드＞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2476A-A2F2-3C85-848B-5205A9095DB3}"/>
              </a:ext>
            </a:extLst>
          </p:cNvPr>
          <p:cNvSpPr txBox="1"/>
          <p:nvPr/>
        </p:nvSpPr>
        <p:spPr>
          <a:xfrm>
            <a:off x="320345" y="161781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＜기존 코드＞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9E7F19-35F2-5951-6D4B-23507C1130C4}"/>
              </a:ext>
            </a:extLst>
          </p:cNvPr>
          <p:cNvSpPr txBox="1"/>
          <p:nvPr/>
        </p:nvSpPr>
        <p:spPr>
          <a:xfrm>
            <a:off x="2798960" y="307919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곱셈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0FA7D9-25A0-2BE8-E278-1DFD46B9E4E5}"/>
              </a:ext>
            </a:extLst>
          </p:cNvPr>
          <p:cNvSpPr txBox="1"/>
          <p:nvPr/>
        </p:nvSpPr>
        <p:spPr>
          <a:xfrm>
            <a:off x="229294" y="1288963"/>
            <a:ext cx="2201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200" b="1" dirty="0"/>
              <a:t>Operand Scanning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ACE477F-2B69-AADF-CE1F-396282BA9A8F}"/>
              </a:ext>
            </a:extLst>
          </p:cNvPr>
          <p:cNvGrpSpPr/>
          <p:nvPr/>
        </p:nvGrpSpPr>
        <p:grpSpPr>
          <a:xfrm>
            <a:off x="8856252" y="4340574"/>
            <a:ext cx="2911285" cy="1462249"/>
            <a:chOff x="8856252" y="4340574"/>
            <a:chExt cx="2911285" cy="146224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6877C61-4033-EA91-142D-5663EA441BAF}"/>
                </a:ext>
              </a:extLst>
            </p:cNvPr>
            <p:cNvGrpSpPr/>
            <p:nvPr/>
          </p:nvGrpSpPr>
          <p:grpSpPr>
            <a:xfrm>
              <a:off x="8856252" y="4340574"/>
              <a:ext cx="2911285" cy="1462249"/>
              <a:chOff x="9306978" y="4226244"/>
              <a:chExt cx="2911285" cy="146224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FDF0284-B4CD-D8F2-FBB7-ABDB10B2166D}"/>
                  </a:ext>
                </a:extLst>
              </p:cNvPr>
              <p:cNvSpPr/>
              <p:nvPr/>
            </p:nvSpPr>
            <p:spPr>
              <a:xfrm>
                <a:off x="9572625" y="4426299"/>
                <a:ext cx="831850" cy="171450"/>
              </a:xfrm>
              <a:prstGeom prst="rect">
                <a:avLst/>
              </a:prstGeom>
              <a:solidFill>
                <a:srgbClr val="FFB7B7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AB[1]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C21BAA6-CBE6-864A-7240-2E69087D1EAD}"/>
                  </a:ext>
                </a:extLst>
              </p:cNvPr>
              <p:cNvSpPr/>
              <p:nvPr/>
            </p:nvSpPr>
            <p:spPr>
              <a:xfrm>
                <a:off x="10404475" y="4426299"/>
                <a:ext cx="831850" cy="171450"/>
              </a:xfrm>
              <a:prstGeom prst="rect">
                <a:avLst/>
              </a:prstGeom>
              <a:solidFill>
                <a:srgbClr val="FFB7B7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AB[0]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8F62634-21CF-AA57-0A6E-AF75C4FDDCFE}"/>
                  </a:ext>
                </a:extLst>
              </p:cNvPr>
              <p:cNvSpPr/>
              <p:nvPr/>
            </p:nvSpPr>
            <p:spPr>
              <a:xfrm>
                <a:off x="10404475" y="4630387"/>
                <a:ext cx="831850" cy="171450"/>
              </a:xfrm>
              <a:prstGeom prst="rect">
                <a:avLst/>
              </a:prstGeom>
              <a:solidFill>
                <a:srgbClr val="FFD1D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C[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+ j]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D7EC4C6-B9CE-EB58-D704-7578708BDD93}"/>
                  </a:ext>
                </a:extLst>
              </p:cNvPr>
              <p:cNvSpPr/>
              <p:nvPr/>
            </p:nvSpPr>
            <p:spPr>
              <a:xfrm>
                <a:off x="10404475" y="4834851"/>
                <a:ext cx="831850" cy="171450"/>
              </a:xfrm>
              <a:prstGeom prst="rect">
                <a:avLst/>
              </a:prstGeom>
              <a:solidFill>
                <a:srgbClr val="FFEBEB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UV’[1]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17381EA3-A231-D3F9-16CB-F76E0243D2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6978" y="5055542"/>
                <a:ext cx="23530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FB65812-32FE-9C8E-95F0-707B41D07990}"/>
                  </a:ext>
                </a:extLst>
              </p:cNvPr>
              <p:cNvSpPr/>
              <p:nvPr/>
            </p:nvSpPr>
            <p:spPr>
              <a:xfrm>
                <a:off x="9572625" y="5104784"/>
                <a:ext cx="831850" cy="171450"/>
              </a:xfrm>
              <a:prstGeom prst="rect">
                <a:avLst/>
              </a:prstGeom>
              <a:solidFill>
                <a:srgbClr val="EFE5F7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UV[1]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5747D55-306F-87AA-4BC9-4896AD34A911}"/>
                  </a:ext>
                </a:extLst>
              </p:cNvPr>
              <p:cNvSpPr/>
              <p:nvPr/>
            </p:nvSpPr>
            <p:spPr>
              <a:xfrm>
                <a:off x="10404475" y="5104784"/>
                <a:ext cx="831850" cy="171450"/>
              </a:xfrm>
              <a:prstGeom prst="rect">
                <a:avLst/>
              </a:prstGeom>
              <a:solidFill>
                <a:srgbClr val="EFE5F7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UV[0]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87E78F-DE83-E7B4-059B-9A684DE78E1D}"/>
                  </a:ext>
                </a:extLst>
              </p:cNvPr>
              <p:cNvSpPr txBox="1"/>
              <p:nvPr/>
            </p:nvSpPr>
            <p:spPr>
              <a:xfrm>
                <a:off x="9497298" y="4226244"/>
                <a:ext cx="49885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+carry</a:t>
                </a:r>
                <a:endParaRPr lang="ko-KR" altLang="en-US" sz="800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7BEEA1-99FE-3C4C-D48B-4FA7920328B4}"/>
                  </a:ext>
                </a:extLst>
              </p:cNvPr>
              <p:cNvSpPr txBox="1"/>
              <p:nvPr/>
            </p:nvSpPr>
            <p:spPr>
              <a:xfrm>
                <a:off x="9540751" y="5272782"/>
                <a:ext cx="9588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/>
                  <a:t> = AB[1] + carry</a:t>
                </a:r>
                <a:endParaRPr lang="ko-KR" altLang="en-US" sz="7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56FB2D-828F-2C8F-4384-7564ECA4031D}"/>
                  </a:ext>
                </a:extLst>
              </p:cNvPr>
              <p:cNvSpPr txBox="1"/>
              <p:nvPr/>
            </p:nvSpPr>
            <p:spPr>
              <a:xfrm>
                <a:off x="10384976" y="5272781"/>
                <a:ext cx="127331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/>
                  <a:t> = AB[0] + C[</a:t>
                </a:r>
                <a:r>
                  <a:rPr lang="en-US" altLang="ko-KR" sz="700" dirty="0" err="1"/>
                  <a:t>i</a:t>
                </a:r>
                <a:r>
                  <a:rPr lang="en-US" altLang="ko-KR" sz="700" dirty="0"/>
                  <a:t> + j] + UV’[1]</a:t>
                </a:r>
                <a:endParaRPr lang="ko-KR" altLang="en-US" sz="7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3ECCAEA-B763-C1DF-2BCC-2955041B1F5B}"/>
                  </a:ext>
                </a:extLst>
              </p:cNvPr>
              <p:cNvSpPr txBox="1"/>
              <p:nvPr/>
            </p:nvSpPr>
            <p:spPr>
              <a:xfrm>
                <a:off x="11175398" y="4386101"/>
                <a:ext cx="7344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/>
                  <a:t> = A[</a:t>
                </a:r>
                <a:r>
                  <a:rPr lang="en-US" altLang="ko-KR" sz="700" dirty="0" err="1"/>
                  <a:t>i</a:t>
                </a:r>
                <a:r>
                  <a:rPr lang="en-US" altLang="ko-KR" sz="700" dirty="0"/>
                  <a:t>] x B[j]</a:t>
                </a:r>
                <a:endParaRPr lang="ko-KR" altLang="en-US" sz="700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234B43C-C9F6-5A2B-C7B8-70EFB6D774F1}"/>
                  </a:ext>
                </a:extLst>
              </p:cNvPr>
              <p:cNvSpPr/>
              <p:nvPr/>
            </p:nvSpPr>
            <p:spPr>
              <a:xfrm>
                <a:off x="11386413" y="5517043"/>
                <a:ext cx="831850" cy="171450"/>
              </a:xfrm>
              <a:prstGeom prst="rect">
                <a:avLst/>
              </a:prstGeom>
              <a:solidFill>
                <a:srgbClr val="FFD1D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C[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+ j]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9957E77D-1200-52D4-9816-388F6ECA5659}"/>
                </a:ext>
              </a:extLst>
            </p:cNvPr>
            <p:cNvCxnSpPr>
              <a:cxnSpLocks/>
              <a:stCxn id="19" idx="2"/>
              <a:endCxn id="26" idx="1"/>
            </p:cNvCxnSpPr>
            <p:nvPr/>
          </p:nvCxnSpPr>
          <p:spPr>
            <a:xfrm rot="16200000" flipH="1">
              <a:off x="10489413" y="5270824"/>
              <a:ext cx="326534" cy="566013"/>
            </a:xfrm>
            <a:prstGeom prst="bentConnector2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F7C64C7A-9482-28F8-419E-37C288C02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3581" y="1644829"/>
            <a:ext cx="3288087" cy="42699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165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 err="1"/>
              <a:t>빅넘버</a:t>
            </a:r>
            <a:r>
              <a:rPr lang="ko-KR" altLang="en-US" sz="2800" dirty="0"/>
              <a:t> 연산 수정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mul.c</a:t>
            </a:r>
            <a:endParaRPr lang="en-US" altLang="ko-KR" sz="12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94301-984E-1142-C394-D88219CC4BF6}"/>
              </a:ext>
            </a:extLst>
          </p:cNvPr>
          <p:cNvSpPr txBox="1"/>
          <p:nvPr/>
        </p:nvSpPr>
        <p:spPr>
          <a:xfrm>
            <a:off x="4398734" y="1343262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＜수정 코드＞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2476A-A2F2-3C85-848B-5205A9095DB3}"/>
              </a:ext>
            </a:extLst>
          </p:cNvPr>
          <p:cNvSpPr txBox="1"/>
          <p:nvPr/>
        </p:nvSpPr>
        <p:spPr>
          <a:xfrm>
            <a:off x="336869" y="1559012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＜기존 코드＞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A7137F5-3DE9-45DD-B4A7-6B91B717D3FB}"/>
              </a:ext>
            </a:extLst>
          </p:cNvPr>
          <p:cNvGrpSpPr/>
          <p:nvPr/>
        </p:nvGrpSpPr>
        <p:grpSpPr>
          <a:xfrm>
            <a:off x="8932986" y="1182854"/>
            <a:ext cx="2958576" cy="3869684"/>
            <a:chOff x="6936006" y="1462255"/>
            <a:chExt cx="3644970" cy="4767460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7F73904-3E95-DF33-6CEA-AEBC85313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6006" y="1462255"/>
              <a:ext cx="3457986" cy="1856235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CDD2CCED-4333-2EF8-10E6-5EFA14E37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6006" y="3683645"/>
              <a:ext cx="3644312" cy="20611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67B27D6-3C39-295E-8E1F-BD060A6AB3E1}"/>
                </a:ext>
              </a:extLst>
            </p:cNvPr>
            <p:cNvSpPr/>
            <p:nvPr/>
          </p:nvSpPr>
          <p:spPr>
            <a:xfrm>
              <a:off x="6936006" y="5810532"/>
              <a:ext cx="3644312" cy="189964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3F9EE1E-87FF-1479-6B8C-14A5684C32C7}"/>
                </a:ext>
              </a:extLst>
            </p:cNvPr>
            <p:cNvCxnSpPr>
              <a:cxnSpLocks/>
              <a:stCxn id="35" idx="0"/>
              <a:endCxn id="35" idx="2"/>
            </p:cNvCxnSpPr>
            <p:nvPr/>
          </p:nvCxnSpPr>
          <p:spPr>
            <a:xfrm>
              <a:off x="8758162" y="5810532"/>
              <a:ext cx="0" cy="1899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A4E67DA-DED8-27B6-AAC6-A8D557DD68CB}"/>
                </a:ext>
              </a:extLst>
            </p:cNvPr>
            <p:cNvCxnSpPr>
              <a:cxnSpLocks/>
            </p:cNvCxnSpPr>
            <p:nvPr/>
          </p:nvCxnSpPr>
          <p:spPr>
            <a:xfrm>
              <a:off x="7808202" y="5810532"/>
              <a:ext cx="0" cy="1899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A2C369B-E4AC-4478-22A9-35340E6EA5EE}"/>
                </a:ext>
              </a:extLst>
            </p:cNvPr>
            <p:cNvCxnSpPr>
              <a:cxnSpLocks/>
            </p:cNvCxnSpPr>
            <p:nvPr/>
          </p:nvCxnSpPr>
          <p:spPr>
            <a:xfrm>
              <a:off x="8295882" y="5810532"/>
              <a:ext cx="0" cy="1899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2DE5BBB-FCED-7173-8A61-381DFF1A2B09}"/>
                </a:ext>
              </a:extLst>
            </p:cNvPr>
            <p:cNvCxnSpPr>
              <a:cxnSpLocks/>
            </p:cNvCxnSpPr>
            <p:nvPr/>
          </p:nvCxnSpPr>
          <p:spPr>
            <a:xfrm>
              <a:off x="7340842" y="5810532"/>
              <a:ext cx="0" cy="1899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264C9C4-BC36-C49D-6905-E96DD5675835}"/>
                </a:ext>
              </a:extLst>
            </p:cNvPr>
            <p:cNvCxnSpPr>
              <a:cxnSpLocks/>
            </p:cNvCxnSpPr>
            <p:nvPr/>
          </p:nvCxnSpPr>
          <p:spPr>
            <a:xfrm>
              <a:off x="9692882" y="5810532"/>
              <a:ext cx="0" cy="1899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0885442-E601-960B-64A5-DC210C84B453}"/>
                </a:ext>
              </a:extLst>
            </p:cNvPr>
            <p:cNvCxnSpPr>
              <a:cxnSpLocks/>
            </p:cNvCxnSpPr>
            <p:nvPr/>
          </p:nvCxnSpPr>
          <p:spPr>
            <a:xfrm>
              <a:off x="9210282" y="5810532"/>
              <a:ext cx="0" cy="1899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CDAA670-75A7-7F75-9BC3-56A548D314DF}"/>
                </a:ext>
              </a:extLst>
            </p:cNvPr>
            <p:cNvCxnSpPr>
              <a:cxnSpLocks/>
            </p:cNvCxnSpPr>
            <p:nvPr/>
          </p:nvCxnSpPr>
          <p:spPr>
            <a:xfrm>
              <a:off x="10145002" y="5810532"/>
              <a:ext cx="0" cy="1899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FAFB255-0630-7306-D6E6-97A58B4CF2CE}"/>
                </a:ext>
              </a:extLst>
            </p:cNvPr>
            <p:cNvSpPr txBox="1"/>
            <p:nvPr/>
          </p:nvSpPr>
          <p:spPr>
            <a:xfrm>
              <a:off x="10201399" y="5815829"/>
              <a:ext cx="379577" cy="208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b="1" dirty="0"/>
                <a:t>C[0]</a:t>
              </a:r>
              <a:endParaRPr lang="ko-KR" altLang="en-US" sz="500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60D3430-DD5A-DF2F-03EB-4DC2C4CA6220}"/>
                </a:ext>
              </a:extLst>
            </p:cNvPr>
            <p:cNvSpPr txBox="1"/>
            <p:nvPr/>
          </p:nvSpPr>
          <p:spPr>
            <a:xfrm>
              <a:off x="9754861" y="5815829"/>
              <a:ext cx="379577" cy="208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b="1" dirty="0"/>
                <a:t>C[1]</a:t>
              </a:r>
              <a:endParaRPr lang="ko-KR" altLang="en-US" sz="50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1D6442A-35A4-37B6-D7A5-B23467444C87}"/>
                </a:ext>
              </a:extLst>
            </p:cNvPr>
            <p:cNvSpPr txBox="1"/>
            <p:nvPr/>
          </p:nvSpPr>
          <p:spPr>
            <a:xfrm>
              <a:off x="9267171" y="5815829"/>
              <a:ext cx="379577" cy="208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b="1" dirty="0"/>
                <a:t>C[2]</a:t>
              </a:r>
              <a:endParaRPr lang="ko-KR" altLang="en-US" sz="5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A2E634-4EE5-AED4-0206-78D9C22E6CC3}"/>
                </a:ext>
              </a:extLst>
            </p:cNvPr>
            <p:cNvSpPr txBox="1"/>
            <p:nvPr/>
          </p:nvSpPr>
          <p:spPr>
            <a:xfrm>
              <a:off x="8817349" y="5815829"/>
              <a:ext cx="379577" cy="208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b="1" dirty="0"/>
                <a:t>C[3]</a:t>
              </a:r>
              <a:endParaRPr lang="ko-KR" altLang="en-US" sz="5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0EFE62A-2010-ADCE-6C37-BB1A369738E0}"/>
                </a:ext>
              </a:extLst>
            </p:cNvPr>
            <p:cNvSpPr txBox="1"/>
            <p:nvPr/>
          </p:nvSpPr>
          <p:spPr>
            <a:xfrm>
              <a:off x="8359868" y="5815829"/>
              <a:ext cx="379577" cy="208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b="1" dirty="0"/>
                <a:t>C[4]</a:t>
              </a:r>
              <a:endParaRPr lang="ko-KR" altLang="en-US" sz="500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D4EBB4-E612-7BAD-A3A1-88656A3CA80E}"/>
                </a:ext>
              </a:extLst>
            </p:cNvPr>
            <p:cNvSpPr txBox="1"/>
            <p:nvPr/>
          </p:nvSpPr>
          <p:spPr>
            <a:xfrm>
              <a:off x="7897588" y="5815829"/>
              <a:ext cx="405393" cy="21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b="1" dirty="0"/>
                <a:t>C[5]</a:t>
              </a:r>
              <a:endParaRPr lang="ko-KR" altLang="en-US" sz="500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B4B1742-E71E-43ED-43C4-EE6C552589D8}"/>
                </a:ext>
              </a:extLst>
            </p:cNvPr>
            <p:cNvSpPr txBox="1"/>
            <p:nvPr/>
          </p:nvSpPr>
          <p:spPr>
            <a:xfrm>
              <a:off x="7419956" y="5815829"/>
              <a:ext cx="405393" cy="21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b="1" dirty="0"/>
                <a:t>C[6]</a:t>
              </a:r>
              <a:endParaRPr lang="ko-KR" altLang="en-US" sz="500" b="1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2B1B96D-4E25-FC7C-BC43-46F1AB630EF7}"/>
                </a:ext>
              </a:extLst>
            </p:cNvPr>
            <p:cNvSpPr txBox="1"/>
            <p:nvPr/>
          </p:nvSpPr>
          <p:spPr>
            <a:xfrm>
              <a:off x="6974821" y="5815829"/>
              <a:ext cx="405393" cy="21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b="1" dirty="0"/>
                <a:t>C[7]</a:t>
              </a:r>
              <a:endParaRPr lang="ko-KR" altLang="en-US" sz="5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CA2B236-5A02-55EE-1B30-619F5C3A4B29}"/>
                </a:ext>
              </a:extLst>
            </p:cNvPr>
            <p:cNvSpPr txBox="1"/>
            <p:nvPr/>
          </p:nvSpPr>
          <p:spPr>
            <a:xfrm>
              <a:off x="9253632" y="6002206"/>
              <a:ext cx="472396" cy="227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1" dirty="0"/>
                <a:t>k = 2</a:t>
              </a:r>
              <a:endParaRPr lang="ko-KR" altLang="en-US" sz="600" b="1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7CB1181-0554-E954-1979-08383835B244}"/>
                </a:ext>
              </a:extLst>
            </p:cNvPr>
            <p:cNvSpPr/>
            <p:nvPr/>
          </p:nvSpPr>
          <p:spPr>
            <a:xfrm>
              <a:off x="8526741" y="4287520"/>
              <a:ext cx="414059" cy="7416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DD8E709-B91A-AE48-BDE2-AA510C33382F}"/>
                </a:ext>
              </a:extLst>
            </p:cNvPr>
            <p:cNvCxnSpPr>
              <a:cxnSpLocks/>
            </p:cNvCxnSpPr>
            <p:nvPr/>
          </p:nvCxnSpPr>
          <p:spPr>
            <a:xfrm>
              <a:off x="8526741" y="5029200"/>
              <a:ext cx="686332" cy="781332"/>
            </a:xfrm>
            <a:prstGeom prst="line">
              <a:avLst/>
            </a:prstGeom>
            <a:ln>
              <a:solidFill>
                <a:srgbClr val="8E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9C9DAA5-5E2E-C42B-7831-DABDDEEBAF22}"/>
                </a:ext>
              </a:extLst>
            </p:cNvPr>
            <p:cNvCxnSpPr>
              <a:cxnSpLocks/>
            </p:cNvCxnSpPr>
            <p:nvPr/>
          </p:nvCxnSpPr>
          <p:spPr>
            <a:xfrm>
              <a:off x="8942352" y="5029200"/>
              <a:ext cx="742727" cy="781332"/>
            </a:xfrm>
            <a:prstGeom prst="line">
              <a:avLst/>
            </a:prstGeom>
            <a:ln>
              <a:solidFill>
                <a:srgbClr val="8E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AFD82A4E-E883-324D-7D8A-8CF1EDAA5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07" y="1858073"/>
            <a:ext cx="3432614" cy="43937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2EC6CBA-B29D-895B-1B88-6DFB84B06244}"/>
              </a:ext>
            </a:extLst>
          </p:cNvPr>
          <p:cNvSpPr txBox="1"/>
          <p:nvPr/>
        </p:nvSpPr>
        <p:spPr>
          <a:xfrm>
            <a:off x="2798960" y="307919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곱셈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D38FD5-D2B3-AAEC-55EB-CD011B40F2C9}"/>
              </a:ext>
            </a:extLst>
          </p:cNvPr>
          <p:cNvSpPr txBox="1"/>
          <p:nvPr/>
        </p:nvSpPr>
        <p:spPr>
          <a:xfrm>
            <a:off x="229294" y="1288963"/>
            <a:ext cx="2801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200" b="1" dirty="0"/>
              <a:t>Product Scanning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76D1694E-3967-1421-C038-B9C4A0A1E901}"/>
              </a:ext>
            </a:extLst>
          </p:cNvPr>
          <p:cNvGrpSpPr/>
          <p:nvPr/>
        </p:nvGrpSpPr>
        <p:grpSpPr>
          <a:xfrm>
            <a:off x="8447641" y="4919963"/>
            <a:ext cx="3642989" cy="1560011"/>
            <a:chOff x="8510449" y="4955308"/>
            <a:chExt cx="3642989" cy="156001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22084C4-3475-46E5-0322-5BD0C5BE7D6B}"/>
                </a:ext>
              </a:extLst>
            </p:cNvPr>
            <p:cNvSpPr/>
            <p:nvPr/>
          </p:nvSpPr>
          <p:spPr>
            <a:xfrm>
              <a:off x="9425712" y="5155363"/>
              <a:ext cx="831850" cy="171450"/>
            </a:xfrm>
            <a:prstGeom prst="rect">
              <a:avLst/>
            </a:prstGeom>
            <a:solidFill>
              <a:srgbClr val="FFB7B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R[1]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59C3D26-7D13-1D25-3A97-29C32DD6F9D1}"/>
                </a:ext>
              </a:extLst>
            </p:cNvPr>
            <p:cNvSpPr/>
            <p:nvPr/>
          </p:nvSpPr>
          <p:spPr>
            <a:xfrm>
              <a:off x="10257562" y="5155363"/>
              <a:ext cx="831850" cy="171450"/>
            </a:xfrm>
            <a:prstGeom prst="rect">
              <a:avLst/>
            </a:prstGeom>
            <a:solidFill>
              <a:srgbClr val="FFB7B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R[0]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8693C79-CE50-F108-D0A2-86A9D89B9D76}"/>
                </a:ext>
              </a:extLst>
            </p:cNvPr>
            <p:cNvSpPr/>
            <p:nvPr/>
          </p:nvSpPr>
          <p:spPr>
            <a:xfrm>
              <a:off x="10257562" y="5359451"/>
              <a:ext cx="831850" cy="171450"/>
            </a:xfrm>
            <a:prstGeom prst="rect">
              <a:avLst/>
            </a:prstGeom>
            <a:solidFill>
              <a:srgbClr val="FFD1D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UV[0]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82A43C6-92FD-F64F-E95A-F9D323C32A61}"/>
                </a:ext>
              </a:extLst>
            </p:cNvPr>
            <p:cNvCxnSpPr>
              <a:cxnSpLocks/>
            </p:cNvCxnSpPr>
            <p:nvPr/>
          </p:nvCxnSpPr>
          <p:spPr>
            <a:xfrm>
              <a:off x="8510449" y="5826089"/>
              <a:ext cx="30026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F577F1-9097-0839-B4D7-844A96B50D1E}"/>
                </a:ext>
              </a:extLst>
            </p:cNvPr>
            <p:cNvSpPr/>
            <p:nvPr/>
          </p:nvSpPr>
          <p:spPr>
            <a:xfrm>
              <a:off x="9425712" y="5875331"/>
              <a:ext cx="831850" cy="171450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R[1]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53021FE-16F9-7090-C02E-88F096BB0519}"/>
                </a:ext>
              </a:extLst>
            </p:cNvPr>
            <p:cNvSpPr/>
            <p:nvPr/>
          </p:nvSpPr>
          <p:spPr>
            <a:xfrm>
              <a:off x="10257562" y="5875331"/>
              <a:ext cx="831850" cy="171450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R[0]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858C2C-57EE-B991-12A4-8D0DB76F90E8}"/>
                </a:ext>
              </a:extLst>
            </p:cNvPr>
            <p:cNvSpPr txBox="1"/>
            <p:nvPr/>
          </p:nvSpPr>
          <p:spPr>
            <a:xfrm>
              <a:off x="9350385" y="4955308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+carry</a:t>
              </a:r>
              <a:endParaRPr lang="ko-KR" altLang="en-US" sz="800" b="1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A0E2FA1-2223-8D3A-B273-9907D255D054}"/>
                </a:ext>
              </a:extLst>
            </p:cNvPr>
            <p:cNvSpPr/>
            <p:nvPr/>
          </p:nvSpPr>
          <p:spPr>
            <a:xfrm>
              <a:off x="8593862" y="5155363"/>
              <a:ext cx="831850" cy="171450"/>
            </a:xfrm>
            <a:prstGeom prst="rect">
              <a:avLst/>
            </a:prstGeom>
            <a:solidFill>
              <a:srgbClr val="FFB7B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R[2]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7071EA8-5E1D-0780-C8F1-8ED019FCE402}"/>
                </a:ext>
              </a:extLst>
            </p:cNvPr>
            <p:cNvSpPr/>
            <p:nvPr/>
          </p:nvSpPr>
          <p:spPr>
            <a:xfrm>
              <a:off x="9425712" y="5359451"/>
              <a:ext cx="831850" cy="171450"/>
            </a:xfrm>
            <a:prstGeom prst="rect">
              <a:avLst/>
            </a:prstGeom>
            <a:solidFill>
              <a:srgbClr val="FFD1D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UV[1]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EF66DF-3AE3-170E-58ED-101C4FB28FA6}"/>
                </a:ext>
              </a:extLst>
            </p:cNvPr>
            <p:cNvSpPr txBox="1"/>
            <p:nvPr/>
          </p:nvSpPr>
          <p:spPr>
            <a:xfrm>
              <a:off x="8517755" y="4955308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+carry</a:t>
              </a:r>
              <a:endParaRPr lang="ko-KR" altLang="en-US" sz="800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1F076B8-B5C5-9EBB-8FCF-2559100D7BCB}"/>
                </a:ext>
              </a:extLst>
            </p:cNvPr>
            <p:cNvSpPr/>
            <p:nvPr/>
          </p:nvSpPr>
          <p:spPr>
            <a:xfrm>
              <a:off x="8593862" y="5875331"/>
              <a:ext cx="831850" cy="171450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R[2]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42EB21A-64E6-39FE-34B5-C7018B89D222}"/>
                </a:ext>
              </a:extLst>
            </p:cNvPr>
            <p:cNvSpPr/>
            <p:nvPr/>
          </p:nvSpPr>
          <p:spPr>
            <a:xfrm>
              <a:off x="10257562" y="6343869"/>
              <a:ext cx="831850" cy="171450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R[0]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9819DAB-E035-2EAB-355D-5750F1D63299}"/>
                </a:ext>
              </a:extLst>
            </p:cNvPr>
            <p:cNvSpPr/>
            <p:nvPr/>
          </p:nvSpPr>
          <p:spPr>
            <a:xfrm>
              <a:off x="11321588" y="5892383"/>
              <a:ext cx="831850" cy="1714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ｋ</a:t>
              </a:r>
              <a:r>
                <a:rPr lang="en-US" altLang="ko-KR" sz="1000" dirty="0">
                  <a:solidFill>
                    <a:schemeClr val="tx1"/>
                  </a:solidFill>
                </a:rPr>
                <a:t>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05797A0-59CA-08B6-B17D-7E756445675F}"/>
                </a:ext>
              </a:extLst>
            </p:cNvPr>
            <p:cNvSpPr/>
            <p:nvPr/>
          </p:nvSpPr>
          <p:spPr>
            <a:xfrm>
              <a:off x="9425712" y="6343869"/>
              <a:ext cx="831850" cy="171450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R[1]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A94D275-5B6F-4091-CCC3-50EEAB59901E}"/>
                </a:ext>
              </a:extLst>
            </p:cNvPr>
            <p:cNvSpPr/>
            <p:nvPr/>
          </p:nvSpPr>
          <p:spPr>
            <a:xfrm>
              <a:off x="8593862" y="6343869"/>
              <a:ext cx="831850" cy="171450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R[2] = 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E120807C-3758-6B71-790D-9E1B82E546DE}"/>
                </a:ext>
              </a:extLst>
            </p:cNvPr>
            <p:cNvCxnSpPr>
              <a:cxnSpLocks/>
              <a:stCxn id="16" idx="2"/>
              <a:endCxn id="62" idx="0"/>
            </p:cNvCxnSpPr>
            <p:nvPr/>
          </p:nvCxnSpPr>
          <p:spPr>
            <a:xfrm rot="5400000" flipH="1" flipV="1">
              <a:off x="11128301" y="5437569"/>
              <a:ext cx="154398" cy="1064026"/>
            </a:xfrm>
            <a:prstGeom prst="bentConnector5">
              <a:avLst>
                <a:gd name="adj1" fmla="val -98361"/>
                <a:gd name="adj2" fmla="val 50000"/>
                <a:gd name="adj3" fmla="val 248059"/>
              </a:avLst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D6B72F-540D-28B1-1C02-3B9285524026}"/>
                </a:ext>
              </a:extLst>
            </p:cNvPr>
            <p:cNvSpPr txBox="1"/>
            <p:nvPr/>
          </p:nvSpPr>
          <p:spPr>
            <a:xfrm>
              <a:off x="11012808" y="5331961"/>
              <a:ext cx="734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 = A[</a:t>
              </a:r>
              <a:r>
                <a:rPr lang="en-US" altLang="ko-KR" sz="700" dirty="0" err="1"/>
                <a:t>i</a:t>
              </a:r>
              <a:r>
                <a:rPr lang="en-US" altLang="ko-KR" sz="700" dirty="0"/>
                <a:t>] x B[j]</a:t>
              </a:r>
              <a:endParaRPr lang="ko-KR" altLang="en-US" sz="7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CB892A-9DB8-6459-3F4E-66013C0300C1}"/>
                </a:ext>
              </a:extLst>
            </p:cNvPr>
            <p:cNvSpPr txBox="1"/>
            <p:nvPr/>
          </p:nvSpPr>
          <p:spPr>
            <a:xfrm rot="5400000">
              <a:off x="10176244" y="5568518"/>
              <a:ext cx="2879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…</a:t>
              </a:r>
              <a:endParaRPr lang="ko-KR" altLang="en-US" sz="1000" dirty="0"/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914E6157-F9A8-2C5A-5A26-70B600769491}"/>
                </a:ext>
              </a:extLst>
            </p:cNvPr>
            <p:cNvCxnSpPr>
              <a:cxnSpLocks/>
              <a:stCxn id="15" idx="2"/>
              <a:endCxn id="59" idx="0"/>
            </p:cNvCxnSpPr>
            <p:nvPr/>
          </p:nvCxnSpPr>
          <p:spPr>
            <a:xfrm>
              <a:off x="9841637" y="6046781"/>
              <a:ext cx="831850" cy="2970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8F24EC8D-0BA7-E273-276A-29B0AD7DC0D1}"/>
                </a:ext>
              </a:extLst>
            </p:cNvPr>
            <p:cNvCxnSpPr>
              <a:cxnSpLocks/>
              <a:stCxn id="29" idx="2"/>
              <a:endCxn id="63" idx="0"/>
            </p:cNvCxnSpPr>
            <p:nvPr/>
          </p:nvCxnSpPr>
          <p:spPr>
            <a:xfrm>
              <a:off x="9009787" y="6046781"/>
              <a:ext cx="831850" cy="2970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091F2631-ED68-BBEA-A168-8F47277DE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757" y="1179474"/>
            <a:ext cx="2816759" cy="490160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7B5CFABB-0672-941E-6D0F-B2E061394266}"/>
              </a:ext>
            </a:extLst>
          </p:cNvPr>
          <p:cNvGrpSpPr/>
          <p:nvPr/>
        </p:nvGrpSpPr>
        <p:grpSpPr>
          <a:xfrm>
            <a:off x="7682621" y="1588659"/>
            <a:ext cx="3692443" cy="2250993"/>
            <a:chOff x="6021047" y="1581863"/>
            <a:chExt cx="3692443" cy="225099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739ED4E-8FA0-3A58-C502-0D2C5B660588}"/>
                </a:ext>
              </a:extLst>
            </p:cNvPr>
            <p:cNvSpPr/>
            <p:nvPr/>
          </p:nvSpPr>
          <p:spPr>
            <a:xfrm>
              <a:off x="6021047" y="1581863"/>
              <a:ext cx="3692443" cy="22509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21B58B-CDC0-58E9-2DEC-A5C685AC6867}"/>
                </a:ext>
              </a:extLst>
            </p:cNvPr>
            <p:cNvSpPr txBox="1"/>
            <p:nvPr/>
          </p:nvSpPr>
          <p:spPr>
            <a:xfrm>
              <a:off x="6320445" y="1881051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/>
                <a:t>차이점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746223-7FA1-D9E3-50C2-F0375A44F48C}"/>
                </a:ext>
              </a:extLst>
            </p:cNvPr>
            <p:cNvSpPr txBox="1"/>
            <p:nvPr/>
          </p:nvSpPr>
          <p:spPr>
            <a:xfrm>
              <a:off x="6320445" y="2198219"/>
              <a:ext cx="3320491" cy="40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OS</a:t>
              </a:r>
              <a:r>
                <a:rPr lang="ko-KR" altLang="en-US" sz="1000" dirty="0"/>
                <a:t>에서는 </a:t>
              </a:r>
              <a:r>
                <a:rPr lang="en-US" altLang="ko-KR" sz="1000" dirty="0"/>
                <a:t>R</a:t>
              </a:r>
              <a:r>
                <a:rPr lang="ko-KR" altLang="en-US" sz="1000" dirty="0"/>
                <a:t>이라는 저장공간을 사용하지는 않는 대신</a:t>
              </a:r>
            </a:p>
            <a:p>
              <a:r>
                <a:rPr lang="en-US" altLang="ko-KR" sz="1000" dirty="0"/>
                <a:t>r-&gt;d[</a:t>
              </a:r>
              <a:r>
                <a:rPr lang="en-US" altLang="ko-KR" sz="1000" dirty="0" err="1"/>
                <a:t>i</a:t>
              </a:r>
              <a:r>
                <a:rPr lang="en-US" altLang="ko-KR" sz="1000" dirty="0"/>
                <a:t>]</a:t>
              </a:r>
              <a:r>
                <a:rPr lang="ko-KR" altLang="en-US" sz="1000" dirty="0"/>
                <a:t>로 메모리 공간에 여러 번 접근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B783D7-5362-7940-2D8F-168AA6AB7C5C}"/>
                </a:ext>
              </a:extLst>
            </p:cNvPr>
            <p:cNvSpPr txBox="1"/>
            <p:nvPr/>
          </p:nvSpPr>
          <p:spPr>
            <a:xfrm>
              <a:off x="6320444" y="2646288"/>
              <a:ext cx="2841721" cy="410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PS</a:t>
              </a:r>
              <a:r>
                <a:rPr lang="ko-KR" altLang="en-US" sz="1000" dirty="0"/>
                <a:t>에서는 저장공간 </a:t>
              </a:r>
              <a:r>
                <a:rPr lang="en-US" altLang="ko-KR" sz="1000" dirty="0"/>
                <a:t>R</a:t>
              </a:r>
              <a:r>
                <a:rPr lang="ko-KR" altLang="en-US" sz="1000" dirty="0"/>
                <a:t>을 더 사용함</a:t>
              </a:r>
            </a:p>
            <a:p>
              <a:r>
                <a:rPr lang="ko-KR" altLang="en-US" sz="1000" dirty="0"/>
                <a:t>그 대신 한 번에 다 더해서 </a:t>
              </a:r>
              <a:r>
                <a:rPr lang="en-US" altLang="ko-KR" sz="1000" dirty="0"/>
                <a:t>r-&gt;d[</a:t>
              </a:r>
              <a:r>
                <a:rPr lang="en-US" altLang="ko-KR" sz="1000" dirty="0" err="1"/>
                <a:t>i</a:t>
              </a:r>
              <a:r>
                <a:rPr lang="en-US" altLang="ko-KR" sz="1000" dirty="0"/>
                <a:t>]</a:t>
              </a:r>
              <a:r>
                <a:rPr lang="ko-KR" altLang="en-US" sz="1000" dirty="0"/>
                <a:t>에 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41E92E-2E22-B123-4275-6759F32096CD}"/>
                </a:ext>
              </a:extLst>
            </p:cNvPr>
            <p:cNvSpPr txBox="1"/>
            <p:nvPr/>
          </p:nvSpPr>
          <p:spPr>
            <a:xfrm>
              <a:off x="6320444" y="3105221"/>
              <a:ext cx="29580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-&gt; PS</a:t>
              </a:r>
              <a:r>
                <a:rPr lang="ko-KR" altLang="en-US" sz="1000" dirty="0"/>
                <a:t>는 </a:t>
              </a:r>
              <a:r>
                <a:rPr lang="en-US" altLang="ko-KR" sz="1000" dirty="0"/>
                <a:t>OS</a:t>
              </a:r>
              <a:r>
                <a:rPr lang="ko-KR" altLang="en-US" sz="1000" dirty="0"/>
                <a:t>보다 메모리 접근 횟수가 줄어드니까 그만큼 시간이 단축될 수 있다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5D20EF7A-452D-BF82-409B-2E4F6F4F3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979" y="3582577"/>
            <a:ext cx="3076982" cy="109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5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2BA0675-E3FE-76FC-87C9-9C2F691B7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Q&amp;A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AB9BB-EC29-D5C8-E32C-9158C0DC9F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chearin0410@kookmin.ac.kr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08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11761"/>
            <a:ext cx="10795453" cy="7391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800" b="0" dirty="0"/>
              <a:t>목차</a:t>
            </a:r>
            <a:endParaRPr lang="en-US" altLang="ko-KR" sz="48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 err="1"/>
              <a:t>빅넘버</a:t>
            </a:r>
            <a:r>
              <a:rPr lang="ko-KR" altLang="en-US" sz="2000" dirty="0"/>
              <a:t> 연산 수정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덧셈</a:t>
            </a:r>
            <a:r>
              <a:rPr lang="en-US" altLang="ko-KR" sz="1600" dirty="0"/>
              <a:t>, </a:t>
            </a:r>
            <a:r>
              <a:rPr lang="ko-KR" altLang="en-US" sz="1600" dirty="0"/>
              <a:t>뺄셈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곱셈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200" b="1" dirty="0" err="1"/>
              <a:t>분할곱셈</a:t>
            </a:r>
            <a:endParaRPr lang="en-US" altLang="ko-KR" sz="1200" b="1" dirty="0"/>
          </a:p>
          <a:p>
            <a:pPr lvl="2">
              <a:lnSpc>
                <a:spcPct val="150000"/>
              </a:lnSpc>
            </a:pPr>
            <a:r>
              <a:rPr lang="en-US" altLang="ko-KR" sz="1200" b="1" dirty="0"/>
              <a:t>Operand Scanning</a:t>
            </a:r>
          </a:p>
          <a:p>
            <a:pPr lvl="2">
              <a:lnSpc>
                <a:spcPct val="150000"/>
              </a:lnSpc>
            </a:pPr>
            <a:r>
              <a:rPr lang="en-US" altLang="ko-KR" sz="1200" b="1" dirty="0"/>
              <a:t>Product Scanning</a:t>
            </a:r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2000" b="0" dirty="0"/>
          </a:p>
          <a:p>
            <a:pPr lvl="2">
              <a:lnSpc>
                <a:spcPct val="150000"/>
              </a:lnSpc>
            </a:pPr>
            <a:endParaRPr lang="en-US" altLang="ko-KR" b="0" dirty="0"/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52110B8A-7A78-9A23-72FE-106857DC85D8}"/>
              </a:ext>
            </a:extLst>
          </p:cNvPr>
          <p:cNvSpPr txBox="1">
            <a:spLocks/>
          </p:cNvSpPr>
          <p:nvPr/>
        </p:nvSpPr>
        <p:spPr>
          <a:xfrm>
            <a:off x="160337" y="914400"/>
            <a:ext cx="11871326" cy="5254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0819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 err="1"/>
              <a:t>빅넘버</a:t>
            </a:r>
            <a:r>
              <a:rPr lang="ko-KR" altLang="en-US" sz="2800" dirty="0"/>
              <a:t> 연산 수정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bn.h</a:t>
            </a:r>
            <a:r>
              <a:rPr lang="en-US" altLang="ko-KR" sz="1600" dirty="0"/>
              <a:t> / </a:t>
            </a:r>
            <a:r>
              <a:rPr lang="en-US" altLang="ko-KR" sz="1600" dirty="0" err="1"/>
              <a:t>bn.c</a:t>
            </a:r>
            <a:endParaRPr lang="en-US" altLang="ko-KR" sz="1200" b="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3D319CC-529F-193D-1142-77397305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63" y="1723329"/>
            <a:ext cx="6198197" cy="7598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13167D1-0446-9161-8BA4-F461D2F533B9}"/>
              </a:ext>
            </a:extLst>
          </p:cNvPr>
          <p:cNvSpPr txBox="1"/>
          <p:nvPr/>
        </p:nvSpPr>
        <p:spPr>
          <a:xfrm>
            <a:off x="2798960" y="307919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덧셈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뺄셈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6FB2A4-45A5-0EA4-ABA2-44B2DF90D6DA}"/>
              </a:ext>
            </a:extLst>
          </p:cNvPr>
          <p:cNvSpPr txBox="1"/>
          <p:nvPr/>
        </p:nvSpPr>
        <p:spPr>
          <a:xfrm>
            <a:off x="202276" y="135874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＜추가 코드＞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18F464-080D-76F3-FA47-076CA8BFC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63" y="2744946"/>
            <a:ext cx="5626438" cy="21928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974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 err="1"/>
              <a:t>빅넘버</a:t>
            </a:r>
            <a:r>
              <a:rPr lang="ko-KR" altLang="en-US" sz="2800" dirty="0"/>
              <a:t> 연산 수정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test.c</a:t>
            </a:r>
            <a:endParaRPr lang="en-US" altLang="ko-KR" sz="1200" b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005796-9FFE-4EF6-F144-408AD603DD79}"/>
              </a:ext>
            </a:extLst>
          </p:cNvPr>
          <p:cNvSpPr txBox="1"/>
          <p:nvPr/>
        </p:nvSpPr>
        <p:spPr>
          <a:xfrm>
            <a:off x="4536778" y="135874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＜수정 코드＞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18458C-7282-7646-234F-3991A6394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264" y="1723329"/>
            <a:ext cx="3690890" cy="4240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29097D-A8DA-02D2-D8D3-37EE5BC19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22" y="1678311"/>
            <a:ext cx="3485243" cy="3102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62B5DC-C93F-F2C8-BEE5-50D6C1667190}"/>
              </a:ext>
            </a:extLst>
          </p:cNvPr>
          <p:cNvSpPr/>
          <p:nvPr/>
        </p:nvSpPr>
        <p:spPr>
          <a:xfrm>
            <a:off x="5397725" y="4015194"/>
            <a:ext cx="1822472" cy="973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B9EC1F3-7523-844C-986D-2292B5F0A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609" y="1678311"/>
            <a:ext cx="3061249" cy="43619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92B86E-897D-7ED2-AFA3-B66D96250618}"/>
              </a:ext>
            </a:extLst>
          </p:cNvPr>
          <p:cNvSpPr/>
          <p:nvPr/>
        </p:nvSpPr>
        <p:spPr>
          <a:xfrm>
            <a:off x="9527425" y="2289066"/>
            <a:ext cx="1734309" cy="1398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4FD013E-AD1C-4B9B-E63D-FD3522A56943}"/>
              </a:ext>
            </a:extLst>
          </p:cNvPr>
          <p:cNvSpPr/>
          <p:nvPr/>
        </p:nvSpPr>
        <p:spPr>
          <a:xfrm>
            <a:off x="9527425" y="3037482"/>
            <a:ext cx="1734309" cy="1398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DADF41C-FB57-8133-71CE-78E3B9D8A573}"/>
              </a:ext>
            </a:extLst>
          </p:cNvPr>
          <p:cNvSpPr/>
          <p:nvPr/>
        </p:nvSpPr>
        <p:spPr>
          <a:xfrm>
            <a:off x="9527425" y="3409812"/>
            <a:ext cx="1734309" cy="1398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FF85659-BB1B-5D1E-A69A-314FC95DDAC5}"/>
              </a:ext>
            </a:extLst>
          </p:cNvPr>
          <p:cNvSpPr/>
          <p:nvPr/>
        </p:nvSpPr>
        <p:spPr>
          <a:xfrm>
            <a:off x="9527425" y="4783520"/>
            <a:ext cx="1734309" cy="1398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981B85-A4AC-F650-3E77-30D852979FEB}"/>
              </a:ext>
            </a:extLst>
          </p:cNvPr>
          <p:cNvSpPr txBox="1"/>
          <p:nvPr/>
        </p:nvSpPr>
        <p:spPr>
          <a:xfrm>
            <a:off x="2798960" y="307919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덧셈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뺄셈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BE30C-9BE9-BF75-323B-2BF017CCCD0E}"/>
              </a:ext>
            </a:extLst>
          </p:cNvPr>
          <p:cNvSpPr txBox="1"/>
          <p:nvPr/>
        </p:nvSpPr>
        <p:spPr>
          <a:xfrm>
            <a:off x="214197" y="135874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＜기존 코드＞</a:t>
            </a:r>
          </a:p>
        </p:txBody>
      </p:sp>
    </p:spTree>
    <p:extLst>
      <p:ext uri="{BB962C8B-B14F-4D97-AF65-F5344CB8AC3E}">
        <p14:creationId xmlns:p14="http://schemas.microsoft.com/office/powerpoint/2010/main" val="90927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 animBg="1"/>
      <p:bldP spid="24" grpId="0" animBg="1"/>
      <p:bldP spid="29" grpId="0" animBg="1"/>
      <p:bldP spid="30" grpId="0" animBg="1"/>
      <p:bldP spid="33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 err="1"/>
              <a:t>빅넘버</a:t>
            </a:r>
            <a:r>
              <a:rPr lang="ko-KR" altLang="en-US" sz="2800" dirty="0"/>
              <a:t> 연산 수정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bn.c</a:t>
            </a:r>
            <a:endParaRPr lang="en-US" altLang="ko-KR" sz="1200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39D949-2708-00ED-E237-A95027329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06" y="1678311"/>
            <a:ext cx="4873141" cy="26117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6B8B59-B6E3-5267-D96A-CD8CFE2AF3FF}"/>
              </a:ext>
            </a:extLst>
          </p:cNvPr>
          <p:cNvSpPr txBox="1"/>
          <p:nvPr/>
        </p:nvSpPr>
        <p:spPr>
          <a:xfrm>
            <a:off x="5804697" y="1358745"/>
            <a:ext cx="998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＜수정 코드＞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C0512A-59CB-EAB2-DF36-3DBA57484571}"/>
              </a:ext>
            </a:extLst>
          </p:cNvPr>
          <p:cNvSpPr txBox="1"/>
          <p:nvPr/>
        </p:nvSpPr>
        <p:spPr>
          <a:xfrm>
            <a:off x="214197" y="135874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＜기존 코드＞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5454B4D-9B4F-5446-EFF8-100C12AFD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894" y="1678311"/>
            <a:ext cx="4886726" cy="3765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B0E864D-3C57-BA26-71FB-AAE847E60D2C}"/>
              </a:ext>
            </a:extLst>
          </p:cNvPr>
          <p:cNvSpPr txBox="1"/>
          <p:nvPr/>
        </p:nvSpPr>
        <p:spPr>
          <a:xfrm>
            <a:off x="5689088" y="5587502"/>
            <a:ext cx="222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먼저 </a:t>
            </a:r>
            <a:r>
              <a:rPr lang="en-US" altLang="ko-KR" sz="1200" dirty="0"/>
              <a:t>a, b</a:t>
            </a:r>
            <a:r>
              <a:rPr lang="ko-KR" altLang="en-US" sz="1200" dirty="0"/>
              <a:t>의 길이를 보고 비교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80ACF0-71D7-7AE9-C792-20187DE29633}"/>
              </a:ext>
            </a:extLst>
          </p:cNvPr>
          <p:cNvSpPr txBox="1"/>
          <p:nvPr/>
        </p:nvSpPr>
        <p:spPr>
          <a:xfrm>
            <a:off x="2798960" y="307919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덧셈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뺄셈</a:t>
            </a:r>
          </a:p>
        </p:txBody>
      </p:sp>
    </p:spTree>
    <p:extLst>
      <p:ext uri="{BB962C8B-B14F-4D97-AF65-F5344CB8AC3E}">
        <p14:creationId xmlns:p14="http://schemas.microsoft.com/office/powerpoint/2010/main" val="173201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 err="1"/>
              <a:t>빅넘버</a:t>
            </a:r>
            <a:r>
              <a:rPr lang="ko-KR" altLang="en-US" sz="2800" dirty="0"/>
              <a:t> 연산 수정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bn.c</a:t>
            </a:r>
            <a:endParaRPr lang="en-US" altLang="ko-KR" sz="12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CEC7AD-E648-035B-1E8D-1E018A4C1989}"/>
              </a:ext>
            </a:extLst>
          </p:cNvPr>
          <p:cNvSpPr txBox="1"/>
          <p:nvPr/>
        </p:nvSpPr>
        <p:spPr>
          <a:xfrm>
            <a:off x="255918" y="3937807"/>
            <a:ext cx="1627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 b="1" dirty="0" err="1"/>
              <a:t>소수체</a:t>
            </a:r>
            <a:r>
              <a:rPr lang="ko-KR" altLang="en-US" sz="1200" b="1" dirty="0"/>
              <a:t> 뺄셈</a:t>
            </a:r>
            <a:endParaRPr lang="en-US" altLang="ko-KR" sz="1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BC6BBF-7185-CEC6-D4F4-493445580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185" y="1947577"/>
            <a:ext cx="5087996" cy="15735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12E5A0-AF0C-966C-A192-352BCFF99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86" y="1947576"/>
            <a:ext cx="5087996" cy="16086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337BD1-4163-0B06-D6BA-4A6E0BC83B6C}"/>
              </a:ext>
            </a:extLst>
          </p:cNvPr>
          <p:cNvSpPr txBox="1"/>
          <p:nvPr/>
        </p:nvSpPr>
        <p:spPr>
          <a:xfrm>
            <a:off x="5470096" y="1604520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＜수정 코드＞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215C2E-C56B-C89D-347F-0381D8A70836}"/>
              </a:ext>
            </a:extLst>
          </p:cNvPr>
          <p:cNvSpPr txBox="1"/>
          <p:nvPr/>
        </p:nvSpPr>
        <p:spPr>
          <a:xfrm>
            <a:off x="255918" y="1604520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＜기존 코드＞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9386AD6-89F0-0255-EC19-CFD146E4D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86" y="4596421"/>
            <a:ext cx="5088530" cy="1320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38D2A41-3B77-3E1B-AD4F-923F953BB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2185" y="4596421"/>
            <a:ext cx="5087996" cy="1109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B496E4B-2079-D0B6-2343-AE0B09A4697E}"/>
              </a:ext>
            </a:extLst>
          </p:cNvPr>
          <p:cNvSpPr txBox="1"/>
          <p:nvPr/>
        </p:nvSpPr>
        <p:spPr>
          <a:xfrm>
            <a:off x="5470096" y="4242993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＜수정 코드＞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F1883-161E-892A-C0C2-98A3EFDAD6AD}"/>
              </a:ext>
            </a:extLst>
          </p:cNvPr>
          <p:cNvSpPr txBox="1"/>
          <p:nvPr/>
        </p:nvSpPr>
        <p:spPr>
          <a:xfrm>
            <a:off x="255918" y="4241174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＜기존 코드＞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A620C1-607F-8D72-FFF2-D7973AD1F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4250" y="2664564"/>
            <a:ext cx="3331832" cy="10728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0FE34D3-95F2-524E-30B5-B4A4985FC5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250" y="5055590"/>
            <a:ext cx="3331832" cy="101329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9A33F04-AAA4-5287-983A-3D0B9DE8D1D7}"/>
              </a:ext>
            </a:extLst>
          </p:cNvPr>
          <p:cNvSpPr txBox="1"/>
          <p:nvPr/>
        </p:nvSpPr>
        <p:spPr>
          <a:xfrm>
            <a:off x="255918" y="1288963"/>
            <a:ext cx="1627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 b="1" dirty="0" err="1"/>
              <a:t>소수체</a:t>
            </a:r>
            <a:r>
              <a:rPr lang="ko-KR" altLang="en-US" sz="1200" b="1" dirty="0"/>
              <a:t> 덧셈</a:t>
            </a:r>
            <a:endParaRPr lang="en-US" altLang="ko-KR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3060CD-5C30-93E2-EA0C-CD551C38F72F}"/>
              </a:ext>
            </a:extLst>
          </p:cNvPr>
          <p:cNvSpPr txBox="1"/>
          <p:nvPr/>
        </p:nvSpPr>
        <p:spPr>
          <a:xfrm>
            <a:off x="2798960" y="307919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덧셈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뺄셈</a:t>
            </a:r>
          </a:p>
        </p:txBody>
      </p:sp>
    </p:spTree>
    <p:extLst>
      <p:ext uri="{BB962C8B-B14F-4D97-AF65-F5344CB8AC3E}">
        <p14:creationId xmlns:p14="http://schemas.microsoft.com/office/powerpoint/2010/main" val="368771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 err="1"/>
              <a:t>빅넘버</a:t>
            </a:r>
            <a:r>
              <a:rPr lang="ko-KR" altLang="en-US" sz="2800" dirty="0"/>
              <a:t> 연산 수정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bn.c</a:t>
            </a:r>
            <a:endParaRPr lang="en-US" altLang="ko-KR" sz="1200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337BD1-4163-0B06-D6BA-4A6E0BC83B6C}"/>
              </a:ext>
            </a:extLst>
          </p:cNvPr>
          <p:cNvSpPr txBox="1"/>
          <p:nvPr/>
        </p:nvSpPr>
        <p:spPr>
          <a:xfrm>
            <a:off x="5147506" y="1042742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＜수정 코드＞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215C2E-C56B-C89D-347F-0381D8A70836}"/>
              </a:ext>
            </a:extLst>
          </p:cNvPr>
          <p:cNvSpPr txBox="1"/>
          <p:nvPr/>
        </p:nvSpPr>
        <p:spPr>
          <a:xfrm>
            <a:off x="301482" y="1617367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＜기존 코드＞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33F04-AAA4-5287-983A-3D0B9DE8D1D7}"/>
              </a:ext>
            </a:extLst>
          </p:cNvPr>
          <p:cNvSpPr txBox="1"/>
          <p:nvPr/>
        </p:nvSpPr>
        <p:spPr>
          <a:xfrm>
            <a:off x="229294" y="1288963"/>
            <a:ext cx="1627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 b="1" dirty="0" err="1"/>
              <a:t>빅넘버</a:t>
            </a:r>
            <a:r>
              <a:rPr lang="ko-KR" altLang="en-US" sz="1200" b="1" dirty="0"/>
              <a:t> 덧셈</a:t>
            </a:r>
            <a:endParaRPr lang="en-US" altLang="ko-KR" sz="1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1604FF-64F0-3F7A-3967-790414AEB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398" y="3992878"/>
            <a:ext cx="3631700" cy="14388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22B70A-B2D6-2FB1-C45E-1020C1E3D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074" y="935931"/>
            <a:ext cx="3302476" cy="53063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D8978B-ACBC-0300-DDD9-3168B7A7E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01" y="1914993"/>
            <a:ext cx="4691518" cy="1682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1331F9-DE4F-046C-8234-C54EA4F1D3C1}"/>
              </a:ext>
            </a:extLst>
          </p:cNvPr>
          <p:cNvSpPr txBox="1"/>
          <p:nvPr/>
        </p:nvSpPr>
        <p:spPr>
          <a:xfrm>
            <a:off x="2798960" y="307919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덧셈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뺄셈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38381-DF39-B460-0DD6-6B581479655C}"/>
              </a:ext>
            </a:extLst>
          </p:cNvPr>
          <p:cNvSpPr txBox="1"/>
          <p:nvPr/>
        </p:nvSpPr>
        <p:spPr>
          <a:xfrm>
            <a:off x="9668128" y="1212018"/>
            <a:ext cx="2220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const BIGNUM*</a:t>
            </a:r>
            <a:r>
              <a:rPr lang="ko-KR" altLang="en-US" sz="800" dirty="0"/>
              <a:t> </a:t>
            </a:r>
            <a:r>
              <a:rPr lang="en-US" altLang="ko-KR" sz="800" dirty="0"/>
              <a:t>a, b</a:t>
            </a:r>
            <a:r>
              <a:rPr lang="ko-KR" altLang="en-US" sz="800" dirty="0"/>
              <a:t>의 값을 수정할 수 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4A4E2-F9F7-C3E5-68FC-7BFF12C79B44}"/>
              </a:ext>
            </a:extLst>
          </p:cNvPr>
          <p:cNvSpPr txBox="1"/>
          <p:nvPr/>
        </p:nvSpPr>
        <p:spPr>
          <a:xfrm>
            <a:off x="9668128" y="1021144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/>
              <a:t>알게된</a:t>
            </a:r>
            <a:r>
              <a:rPr lang="ko-KR" altLang="en-US" sz="800" b="1" dirty="0"/>
              <a:t> 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6500E-92D8-3D15-8621-9F693524FCA7}"/>
              </a:ext>
            </a:extLst>
          </p:cNvPr>
          <p:cNvSpPr txBox="1"/>
          <p:nvPr/>
        </p:nvSpPr>
        <p:spPr>
          <a:xfrm>
            <a:off x="9668128" y="1421825"/>
            <a:ext cx="2403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a, b </a:t>
            </a:r>
            <a:r>
              <a:rPr lang="ko-KR" altLang="en-US" sz="800" dirty="0"/>
              <a:t>포인터가 가리키는 곳의 값은 수정 못하지만</a:t>
            </a:r>
            <a:endParaRPr lang="en-US" altLang="ko-KR" sz="800" dirty="0"/>
          </a:p>
          <a:p>
            <a:r>
              <a:rPr lang="en-US" altLang="ko-KR" sz="800" dirty="0"/>
              <a:t>a, b </a:t>
            </a:r>
            <a:r>
              <a:rPr lang="ko-KR" altLang="en-US" sz="800" dirty="0"/>
              <a:t>포인터의 값은 수정이 가능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623B1-B7C2-FA49-D940-7C98BEF61496}"/>
              </a:ext>
            </a:extLst>
          </p:cNvPr>
          <p:cNvSpPr txBox="1"/>
          <p:nvPr/>
        </p:nvSpPr>
        <p:spPr>
          <a:xfrm>
            <a:off x="9668128" y="4126540"/>
            <a:ext cx="17796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T = l-&gt;d[</a:t>
            </a:r>
            <a:r>
              <a:rPr lang="en-US" altLang="ko-KR" sz="800" dirty="0" err="1"/>
              <a:t>i</a:t>
            </a:r>
            <a:r>
              <a:rPr lang="en-US" altLang="ko-KR" sz="800" dirty="0"/>
              <a:t>] + s-&gt;d[</a:t>
            </a:r>
            <a:r>
              <a:rPr lang="en-US" altLang="ko-KR" sz="800" dirty="0" err="1"/>
              <a:t>i</a:t>
            </a:r>
            <a:r>
              <a:rPr lang="en-US" altLang="ko-KR" sz="800" dirty="0"/>
              <a:t>], if T &lt; l-&gt;d[</a:t>
            </a:r>
            <a:r>
              <a:rPr lang="en-US" altLang="ko-KR" sz="800" dirty="0" err="1"/>
              <a:t>i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B1C3A-B601-B05C-1417-4A3C4C7B7BD4}"/>
              </a:ext>
            </a:extLst>
          </p:cNvPr>
          <p:cNvSpPr txBox="1"/>
          <p:nvPr/>
        </p:nvSpPr>
        <p:spPr>
          <a:xfrm>
            <a:off x="9668128" y="3520504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캐리 발생 조건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C95970-2C1C-DA0F-5B9E-D2F59B3668FA}"/>
              </a:ext>
            </a:extLst>
          </p:cNvPr>
          <p:cNvSpPr txBox="1"/>
          <p:nvPr/>
        </p:nvSpPr>
        <p:spPr>
          <a:xfrm>
            <a:off x="9668128" y="3926017"/>
            <a:ext cx="2133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각각의 덧셈 따로 </a:t>
            </a:r>
            <a:r>
              <a:rPr lang="en-US" altLang="ko-KR" sz="800" dirty="0"/>
              <a:t>carry</a:t>
            </a:r>
            <a:r>
              <a:rPr lang="ko-KR" altLang="en-US" sz="800" dirty="0"/>
              <a:t>가 발생하는지 확인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AFAAF-79CE-E1D1-6D32-5FDEF615ABD6}"/>
              </a:ext>
            </a:extLst>
          </p:cNvPr>
          <p:cNvSpPr txBox="1"/>
          <p:nvPr/>
        </p:nvSpPr>
        <p:spPr>
          <a:xfrm>
            <a:off x="9668128" y="4540511"/>
            <a:ext cx="20281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둘 중 하나라도 해당하면 다음 </a:t>
            </a:r>
            <a:r>
              <a:rPr lang="en-US" altLang="ko-KR" sz="800" dirty="0"/>
              <a:t>carry =</a:t>
            </a:r>
            <a:r>
              <a:rPr lang="ko-KR" altLang="en-US" sz="800" dirty="0"/>
              <a:t> 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81F00D-2480-3003-EB21-5EDB618AC6F4}"/>
              </a:ext>
            </a:extLst>
          </p:cNvPr>
          <p:cNvSpPr txBox="1"/>
          <p:nvPr/>
        </p:nvSpPr>
        <p:spPr>
          <a:xfrm>
            <a:off x="9668128" y="3719031"/>
            <a:ext cx="1547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l-&gt;d[</a:t>
            </a:r>
            <a:r>
              <a:rPr lang="en-US" altLang="ko-KR" sz="800" dirty="0" err="1"/>
              <a:t>i</a:t>
            </a:r>
            <a:r>
              <a:rPr lang="en-US" altLang="ko-KR" sz="800" dirty="0"/>
              <a:t>] + s-&gt;d[</a:t>
            </a:r>
            <a:r>
              <a:rPr lang="en-US" altLang="ko-KR" sz="800" dirty="0" err="1"/>
              <a:t>i</a:t>
            </a:r>
            <a:r>
              <a:rPr lang="en-US" altLang="ko-KR" sz="800" dirty="0"/>
              <a:t>] + carry </a:t>
            </a:r>
            <a:r>
              <a:rPr lang="ko-KR" altLang="en-US" sz="800" dirty="0"/>
              <a:t>에서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A6DDDF-0A7A-B013-A4FD-ACDE4F4B30E5}"/>
              </a:ext>
            </a:extLst>
          </p:cNvPr>
          <p:cNvSpPr txBox="1"/>
          <p:nvPr/>
        </p:nvSpPr>
        <p:spPr>
          <a:xfrm>
            <a:off x="9668128" y="4325067"/>
            <a:ext cx="1401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Z = T + carry, if Z &lt; carry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513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5" grpId="0"/>
      <p:bldP spid="4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 err="1"/>
              <a:t>빅넘버</a:t>
            </a:r>
            <a:r>
              <a:rPr lang="ko-KR" altLang="en-US" sz="2800" dirty="0"/>
              <a:t> 연산 수정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bn.c</a:t>
            </a:r>
            <a:endParaRPr lang="en-US" altLang="ko-KR" sz="1200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FA7042-CB40-03F0-3775-45C15A29C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371" y="4327385"/>
            <a:ext cx="3604710" cy="14878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2309B5-2074-53B3-61F1-859E8FED9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775" y="1024804"/>
            <a:ext cx="3727854" cy="52174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6DCBFB-0BE6-9EA7-D8DE-F8CB29BB7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38" y="1947575"/>
            <a:ext cx="3991519" cy="21256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517AC7-A1D6-20B6-4CB1-4117A399410E}"/>
              </a:ext>
            </a:extLst>
          </p:cNvPr>
          <p:cNvSpPr txBox="1"/>
          <p:nvPr/>
        </p:nvSpPr>
        <p:spPr>
          <a:xfrm>
            <a:off x="4745490" y="1042742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＜수정 코드＞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FEAF24-929C-5A9D-0092-7234A750B2ED}"/>
              </a:ext>
            </a:extLst>
          </p:cNvPr>
          <p:cNvSpPr txBox="1"/>
          <p:nvPr/>
        </p:nvSpPr>
        <p:spPr>
          <a:xfrm>
            <a:off x="2798960" y="307919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덧셈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뺄셈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70C84-56E7-25B1-9F8E-61DFC1EBB29C}"/>
              </a:ext>
            </a:extLst>
          </p:cNvPr>
          <p:cNvSpPr txBox="1"/>
          <p:nvPr/>
        </p:nvSpPr>
        <p:spPr>
          <a:xfrm>
            <a:off x="229294" y="1288963"/>
            <a:ext cx="1627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 b="1" dirty="0" err="1"/>
              <a:t>빅넘버</a:t>
            </a:r>
            <a:r>
              <a:rPr lang="ko-KR" altLang="en-US" sz="1200" b="1" dirty="0"/>
              <a:t> 뺄셈</a:t>
            </a:r>
            <a:endParaRPr lang="en-US" altLang="ko-KR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4FEA7-389A-37BC-E117-A3FABCDEB0AB}"/>
              </a:ext>
            </a:extLst>
          </p:cNvPr>
          <p:cNvSpPr txBox="1"/>
          <p:nvPr/>
        </p:nvSpPr>
        <p:spPr>
          <a:xfrm>
            <a:off x="301482" y="1617367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＜기존 코드＞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7E996-83F4-BC91-EFDB-A3A31E92FC7F}"/>
              </a:ext>
            </a:extLst>
          </p:cNvPr>
          <p:cNvSpPr txBox="1"/>
          <p:nvPr/>
        </p:nvSpPr>
        <p:spPr>
          <a:xfrm>
            <a:off x="9668128" y="3928838"/>
            <a:ext cx="1879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If a-&gt;d[</a:t>
            </a:r>
            <a:r>
              <a:rPr lang="en-US" altLang="ko-KR" sz="800" dirty="0" err="1"/>
              <a:t>i</a:t>
            </a:r>
            <a:r>
              <a:rPr lang="en-US" altLang="ko-KR" sz="800" dirty="0"/>
              <a:t>] = b-&gt;d[</a:t>
            </a:r>
            <a:r>
              <a:rPr lang="en-US" altLang="ko-KR" sz="800" dirty="0" err="1"/>
              <a:t>i</a:t>
            </a:r>
            <a:r>
              <a:rPr lang="en-US" altLang="ko-KR" sz="800" dirty="0"/>
              <a:t>] and</a:t>
            </a:r>
            <a:r>
              <a:rPr lang="ko-KR" altLang="en-US" sz="800" dirty="0"/>
              <a:t> </a:t>
            </a:r>
            <a:r>
              <a:rPr lang="en-US" altLang="ko-KR" sz="800" dirty="0"/>
              <a:t>borrow = 1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0F7130-7EDD-0665-9C6E-CD66F3B1986B}"/>
              </a:ext>
            </a:extLst>
          </p:cNvPr>
          <p:cNvSpPr txBox="1"/>
          <p:nvPr/>
        </p:nvSpPr>
        <p:spPr>
          <a:xfrm>
            <a:off x="9668128" y="3520504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/>
              <a:t>바로우</a:t>
            </a:r>
            <a:r>
              <a:rPr lang="ko-KR" altLang="en-US" sz="800" b="1" dirty="0"/>
              <a:t> 발생 조건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917977-CDB1-1F75-FF6A-CDFC0162DB5B}"/>
              </a:ext>
            </a:extLst>
          </p:cNvPr>
          <p:cNvSpPr txBox="1"/>
          <p:nvPr/>
        </p:nvSpPr>
        <p:spPr>
          <a:xfrm>
            <a:off x="9668128" y="3719031"/>
            <a:ext cx="1071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If a-&gt;d[</a:t>
            </a:r>
            <a:r>
              <a:rPr lang="en-US" altLang="ko-KR" sz="800" dirty="0" err="1"/>
              <a:t>i</a:t>
            </a:r>
            <a:r>
              <a:rPr lang="en-US" altLang="ko-KR" sz="800" dirty="0"/>
              <a:t>] &lt; b-&gt;d[</a:t>
            </a:r>
            <a:r>
              <a:rPr lang="en-US" altLang="ko-KR" sz="800" dirty="0" err="1"/>
              <a:t>i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7F2C28-A025-F318-8B26-FA16052BE42D}"/>
              </a:ext>
            </a:extLst>
          </p:cNvPr>
          <p:cNvSpPr txBox="1"/>
          <p:nvPr/>
        </p:nvSpPr>
        <p:spPr>
          <a:xfrm>
            <a:off x="9668128" y="4127365"/>
            <a:ext cx="2133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둘 중 하나라도 해당하면 다음 </a:t>
            </a:r>
            <a:r>
              <a:rPr lang="en-US" altLang="ko-KR" sz="800" dirty="0"/>
              <a:t>borrow = 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6928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" grpId="0"/>
      <p:bldP spid="6" grpId="0"/>
      <p:bldP spid="7" grpId="0"/>
      <p:bldP spid="8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 err="1"/>
              <a:t>빅넘버</a:t>
            </a:r>
            <a:r>
              <a:rPr lang="ko-KR" altLang="en-US" sz="2800" dirty="0"/>
              <a:t> 연산 수정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bn.c</a:t>
            </a:r>
            <a:endParaRPr lang="en-US" altLang="ko-KR" sz="1200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FA7042-CB40-03F0-3775-45C15A29C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598" y="1081436"/>
            <a:ext cx="2989793" cy="12340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2309B5-2074-53B3-61F1-859E8FED9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1" y="1958137"/>
            <a:ext cx="2989792" cy="41845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517AC7-A1D6-20B6-4CB1-4117A399410E}"/>
              </a:ext>
            </a:extLst>
          </p:cNvPr>
          <p:cNvSpPr txBox="1"/>
          <p:nvPr/>
        </p:nvSpPr>
        <p:spPr>
          <a:xfrm>
            <a:off x="326218" y="1593553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＜수정 코드＞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FEAF24-929C-5A9D-0092-7234A750B2ED}"/>
              </a:ext>
            </a:extLst>
          </p:cNvPr>
          <p:cNvSpPr txBox="1"/>
          <p:nvPr/>
        </p:nvSpPr>
        <p:spPr>
          <a:xfrm>
            <a:off x="2798960" y="307919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덧셈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뺄셈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B3FE19-B419-B089-F7C7-0BB357F0AC7D}"/>
              </a:ext>
            </a:extLst>
          </p:cNvPr>
          <p:cNvSpPr txBox="1"/>
          <p:nvPr/>
        </p:nvSpPr>
        <p:spPr>
          <a:xfrm>
            <a:off x="3741935" y="124279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의문점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42C503-A259-18E8-2A64-EF5DB9C13533}"/>
              </a:ext>
            </a:extLst>
          </p:cNvPr>
          <p:cNvSpPr txBox="1"/>
          <p:nvPr/>
        </p:nvSpPr>
        <p:spPr>
          <a:xfrm>
            <a:off x="3741934" y="1524472"/>
            <a:ext cx="4240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빌려오기 계산을 어떻게 구현해야 맞게 표기가 될까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F933D-463A-D383-934F-506266BA6B50}"/>
              </a:ext>
            </a:extLst>
          </p:cNvPr>
          <p:cNvSpPr txBox="1"/>
          <p:nvPr/>
        </p:nvSpPr>
        <p:spPr>
          <a:xfrm>
            <a:off x="3741934" y="2184020"/>
            <a:ext cx="4240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-&gt; </a:t>
            </a:r>
            <a:r>
              <a:rPr lang="ko-KR" altLang="en-US" sz="1000" dirty="0"/>
              <a:t>그대로 정수끼리 빼 주면 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64B74-3792-E2E3-40D1-FC4AC05FD309}"/>
              </a:ext>
            </a:extLst>
          </p:cNvPr>
          <p:cNvSpPr txBox="1"/>
          <p:nvPr/>
        </p:nvSpPr>
        <p:spPr>
          <a:xfrm>
            <a:off x="3741934" y="2754603"/>
            <a:ext cx="4687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-&gt; </a:t>
            </a:r>
            <a:r>
              <a:rPr lang="ko-KR" altLang="en-US" sz="1000" dirty="0"/>
              <a:t>계산 결과로 나온 </a:t>
            </a:r>
            <a:r>
              <a:rPr lang="en-US" altLang="ko-KR" sz="1000" dirty="0"/>
              <a:t>signed</a:t>
            </a:r>
            <a:r>
              <a:rPr lang="ko-KR" altLang="en-US" sz="1000" dirty="0"/>
              <a:t> 값을 </a:t>
            </a:r>
            <a:r>
              <a:rPr lang="en-US" altLang="ko-KR" sz="1000" dirty="0"/>
              <a:t>unsigned </a:t>
            </a:r>
            <a:r>
              <a:rPr lang="ko-KR" altLang="en-US" sz="1000" dirty="0"/>
              <a:t>변수에 넣으면 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84070-5B10-F734-29BB-B30DC86A1CD7}"/>
              </a:ext>
            </a:extLst>
          </p:cNvPr>
          <p:cNvSpPr txBox="1"/>
          <p:nvPr/>
        </p:nvSpPr>
        <p:spPr>
          <a:xfrm>
            <a:off x="3741934" y="2466777"/>
            <a:ext cx="5308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-&gt; signed</a:t>
            </a:r>
            <a:r>
              <a:rPr lang="ko-KR" altLang="en-US" sz="1000" dirty="0"/>
              <a:t> 값</a:t>
            </a:r>
            <a:r>
              <a:rPr lang="en-US" altLang="ko-KR" sz="1000" dirty="0"/>
              <a:t>(2</a:t>
            </a:r>
            <a:r>
              <a:rPr lang="ko-KR" altLang="en-US" sz="1000" dirty="0"/>
              <a:t>의 보수</a:t>
            </a:r>
            <a:r>
              <a:rPr lang="en-US" altLang="ko-KR" sz="1000" dirty="0"/>
              <a:t>)</a:t>
            </a:r>
            <a:r>
              <a:rPr lang="ko-KR" altLang="en-US" sz="1000" dirty="0"/>
              <a:t>이랑 빌려와서 계산한 값의 표기가 같기 때문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4153DB-ACDB-9007-98C6-CF66BA536266}"/>
              </a:ext>
            </a:extLst>
          </p:cNvPr>
          <p:cNvSpPr txBox="1"/>
          <p:nvPr/>
        </p:nvSpPr>
        <p:spPr>
          <a:xfrm>
            <a:off x="3741934" y="3429000"/>
            <a:ext cx="5308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Ex) 3 – 5 = -2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C84C32-D9BE-95FC-BE24-B1263C4F39C3}"/>
              </a:ext>
            </a:extLst>
          </p:cNvPr>
          <p:cNvSpPr txBox="1"/>
          <p:nvPr/>
        </p:nvSpPr>
        <p:spPr>
          <a:xfrm>
            <a:off x="3741934" y="3710676"/>
            <a:ext cx="5308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0011(3) – 0101(5) = 1110(-2)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405714-08F5-C041-0A0E-0FDC48918F0B}"/>
              </a:ext>
            </a:extLst>
          </p:cNvPr>
          <p:cNvSpPr txBox="1"/>
          <p:nvPr/>
        </p:nvSpPr>
        <p:spPr>
          <a:xfrm>
            <a:off x="3741934" y="3992352"/>
            <a:ext cx="6287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10011(19) – 0101(5) = 1110(14)      (</a:t>
            </a:r>
            <a:r>
              <a:rPr lang="ko-KR" altLang="en-US" sz="1000" dirty="0"/>
              <a:t>앞자리에서 </a:t>
            </a:r>
            <a:r>
              <a:rPr lang="en-US" altLang="ko-KR" sz="1000" dirty="0"/>
              <a:t>16</a:t>
            </a:r>
            <a:r>
              <a:rPr lang="ko-KR" altLang="en-US" sz="1000" dirty="0"/>
              <a:t>을 빌려왔을 때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20000A-3AD8-AB10-E12F-E08C94EEC4BE}"/>
              </a:ext>
            </a:extLst>
          </p:cNvPr>
          <p:cNvSpPr txBox="1"/>
          <p:nvPr/>
        </p:nvSpPr>
        <p:spPr>
          <a:xfrm>
            <a:off x="3947031" y="4300221"/>
            <a:ext cx="5308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1110 = - 8 + 4 + 2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F0E91-CF26-1E9E-7D99-2968524055C6}"/>
              </a:ext>
            </a:extLst>
          </p:cNvPr>
          <p:cNvSpPr txBox="1"/>
          <p:nvPr/>
        </p:nvSpPr>
        <p:spPr>
          <a:xfrm>
            <a:off x="3947031" y="4622857"/>
            <a:ext cx="5308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1110 = 16 - 8 + 4 + 2 = 8 + 4 + 2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257D70-29AE-17B1-86DA-6AE6DBCFDEC7}"/>
              </a:ext>
            </a:extLst>
          </p:cNvPr>
          <p:cNvSpPr txBox="1"/>
          <p:nvPr/>
        </p:nvSpPr>
        <p:spPr>
          <a:xfrm>
            <a:off x="3741934" y="4945493"/>
            <a:ext cx="5308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-&gt; </a:t>
            </a:r>
            <a:r>
              <a:rPr lang="ko-KR" altLang="en-US" sz="1000" dirty="0"/>
              <a:t>빌려온 계산이 </a:t>
            </a:r>
            <a:r>
              <a:rPr lang="en-US" altLang="ko-KR" sz="1000" dirty="0"/>
              <a:t>unsigned </a:t>
            </a:r>
            <a:r>
              <a:rPr lang="ko-KR" altLang="en-US" sz="1000" dirty="0"/>
              <a:t>표기와 </a:t>
            </a:r>
            <a:r>
              <a:rPr lang="ko-KR" altLang="en-US" sz="1000" dirty="0" err="1"/>
              <a:t>같아짐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213744-B456-8F77-17F7-1E404A9F2417}"/>
              </a:ext>
            </a:extLst>
          </p:cNvPr>
          <p:cNvSpPr txBox="1"/>
          <p:nvPr/>
        </p:nvSpPr>
        <p:spPr>
          <a:xfrm>
            <a:off x="229294" y="1288963"/>
            <a:ext cx="1627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 b="1" dirty="0" err="1"/>
              <a:t>빅넘버</a:t>
            </a:r>
            <a:r>
              <a:rPr lang="ko-KR" altLang="en-US" sz="1200" b="1" dirty="0"/>
              <a:t> 뺄셈</a:t>
            </a:r>
            <a:endParaRPr lang="en-US" altLang="ko-KR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6E6593-8024-18CA-987B-41758C251A28}"/>
              </a:ext>
            </a:extLst>
          </p:cNvPr>
          <p:cNvSpPr txBox="1"/>
          <p:nvPr/>
        </p:nvSpPr>
        <p:spPr>
          <a:xfrm>
            <a:off x="3741935" y="193692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해결방법</a:t>
            </a:r>
          </a:p>
        </p:txBody>
      </p:sp>
    </p:spTree>
    <p:extLst>
      <p:ext uri="{BB962C8B-B14F-4D97-AF65-F5344CB8AC3E}">
        <p14:creationId xmlns:p14="http://schemas.microsoft.com/office/powerpoint/2010/main" val="32531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7" grpId="0"/>
      <p:bldP spid="1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9486A920E9E2D42AE9AE5B16528775F" ma:contentTypeVersion="10" ma:contentTypeDescription="새 문서를 만듭니다." ma:contentTypeScope="" ma:versionID="d2eef716d9bd6a77dc38fd64548a2d86">
  <xsd:schema xmlns:xsd="http://www.w3.org/2001/XMLSchema" xmlns:xs="http://www.w3.org/2001/XMLSchema" xmlns:p="http://schemas.microsoft.com/office/2006/metadata/properties" xmlns:ns3="ee328bc0-2e21-4d11-931b-94443f8a951d" xmlns:ns4="4f923bc4-c52f-47f5-b8ac-4b92537e0eef" targetNamespace="http://schemas.microsoft.com/office/2006/metadata/properties" ma:root="true" ma:fieldsID="11092de529665e20a7ea61a7bba493a3" ns3:_="" ns4:_="">
    <xsd:import namespace="ee328bc0-2e21-4d11-931b-94443f8a951d"/>
    <xsd:import namespace="4f923bc4-c52f-47f5-b8ac-4b92537e0e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328bc0-2e21-4d11-931b-94443f8a95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23bc4-c52f-47f5-b8ac-4b92537e0ee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e328bc0-2e21-4d11-931b-94443f8a951d" xsi:nil="true"/>
  </documentManagement>
</p:properties>
</file>

<file path=customXml/itemProps1.xml><?xml version="1.0" encoding="utf-8"?>
<ds:datastoreItem xmlns:ds="http://schemas.openxmlformats.org/officeDocument/2006/customXml" ds:itemID="{3811AA25-FB70-4DCB-AC0D-CEE7BD674F6E}">
  <ds:schemaRefs>
    <ds:schemaRef ds:uri="4f923bc4-c52f-47f5-b8ac-4b92537e0eef"/>
    <ds:schemaRef ds:uri="ee328bc0-2e21-4d11-931b-94443f8a951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29DFF1E-E7EE-48E1-97E9-B2C56457A3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6CF964-900F-45B1-9FD7-1D471D650B9A}">
  <ds:schemaRefs>
    <ds:schemaRef ds:uri="http://schemas.microsoft.com/office/2006/documentManagement/types"/>
    <ds:schemaRef ds:uri="http://purl.org/dc/dcmitype/"/>
    <ds:schemaRef ds:uri="4f923bc4-c52f-47f5-b8ac-4b92537e0eef"/>
    <ds:schemaRef ds:uri="http://schemas.openxmlformats.org/package/2006/metadata/core-properties"/>
    <ds:schemaRef ds:uri="http://schemas.microsoft.com/office/infopath/2007/PartnerControls"/>
    <ds:schemaRef ds:uri="ee328bc0-2e21-4d11-931b-94443f8a951d"/>
    <ds:schemaRef ds:uri="http://purl.org/dc/terms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한윤선_24-하계학술_Implicit certs_아이디어</Template>
  <TotalTime>8637</TotalTime>
  <Words>759</Words>
  <Application>Microsoft Office PowerPoint</Application>
  <PresentationFormat>와이드스크린</PresentationFormat>
  <Paragraphs>166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나눔스퀘어 ExtraBold</vt:lpstr>
      <vt:lpstr>맑은 고딕</vt:lpstr>
      <vt:lpstr>Arial</vt:lpstr>
      <vt:lpstr>Baskerville Old Face</vt:lpstr>
      <vt:lpstr>Wingdings</vt:lpstr>
      <vt:lpstr>Office 테마</vt:lpstr>
      <vt:lpstr>PowerPoint 프레젠테이션</vt:lpstr>
      <vt:lpstr>목차</vt:lpstr>
      <vt:lpstr>빅넘버 연산 수정</vt:lpstr>
      <vt:lpstr>빅넘버 연산 수정</vt:lpstr>
      <vt:lpstr>빅넘버 연산 수정</vt:lpstr>
      <vt:lpstr>빅넘버 연산 수정</vt:lpstr>
      <vt:lpstr>빅넘버 연산 수정</vt:lpstr>
      <vt:lpstr>빅넘버 연산 수정</vt:lpstr>
      <vt:lpstr>빅넘버 연산 수정</vt:lpstr>
      <vt:lpstr>빅넘버 연산 수정</vt:lpstr>
      <vt:lpstr>빅넘버 연산 수정</vt:lpstr>
      <vt:lpstr>빅넘버 연산 수정</vt:lpstr>
      <vt:lpstr>빅넘버 연산 수정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한윤선(대학원생-정보융합보안전공)</dc:creator>
  <cp:lastModifiedBy>채린 김</cp:lastModifiedBy>
  <cp:revision>171</cp:revision>
  <dcterms:created xsi:type="dcterms:W3CDTF">2024-05-24T02:00:38Z</dcterms:created>
  <dcterms:modified xsi:type="dcterms:W3CDTF">2024-07-15T15:00:19Z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0x01010059486A920E9E2D42AE9AE5B16528775F</vt:lpwstr>
  </property>
</Properties>
</file>