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351" r:id="rId5"/>
    <p:sldId id="355" r:id="rId6"/>
    <p:sldId id="413" r:id="rId7"/>
    <p:sldId id="397" r:id="rId8"/>
    <p:sldId id="410" r:id="rId9"/>
    <p:sldId id="411" r:id="rId10"/>
    <p:sldId id="416" r:id="rId11"/>
    <p:sldId id="414" r:id="rId12"/>
    <p:sldId id="415" r:id="rId13"/>
    <p:sldId id="412" r:id="rId14"/>
    <p:sldId id="417" r:id="rId15"/>
    <p:sldId id="418" r:id="rId16"/>
    <p:sldId id="419" r:id="rId17"/>
    <p:sldId id="420" r:id="rId18"/>
    <p:sldId id="25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채린 김" initials="채김" lastIdx="1" clrIdx="0">
    <p:extLst>
      <p:ext uri="{19B8F6BF-5375-455C-9EA6-DF929625EA0E}">
        <p15:presenceInfo xmlns:p15="http://schemas.microsoft.com/office/powerpoint/2012/main" userId="1fbb783854f8fe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EBEB"/>
    <a:srgbClr val="FFB7B7"/>
    <a:srgbClr val="FFD1D1"/>
    <a:srgbClr val="EFE5F7"/>
    <a:srgbClr val="DEC8EE"/>
    <a:srgbClr val="8E0000"/>
    <a:srgbClr val="FFCCCC"/>
    <a:srgbClr val="002060"/>
    <a:srgbClr val="F8C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3" autoAdjust="0"/>
    <p:restoredTop sz="94634" autoAdjust="0"/>
  </p:normalViewPr>
  <p:slideViewPr>
    <p:cSldViewPr snapToGrid="0">
      <p:cViewPr>
        <p:scale>
          <a:sx n="100" d="100"/>
          <a:sy n="100" d="100"/>
        </p:scale>
        <p:origin x="2472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24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9E342-5D21-4E96-AAA2-B4C19F4DC139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B2E25-4F72-46C3-A718-EDA3D6A30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1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B2E25-4F72-46C3-A718-EDA3D6A30E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78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B2E25-4F72-46C3-A718-EDA3D6A30E5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05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DA310E3-EF23-57B3-342C-005F9D45EFC2}"/>
              </a:ext>
            </a:extLst>
          </p:cNvPr>
          <p:cNvSpPr/>
          <p:nvPr userDrawn="1"/>
        </p:nvSpPr>
        <p:spPr>
          <a:xfrm>
            <a:off x="0" y="0"/>
            <a:ext cx="12192000" cy="688046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9885DAA-4F7E-CC2A-AA82-1A7ED08AD2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8" y="111853"/>
            <a:ext cx="4016235" cy="651018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DD9E4F-B37C-77EF-6C01-1E04E74E6471}"/>
              </a:ext>
            </a:extLst>
          </p:cNvPr>
          <p:cNvSpPr/>
          <p:nvPr userDrawn="1"/>
        </p:nvSpPr>
        <p:spPr>
          <a:xfrm>
            <a:off x="2964263" y="4188652"/>
            <a:ext cx="6350000" cy="5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C4FF00AF-5DD8-1D98-8450-5CEBC50216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85181" y="2098149"/>
            <a:ext cx="9814379" cy="12526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Baskerville Old Face" panose="02020602080505020303" pitchFamily="18" charset="0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en-US" altLang="ko-KR"/>
              <a:t>Title </a:t>
            </a:r>
            <a:r>
              <a:rPr lang="ko-KR" altLang="en-US"/>
              <a:t>제목</a:t>
            </a:r>
          </a:p>
        </p:txBody>
      </p:sp>
      <p:sp>
        <p:nvSpPr>
          <p:cNvPr id="24" name="텍스트 개체 틀 20">
            <a:extLst>
              <a:ext uri="{FF2B5EF4-FFF2-40B4-BE49-F238E27FC236}">
                <a16:creationId xmlns:a16="http://schemas.microsoft.com/office/drawing/2014/main" id="{52615EFC-1D52-3B0F-AAC6-99B34635E6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12913" y="3684760"/>
            <a:ext cx="3758913" cy="4704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2024. 01. 24</a:t>
            </a:r>
            <a:endParaRPr lang="ko-KR" altLang="en-US"/>
          </a:p>
        </p:txBody>
      </p:sp>
      <p:sp>
        <p:nvSpPr>
          <p:cNvPr id="25" name="텍스트 개체 틀 20">
            <a:extLst>
              <a:ext uri="{FF2B5EF4-FFF2-40B4-BE49-F238E27FC236}">
                <a16:creationId xmlns:a16="http://schemas.microsoft.com/office/drawing/2014/main" id="{B625CBD8-674F-193F-A618-E3DDFBAECA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16543" y="4155208"/>
            <a:ext cx="3758913" cy="4704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Baskerville Old Face" panose="02020602080505020303" pitchFamily="18" charset="0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김채린 </a:t>
            </a:r>
            <a:r>
              <a:rPr lang="en-US" altLang="ko-KR" dirty="0" err="1"/>
              <a:t>Chaerin</a:t>
            </a:r>
            <a:r>
              <a:rPr lang="en-US" altLang="ko-KR" dirty="0"/>
              <a:t> Kim</a:t>
            </a:r>
            <a:endParaRPr lang="ko-KR" altLang="en-US" dirty="0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AE2275C-1854-6542-0869-053C9B6AC46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5850" y="6178769"/>
            <a:ext cx="3295650" cy="5177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385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AD545DC-B775-43F0-B0FB-A8FB5E4DA90B}"/>
              </a:ext>
            </a:extLst>
          </p:cNvPr>
          <p:cNvSpPr/>
          <p:nvPr userDrawn="1"/>
        </p:nvSpPr>
        <p:spPr>
          <a:xfrm>
            <a:off x="0" y="-11230"/>
            <a:ext cx="12192000" cy="688046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0055F7-FDDD-61CC-404B-609CA7949600}"/>
              </a:ext>
            </a:extLst>
          </p:cNvPr>
          <p:cNvSpPr/>
          <p:nvPr userDrawn="1"/>
        </p:nvSpPr>
        <p:spPr>
          <a:xfrm>
            <a:off x="2917371" y="3484219"/>
            <a:ext cx="6350000" cy="5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20">
            <a:extLst>
              <a:ext uri="{FF2B5EF4-FFF2-40B4-BE49-F238E27FC236}">
                <a16:creationId xmlns:a16="http://schemas.microsoft.com/office/drawing/2014/main" id="{EE347C30-DC9C-F473-4404-25605AFF5F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85181" y="2098149"/>
            <a:ext cx="9814379" cy="12526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Title </a:t>
            </a:r>
            <a:r>
              <a:rPr lang="ko-KR" altLang="en-US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104403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0A970-FF06-B143-15D9-9168F55D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608820" cy="739140"/>
          </a:xfrm>
          <a:prstGeom prst="rect">
            <a:avLst/>
          </a:prstGeom>
        </p:spPr>
        <p:txBody>
          <a:bodyPr anchor="ctr"/>
          <a:lstStyle>
            <a:lvl1pPr>
              <a:defRPr sz="3500" b="1">
                <a:solidFill>
                  <a:schemeClr val="bg1"/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14195BF-D05C-C0E6-0F33-E5FB757E98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650" y="863600"/>
            <a:ext cx="11950700" cy="538480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b="1">
                <a:latin typeface="Baskerville Old Face" panose="02020602080505020303" pitchFamily="18" charset="0"/>
              </a:defRPr>
            </a:lvl1pPr>
            <a:lvl2pPr marL="685800" indent="-228600">
              <a:buFont typeface="Wingdings" panose="05000000000000000000" pitchFamily="2" charset="2"/>
              <a:buChar char="Ø"/>
              <a:defRPr b="1">
                <a:latin typeface="Baskerville Old Face" panose="02020602080505020303" pitchFamily="18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>
                <a:latin typeface="Baskerville Old Face" panose="02020602080505020303" pitchFamily="18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Baskerville Old Face" panose="02020602080505020303" pitchFamily="18" charset="0"/>
              </a:defRPr>
            </a:lvl4pPr>
            <a:lvl5pPr>
              <a:defRPr>
                <a:latin typeface="Baskerville Old Face" panose="02020602080505020303" pitchFamily="18" charset="0"/>
              </a:defRPr>
            </a:lvl5pPr>
          </a:lstStyle>
          <a:p>
            <a:pPr lvl="0"/>
            <a:r>
              <a:rPr lang="ko-KR" altLang="en-US"/>
              <a:t> 마스터 텍스트 스타일을 편집하려면 클릭</a:t>
            </a:r>
          </a:p>
          <a:p>
            <a:pPr lvl="1"/>
            <a:r>
              <a:rPr lang="ko-KR" altLang="en-US"/>
              <a:t> 두 번째 수준</a:t>
            </a:r>
          </a:p>
          <a:p>
            <a:pPr lvl="2"/>
            <a:r>
              <a:rPr lang="ko-KR" altLang="en-US"/>
              <a:t> 세 번째 수준</a:t>
            </a:r>
          </a:p>
          <a:p>
            <a:pPr lvl="3"/>
            <a:r>
              <a:rPr lang="ko-KR" altLang="en-US"/>
              <a:t> 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0915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6B50752-DBD6-DDB0-26E6-02F967B35B15}"/>
              </a:ext>
            </a:extLst>
          </p:cNvPr>
          <p:cNvSpPr/>
          <p:nvPr userDrawn="1"/>
        </p:nvSpPr>
        <p:spPr>
          <a:xfrm>
            <a:off x="0" y="-11230"/>
            <a:ext cx="12192000" cy="688046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FF9B9004-A92E-EC32-0AF5-0DBFC2FB1B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1654" y="2387187"/>
            <a:ext cx="3208689" cy="12526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0" b="1">
                <a:solidFill>
                  <a:schemeClr val="bg1"/>
                </a:solidFill>
                <a:latin typeface="Baskerville Old Face" panose="02020602080505020303" pitchFamily="18" charset="0"/>
              </a:defRPr>
            </a:lvl1pPr>
          </a:lstStyle>
          <a:p>
            <a:pPr lvl="0"/>
            <a:r>
              <a:rPr lang="en-US" altLang="ko-KR"/>
              <a:t>Q&amp;A</a:t>
            </a:r>
          </a:p>
        </p:txBody>
      </p:sp>
      <p:sp>
        <p:nvSpPr>
          <p:cNvPr id="8" name="텍스트 개체 틀 20">
            <a:extLst>
              <a:ext uri="{FF2B5EF4-FFF2-40B4-BE49-F238E27FC236}">
                <a16:creationId xmlns:a16="http://schemas.microsoft.com/office/drawing/2014/main" id="{58D611C8-E4E9-FDC5-CE46-92FA6EDB0F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7499" y="3639817"/>
            <a:ext cx="3616997" cy="4999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Baskerville Old Face" panose="02020602080505020303" pitchFamily="18" charset="0"/>
              </a:defRPr>
            </a:lvl1pPr>
          </a:lstStyle>
          <a:p>
            <a:pPr lvl="0"/>
            <a:r>
              <a:rPr lang="en-US" altLang="ko-KR" dirty="0"/>
              <a:t>chearin0410@kookmin.ac.kr</a:t>
            </a:r>
          </a:p>
        </p:txBody>
      </p:sp>
    </p:spTree>
    <p:extLst>
      <p:ext uri="{BB962C8B-B14F-4D97-AF65-F5344CB8AC3E}">
        <p14:creationId xmlns:p14="http://schemas.microsoft.com/office/powerpoint/2010/main" val="154448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0A6A09E-DA9D-F57D-84C8-E11D1E0D8A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ysClr val="windowText" lastClr="000000">
                  <a:lumMod val="95000"/>
                  <a:lumOff val="5000"/>
                </a:sysClr>
              </a:gs>
              <a:gs pos="50000">
                <a:srgbClr val="4A66AC">
                  <a:lumMod val="50000"/>
                </a:srgbClr>
              </a:gs>
              <a:gs pos="100000">
                <a:srgbClr val="ACCBF9">
                  <a:lumMod val="10000"/>
                </a:srgb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0955376C-00CD-8115-39C4-9933CC440F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637486" y="6453973"/>
            <a:ext cx="24148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A82A8286-2D6A-4568-8F50-10205F1187FD}" type="slidenum">
              <a:rPr lang="en-US" altLang="ko-KR" sz="1400" b="1" smtClean="0">
                <a:solidFill>
                  <a:prstClr val="white"/>
                </a:solidFill>
                <a:latin typeface="맑은 고딕" panose="020F0502020204030204"/>
                <a:ea typeface="MS Gothic" panose="020B0609070205080204" pitchFamily="49" charset="-128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ko-KR" sz="1400" b="1" dirty="0">
                <a:solidFill>
                  <a:prstClr val="white"/>
                </a:solidFill>
                <a:latin typeface="맑은 고딕" panose="020F0502020204030204"/>
                <a:ea typeface="MS Gothic" panose="020B0609070205080204" pitchFamily="49" charset="-128"/>
              </a:rPr>
              <a:t>/15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D5FE589-CEEF-BF58-ACEB-E8FFD4B1CC0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6395581"/>
            <a:ext cx="2619175" cy="42455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124FBC-64D5-88C4-5A1A-37E57D24BD78}"/>
              </a:ext>
            </a:extLst>
          </p:cNvPr>
          <p:cNvSpPr/>
          <p:nvPr userDrawn="1"/>
        </p:nvSpPr>
        <p:spPr>
          <a:xfrm>
            <a:off x="0" y="747287"/>
            <a:ext cx="12192000" cy="56027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A66A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5C5C6BE1-F683-AF86-8AB4-88083CB919F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51900" y="121078"/>
            <a:ext cx="3200400" cy="5027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388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0.png"/><Relationship Id="rId7" Type="http://schemas.openxmlformats.org/officeDocument/2006/relationships/image" Target="../media/image38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0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90D01CCC-7367-3A60-02E8-B13ADE26F0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5181" y="2034033"/>
            <a:ext cx="9814379" cy="2195747"/>
          </a:xfrm>
        </p:spPr>
        <p:txBody>
          <a:bodyPr/>
          <a:lstStyle/>
          <a:p>
            <a:r>
              <a:rPr lang="en-US" altLang="ko-KR">
                <a:latin typeface="Baskerville Old Face" panose="02020602080505020303" pitchFamily="18" charset="0"/>
              </a:rPr>
              <a:t>CS</a:t>
            </a:r>
            <a:r>
              <a:rPr lang="en-US" altLang="ko-KR"/>
              <a:t>E Lab </a:t>
            </a:r>
            <a:r>
              <a:rPr lang="ko-KR" altLang="en-US"/>
              <a:t>인턴 프로그램</a:t>
            </a:r>
            <a:endParaRPr lang="en-US" altLang="ko-KR">
              <a:latin typeface="Baskerville Old Face" panose="02020602080505020303" pitchFamily="18" charset="0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B6A5639E-FAC0-DAB7-CAC3-5408F255C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2913" y="4563761"/>
            <a:ext cx="3758913" cy="470448"/>
          </a:xfrm>
        </p:spPr>
        <p:txBody>
          <a:bodyPr/>
          <a:lstStyle/>
          <a:p>
            <a:r>
              <a:rPr lang="en-US" altLang="ko-KR" dirty="0">
                <a:ea typeface="나눔스퀘어 ExtraBold" panose="020B0600000101010101"/>
              </a:rPr>
              <a:t>2024.07.29</a:t>
            </a:r>
            <a:endParaRPr lang="ko-KR" altLang="en-US" dirty="0">
              <a:ea typeface="나눔스퀘어 ExtraBold" panose="020B0600000101010101"/>
            </a:endParaRPr>
          </a:p>
        </p:txBody>
      </p:sp>
      <p:sp>
        <p:nvSpPr>
          <p:cNvPr id="2" name="텍스트 개체 틀 20">
            <a:extLst>
              <a:ext uri="{FF2B5EF4-FFF2-40B4-BE49-F238E27FC236}">
                <a16:creationId xmlns:a16="http://schemas.microsoft.com/office/drawing/2014/main" id="{0E1150C2-26E2-3CE7-0818-830BEA78B7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12913" y="5359951"/>
            <a:ext cx="3758913" cy="4704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Baskerville Old Face" panose="02020602080505020303" pitchFamily="18" charset="0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ko-KR" altLang="en-US"/>
              <a:t>김채린</a:t>
            </a:r>
          </a:p>
        </p:txBody>
      </p:sp>
    </p:spTree>
    <p:extLst>
      <p:ext uri="{BB962C8B-B14F-4D97-AF65-F5344CB8AC3E}">
        <p14:creationId xmlns:p14="http://schemas.microsoft.com/office/powerpoint/2010/main" val="331559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역원</a:t>
            </a:r>
            <a:endParaRPr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94667-9FF6-2051-4715-C0FDC73C4C59}"/>
              </a:ext>
            </a:extLst>
          </p:cNvPr>
          <p:cNvSpPr txBox="1"/>
          <p:nvPr/>
        </p:nvSpPr>
        <p:spPr>
          <a:xfrm>
            <a:off x="351692" y="1376624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 b="1" dirty="0"/>
              <a:t>EEA</a:t>
            </a:r>
            <a:r>
              <a:rPr lang="ko-KR" altLang="en-US" sz="1000" b="1" dirty="0"/>
              <a:t>를 이용한 역원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AD478-8233-F08C-1B10-173D2DA325D4}"/>
              </a:ext>
            </a:extLst>
          </p:cNvPr>
          <p:cNvSpPr txBox="1"/>
          <p:nvPr/>
        </p:nvSpPr>
        <p:spPr>
          <a:xfrm>
            <a:off x="5556738" y="1376624"/>
            <a:ext cx="1425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 b="1" dirty="0"/>
              <a:t>FLT</a:t>
            </a:r>
            <a:r>
              <a:rPr lang="ko-KR" altLang="en-US" sz="1000" b="1" dirty="0"/>
              <a:t>를 이용한 역원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1420F-D162-B4AA-0CC6-F409F6C1A566}"/>
              </a:ext>
            </a:extLst>
          </p:cNvPr>
          <p:cNvSpPr txBox="1"/>
          <p:nvPr/>
        </p:nvSpPr>
        <p:spPr>
          <a:xfrm>
            <a:off x="351692" y="3336034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gcd</a:t>
            </a:r>
            <a:r>
              <a:rPr lang="en-US" altLang="ko-KR" sz="1000" dirty="0"/>
              <a:t>(a, p) = 1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BC50D4-11D2-384D-B945-531642724E51}"/>
                  </a:ext>
                </a:extLst>
              </p:cNvPr>
              <p:cNvSpPr txBox="1"/>
              <p:nvPr/>
            </p:nvSpPr>
            <p:spPr>
              <a:xfrm>
                <a:off x="351692" y="3936846"/>
                <a:ext cx="23259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𝑝𝑦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ko-KR" altLang="en-US" sz="1000" dirty="0"/>
                  <a:t>에서 </a:t>
                </a:r>
                <a:r>
                  <a:rPr lang="en-US" altLang="ko-KR" sz="1000" dirty="0"/>
                  <a:t>x, y</a:t>
                </a:r>
                <a:r>
                  <a:rPr lang="ko-KR" altLang="en-US" sz="1000" dirty="0"/>
                  <a:t>를 구할 수 있다</a:t>
                </a:r>
                <a:r>
                  <a:rPr lang="en-US" altLang="ko-KR" sz="1000" dirty="0"/>
                  <a:t>.</a:t>
                </a:r>
                <a:endParaRPr lang="ko-KR" altLang="en-US" sz="1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BC50D4-11D2-384D-B945-531642724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2" y="3936846"/>
                <a:ext cx="2325958" cy="246221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B9AFC0B-A122-2CDF-D5F0-1AD6289442EF}"/>
              </a:ext>
            </a:extLst>
          </p:cNvPr>
          <p:cNvSpPr txBox="1"/>
          <p:nvPr/>
        </p:nvSpPr>
        <p:spPr>
          <a:xfrm>
            <a:off x="351692" y="3700618"/>
            <a:ext cx="10871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EEA</a:t>
            </a:r>
            <a:r>
              <a:rPr lang="ko-KR" altLang="en-US" sz="1000" dirty="0"/>
              <a:t>를 이용해서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DF3B3A-A129-9586-40E9-28AD0E9A000B}"/>
                  </a:ext>
                </a:extLst>
              </p:cNvPr>
              <p:cNvSpPr txBox="1"/>
              <p:nvPr/>
            </p:nvSpPr>
            <p:spPr>
              <a:xfrm>
                <a:off x="351692" y="4176013"/>
                <a:ext cx="11038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=1(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DF3B3A-A129-9586-40E9-28AD0E9A0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2" y="4176013"/>
                <a:ext cx="1103827" cy="246221"/>
              </a:xfrm>
              <a:prstGeom prst="rect">
                <a:avLst/>
              </a:prstGeom>
              <a:blipFill>
                <a:blip r:embed="rId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75B8CB-2894-ECC4-52CA-CEBB43953E13}"/>
                  </a:ext>
                </a:extLst>
              </p:cNvPr>
              <p:cNvSpPr txBox="1"/>
              <p:nvPr/>
            </p:nvSpPr>
            <p:spPr>
              <a:xfrm>
                <a:off x="351692" y="4415180"/>
                <a:ext cx="11532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75B8CB-2894-ECC4-52CA-CEBB43953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2" y="4415180"/>
                <a:ext cx="1153264" cy="246221"/>
              </a:xfrm>
              <a:prstGeom prst="rect">
                <a:avLst/>
              </a:prstGeom>
              <a:blipFill>
                <a:blip r:embed="rId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D0B46931-5624-CCC7-B472-81A86EBAD3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576"/>
          <a:stretch/>
        </p:blipFill>
        <p:spPr>
          <a:xfrm>
            <a:off x="351692" y="1664453"/>
            <a:ext cx="3821305" cy="15020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4C95648-1AB4-88C8-85AE-51ED5C8A2E7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72" b="-1"/>
          <a:stretch/>
        </p:blipFill>
        <p:spPr>
          <a:xfrm>
            <a:off x="5556738" y="1659909"/>
            <a:ext cx="3821305" cy="16340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969152-EE88-210C-910B-F090DCA64D71}"/>
                  </a:ext>
                </a:extLst>
              </p:cNvPr>
              <p:cNvSpPr txBox="1"/>
              <p:nvPr/>
            </p:nvSpPr>
            <p:spPr>
              <a:xfrm>
                <a:off x="5556738" y="3454391"/>
                <a:ext cx="12152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=1(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969152-EE88-210C-910B-F090DCA64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738" y="3454391"/>
                <a:ext cx="1215204" cy="246221"/>
              </a:xfrm>
              <a:prstGeom prst="rect">
                <a:avLst/>
              </a:prstGeom>
              <a:blipFill>
                <a:blip r:embed="rId7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9DDD5A-5986-DBD6-36E2-EF7820621CF7}"/>
                  </a:ext>
                </a:extLst>
              </p:cNvPr>
              <p:cNvSpPr txBox="1"/>
              <p:nvPr/>
            </p:nvSpPr>
            <p:spPr>
              <a:xfrm>
                <a:off x="5556738" y="3690625"/>
                <a:ext cx="13117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9DDD5A-5986-DBD6-36E2-EF782062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738" y="3690625"/>
                <a:ext cx="1311705" cy="246221"/>
              </a:xfrm>
              <a:prstGeom prst="rect">
                <a:avLst/>
              </a:prstGeom>
              <a:blipFill>
                <a:blip r:embed="rId8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BEB722-1441-2938-D7DC-63A1F5CF8EA8}"/>
              </a:ext>
            </a:extLst>
          </p:cNvPr>
          <p:cNvSpPr/>
          <p:nvPr/>
        </p:nvSpPr>
        <p:spPr>
          <a:xfrm>
            <a:off x="960243" y="2664736"/>
            <a:ext cx="671876" cy="1907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5D2E1E-07CB-D2CF-A029-8869EA6BEEB9}"/>
              </a:ext>
            </a:extLst>
          </p:cNvPr>
          <p:cNvSpPr txBox="1"/>
          <p:nvPr/>
        </p:nvSpPr>
        <p:spPr>
          <a:xfrm>
            <a:off x="1616386" y="2439870"/>
            <a:ext cx="3165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rgbClr val="FF0000"/>
                </a:solidFill>
              </a:rPr>
              <a:t>빅넘버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division </a:t>
            </a:r>
            <a:r>
              <a:rPr lang="ko-KR" altLang="en-US" sz="1000" dirty="0">
                <a:solidFill>
                  <a:srgbClr val="FF0000"/>
                </a:solidFill>
              </a:rPr>
              <a:t>함수와 </a:t>
            </a:r>
            <a:r>
              <a:rPr lang="ko-KR" altLang="en-US" sz="1000" dirty="0" err="1">
                <a:solidFill>
                  <a:srgbClr val="FF0000"/>
                </a:solidFill>
              </a:rPr>
              <a:t>빅넘버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shift </a:t>
            </a:r>
            <a:r>
              <a:rPr lang="ko-KR" altLang="en-US" sz="1000" dirty="0">
                <a:solidFill>
                  <a:srgbClr val="FF0000"/>
                </a:solidFill>
              </a:rPr>
              <a:t>함수 필요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EAE85F-2744-6FB3-09B0-0B5ADCC07A49}"/>
              </a:ext>
            </a:extLst>
          </p:cNvPr>
          <p:cNvSpPr txBox="1"/>
          <p:nvPr/>
        </p:nvSpPr>
        <p:spPr>
          <a:xfrm>
            <a:off x="5489223" y="3977641"/>
            <a:ext cx="3165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squaring </a:t>
            </a:r>
            <a:r>
              <a:rPr lang="ko-KR" altLang="en-US" sz="1000" dirty="0">
                <a:solidFill>
                  <a:srgbClr val="FF0000"/>
                </a:solidFill>
              </a:rPr>
              <a:t>함수와 </a:t>
            </a:r>
            <a:r>
              <a:rPr lang="en-US" altLang="ko-KR" sz="1000" dirty="0">
                <a:solidFill>
                  <a:srgbClr val="FF0000"/>
                </a:solidFill>
              </a:rPr>
              <a:t>reduction </a:t>
            </a:r>
            <a:r>
              <a:rPr lang="ko-KR" altLang="en-US" sz="1000" dirty="0">
                <a:solidFill>
                  <a:srgbClr val="FF0000"/>
                </a:solidFill>
              </a:rPr>
              <a:t>함수 필요</a:t>
            </a:r>
          </a:p>
        </p:txBody>
      </p:sp>
      <p:sp>
        <p:nvSpPr>
          <p:cNvPr id="25" name="L 도형 24">
            <a:extLst>
              <a:ext uri="{FF2B5EF4-FFF2-40B4-BE49-F238E27FC236}">
                <a16:creationId xmlns:a16="http://schemas.microsoft.com/office/drawing/2014/main" id="{95564673-7B6B-152A-512C-ED4F7B1D2EFF}"/>
              </a:ext>
            </a:extLst>
          </p:cNvPr>
          <p:cNvSpPr/>
          <p:nvPr/>
        </p:nvSpPr>
        <p:spPr>
          <a:xfrm rot="18847188">
            <a:off x="7766722" y="4010480"/>
            <a:ext cx="193077" cy="112312"/>
          </a:xfrm>
          <a:prstGeom prst="corner">
            <a:avLst>
              <a:gd name="adj1" fmla="val 29954"/>
              <a:gd name="adj2" fmla="val 305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20AE8855-693C-4504-A6E4-AD48C1405286}"/>
              </a:ext>
            </a:extLst>
          </p:cNvPr>
          <p:cNvSpPr txBox="1">
            <a:spLocks/>
          </p:cNvSpPr>
          <p:nvPr/>
        </p:nvSpPr>
        <p:spPr>
          <a:xfrm>
            <a:off x="120650" y="857504"/>
            <a:ext cx="11950700" cy="538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/>
              <a:t>inversion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271298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6" grpId="0"/>
      <p:bldP spid="17" grpId="0"/>
      <p:bldP spid="20" grpId="0" animBg="1"/>
      <p:bldP spid="21" grpId="0"/>
      <p:bldP spid="22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역원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inversion.c</a:t>
            </a:r>
            <a:endParaRPr lang="en-US" altLang="ko-KR" sz="1200" b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85397A-A095-4D95-1F1F-CBCB09266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41" y="1523734"/>
            <a:ext cx="4734586" cy="38105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60A02D-28CF-FAFD-6DE6-9CE5D8595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531" y="1523734"/>
            <a:ext cx="4086795" cy="2724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187E08-0D41-B2C5-77B1-77F498E8F5B1}"/>
              </a:ext>
            </a:extLst>
          </p:cNvPr>
          <p:cNvSpPr txBox="1"/>
          <p:nvPr/>
        </p:nvSpPr>
        <p:spPr>
          <a:xfrm>
            <a:off x="5700531" y="4366627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</a:t>
            </a:r>
            <a:r>
              <a:rPr lang="ko-KR" altLang="en-US" sz="1200" dirty="0"/>
              <a:t>의 지수가 될 </a:t>
            </a:r>
            <a:r>
              <a:rPr lang="ko-KR" altLang="en-US" sz="1200" dirty="0" err="1"/>
              <a:t>빅넘버</a:t>
            </a:r>
            <a:r>
              <a:rPr lang="ko-KR" altLang="en-US" sz="1200" dirty="0"/>
              <a:t> </a:t>
            </a:r>
            <a:r>
              <a:rPr lang="en-US" altLang="ko-KR" sz="1200" dirty="0"/>
              <a:t>p-2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msb</a:t>
            </a:r>
            <a:r>
              <a:rPr lang="ko-KR" altLang="en-US" sz="1200" dirty="0"/>
              <a:t>부터 읽어서</a:t>
            </a:r>
            <a:endParaRPr lang="en-US" altLang="ko-KR" sz="1200" dirty="0"/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이면 </a:t>
            </a:r>
            <a:r>
              <a:rPr lang="en-US" altLang="ko-KR" sz="1200" dirty="0"/>
              <a:t>a</a:t>
            </a:r>
            <a:r>
              <a:rPr lang="ko-KR" altLang="en-US" sz="1200" dirty="0"/>
              <a:t>를 곱하고 제곱하고 </a:t>
            </a:r>
            <a:endParaRPr lang="en-US" altLang="ko-KR" sz="1200" dirty="0"/>
          </a:p>
          <a:p>
            <a:r>
              <a:rPr lang="en-US" altLang="ko-KR" sz="1200" dirty="0"/>
              <a:t>0</a:t>
            </a:r>
            <a:r>
              <a:rPr lang="ko-KR" altLang="en-US" sz="1200" dirty="0"/>
              <a:t>이면 바로 제곱함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E5278D-41CA-7E4A-CA84-603418D12FAE}"/>
              </a:ext>
            </a:extLst>
          </p:cNvPr>
          <p:cNvSpPr txBox="1"/>
          <p:nvPr/>
        </p:nvSpPr>
        <p:spPr>
          <a:xfrm>
            <a:off x="8506220" y="4868848"/>
            <a:ext cx="3212739" cy="7078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어떤 정수 </a:t>
            </a:r>
            <a:r>
              <a:rPr lang="en-US" altLang="ko-KR" sz="1000" dirty="0"/>
              <a:t>r</a:t>
            </a:r>
            <a:r>
              <a:rPr lang="ko-KR" altLang="en-US" sz="1000" dirty="0"/>
              <a:t>을</a:t>
            </a:r>
            <a:r>
              <a:rPr lang="en-US" altLang="ko-KR" sz="1000" dirty="0"/>
              <a:t> </a:t>
            </a:r>
            <a:r>
              <a:rPr lang="ko-KR" altLang="en-US" sz="1000" dirty="0"/>
              <a:t>만들 때 </a:t>
            </a:r>
            <a:r>
              <a:rPr lang="en-US" altLang="ko-KR" sz="1000" dirty="0"/>
              <a:t>2</a:t>
            </a:r>
            <a:r>
              <a:rPr lang="ko-KR" altLang="en-US" sz="1000" dirty="0"/>
              <a:t>진수 표현의 </a:t>
            </a:r>
            <a:r>
              <a:rPr lang="en-US" altLang="ko-KR" sz="1000" dirty="0" err="1"/>
              <a:t>msb</a:t>
            </a:r>
            <a:r>
              <a:rPr lang="ko-KR" altLang="en-US" sz="1000" dirty="0"/>
              <a:t>부터 읽어서</a:t>
            </a:r>
            <a:endParaRPr lang="en-US" altLang="ko-KR" sz="1000" dirty="0"/>
          </a:p>
          <a:p>
            <a:r>
              <a:rPr lang="en-US" altLang="ko-KR" sz="1000" dirty="0"/>
              <a:t>(r = 0</a:t>
            </a:r>
            <a:r>
              <a:rPr lang="ko-KR" altLang="en-US" sz="1000" dirty="0"/>
              <a:t>으로 시작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1</a:t>
            </a:r>
            <a:r>
              <a:rPr lang="ko-KR" altLang="en-US" sz="1000" dirty="0"/>
              <a:t>이면 </a:t>
            </a:r>
            <a:r>
              <a:rPr lang="en-US" altLang="ko-KR" sz="1000" dirty="0"/>
              <a:t>1</a:t>
            </a:r>
            <a:r>
              <a:rPr lang="ko-KR" altLang="en-US" sz="1000" dirty="0"/>
              <a:t>을 더하고 </a:t>
            </a:r>
            <a:r>
              <a:rPr lang="en-US" altLang="ko-KR" sz="1000" dirty="0"/>
              <a:t>2</a:t>
            </a:r>
            <a:r>
              <a:rPr lang="ko-KR" altLang="en-US" sz="1000" dirty="0"/>
              <a:t>를 곱하고</a:t>
            </a:r>
            <a:r>
              <a:rPr lang="en-US" altLang="ko-KR" sz="1000" dirty="0"/>
              <a:t>(left shift)</a:t>
            </a:r>
          </a:p>
          <a:p>
            <a:r>
              <a:rPr lang="en-US" altLang="ko-KR" sz="1000" dirty="0"/>
              <a:t>0</a:t>
            </a:r>
            <a:r>
              <a:rPr lang="ko-KR" altLang="en-US" sz="1000" dirty="0"/>
              <a:t>이면 </a:t>
            </a:r>
            <a:r>
              <a:rPr lang="en-US" altLang="ko-KR" sz="1000" dirty="0"/>
              <a:t>2</a:t>
            </a:r>
            <a:r>
              <a:rPr lang="ko-KR" altLang="en-US" sz="1000" dirty="0"/>
              <a:t>를 곱하는 원리를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EEA4B4-FE8F-ED19-8164-A147823445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26" b="25900"/>
          <a:stretch/>
        </p:blipFill>
        <p:spPr>
          <a:xfrm>
            <a:off x="377751" y="1368906"/>
            <a:ext cx="10880799" cy="32602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DCECF2-ED0B-38B3-F5EC-249BBA072D3D}"/>
              </a:ext>
            </a:extLst>
          </p:cNvPr>
          <p:cNvSpPr txBox="1"/>
          <p:nvPr/>
        </p:nvSpPr>
        <p:spPr>
          <a:xfrm>
            <a:off x="1064878" y="1331782"/>
            <a:ext cx="9423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&lt;</a:t>
            </a:r>
            <a:r>
              <a:rPr lang="ko-KR" altLang="en-US" sz="700" b="1" dirty="0">
                <a:solidFill>
                  <a:srgbClr val="0070C0"/>
                </a:solidFill>
              </a:rPr>
              <a:t>정답파일</a:t>
            </a:r>
            <a:r>
              <a:rPr lang="en-US" altLang="ko-KR" sz="700" b="1" dirty="0">
                <a:solidFill>
                  <a:srgbClr val="0070C0"/>
                </a:solidFill>
              </a:rPr>
              <a:t>&gt;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83CE0-943C-FBC7-DC8D-27018BDE98D0}"/>
              </a:ext>
            </a:extLst>
          </p:cNvPr>
          <p:cNvSpPr txBox="1"/>
          <p:nvPr/>
        </p:nvSpPr>
        <p:spPr>
          <a:xfrm>
            <a:off x="7946992" y="1331782"/>
            <a:ext cx="9423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&lt;</a:t>
            </a:r>
            <a:r>
              <a:rPr lang="ko-KR" altLang="en-US" sz="700" b="1" dirty="0">
                <a:solidFill>
                  <a:srgbClr val="0070C0"/>
                </a:solidFill>
              </a:rPr>
              <a:t>생성파일</a:t>
            </a:r>
            <a:r>
              <a:rPr lang="en-US" altLang="ko-KR" sz="700" b="1" dirty="0">
                <a:solidFill>
                  <a:srgbClr val="0070C0"/>
                </a:solidFill>
              </a:rPr>
              <a:t>&gt;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8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역원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mul.c</a:t>
            </a:r>
            <a:endParaRPr lang="en-US" altLang="ko-KR" sz="1200" b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ED2961-C91C-DB38-16A4-577148DD0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2776093"/>
            <a:ext cx="2830852" cy="16963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0D5BA1-5582-E377-17D5-30765236FC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1" b="368"/>
          <a:stretch/>
        </p:blipFill>
        <p:spPr>
          <a:xfrm>
            <a:off x="502382" y="1323975"/>
            <a:ext cx="3130315" cy="40842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47FE3C-F8C7-99F1-E2DB-FB0564B53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266" y="1274368"/>
            <a:ext cx="2296873" cy="40842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3EB977F-9409-2087-1BB2-215D5FA927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4017" y="1274368"/>
            <a:ext cx="2457400" cy="1426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56304D8-E9F7-C01F-37CF-7018CCBF8C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2708" y="4472415"/>
            <a:ext cx="3470821" cy="183749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44D9CCE-5280-03A2-E160-FA568888BCC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1"/>
          <a:stretch/>
        </p:blipFill>
        <p:spPr>
          <a:xfrm>
            <a:off x="1488624" y="1314652"/>
            <a:ext cx="8874575" cy="45698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0D19A72-F9C1-7D94-EE05-4200F059E8D5}"/>
              </a:ext>
            </a:extLst>
          </p:cNvPr>
          <p:cNvSpPr txBox="1"/>
          <p:nvPr/>
        </p:nvSpPr>
        <p:spPr>
          <a:xfrm>
            <a:off x="2236797" y="1293550"/>
            <a:ext cx="942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&lt;</a:t>
            </a:r>
            <a:r>
              <a:rPr lang="ko-KR" altLang="en-US" sz="900" b="1" dirty="0">
                <a:solidFill>
                  <a:srgbClr val="0070C0"/>
                </a:solidFill>
              </a:rPr>
              <a:t>정답파일</a:t>
            </a:r>
            <a:r>
              <a:rPr lang="en-US" altLang="ko-KR" sz="900" b="1" dirty="0">
                <a:solidFill>
                  <a:srgbClr val="0070C0"/>
                </a:solidFill>
              </a:rPr>
              <a:t>&gt;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1D56E1-10E4-0DAA-D4F3-5D73BAF6C393}"/>
              </a:ext>
            </a:extLst>
          </p:cNvPr>
          <p:cNvSpPr txBox="1"/>
          <p:nvPr/>
        </p:nvSpPr>
        <p:spPr>
          <a:xfrm>
            <a:off x="6600181" y="1293550"/>
            <a:ext cx="942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&lt;</a:t>
            </a:r>
            <a:r>
              <a:rPr lang="ko-KR" altLang="en-US" sz="900" b="1" dirty="0">
                <a:solidFill>
                  <a:srgbClr val="0070C0"/>
                </a:solidFill>
              </a:rPr>
              <a:t>생성파일</a:t>
            </a:r>
            <a:r>
              <a:rPr lang="en-US" altLang="ko-KR" sz="900" b="1" dirty="0">
                <a:solidFill>
                  <a:srgbClr val="0070C0"/>
                </a:solidFill>
              </a:rPr>
              <a:t>&gt;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6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역원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inversion.c</a:t>
            </a:r>
            <a:endParaRPr lang="en-US" altLang="ko-KR" sz="1200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7A90EA-C51B-D424-A166-6A1949FED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2" b="-1"/>
          <a:stretch/>
        </p:blipFill>
        <p:spPr>
          <a:xfrm>
            <a:off x="7620002" y="857503"/>
            <a:ext cx="4277833" cy="18293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61472C-FF9F-4224-A93A-5670D2817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13" y="1348214"/>
            <a:ext cx="4196687" cy="18017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4CA0A8B-A639-3EAB-006E-3837F0EB8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767" y="1888497"/>
            <a:ext cx="2890868" cy="404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2390C21-5DCD-DAF9-9803-FE94D0ADB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80928"/>
            <a:ext cx="2349113" cy="4863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FADEEC2-B51B-E97D-6255-86D532BCF6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9582" y="1480930"/>
            <a:ext cx="2674763" cy="48638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8C495D5-5615-C88D-5D6F-FE05F0B9A5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4708" y="2801035"/>
            <a:ext cx="2874088" cy="25760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011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역원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inversion.c</a:t>
            </a:r>
            <a:endParaRPr lang="en-US" altLang="ko-KR" sz="1200" b="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6BBF88-F2F3-249A-8662-B4F0B494E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73" y="1452782"/>
            <a:ext cx="9798451" cy="39524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44C7205-3D94-B932-2939-8F49C5E2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040" y="1610870"/>
            <a:ext cx="2720399" cy="12858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4B179A-0DA8-49A3-C96D-FBF27A8F1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945" y="2481826"/>
            <a:ext cx="4235784" cy="8710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407930A-18A2-ED2F-7CDF-60C3F023E3A1}"/>
              </a:ext>
            </a:extLst>
          </p:cNvPr>
          <p:cNvSpPr/>
          <p:nvPr/>
        </p:nvSpPr>
        <p:spPr>
          <a:xfrm>
            <a:off x="1964040" y="3151115"/>
            <a:ext cx="3566429" cy="11257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187E08-0D41-B2C5-77B1-77F498E8F5B1}"/>
              </a:ext>
            </a:extLst>
          </p:cNvPr>
          <p:cNvSpPr txBox="1"/>
          <p:nvPr/>
        </p:nvSpPr>
        <p:spPr>
          <a:xfrm>
            <a:off x="2137276" y="3447117"/>
            <a:ext cx="322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FLT</a:t>
            </a:r>
            <a:r>
              <a:rPr lang="ko-KR" altLang="en-US" sz="1000" b="1" dirty="0"/>
              <a:t>에서는 </a:t>
            </a:r>
            <a:r>
              <a:rPr lang="en-US" altLang="ko-KR" sz="1000" b="1" dirty="0"/>
              <a:t>squaring</a:t>
            </a:r>
            <a:r>
              <a:rPr lang="ko-KR" altLang="en-US" sz="1000" b="1" dirty="0"/>
              <a:t>함수는 </a:t>
            </a:r>
            <a:r>
              <a:rPr lang="en-US" altLang="ko-KR" sz="1000" b="1" dirty="0"/>
              <a:t>255</a:t>
            </a:r>
            <a:r>
              <a:rPr lang="ko-KR" altLang="en-US" sz="1000" b="1" dirty="0"/>
              <a:t>번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mul</a:t>
            </a:r>
            <a:r>
              <a:rPr lang="ko-KR" altLang="en-US" sz="1000" b="1" dirty="0"/>
              <a:t>함수는 </a:t>
            </a:r>
            <a:r>
              <a:rPr lang="en-US" altLang="ko-KR" sz="1000" b="1" dirty="0"/>
              <a:t>129</a:t>
            </a:r>
            <a:r>
              <a:rPr lang="ko-KR" altLang="en-US" sz="1000" b="1" dirty="0"/>
              <a:t>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0B53F0-55CE-5D71-D93B-0CC70884845D}"/>
              </a:ext>
            </a:extLst>
          </p:cNvPr>
          <p:cNvSpPr txBox="1"/>
          <p:nvPr/>
        </p:nvSpPr>
        <p:spPr>
          <a:xfrm>
            <a:off x="2137276" y="3775171"/>
            <a:ext cx="322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FLT2</a:t>
            </a:r>
            <a:r>
              <a:rPr lang="ko-KR" altLang="en-US" sz="1000" b="1" dirty="0"/>
              <a:t>에서는 </a:t>
            </a:r>
            <a:r>
              <a:rPr lang="en-US" altLang="ko-KR" sz="1000" b="1" dirty="0"/>
              <a:t>squaring</a:t>
            </a:r>
            <a:r>
              <a:rPr lang="ko-KR" altLang="en-US" sz="1000" b="1" dirty="0"/>
              <a:t>함수는 </a:t>
            </a:r>
            <a:r>
              <a:rPr lang="en-US" altLang="ko-KR" sz="1000" b="1" dirty="0"/>
              <a:t>255</a:t>
            </a:r>
            <a:r>
              <a:rPr lang="ko-KR" altLang="en-US" sz="1000" b="1" dirty="0"/>
              <a:t>번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mul</a:t>
            </a:r>
            <a:r>
              <a:rPr lang="ko-KR" altLang="en-US" sz="1000" b="1" dirty="0"/>
              <a:t>함수는 </a:t>
            </a:r>
            <a:r>
              <a:rPr lang="en-US" altLang="ko-KR" sz="1000" b="1" dirty="0"/>
              <a:t>12</a:t>
            </a:r>
            <a:r>
              <a:rPr lang="ko-KR" altLang="en-US" sz="1000" b="1" dirty="0"/>
              <a:t>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7A90EA-C51B-D424-A166-6A1949FED2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72" b="-1"/>
          <a:stretch/>
        </p:blipFill>
        <p:spPr>
          <a:xfrm>
            <a:off x="6126945" y="3633755"/>
            <a:ext cx="3821305" cy="16340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E70D9BB-9EE8-201E-1B4C-29F24F533250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5359633" y="2917360"/>
            <a:ext cx="767312" cy="652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472B1E0-EA54-7C5B-C021-C15B0925A3E6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>
            <a:off x="5359633" y="3898282"/>
            <a:ext cx="767312" cy="552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C8A430-0921-10D8-CBE4-53C958B856BE}"/>
              </a:ext>
            </a:extLst>
          </p:cNvPr>
          <p:cNvSpPr txBox="1"/>
          <p:nvPr/>
        </p:nvSpPr>
        <p:spPr>
          <a:xfrm>
            <a:off x="837567" y="1410822"/>
            <a:ext cx="9423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&lt;</a:t>
            </a:r>
            <a:r>
              <a:rPr lang="ko-KR" altLang="en-US" sz="700" b="1" dirty="0">
                <a:solidFill>
                  <a:srgbClr val="0070C0"/>
                </a:solidFill>
              </a:rPr>
              <a:t>정답파일</a:t>
            </a:r>
            <a:r>
              <a:rPr lang="en-US" altLang="ko-KR" sz="700" b="1" dirty="0">
                <a:solidFill>
                  <a:srgbClr val="0070C0"/>
                </a:solidFill>
              </a:rPr>
              <a:t>&gt;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AD9B5B-3E80-563E-42E5-1DBC8A8A0804}"/>
              </a:ext>
            </a:extLst>
          </p:cNvPr>
          <p:cNvSpPr txBox="1"/>
          <p:nvPr/>
        </p:nvSpPr>
        <p:spPr>
          <a:xfrm>
            <a:off x="7153275" y="1410822"/>
            <a:ext cx="9423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&lt;</a:t>
            </a:r>
            <a:r>
              <a:rPr lang="ko-KR" altLang="en-US" sz="700" b="1" dirty="0">
                <a:solidFill>
                  <a:srgbClr val="0070C0"/>
                </a:solidFill>
              </a:rPr>
              <a:t>생성파일</a:t>
            </a:r>
            <a:r>
              <a:rPr lang="en-US" altLang="ko-KR" sz="700" b="1" dirty="0">
                <a:solidFill>
                  <a:srgbClr val="0070C0"/>
                </a:solidFill>
              </a:rPr>
              <a:t>&gt;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1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/>
      <p:bldP spid="18" grpId="0"/>
      <p:bldP spid="36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2BA0675-E3FE-76FC-87C9-9C2F691B7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Q&amp;A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AB9BB-EC29-D5C8-E32C-9158C0DC9F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chearin0410@kookmin.ac.kr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08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11761"/>
            <a:ext cx="10795453" cy="7391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800" b="0" dirty="0"/>
              <a:t>목차</a:t>
            </a:r>
            <a:endParaRPr lang="en-US" altLang="ko-KR" sz="48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 err="1"/>
              <a:t>카라추바</a:t>
            </a:r>
            <a:r>
              <a:rPr lang="ko-KR" altLang="en-US" sz="2000" dirty="0"/>
              <a:t> 곱셈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빠른 감산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역원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b="0" dirty="0"/>
          </a:p>
          <a:p>
            <a:pPr lvl="2">
              <a:lnSpc>
                <a:spcPct val="150000"/>
              </a:lnSpc>
            </a:pPr>
            <a:endParaRPr lang="en-US" altLang="ko-KR" b="0" dirty="0"/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52110B8A-7A78-9A23-72FE-106857DC85D8}"/>
              </a:ext>
            </a:extLst>
          </p:cNvPr>
          <p:cNvSpPr txBox="1">
            <a:spLocks/>
          </p:cNvSpPr>
          <p:nvPr/>
        </p:nvSpPr>
        <p:spPr>
          <a:xfrm>
            <a:off x="160337" y="914400"/>
            <a:ext cx="11871326" cy="5254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0819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 err="1"/>
              <a:t>카라추바</a:t>
            </a:r>
            <a:r>
              <a:rPr lang="ko-KR" altLang="en-US" sz="2800" dirty="0"/>
              <a:t> 곱셈 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bn.h</a:t>
            </a:r>
            <a:endParaRPr lang="en-US" altLang="ko-KR" sz="1200" b="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581136-75ED-7BC3-C94A-850210801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337" y="1386051"/>
            <a:ext cx="3890719" cy="22867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C378CB-17F2-183B-152E-73F30F085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92" y="1386050"/>
            <a:ext cx="3741734" cy="9075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3D3FBE-9583-747E-765E-E0551A575EE4}"/>
              </a:ext>
            </a:extLst>
          </p:cNvPr>
          <p:cNvSpPr txBox="1"/>
          <p:nvPr/>
        </p:nvSpPr>
        <p:spPr>
          <a:xfrm>
            <a:off x="6096000" y="9525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b="1" dirty="0" err="1">
                <a:latin typeface="Baskerville Old Face" panose="02020602080505020303" pitchFamily="18" charset="0"/>
              </a:rPr>
              <a:t>test.c</a:t>
            </a:r>
            <a:endParaRPr lang="ko-KR" altLang="en-US" sz="1600" b="1" dirty="0">
              <a:latin typeface="Baskerville Old Face" panose="02020602080505020303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99BE71-88B7-610C-F4CB-E59D1D41206F}"/>
              </a:ext>
            </a:extLst>
          </p:cNvPr>
          <p:cNvSpPr/>
          <p:nvPr/>
        </p:nvSpPr>
        <p:spPr>
          <a:xfrm>
            <a:off x="1123073" y="1902102"/>
            <a:ext cx="2023988" cy="216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C6D653-1839-D156-1B0D-53DD88207EC5}"/>
              </a:ext>
            </a:extLst>
          </p:cNvPr>
          <p:cNvSpPr txBox="1"/>
          <p:nvPr/>
        </p:nvSpPr>
        <p:spPr>
          <a:xfrm>
            <a:off x="306392" y="2411983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구조체 변수 </a:t>
            </a:r>
            <a:r>
              <a:rPr lang="en-US" altLang="ko-KR" sz="1000" dirty="0"/>
              <a:t>int </a:t>
            </a:r>
            <a:r>
              <a:rPr lang="en-US" altLang="ko-KR" sz="1000" dirty="0" err="1"/>
              <a:t>cb</a:t>
            </a:r>
            <a:r>
              <a:rPr lang="ko-KR" altLang="en-US" sz="1000" dirty="0"/>
              <a:t> 추가 이유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E44B3-7927-7E28-163E-116D1CA47540}"/>
              </a:ext>
            </a:extLst>
          </p:cNvPr>
          <p:cNvSpPr txBox="1"/>
          <p:nvPr/>
        </p:nvSpPr>
        <p:spPr>
          <a:xfrm>
            <a:off x="306392" y="2722126"/>
            <a:ext cx="2595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기존에는 </a:t>
            </a:r>
            <a:r>
              <a:rPr lang="en-US" altLang="ko-KR" sz="1000" dirty="0"/>
              <a:t>d[8]</a:t>
            </a:r>
            <a:r>
              <a:rPr lang="ko-KR" altLang="en-US" sz="1000" dirty="0"/>
              <a:t>위치에 </a:t>
            </a:r>
            <a:r>
              <a:rPr lang="en-US" altLang="ko-KR" sz="1000" dirty="0"/>
              <a:t>carry, borrow</a:t>
            </a:r>
            <a:r>
              <a:rPr lang="ko-KR" altLang="en-US" sz="1000" dirty="0"/>
              <a:t>를 저장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C60972-302E-37CB-445F-C2955F6E8C9B}"/>
              </a:ext>
            </a:extLst>
          </p:cNvPr>
          <p:cNvSpPr txBox="1"/>
          <p:nvPr/>
        </p:nvSpPr>
        <p:spPr>
          <a:xfrm>
            <a:off x="306392" y="3032269"/>
            <a:ext cx="3698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카라추바</a:t>
            </a:r>
            <a:r>
              <a:rPr lang="ko-KR" altLang="en-US" sz="1000" dirty="0"/>
              <a:t> 곱셈에서는 저장공간을 </a:t>
            </a:r>
            <a:r>
              <a:rPr lang="en-US" altLang="ko-KR" sz="1000" dirty="0"/>
              <a:t>d[15]</a:t>
            </a:r>
            <a:r>
              <a:rPr lang="ko-KR" altLang="en-US" sz="1000" dirty="0"/>
              <a:t>까지 사용하기 때문에 </a:t>
            </a:r>
            <a:endParaRPr lang="en-US" altLang="ko-KR" sz="1000" dirty="0"/>
          </a:p>
          <a:p>
            <a:r>
              <a:rPr lang="en-US" altLang="ko-KR" sz="1000" dirty="0"/>
              <a:t>carry, borrow</a:t>
            </a:r>
            <a:r>
              <a:rPr lang="ko-KR" altLang="en-US" sz="1000" dirty="0"/>
              <a:t>를 따로 저장하기로 함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6442726-E536-4DBD-5402-ED5C74BA3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" y="4403380"/>
            <a:ext cx="6036610" cy="11866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1DF3755-573E-F8FA-F1ED-A8C95E3ECE98}"/>
              </a:ext>
            </a:extLst>
          </p:cNvPr>
          <p:cNvSpPr txBox="1"/>
          <p:nvPr/>
        </p:nvSpPr>
        <p:spPr>
          <a:xfrm>
            <a:off x="6637907" y="4613043"/>
            <a:ext cx="3770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x0, x1, y0, y1</a:t>
            </a:r>
            <a:r>
              <a:rPr lang="ko-KR" altLang="en-US" sz="1200" b="1" dirty="0"/>
              <a:t>을 나눌 때 </a:t>
            </a:r>
            <a:r>
              <a:rPr lang="en-US" altLang="ko-KR" sz="1200" b="1" dirty="0"/>
              <a:t>x0, y0</a:t>
            </a:r>
            <a:r>
              <a:rPr lang="ko-KR" altLang="en-US" sz="1200" b="1" dirty="0"/>
              <a:t>의 길이가 같아야 함</a:t>
            </a:r>
          </a:p>
        </p:txBody>
      </p:sp>
    </p:spTree>
    <p:extLst>
      <p:ext uri="{BB962C8B-B14F-4D97-AF65-F5344CB8AC3E}">
        <p14:creationId xmlns:p14="http://schemas.microsoft.com/office/powerpoint/2010/main" val="277527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/>
      <p:bldP spid="13" grpId="0"/>
      <p:bldP spid="15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 err="1"/>
              <a:t>카라추바</a:t>
            </a:r>
            <a:r>
              <a:rPr lang="ko-KR" altLang="en-US" sz="2800" dirty="0"/>
              <a:t> 곱셈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kara.c</a:t>
            </a:r>
            <a:endParaRPr lang="en-US" altLang="ko-KR" sz="1200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6CBA54-C537-3565-A719-D4398995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85" y="1577127"/>
            <a:ext cx="3136644" cy="2771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3FC646-9449-2BD9-7A5D-E6E2A26DD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193" y="1577127"/>
            <a:ext cx="3072368" cy="2935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5EB3965-02FF-7112-79B3-8B00BA23E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958" y="1546647"/>
            <a:ext cx="2820809" cy="428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A61FA5-77B9-8BAD-BD0B-FDC8A34785AE}"/>
              </a:ext>
            </a:extLst>
          </p:cNvPr>
          <p:cNvSpPr txBox="1"/>
          <p:nvPr/>
        </p:nvSpPr>
        <p:spPr>
          <a:xfrm>
            <a:off x="3648193" y="4630646"/>
            <a:ext cx="2537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긴 쪽의 길이가 </a:t>
            </a:r>
            <a:r>
              <a:rPr lang="en-US" altLang="ko-KR" sz="1000" dirty="0"/>
              <a:t>1</a:t>
            </a:r>
            <a:r>
              <a:rPr lang="ko-KR" altLang="en-US" sz="1000" dirty="0"/>
              <a:t>이 됐을 때 두 수를 곱함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5424C9-C332-51B2-0DA6-3920DA6F1E06}"/>
              </a:ext>
            </a:extLst>
          </p:cNvPr>
          <p:cNvSpPr txBox="1"/>
          <p:nvPr/>
        </p:nvSpPr>
        <p:spPr>
          <a:xfrm>
            <a:off x="9727362" y="1871767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긴 쪽을 기준으로 반으로 나누고</a:t>
            </a:r>
            <a:endParaRPr lang="en-US" altLang="ko-KR" sz="1000" dirty="0"/>
          </a:p>
          <a:p>
            <a:r>
              <a:rPr lang="ko-KR" altLang="en-US" sz="1000" dirty="0"/>
              <a:t>짧은 쪽의 부족한 부분은 </a:t>
            </a:r>
            <a:r>
              <a:rPr lang="en-US" altLang="ko-KR" sz="1000" dirty="0"/>
              <a:t>0</a:t>
            </a:r>
            <a:r>
              <a:rPr lang="ko-KR" altLang="en-US" sz="1000" dirty="0"/>
              <a:t>으로 채움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34B2EB0-6AD1-0376-E8BC-06CD83BF01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7931"/>
          <a:stretch/>
        </p:blipFill>
        <p:spPr>
          <a:xfrm>
            <a:off x="7735257" y="909940"/>
            <a:ext cx="4336093" cy="3585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3BEBBB-48D1-F83B-DBF4-F77EBE80638F}"/>
              </a:ext>
            </a:extLst>
          </p:cNvPr>
          <p:cNvSpPr txBox="1"/>
          <p:nvPr/>
        </p:nvSpPr>
        <p:spPr>
          <a:xfrm>
            <a:off x="8118020" y="1289650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</a:rPr>
              <a:t>R2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951F4D-17AD-62BA-8D05-421F9DF1F900}"/>
              </a:ext>
            </a:extLst>
          </p:cNvPr>
          <p:cNvSpPr txBox="1"/>
          <p:nvPr/>
        </p:nvSpPr>
        <p:spPr>
          <a:xfrm>
            <a:off x="9928394" y="1289650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</a:rPr>
              <a:t>R1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EFEB1-91D5-492C-93CA-1DA34B7B7058}"/>
              </a:ext>
            </a:extLst>
          </p:cNvPr>
          <p:cNvSpPr txBox="1"/>
          <p:nvPr/>
        </p:nvSpPr>
        <p:spPr>
          <a:xfrm>
            <a:off x="11694353" y="1289650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</a:rPr>
              <a:t>R0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62C55D7-F756-FCCF-9006-53F89D43D559}"/>
              </a:ext>
            </a:extLst>
          </p:cNvPr>
          <p:cNvCxnSpPr>
            <a:cxnSpLocks/>
          </p:cNvCxnSpPr>
          <p:nvPr/>
        </p:nvCxnSpPr>
        <p:spPr>
          <a:xfrm>
            <a:off x="8052465" y="1294043"/>
            <a:ext cx="442415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F88D47E-3732-BB7B-E257-D7535B8DCD07}"/>
              </a:ext>
            </a:extLst>
          </p:cNvPr>
          <p:cNvCxnSpPr>
            <a:cxnSpLocks/>
          </p:cNvCxnSpPr>
          <p:nvPr/>
        </p:nvCxnSpPr>
        <p:spPr>
          <a:xfrm>
            <a:off x="8828502" y="1294043"/>
            <a:ext cx="2510058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A4E88C4-3C05-DA01-E5BE-B8DA45BF850B}"/>
              </a:ext>
            </a:extLst>
          </p:cNvPr>
          <p:cNvCxnSpPr>
            <a:cxnSpLocks/>
          </p:cNvCxnSpPr>
          <p:nvPr/>
        </p:nvCxnSpPr>
        <p:spPr>
          <a:xfrm>
            <a:off x="11628798" y="1294043"/>
            <a:ext cx="442415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86F8CA-2895-D09D-10B4-18890703B795}"/>
              </a:ext>
            </a:extLst>
          </p:cNvPr>
          <p:cNvSpPr txBox="1"/>
          <p:nvPr/>
        </p:nvSpPr>
        <p:spPr>
          <a:xfrm>
            <a:off x="10367481" y="1262584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C000"/>
                </a:solidFill>
              </a:rPr>
              <a:t>R2</a:t>
            </a:r>
            <a:endParaRPr lang="ko-KR" altLang="en-US" sz="800" b="1" dirty="0">
              <a:solidFill>
                <a:srgbClr val="FFC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E5136DE-2C95-DE02-27B9-F700C89279F4}"/>
              </a:ext>
            </a:extLst>
          </p:cNvPr>
          <p:cNvCxnSpPr>
            <a:cxnSpLocks/>
          </p:cNvCxnSpPr>
          <p:nvPr/>
        </p:nvCxnSpPr>
        <p:spPr>
          <a:xfrm>
            <a:off x="10301926" y="1251942"/>
            <a:ext cx="442415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88D7FB-1CF3-FF10-21A7-9C59D6F7B084}"/>
              </a:ext>
            </a:extLst>
          </p:cNvPr>
          <p:cNvSpPr txBox="1"/>
          <p:nvPr/>
        </p:nvSpPr>
        <p:spPr>
          <a:xfrm>
            <a:off x="10936372" y="1262584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C000"/>
                </a:solidFill>
              </a:rPr>
              <a:t>R0</a:t>
            </a:r>
            <a:endParaRPr lang="ko-KR" altLang="en-US" sz="800" b="1" dirty="0">
              <a:solidFill>
                <a:srgbClr val="FFC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F713650-A036-36D9-620E-4B3ECF0C8C24}"/>
              </a:ext>
            </a:extLst>
          </p:cNvPr>
          <p:cNvCxnSpPr>
            <a:cxnSpLocks/>
          </p:cNvCxnSpPr>
          <p:nvPr/>
        </p:nvCxnSpPr>
        <p:spPr>
          <a:xfrm>
            <a:off x="10870817" y="1251942"/>
            <a:ext cx="442415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74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6128ABB-04FA-EE70-03C5-E387F2653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1" y="3636635"/>
            <a:ext cx="3383055" cy="11137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 err="1"/>
              <a:t>카라추바</a:t>
            </a:r>
            <a:r>
              <a:rPr lang="ko-KR" altLang="en-US" sz="2800" dirty="0"/>
              <a:t> 곱셈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kara.c</a:t>
            </a:r>
            <a:endParaRPr lang="en-US" altLang="ko-KR" sz="1200" b="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3F1FDB5-9EC2-1107-1AB4-A65F4ECBC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92" y="1374152"/>
            <a:ext cx="3210655" cy="15665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2BC2B0-C437-A82A-EF4A-5331E9AEF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923" y="1159966"/>
            <a:ext cx="2826786" cy="50055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9D89913-7231-A820-40FF-7F7DAE1678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7931"/>
          <a:stretch/>
        </p:blipFill>
        <p:spPr>
          <a:xfrm>
            <a:off x="7735257" y="909940"/>
            <a:ext cx="4336093" cy="3585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091D1D8-7485-1E5C-7083-1E4E008D105E}"/>
              </a:ext>
            </a:extLst>
          </p:cNvPr>
          <p:cNvSpPr txBox="1"/>
          <p:nvPr/>
        </p:nvSpPr>
        <p:spPr>
          <a:xfrm>
            <a:off x="2968812" y="157194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재귀호출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344294-2EE7-50CC-1219-DB44BB710EEB}"/>
              </a:ext>
            </a:extLst>
          </p:cNvPr>
          <p:cNvSpPr txBox="1"/>
          <p:nvPr/>
        </p:nvSpPr>
        <p:spPr>
          <a:xfrm>
            <a:off x="2968812" y="194863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재귀호출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60C98F-7C41-850B-4E11-93A45A12A327}"/>
              </a:ext>
            </a:extLst>
          </p:cNvPr>
          <p:cNvSpPr txBox="1"/>
          <p:nvPr/>
        </p:nvSpPr>
        <p:spPr>
          <a:xfrm>
            <a:off x="3179956" y="2330065"/>
            <a:ext cx="595035" cy="21544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재귀호출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DA7925-5C16-FA98-94FB-C2130EBC7F71}"/>
              </a:ext>
            </a:extLst>
          </p:cNvPr>
          <p:cNvSpPr txBox="1"/>
          <p:nvPr/>
        </p:nvSpPr>
        <p:spPr>
          <a:xfrm>
            <a:off x="7779803" y="1991941"/>
            <a:ext cx="2452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-&gt; a0</a:t>
            </a:r>
            <a:r>
              <a:rPr lang="ko-KR" altLang="en-US" sz="1000" dirty="0"/>
              <a:t>의 길이</a:t>
            </a:r>
            <a:r>
              <a:rPr lang="en-US" altLang="ko-KR" sz="1000" dirty="0"/>
              <a:t>(l)</a:t>
            </a:r>
            <a:r>
              <a:rPr lang="ko-KR" altLang="en-US" sz="1000" dirty="0"/>
              <a:t>의 두배 만큼</a:t>
            </a:r>
            <a:r>
              <a:rPr lang="en-US" altLang="ko-KR" sz="1000" dirty="0"/>
              <a:t> 0</a:t>
            </a:r>
            <a:r>
              <a:rPr lang="ko-KR" altLang="en-US" sz="1000" dirty="0"/>
              <a:t>으로 채움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6FD90B-368D-312A-1951-B58EBB1A0C27}"/>
              </a:ext>
            </a:extLst>
          </p:cNvPr>
          <p:cNvSpPr txBox="1"/>
          <p:nvPr/>
        </p:nvSpPr>
        <p:spPr>
          <a:xfrm>
            <a:off x="7779803" y="1760061"/>
            <a:ext cx="15616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R2</a:t>
            </a:r>
            <a:r>
              <a:rPr lang="ko-KR" altLang="en-US" sz="1000" dirty="0"/>
              <a:t> 값을 </a:t>
            </a:r>
            <a:r>
              <a:rPr lang="en-US" altLang="ko-KR" sz="1000" dirty="0"/>
              <a:t>2l</a:t>
            </a:r>
            <a:r>
              <a:rPr lang="ko-KR" altLang="en-US" sz="1000" dirty="0"/>
              <a:t>비트 </a:t>
            </a:r>
            <a:r>
              <a:rPr lang="en-US" altLang="ko-KR" sz="1000" dirty="0"/>
              <a:t>left shift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285E6B-70B2-0B66-7A22-7411C5CEA8C8}"/>
              </a:ext>
            </a:extLst>
          </p:cNvPr>
          <p:cNvSpPr txBox="1"/>
          <p:nvPr/>
        </p:nvSpPr>
        <p:spPr>
          <a:xfrm>
            <a:off x="7779803" y="3282902"/>
            <a:ext cx="2023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-&gt; a0</a:t>
            </a:r>
            <a:r>
              <a:rPr lang="ko-KR" altLang="en-US" sz="1000" dirty="0"/>
              <a:t>의 길이</a:t>
            </a:r>
            <a:r>
              <a:rPr lang="en-US" altLang="ko-KR" sz="1000" dirty="0"/>
              <a:t>(l)</a:t>
            </a:r>
            <a:r>
              <a:rPr lang="ko-KR" altLang="en-US" sz="1000" dirty="0"/>
              <a:t> 만큼</a:t>
            </a:r>
            <a:r>
              <a:rPr lang="en-US" altLang="ko-KR" sz="1000" dirty="0"/>
              <a:t> 0</a:t>
            </a:r>
            <a:r>
              <a:rPr lang="ko-KR" altLang="en-US" sz="1000" dirty="0"/>
              <a:t>으로 채움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650053-4366-29B2-97FE-32102E623368}"/>
              </a:ext>
            </a:extLst>
          </p:cNvPr>
          <p:cNvSpPr txBox="1"/>
          <p:nvPr/>
        </p:nvSpPr>
        <p:spPr>
          <a:xfrm>
            <a:off x="7779803" y="3051022"/>
            <a:ext cx="1491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R1</a:t>
            </a:r>
            <a:r>
              <a:rPr lang="ko-KR" altLang="en-US" sz="1000" dirty="0"/>
              <a:t> 값을 </a:t>
            </a:r>
            <a:r>
              <a:rPr lang="en-US" altLang="ko-KR" sz="1000" dirty="0"/>
              <a:t>l</a:t>
            </a:r>
            <a:r>
              <a:rPr lang="ko-KR" altLang="en-US" sz="1000" dirty="0"/>
              <a:t>비트 </a:t>
            </a:r>
            <a:r>
              <a:rPr lang="en-US" altLang="ko-KR" sz="1000" dirty="0"/>
              <a:t>left shift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D6B580-5117-2C1D-91BE-2174F815E2F8}"/>
              </a:ext>
            </a:extLst>
          </p:cNvPr>
          <p:cNvSpPr txBox="1"/>
          <p:nvPr/>
        </p:nvSpPr>
        <p:spPr>
          <a:xfrm>
            <a:off x="7779803" y="4573863"/>
            <a:ext cx="3207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R2, R1, R0</a:t>
            </a:r>
            <a:r>
              <a:rPr lang="ko-KR" altLang="en-US" sz="1000" dirty="0"/>
              <a:t>를 모두 더하는데 </a:t>
            </a:r>
            <a:r>
              <a:rPr lang="en-US" altLang="ko-KR" sz="1000" dirty="0"/>
              <a:t>carry</a:t>
            </a:r>
            <a:r>
              <a:rPr lang="ko-KR" altLang="en-US" sz="1000" dirty="0"/>
              <a:t>가 발생하는지 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D5E98-B3B3-A1C1-D1EE-E32FC31BC4F1}"/>
              </a:ext>
            </a:extLst>
          </p:cNvPr>
          <p:cNvSpPr txBox="1"/>
          <p:nvPr/>
        </p:nvSpPr>
        <p:spPr>
          <a:xfrm>
            <a:off x="1874791" y="4906066"/>
            <a:ext cx="2432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카라추바가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OS, PS</a:t>
            </a:r>
            <a:r>
              <a:rPr lang="ko-KR" altLang="en-US" sz="1000" b="1" dirty="0"/>
              <a:t>보다 많이 나온 이유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2F11B-DE5B-5650-178A-C9F50904D8BE}"/>
              </a:ext>
            </a:extLst>
          </p:cNvPr>
          <p:cNvSpPr txBox="1"/>
          <p:nvPr/>
        </p:nvSpPr>
        <p:spPr>
          <a:xfrm>
            <a:off x="1874791" y="5483848"/>
            <a:ext cx="1305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-&gt; n</a:t>
            </a:r>
            <a:r>
              <a:rPr lang="ko-KR" altLang="en-US" sz="1000" dirty="0"/>
              <a:t>이 작기 때문에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92E735-BA76-A80F-9D4F-C63A1D554D2E}"/>
                  </a:ext>
                </a:extLst>
              </p:cNvPr>
              <p:cNvSpPr txBox="1"/>
              <p:nvPr/>
            </p:nvSpPr>
            <p:spPr>
              <a:xfrm>
                <a:off x="1874791" y="5099464"/>
                <a:ext cx="193303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-&gt; OS, PS</a:t>
                </a:r>
                <a:r>
                  <a:rPr lang="ko-KR" altLang="en-US" sz="1000" dirty="0"/>
                  <a:t> 시간 복잡도</a:t>
                </a:r>
                <a:r>
                  <a:rPr lang="en-US" altLang="ko-KR" sz="1000" dirty="0"/>
                  <a:t> 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92E735-BA76-A80F-9D4F-C63A1D554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791" y="5099464"/>
                <a:ext cx="1933030" cy="246221"/>
              </a:xfrm>
              <a:prstGeom prst="rect">
                <a:avLst/>
              </a:prstGeom>
              <a:blipFill>
                <a:blip r:embed="rId6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040FFD-21B4-0A2E-28E9-B6AA0C921DF7}"/>
                  </a:ext>
                </a:extLst>
              </p:cNvPr>
              <p:cNvSpPr txBox="1"/>
              <p:nvPr/>
            </p:nvSpPr>
            <p:spPr>
              <a:xfrm>
                <a:off x="1874791" y="5293377"/>
                <a:ext cx="2288896" cy="248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-&gt; </a:t>
                </a:r>
                <a:r>
                  <a:rPr lang="ko-KR" altLang="en-US" sz="1000" dirty="0" err="1"/>
                  <a:t>카라추바</a:t>
                </a:r>
                <a:r>
                  <a:rPr lang="ko-KR" altLang="en-US" sz="1000" dirty="0"/>
                  <a:t> 시간 복잡도</a:t>
                </a:r>
                <a:r>
                  <a:rPr lang="en-US" altLang="ko-KR" sz="1000" dirty="0"/>
                  <a:t> : O</a:t>
                </a:r>
                <a14:m>
                  <m:oMath xmlns:m="http://schemas.openxmlformats.org/officeDocument/2006/math">
                    <m:r>
                      <a:rPr lang="en-US" altLang="ko-KR" sz="1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040FFD-21B4-0A2E-28E9-B6AA0C921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791" y="5293377"/>
                <a:ext cx="2288896" cy="248914"/>
              </a:xfrm>
              <a:prstGeom prst="rect">
                <a:avLst/>
              </a:prstGeom>
              <a:blipFill>
                <a:blip r:embed="rId7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5FCD311-2409-1193-7F0D-2440E35E0934}"/>
              </a:ext>
            </a:extLst>
          </p:cNvPr>
          <p:cNvSpPr txBox="1"/>
          <p:nvPr/>
        </p:nvSpPr>
        <p:spPr>
          <a:xfrm>
            <a:off x="8118020" y="1289650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</a:rPr>
              <a:t>R2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01EB4B-8DED-74F7-BFD7-E3E86F0FE472}"/>
              </a:ext>
            </a:extLst>
          </p:cNvPr>
          <p:cNvSpPr txBox="1"/>
          <p:nvPr/>
        </p:nvSpPr>
        <p:spPr>
          <a:xfrm>
            <a:off x="9928394" y="1289650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</a:rPr>
              <a:t>R1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F92598-40C1-CA1A-B0CE-1E88EA574019}"/>
              </a:ext>
            </a:extLst>
          </p:cNvPr>
          <p:cNvSpPr txBox="1"/>
          <p:nvPr/>
        </p:nvSpPr>
        <p:spPr>
          <a:xfrm>
            <a:off x="11694353" y="1289650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</a:rPr>
              <a:t>R0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A45E87-3C82-D426-E095-9DE2531E685C}"/>
              </a:ext>
            </a:extLst>
          </p:cNvPr>
          <p:cNvCxnSpPr>
            <a:cxnSpLocks/>
          </p:cNvCxnSpPr>
          <p:nvPr/>
        </p:nvCxnSpPr>
        <p:spPr>
          <a:xfrm>
            <a:off x="8052465" y="1294043"/>
            <a:ext cx="442415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03ACEE8-7BFA-F26F-347F-1D60423E070F}"/>
              </a:ext>
            </a:extLst>
          </p:cNvPr>
          <p:cNvCxnSpPr>
            <a:cxnSpLocks/>
          </p:cNvCxnSpPr>
          <p:nvPr/>
        </p:nvCxnSpPr>
        <p:spPr>
          <a:xfrm>
            <a:off x="8828502" y="1294043"/>
            <a:ext cx="2510058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3235C15-C899-5492-F83D-0AAFE181F3DB}"/>
              </a:ext>
            </a:extLst>
          </p:cNvPr>
          <p:cNvCxnSpPr>
            <a:cxnSpLocks/>
          </p:cNvCxnSpPr>
          <p:nvPr/>
        </p:nvCxnSpPr>
        <p:spPr>
          <a:xfrm>
            <a:off x="11628798" y="1294043"/>
            <a:ext cx="442415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2E2B708-269B-E04C-65FD-70BF9B9D4E60}"/>
              </a:ext>
            </a:extLst>
          </p:cNvPr>
          <p:cNvSpPr txBox="1"/>
          <p:nvPr/>
        </p:nvSpPr>
        <p:spPr>
          <a:xfrm>
            <a:off x="10367481" y="1262584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C000"/>
                </a:solidFill>
              </a:rPr>
              <a:t>R2</a:t>
            </a:r>
            <a:endParaRPr lang="ko-KR" altLang="en-US" sz="800" b="1" dirty="0">
              <a:solidFill>
                <a:srgbClr val="FFC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3B41E9D-BDCA-8D90-7E18-70E8CE0C57ED}"/>
              </a:ext>
            </a:extLst>
          </p:cNvPr>
          <p:cNvCxnSpPr>
            <a:cxnSpLocks/>
          </p:cNvCxnSpPr>
          <p:nvPr/>
        </p:nvCxnSpPr>
        <p:spPr>
          <a:xfrm>
            <a:off x="10301926" y="1251942"/>
            <a:ext cx="442415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2369849-4EEA-E4B0-2529-7FFD210B737E}"/>
              </a:ext>
            </a:extLst>
          </p:cNvPr>
          <p:cNvSpPr txBox="1"/>
          <p:nvPr/>
        </p:nvSpPr>
        <p:spPr>
          <a:xfrm>
            <a:off x="10936372" y="1262584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C000"/>
                </a:solidFill>
              </a:rPr>
              <a:t>R0</a:t>
            </a:r>
            <a:endParaRPr lang="ko-KR" altLang="en-US" sz="800" b="1" dirty="0">
              <a:solidFill>
                <a:srgbClr val="FFC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1DA115F-AB27-81FF-9E1D-FC40AA45AE62}"/>
              </a:ext>
            </a:extLst>
          </p:cNvPr>
          <p:cNvCxnSpPr>
            <a:cxnSpLocks/>
          </p:cNvCxnSpPr>
          <p:nvPr/>
        </p:nvCxnSpPr>
        <p:spPr>
          <a:xfrm>
            <a:off x="10870817" y="1251942"/>
            <a:ext cx="442415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072B9365-5A74-4176-8E00-C82E066EE1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337" y="1335492"/>
            <a:ext cx="10255122" cy="30116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12EAFE6-110C-9444-EFE6-002EC10E448C}"/>
              </a:ext>
            </a:extLst>
          </p:cNvPr>
          <p:cNvSpPr txBox="1"/>
          <p:nvPr/>
        </p:nvSpPr>
        <p:spPr>
          <a:xfrm>
            <a:off x="729793" y="1286418"/>
            <a:ext cx="942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</a:rPr>
              <a:t>&lt;</a:t>
            </a:r>
            <a:r>
              <a:rPr lang="ko-KR" altLang="en-US" sz="800" b="1" dirty="0">
                <a:solidFill>
                  <a:srgbClr val="0070C0"/>
                </a:solidFill>
              </a:rPr>
              <a:t>정답파일</a:t>
            </a:r>
            <a:r>
              <a:rPr lang="en-US" altLang="ko-KR" sz="800" b="1" dirty="0">
                <a:solidFill>
                  <a:srgbClr val="0070C0"/>
                </a:solidFill>
              </a:rPr>
              <a:t>&gt;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F56035-0060-7F36-1FA0-DDCFC8287751}"/>
              </a:ext>
            </a:extLst>
          </p:cNvPr>
          <p:cNvSpPr txBox="1"/>
          <p:nvPr/>
        </p:nvSpPr>
        <p:spPr>
          <a:xfrm>
            <a:off x="6096000" y="1286418"/>
            <a:ext cx="942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</a:rPr>
              <a:t>&lt;</a:t>
            </a:r>
            <a:r>
              <a:rPr lang="ko-KR" altLang="en-US" sz="800" b="1" dirty="0">
                <a:solidFill>
                  <a:srgbClr val="0070C0"/>
                </a:solidFill>
              </a:rPr>
              <a:t>생성파일</a:t>
            </a:r>
            <a:r>
              <a:rPr lang="en-US" altLang="ko-KR" sz="800" b="1" dirty="0">
                <a:solidFill>
                  <a:srgbClr val="0070C0"/>
                </a:solidFill>
              </a:rPr>
              <a:t>&gt;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16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19" grpId="0"/>
      <p:bldP spid="20" grpId="0"/>
      <p:bldP spid="21" grpId="0"/>
      <p:bldP spid="22" grpId="0"/>
      <p:bldP spid="23" grpId="0"/>
      <p:bldP spid="6" grpId="0"/>
      <p:bldP spid="7" grpId="0"/>
      <p:bldP spid="8" grpId="0"/>
      <p:bldP spid="9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빠른 감산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reduction</a:t>
            </a:r>
            <a:endParaRPr lang="en-US" altLang="ko-KR" sz="1200" b="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454929-52B2-8D0E-FABC-69C95166D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599" y="951000"/>
            <a:ext cx="4435697" cy="21587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834295A-9F23-064F-7B93-EF4C487CB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38" y="1634920"/>
            <a:ext cx="4302625" cy="2397731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0E69AC5-B466-0467-9228-AC7139FAECB0}"/>
              </a:ext>
            </a:extLst>
          </p:cNvPr>
          <p:cNvGrpSpPr/>
          <p:nvPr/>
        </p:nvGrpSpPr>
        <p:grpSpPr>
          <a:xfrm>
            <a:off x="496358" y="4566035"/>
            <a:ext cx="7074560" cy="251806"/>
            <a:chOff x="496358" y="4566035"/>
            <a:chExt cx="7074560" cy="251806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2CA0AA2-3330-5E5E-3F50-452A39BBC965}"/>
                </a:ext>
              </a:extLst>
            </p:cNvPr>
            <p:cNvSpPr/>
            <p:nvPr/>
          </p:nvSpPr>
          <p:spPr>
            <a:xfrm>
              <a:off x="496358" y="4566035"/>
              <a:ext cx="442160" cy="251806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c[0]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CA72C6F-6F77-3485-EB70-B39970D3B365}"/>
                </a:ext>
              </a:extLst>
            </p:cNvPr>
            <p:cNvSpPr/>
            <p:nvPr/>
          </p:nvSpPr>
          <p:spPr>
            <a:xfrm>
              <a:off x="938518" y="4566035"/>
              <a:ext cx="442160" cy="251806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c[1]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F6B08E3-2A33-2DB7-EA07-11AE270BB57E}"/>
                </a:ext>
              </a:extLst>
            </p:cNvPr>
            <p:cNvSpPr/>
            <p:nvPr/>
          </p:nvSpPr>
          <p:spPr>
            <a:xfrm>
              <a:off x="1380678" y="4566035"/>
              <a:ext cx="442160" cy="251806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c[2]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7E1339E-0B79-9199-8326-28CA51FC8496}"/>
                </a:ext>
              </a:extLst>
            </p:cNvPr>
            <p:cNvSpPr/>
            <p:nvPr/>
          </p:nvSpPr>
          <p:spPr>
            <a:xfrm>
              <a:off x="1822838" y="4566035"/>
              <a:ext cx="442160" cy="251806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c[3]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D1341E1-EFC2-FE84-9B8F-B07ABCF5E1EB}"/>
                </a:ext>
              </a:extLst>
            </p:cNvPr>
            <p:cNvSpPr/>
            <p:nvPr/>
          </p:nvSpPr>
          <p:spPr>
            <a:xfrm>
              <a:off x="2264998" y="4566035"/>
              <a:ext cx="442160" cy="251806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c[4]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F1E9C6-114F-8BB8-9808-9F88D322897A}"/>
                </a:ext>
              </a:extLst>
            </p:cNvPr>
            <p:cNvSpPr/>
            <p:nvPr/>
          </p:nvSpPr>
          <p:spPr>
            <a:xfrm>
              <a:off x="2707158" y="4566035"/>
              <a:ext cx="442160" cy="251806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c[5]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387E97A-4B44-9461-3A82-E084D15EFB68}"/>
                </a:ext>
              </a:extLst>
            </p:cNvPr>
            <p:cNvSpPr/>
            <p:nvPr/>
          </p:nvSpPr>
          <p:spPr>
            <a:xfrm>
              <a:off x="3149318" y="4566035"/>
              <a:ext cx="442160" cy="251806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c[6]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80A9445-4860-289B-853F-767B6F95444B}"/>
                </a:ext>
              </a:extLst>
            </p:cNvPr>
            <p:cNvSpPr/>
            <p:nvPr/>
          </p:nvSpPr>
          <p:spPr>
            <a:xfrm>
              <a:off x="3591478" y="4566035"/>
              <a:ext cx="442160" cy="251806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c[7]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D85C5C0-1F21-B417-F6E3-DA2D953831D3}"/>
                </a:ext>
              </a:extLst>
            </p:cNvPr>
            <p:cNvSpPr/>
            <p:nvPr/>
          </p:nvSpPr>
          <p:spPr>
            <a:xfrm>
              <a:off x="4033638" y="4566035"/>
              <a:ext cx="442160" cy="251806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c[8]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11714A8-75E9-D07D-0626-93BDDB1FFF79}"/>
                </a:ext>
              </a:extLst>
            </p:cNvPr>
            <p:cNvSpPr/>
            <p:nvPr/>
          </p:nvSpPr>
          <p:spPr>
            <a:xfrm>
              <a:off x="4475798" y="4566035"/>
              <a:ext cx="442160" cy="251806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c[9]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9191C5-3816-5E76-A693-856618839FAA}"/>
                </a:ext>
              </a:extLst>
            </p:cNvPr>
            <p:cNvSpPr/>
            <p:nvPr/>
          </p:nvSpPr>
          <p:spPr>
            <a:xfrm>
              <a:off x="4917958" y="4566035"/>
              <a:ext cx="442160" cy="251806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c[10]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1724A6C-2DF1-2A79-5ABA-3D799B495BA5}"/>
                </a:ext>
              </a:extLst>
            </p:cNvPr>
            <p:cNvSpPr/>
            <p:nvPr/>
          </p:nvSpPr>
          <p:spPr>
            <a:xfrm>
              <a:off x="5360118" y="4566035"/>
              <a:ext cx="442160" cy="251806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c[11]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543AC00-3489-3638-BDA4-AFC6C77E1DE5}"/>
                </a:ext>
              </a:extLst>
            </p:cNvPr>
            <p:cNvSpPr/>
            <p:nvPr/>
          </p:nvSpPr>
          <p:spPr>
            <a:xfrm>
              <a:off x="5802278" y="4566035"/>
              <a:ext cx="442160" cy="251806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c[12]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2E34638-1F80-9EE2-FE1C-88817CF92F3A}"/>
                </a:ext>
              </a:extLst>
            </p:cNvPr>
            <p:cNvSpPr/>
            <p:nvPr/>
          </p:nvSpPr>
          <p:spPr>
            <a:xfrm>
              <a:off x="6244438" y="4566035"/>
              <a:ext cx="442160" cy="251806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c[13]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3B2D2FA-6DDF-AF6C-CECE-4FF3D4A972B9}"/>
                </a:ext>
              </a:extLst>
            </p:cNvPr>
            <p:cNvSpPr/>
            <p:nvPr/>
          </p:nvSpPr>
          <p:spPr>
            <a:xfrm>
              <a:off x="6686598" y="4566035"/>
              <a:ext cx="442160" cy="251806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c[14]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52ABFB6-7694-1DB1-FF69-41C6856A84D9}"/>
                </a:ext>
              </a:extLst>
            </p:cNvPr>
            <p:cNvSpPr/>
            <p:nvPr/>
          </p:nvSpPr>
          <p:spPr>
            <a:xfrm>
              <a:off x="7128758" y="4566035"/>
              <a:ext cx="442160" cy="251806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c[15]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51E9CBF-097A-B015-8ADC-2E04FD592276}"/>
              </a:ext>
            </a:extLst>
          </p:cNvPr>
          <p:cNvGrpSpPr/>
          <p:nvPr/>
        </p:nvGrpSpPr>
        <p:grpSpPr>
          <a:xfrm>
            <a:off x="3885899" y="4817841"/>
            <a:ext cx="7139588" cy="790347"/>
            <a:chOff x="3885899" y="4817841"/>
            <a:chExt cx="7139588" cy="7903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85F0AEC-78B8-7030-5A73-FC2C34C3B766}"/>
                    </a:ext>
                  </a:extLst>
                </p:cNvPr>
                <p:cNvSpPr txBox="1"/>
                <p:nvPr/>
              </p:nvSpPr>
              <p:spPr>
                <a:xfrm>
                  <a:off x="3885899" y="4817841"/>
                  <a:ext cx="2575641" cy="247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c[8] *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sup>
                      </m:sSup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= c[8] *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224</m:t>
                          </m:r>
                        </m:sup>
                      </m:sSup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-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192</m:t>
                          </m:r>
                        </m:sup>
                      </m:sSup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-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96</m:t>
                          </m:r>
                        </m:sup>
                      </m:sSup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+ 1)</a:t>
                  </a:r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85F0AEC-78B8-7030-5A73-FC2C34C3B7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5899" y="4817841"/>
                  <a:ext cx="2575641" cy="247888"/>
                </a:xfrm>
                <a:prstGeom prst="rect">
                  <a:avLst/>
                </a:prstGeom>
                <a:blipFill>
                  <a:blip r:embed="rId4"/>
                  <a:stretch>
                    <a:fillRect b="-121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7E4CBAC-2635-28FB-7561-668BB1DD41D4}"/>
                    </a:ext>
                  </a:extLst>
                </p:cNvPr>
                <p:cNvSpPr txBox="1"/>
                <p:nvPr/>
              </p:nvSpPr>
              <p:spPr>
                <a:xfrm>
                  <a:off x="4357917" y="5029105"/>
                  <a:ext cx="29869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c[9] *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288</m:t>
                          </m:r>
                        </m:sup>
                      </m:sSup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= c[9] * (-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192</m:t>
                          </m:r>
                        </m:sup>
                      </m:sSup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-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</m:sSup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-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96</m:t>
                          </m:r>
                        </m:sup>
                      </m:sSup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+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+ 1)</a:t>
                  </a:r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7E4CBAC-2635-28FB-7561-668BB1DD4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917" y="5029105"/>
                  <a:ext cx="2986972" cy="246221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6199B07-21C5-9FC1-3969-63112BF2E1BA}"/>
                </a:ext>
              </a:extLst>
            </p:cNvPr>
            <p:cNvSpPr txBox="1"/>
            <p:nvPr/>
          </p:nvSpPr>
          <p:spPr>
            <a:xfrm rot="1355766">
              <a:off x="6716284" y="5200384"/>
              <a:ext cx="5557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….</a:t>
              </a:r>
              <a:endParaRPr lang="ko-KR" alt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3F22C81-1FE0-4C4D-A9CF-FB6C7D1477C4}"/>
                    </a:ext>
                  </a:extLst>
                </p:cNvPr>
                <p:cNvSpPr txBox="1"/>
                <p:nvPr/>
              </p:nvSpPr>
              <p:spPr>
                <a:xfrm>
                  <a:off x="7023173" y="5361967"/>
                  <a:ext cx="400231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c[15] *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480</m:t>
                          </m:r>
                        </m:sup>
                      </m:sSup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= c[15] * (3</a:t>
                  </a:r>
                  <a14:m>
                    <m:oMath xmlns:m="http://schemas.openxmlformats.org/officeDocument/2006/math">
                      <m: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 ∗ </m:t>
                      </m:r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224</m:t>
                          </m:r>
                        </m:sup>
                      </m:sSup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+ 2 *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92</m:t>
                          </m:r>
                        </m:sup>
                      </m:sSup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+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160</m:t>
                          </m:r>
                        </m:sup>
                      </m:sSup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-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96</m:t>
                          </m:r>
                        </m:sup>
                      </m:sSup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-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p>
                    </m:oMath>
                  </a14:m>
                  <a:r>
                    <a:rPr lang="en-US" altLang="ko-KR" sz="1000" dirty="0"/>
                    <a:t> -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</m:oMath>
                  </a14:m>
                  <a:r>
                    <a:rPr lang="en-US" altLang="ko-KR" sz="1000" dirty="0"/>
                    <a:t>)</a:t>
                  </a:r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3F22C81-1FE0-4C4D-A9CF-FB6C7D1477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3173" y="5361967"/>
                  <a:ext cx="4002314" cy="246221"/>
                </a:xfrm>
                <a:prstGeom prst="rect">
                  <a:avLst/>
                </a:prstGeom>
                <a:blipFill>
                  <a:blip r:embed="rId6"/>
                  <a:stretch>
                    <a:fillRect t="-2500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D0035712-909E-F45A-8FCF-73D80007ED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207" y="1380063"/>
            <a:ext cx="2123473" cy="1496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CB4671-A3F2-56BC-2528-72F67BBDD31C}"/>
                  </a:ext>
                </a:extLst>
              </p:cNvPr>
              <p:cNvSpPr txBox="1"/>
              <p:nvPr/>
            </p:nvSpPr>
            <p:spPr>
              <a:xfrm>
                <a:off x="3198769" y="1904403"/>
                <a:ext cx="1719189" cy="251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rgbClr val="0070C0"/>
                    </a:solidFill>
                  </a:rPr>
                  <a:t>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𝟐𝟓𝟔</m:t>
                        </m:r>
                      </m:sup>
                    </m:sSup>
                  </m:oMath>
                </a14:m>
                <a:r>
                  <a:rPr lang="ko-KR" altLang="en-US" sz="1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ko-KR" sz="1000" b="1" dirty="0">
                    <a:solidFill>
                      <a:srgbClr val="0070C0"/>
                    </a:solidFill>
                  </a:rPr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𝟐𝟐𝟒</m:t>
                        </m:r>
                      </m:sup>
                    </m:sSup>
                  </m:oMath>
                </a14:m>
                <a:r>
                  <a:rPr lang="ko-KR" altLang="en-US" sz="1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ko-KR" sz="1000" b="1" dirty="0">
                    <a:solidFill>
                      <a:srgbClr val="0070C0"/>
                    </a:solidFill>
                  </a:rPr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𝟏𝟐𝟖</m:t>
                        </m:r>
                      </m:sup>
                    </m:sSup>
                  </m:oMath>
                </a14:m>
                <a:r>
                  <a:rPr lang="ko-KR" altLang="en-US" sz="1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ko-KR" sz="1000" b="1" dirty="0">
                    <a:solidFill>
                      <a:srgbClr val="0070C0"/>
                    </a:solidFill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𝟑𝟐</m:t>
                        </m:r>
                      </m:sup>
                    </m:sSup>
                  </m:oMath>
                </a14:m>
                <a:endParaRPr lang="ko-KR" altLang="en-US" sz="1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CB4671-A3F2-56BC-2528-72F67BBDD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769" y="1904403"/>
                <a:ext cx="1719189" cy="251928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24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빠른 감산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reduction</a:t>
            </a:r>
            <a:endParaRPr lang="en-US" altLang="ko-KR" sz="1200" b="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B8E26E-CF24-2C9C-3791-083B9469F780}"/>
              </a:ext>
            </a:extLst>
          </p:cNvPr>
          <p:cNvGrpSpPr/>
          <p:nvPr/>
        </p:nvGrpSpPr>
        <p:grpSpPr>
          <a:xfrm>
            <a:off x="496358" y="1746635"/>
            <a:ext cx="7074560" cy="251806"/>
            <a:chOff x="496358" y="1746635"/>
            <a:chExt cx="7074560" cy="251806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2CA0AA2-3330-5E5E-3F50-452A39BBC965}"/>
                </a:ext>
              </a:extLst>
            </p:cNvPr>
            <p:cNvSpPr/>
            <p:nvPr/>
          </p:nvSpPr>
          <p:spPr>
            <a:xfrm>
              <a:off x="496358" y="1746635"/>
              <a:ext cx="442160" cy="251806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c[0]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CA72C6F-6F77-3485-EB70-B39970D3B365}"/>
                </a:ext>
              </a:extLst>
            </p:cNvPr>
            <p:cNvSpPr/>
            <p:nvPr/>
          </p:nvSpPr>
          <p:spPr>
            <a:xfrm>
              <a:off x="938518" y="1746635"/>
              <a:ext cx="442160" cy="251806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c[1]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F6B08E3-2A33-2DB7-EA07-11AE270BB57E}"/>
                </a:ext>
              </a:extLst>
            </p:cNvPr>
            <p:cNvSpPr/>
            <p:nvPr/>
          </p:nvSpPr>
          <p:spPr>
            <a:xfrm>
              <a:off x="1380678" y="1746635"/>
              <a:ext cx="442160" cy="251806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c[2]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7E1339E-0B79-9199-8326-28CA51FC8496}"/>
                </a:ext>
              </a:extLst>
            </p:cNvPr>
            <p:cNvSpPr/>
            <p:nvPr/>
          </p:nvSpPr>
          <p:spPr>
            <a:xfrm>
              <a:off x="1822838" y="1746635"/>
              <a:ext cx="442160" cy="251806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c[3]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D1341E1-EFC2-FE84-9B8F-B07ABCF5E1EB}"/>
                </a:ext>
              </a:extLst>
            </p:cNvPr>
            <p:cNvSpPr/>
            <p:nvPr/>
          </p:nvSpPr>
          <p:spPr>
            <a:xfrm>
              <a:off x="2264998" y="1746635"/>
              <a:ext cx="442160" cy="251806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c[4]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F1E9C6-114F-8BB8-9808-9F88D322897A}"/>
                </a:ext>
              </a:extLst>
            </p:cNvPr>
            <p:cNvSpPr/>
            <p:nvPr/>
          </p:nvSpPr>
          <p:spPr>
            <a:xfrm>
              <a:off x="2707158" y="1746635"/>
              <a:ext cx="442160" cy="251806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c[5]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387E97A-4B44-9461-3A82-E084D15EFB68}"/>
                </a:ext>
              </a:extLst>
            </p:cNvPr>
            <p:cNvSpPr/>
            <p:nvPr/>
          </p:nvSpPr>
          <p:spPr>
            <a:xfrm>
              <a:off x="3149318" y="1746635"/>
              <a:ext cx="442160" cy="251806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c[6]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80A9445-4860-289B-853F-767B6F95444B}"/>
                </a:ext>
              </a:extLst>
            </p:cNvPr>
            <p:cNvSpPr/>
            <p:nvPr/>
          </p:nvSpPr>
          <p:spPr>
            <a:xfrm>
              <a:off x="3591478" y="1746635"/>
              <a:ext cx="442160" cy="251806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c[7]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D85C5C0-1F21-B417-F6E3-DA2D953831D3}"/>
                </a:ext>
              </a:extLst>
            </p:cNvPr>
            <p:cNvSpPr/>
            <p:nvPr/>
          </p:nvSpPr>
          <p:spPr>
            <a:xfrm>
              <a:off x="4033638" y="1746635"/>
              <a:ext cx="442160" cy="251806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c[8]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11714A8-75E9-D07D-0626-93BDDB1FFF79}"/>
                </a:ext>
              </a:extLst>
            </p:cNvPr>
            <p:cNvSpPr/>
            <p:nvPr/>
          </p:nvSpPr>
          <p:spPr>
            <a:xfrm>
              <a:off x="4475798" y="1746635"/>
              <a:ext cx="442160" cy="251806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c[9]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9191C5-3816-5E76-A693-856618839FAA}"/>
                </a:ext>
              </a:extLst>
            </p:cNvPr>
            <p:cNvSpPr/>
            <p:nvPr/>
          </p:nvSpPr>
          <p:spPr>
            <a:xfrm>
              <a:off x="4917958" y="1746635"/>
              <a:ext cx="442160" cy="251806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c[10]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1724A6C-2DF1-2A79-5ABA-3D799B495BA5}"/>
                </a:ext>
              </a:extLst>
            </p:cNvPr>
            <p:cNvSpPr/>
            <p:nvPr/>
          </p:nvSpPr>
          <p:spPr>
            <a:xfrm>
              <a:off x="5360118" y="1746635"/>
              <a:ext cx="442160" cy="251806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c[11]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543AC00-3489-3638-BDA4-AFC6C77E1DE5}"/>
                </a:ext>
              </a:extLst>
            </p:cNvPr>
            <p:cNvSpPr/>
            <p:nvPr/>
          </p:nvSpPr>
          <p:spPr>
            <a:xfrm>
              <a:off x="5802278" y="1746635"/>
              <a:ext cx="442160" cy="251806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c[12]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2E34638-1F80-9EE2-FE1C-88817CF92F3A}"/>
                </a:ext>
              </a:extLst>
            </p:cNvPr>
            <p:cNvSpPr/>
            <p:nvPr/>
          </p:nvSpPr>
          <p:spPr>
            <a:xfrm>
              <a:off x="6244438" y="1746635"/>
              <a:ext cx="442160" cy="251806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c[13]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3B2D2FA-6DDF-AF6C-CECE-4FF3D4A972B9}"/>
                </a:ext>
              </a:extLst>
            </p:cNvPr>
            <p:cNvSpPr/>
            <p:nvPr/>
          </p:nvSpPr>
          <p:spPr>
            <a:xfrm>
              <a:off x="6686598" y="1746635"/>
              <a:ext cx="442160" cy="251806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c[14]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52ABFB6-7694-1DB1-FF69-41C6856A84D9}"/>
                </a:ext>
              </a:extLst>
            </p:cNvPr>
            <p:cNvSpPr/>
            <p:nvPr/>
          </p:nvSpPr>
          <p:spPr>
            <a:xfrm>
              <a:off x="7128758" y="1746635"/>
              <a:ext cx="442160" cy="251806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c[15]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4E33CDE-12B6-1697-3CB2-E6EAAB10406B}"/>
              </a:ext>
            </a:extLst>
          </p:cNvPr>
          <p:cNvGrpSpPr/>
          <p:nvPr/>
        </p:nvGrpSpPr>
        <p:grpSpPr>
          <a:xfrm>
            <a:off x="4228152" y="2026430"/>
            <a:ext cx="7088433" cy="790347"/>
            <a:chOff x="4228152" y="1998441"/>
            <a:chExt cx="7088433" cy="7903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85F0AEC-78B8-7030-5A73-FC2C34C3B766}"/>
                    </a:ext>
                  </a:extLst>
                </p:cNvPr>
                <p:cNvSpPr txBox="1"/>
                <p:nvPr/>
              </p:nvSpPr>
              <p:spPr>
                <a:xfrm>
                  <a:off x="4228152" y="1998441"/>
                  <a:ext cx="2575641" cy="247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c[8] *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sup>
                      </m:sSup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= c[8] *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224</m:t>
                          </m:r>
                        </m:sup>
                      </m:sSup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-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192</m:t>
                          </m:r>
                        </m:sup>
                      </m:sSup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-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96</m:t>
                          </m:r>
                        </m:sup>
                      </m:sSup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+ 1)</a:t>
                  </a:r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85F0AEC-78B8-7030-5A73-FC2C34C3B7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152" y="1998441"/>
                  <a:ext cx="2575641" cy="247888"/>
                </a:xfrm>
                <a:prstGeom prst="rect">
                  <a:avLst/>
                </a:prstGeom>
                <a:blipFill>
                  <a:blip r:embed="rId2"/>
                  <a:stretch>
                    <a:fillRect b="-121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7E4CBAC-2635-28FB-7561-668BB1DD41D4}"/>
                    </a:ext>
                  </a:extLst>
                </p:cNvPr>
                <p:cNvSpPr txBox="1"/>
                <p:nvPr/>
              </p:nvSpPr>
              <p:spPr>
                <a:xfrm>
                  <a:off x="4700170" y="2209705"/>
                  <a:ext cx="29869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c[9] *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288</m:t>
                          </m:r>
                        </m:sup>
                      </m:sSup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= c[9] * (-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192</m:t>
                          </m:r>
                        </m:sup>
                      </m:sSup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-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</m:sSup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-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96</m:t>
                          </m:r>
                        </m:sup>
                      </m:sSup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+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+ 1)</a:t>
                  </a:r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7E4CBAC-2635-28FB-7561-668BB1DD4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170" y="2209705"/>
                  <a:ext cx="2986972" cy="246221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6199B07-21C5-9FC1-3969-63112BF2E1BA}"/>
                </a:ext>
              </a:extLst>
            </p:cNvPr>
            <p:cNvSpPr txBox="1"/>
            <p:nvPr/>
          </p:nvSpPr>
          <p:spPr>
            <a:xfrm rot="945549">
              <a:off x="6525913" y="2337664"/>
              <a:ext cx="5557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……</a:t>
              </a:r>
              <a:endParaRPr lang="ko-KR" alt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3F22C81-1FE0-4C4D-A9CF-FB6C7D1477C4}"/>
                    </a:ext>
                  </a:extLst>
                </p:cNvPr>
                <p:cNvSpPr txBox="1"/>
                <p:nvPr/>
              </p:nvSpPr>
              <p:spPr>
                <a:xfrm>
                  <a:off x="7314271" y="2542567"/>
                  <a:ext cx="400231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c[15] *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480</m:t>
                          </m:r>
                        </m:sup>
                      </m:sSup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= c[15] * (3</a:t>
                  </a:r>
                  <a14:m>
                    <m:oMath xmlns:m="http://schemas.openxmlformats.org/officeDocument/2006/math">
                      <m: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 ∗ </m:t>
                      </m:r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224</m:t>
                          </m:r>
                        </m:sup>
                      </m:sSup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+ 2 *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92</m:t>
                          </m:r>
                        </m:sup>
                      </m:sSup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+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160</m:t>
                          </m:r>
                        </m:sup>
                      </m:sSup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-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96</m:t>
                          </m:r>
                        </m:sup>
                      </m:sSup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-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p>
                    </m:oMath>
                  </a14:m>
                  <a:r>
                    <a:rPr lang="en-US" altLang="ko-KR" sz="1000" dirty="0"/>
                    <a:t> -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</m:oMath>
                  </a14:m>
                  <a:r>
                    <a:rPr lang="en-US" altLang="ko-KR" sz="1000" dirty="0"/>
                    <a:t>)</a:t>
                  </a:r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3F22C81-1FE0-4C4D-A9CF-FB6C7D1477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271" y="2542567"/>
                  <a:ext cx="4002314" cy="246221"/>
                </a:xfrm>
                <a:prstGeom prst="rect">
                  <a:avLst/>
                </a:prstGeom>
                <a:blipFill>
                  <a:blip r:embed="rId4"/>
                  <a:stretch>
                    <a:fillRect t="-2500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D0035712-909E-F45A-8FCF-73D80007E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464" y="1034887"/>
            <a:ext cx="2054752" cy="14478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DC4521-A0B3-E06A-3F2E-3F54D72DB8BD}"/>
              </a:ext>
            </a:extLst>
          </p:cNvPr>
          <p:cNvGrpSpPr/>
          <p:nvPr/>
        </p:nvGrpSpPr>
        <p:grpSpPr>
          <a:xfrm>
            <a:off x="434592" y="2026430"/>
            <a:ext cx="3632421" cy="792839"/>
            <a:chOff x="434592" y="1998441"/>
            <a:chExt cx="3632421" cy="7928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D5AB23F-B942-60DF-3664-1AF367DFCB0A}"/>
                    </a:ext>
                  </a:extLst>
                </p:cNvPr>
                <p:cNvSpPr txBox="1"/>
                <p:nvPr/>
              </p:nvSpPr>
              <p:spPr>
                <a:xfrm>
                  <a:off x="434592" y="1998441"/>
                  <a:ext cx="66768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c[0] *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D5AB23F-B942-60DF-3664-1AF367DFC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592" y="1998441"/>
                  <a:ext cx="667683" cy="246221"/>
                </a:xfrm>
                <a:prstGeom prst="rect">
                  <a:avLst/>
                </a:prstGeom>
                <a:blipFill>
                  <a:blip r:embed="rId6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D84BFC7-AE17-178F-062D-5D6CDD1DDB32}"/>
                    </a:ext>
                  </a:extLst>
                </p:cNvPr>
                <p:cNvSpPr txBox="1"/>
                <p:nvPr/>
              </p:nvSpPr>
              <p:spPr>
                <a:xfrm>
                  <a:off x="848115" y="2209705"/>
                  <a:ext cx="72218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c[1] *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</m:oMath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D84BFC7-AE17-178F-062D-5D6CDD1DDB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15" y="2209705"/>
                  <a:ext cx="722185" cy="246221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D6F2B4-3C48-CFC7-D084-A037C7F8BB36}"/>
                </a:ext>
              </a:extLst>
            </p:cNvPr>
            <p:cNvSpPr txBox="1"/>
            <p:nvPr/>
          </p:nvSpPr>
          <p:spPr>
            <a:xfrm rot="945549">
              <a:off x="2185960" y="2337664"/>
              <a:ext cx="5557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……</a:t>
              </a:r>
              <a:endParaRPr lang="ko-KR" alt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400920A-C1C0-1BD3-9E53-6A154ABD2B97}"/>
                    </a:ext>
                  </a:extLst>
                </p:cNvPr>
                <p:cNvSpPr txBox="1"/>
                <p:nvPr/>
              </p:nvSpPr>
              <p:spPr>
                <a:xfrm>
                  <a:off x="3290326" y="2545059"/>
                  <a:ext cx="77668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c[7] *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224</m:t>
                          </m:r>
                        </m:sup>
                      </m:sSup>
                    </m:oMath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400920A-C1C0-1BD3-9E53-6A154ABD2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0326" y="2545059"/>
                  <a:ext cx="776687" cy="246221"/>
                </a:xfrm>
                <a:prstGeom prst="rect">
                  <a:avLst/>
                </a:prstGeom>
                <a:blipFill>
                  <a:blip r:embed="rId8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97E48A-755E-0585-162F-5D273D9D7986}"/>
              </a:ext>
            </a:extLst>
          </p:cNvPr>
          <p:cNvSpPr/>
          <p:nvPr/>
        </p:nvSpPr>
        <p:spPr>
          <a:xfrm>
            <a:off x="478816" y="2056811"/>
            <a:ext cx="3550178" cy="75996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74EF3A-A155-1B1B-CE60-6CE54A0DB57E}"/>
              </a:ext>
            </a:extLst>
          </p:cNvPr>
          <p:cNvSpPr/>
          <p:nvPr/>
        </p:nvSpPr>
        <p:spPr>
          <a:xfrm>
            <a:off x="4033638" y="2056811"/>
            <a:ext cx="7199510" cy="75996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E1782EE-FDB7-BD99-7AB3-AB8279E374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994" y="3217885"/>
            <a:ext cx="3124008" cy="236480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243D750-A792-7A9D-B10D-D1B4C24953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00170" y="3386133"/>
            <a:ext cx="2826870" cy="182581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CD1B0FE-E277-D951-336F-63D5ADFB03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84002" y="5330314"/>
            <a:ext cx="4232632" cy="20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2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빠른 감산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test.c</a:t>
            </a:r>
            <a:endParaRPr lang="en-US" altLang="ko-KR" sz="1200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9CBCA6-78C2-13AE-3AFA-C9410D784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86" y="1369012"/>
            <a:ext cx="3573415" cy="43637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777E38-8B41-C693-D9B0-FC3F05A9C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177" y="1367042"/>
            <a:ext cx="3940988" cy="43657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77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빠른 감산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reduction.c</a:t>
            </a:r>
            <a:endParaRPr lang="en-US" altLang="ko-KR" sz="1200" b="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B3E9BE-0EE7-E24E-E89C-9332645FB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299" y="1173983"/>
            <a:ext cx="6938064" cy="47243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3D1146-0925-888E-8268-F381D4713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95" y="1404798"/>
            <a:ext cx="4184862" cy="15924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454929-52B2-8D0E-FABC-69C95166D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95" y="3544494"/>
            <a:ext cx="4057877" cy="19748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F1A095-15BA-5E42-0092-B9DB5E4F0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281" y="1338646"/>
            <a:ext cx="9072909" cy="3872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084A87-16AE-38A2-0FC3-2CEDDD6F0F71}"/>
              </a:ext>
            </a:extLst>
          </p:cNvPr>
          <p:cNvSpPr txBox="1"/>
          <p:nvPr/>
        </p:nvSpPr>
        <p:spPr>
          <a:xfrm>
            <a:off x="758386" y="1285544"/>
            <a:ext cx="942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</a:rPr>
              <a:t>&lt;</a:t>
            </a:r>
            <a:r>
              <a:rPr lang="ko-KR" altLang="en-US" sz="800" b="1" dirty="0">
                <a:solidFill>
                  <a:srgbClr val="0070C0"/>
                </a:solidFill>
              </a:rPr>
              <a:t>정답파일</a:t>
            </a:r>
            <a:r>
              <a:rPr lang="en-US" altLang="ko-KR" sz="800" b="1" dirty="0">
                <a:solidFill>
                  <a:srgbClr val="0070C0"/>
                </a:solidFill>
              </a:rPr>
              <a:t>&gt;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F2AE0-04AD-D1C7-6906-3C428836ED12}"/>
              </a:ext>
            </a:extLst>
          </p:cNvPr>
          <p:cNvSpPr txBox="1"/>
          <p:nvPr/>
        </p:nvSpPr>
        <p:spPr>
          <a:xfrm>
            <a:off x="6535600" y="1285544"/>
            <a:ext cx="942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</a:rPr>
              <a:t>&lt;</a:t>
            </a:r>
            <a:r>
              <a:rPr lang="ko-KR" altLang="en-US" sz="800" b="1" dirty="0">
                <a:solidFill>
                  <a:srgbClr val="0070C0"/>
                </a:solidFill>
              </a:rPr>
              <a:t>생성파일</a:t>
            </a:r>
            <a:r>
              <a:rPr lang="en-US" altLang="ko-KR" sz="800" b="1" dirty="0">
                <a:solidFill>
                  <a:srgbClr val="0070C0"/>
                </a:solidFill>
              </a:rPr>
              <a:t>&gt;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86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9486A920E9E2D42AE9AE5B16528775F" ma:contentTypeVersion="10" ma:contentTypeDescription="새 문서를 만듭니다." ma:contentTypeScope="" ma:versionID="d2eef716d9bd6a77dc38fd64548a2d86">
  <xsd:schema xmlns:xsd="http://www.w3.org/2001/XMLSchema" xmlns:xs="http://www.w3.org/2001/XMLSchema" xmlns:p="http://schemas.microsoft.com/office/2006/metadata/properties" xmlns:ns3="ee328bc0-2e21-4d11-931b-94443f8a951d" xmlns:ns4="4f923bc4-c52f-47f5-b8ac-4b92537e0eef" targetNamespace="http://schemas.microsoft.com/office/2006/metadata/properties" ma:root="true" ma:fieldsID="11092de529665e20a7ea61a7bba493a3" ns3:_="" ns4:_="">
    <xsd:import namespace="ee328bc0-2e21-4d11-931b-94443f8a951d"/>
    <xsd:import namespace="4f923bc4-c52f-47f5-b8ac-4b92537e0e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328bc0-2e21-4d11-931b-94443f8a95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23bc4-c52f-47f5-b8ac-4b92537e0ee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e328bc0-2e21-4d11-931b-94443f8a951d" xsi:nil="true"/>
  </documentManagement>
</p:properties>
</file>

<file path=customXml/itemProps1.xml><?xml version="1.0" encoding="utf-8"?>
<ds:datastoreItem xmlns:ds="http://schemas.openxmlformats.org/officeDocument/2006/customXml" ds:itemID="{129DFF1E-E7EE-48E1-97E9-B2C56457A3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11AA25-FB70-4DCB-AC0D-CEE7BD674F6E}">
  <ds:schemaRefs>
    <ds:schemaRef ds:uri="4f923bc4-c52f-47f5-b8ac-4b92537e0eef"/>
    <ds:schemaRef ds:uri="ee328bc0-2e21-4d11-931b-94443f8a951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16CF964-900F-45B1-9FD7-1D471D650B9A}">
  <ds:schemaRefs>
    <ds:schemaRef ds:uri="http://schemas.microsoft.com/office/2006/documentManagement/types"/>
    <ds:schemaRef ds:uri="http://purl.org/dc/dcmitype/"/>
    <ds:schemaRef ds:uri="4f923bc4-c52f-47f5-b8ac-4b92537e0eef"/>
    <ds:schemaRef ds:uri="http://schemas.openxmlformats.org/package/2006/metadata/core-properties"/>
    <ds:schemaRef ds:uri="http://schemas.microsoft.com/office/infopath/2007/PartnerControls"/>
    <ds:schemaRef ds:uri="ee328bc0-2e21-4d11-931b-94443f8a951d"/>
    <ds:schemaRef ds:uri="http://purl.org/dc/terms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한윤선_24-하계학술_Implicit certs_아이디어</Template>
  <TotalTime>9515</TotalTime>
  <Words>729</Words>
  <Application>Microsoft Office PowerPoint</Application>
  <PresentationFormat>와이드스크린</PresentationFormat>
  <Paragraphs>141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나눔스퀘어 ExtraBold</vt:lpstr>
      <vt:lpstr>맑은 고딕</vt:lpstr>
      <vt:lpstr>Arial</vt:lpstr>
      <vt:lpstr>Baskerville Old Face</vt:lpstr>
      <vt:lpstr>Cambria Math</vt:lpstr>
      <vt:lpstr>Wingdings</vt:lpstr>
      <vt:lpstr>Office 테마</vt:lpstr>
      <vt:lpstr>PowerPoint 프레젠테이션</vt:lpstr>
      <vt:lpstr>목차</vt:lpstr>
      <vt:lpstr>카라추바 곱셈 </vt:lpstr>
      <vt:lpstr>카라추바 곱셈</vt:lpstr>
      <vt:lpstr>카라추바 곱셈</vt:lpstr>
      <vt:lpstr>빠른 감산</vt:lpstr>
      <vt:lpstr>빠른 감산</vt:lpstr>
      <vt:lpstr>빠른 감산</vt:lpstr>
      <vt:lpstr>빠른 감산</vt:lpstr>
      <vt:lpstr>역원</vt:lpstr>
      <vt:lpstr>역원</vt:lpstr>
      <vt:lpstr>역원</vt:lpstr>
      <vt:lpstr>역원</vt:lpstr>
      <vt:lpstr>역원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한윤선(대학원생-정보융합보안전공)</dc:creator>
  <cp:lastModifiedBy>채린 김</cp:lastModifiedBy>
  <cp:revision>232</cp:revision>
  <dcterms:created xsi:type="dcterms:W3CDTF">2024-05-24T02:00:38Z</dcterms:created>
  <dcterms:modified xsi:type="dcterms:W3CDTF">2024-07-29T05:13:07Z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0x01010059486A920E9E2D42AE9AE5B16528775F</vt:lpwstr>
  </property>
</Properties>
</file>