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c4e47c842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7c4e47c842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c4e47c8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7c4e47c8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c4e47c842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7c4e47c842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4e47c842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7c4e47c842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c4e47c842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7c4e47c842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c4e47c842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7c4e47c84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4e47c842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7c4e47c84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c4e47c84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7c4e47c84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c4e47c842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7c4e47c842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c4e47c842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7c4e47c842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8" name="Google Shape;68;p1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297950"/>
            <a:ext cx="85206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" sz="3040"/>
              <a:t>Project Title: </a:t>
            </a:r>
            <a:r>
              <a:rPr lang="en" sz="3040"/>
              <a:t>Image Caption Generation with Computer Vision, NLP and High Performance Computing</a:t>
            </a:r>
            <a:endParaRPr sz="304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45"/>
            <a:ext cx="4242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rPr b="1" lang="en" sz="4975">
                <a:solidFill>
                  <a:schemeClr val="dk1"/>
                </a:solidFill>
              </a:rPr>
              <a:t>Name: </a:t>
            </a:r>
            <a:r>
              <a:rPr lang="en" sz="4975">
                <a:solidFill>
                  <a:schemeClr val="dk1"/>
                </a:solidFill>
              </a:rPr>
              <a:t>AHASAN HABIB</a:t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t/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rPr b="1" lang="en" sz="4975">
                <a:solidFill>
                  <a:schemeClr val="dk1"/>
                </a:solidFill>
              </a:rPr>
              <a:t>ID:</a:t>
            </a:r>
            <a:r>
              <a:rPr lang="en" sz="4975">
                <a:solidFill>
                  <a:schemeClr val="dk1"/>
                </a:solidFill>
              </a:rPr>
              <a:t> 24141256</a:t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t/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rPr b="1" lang="en" sz="4975">
                <a:solidFill>
                  <a:schemeClr val="dk1"/>
                </a:solidFill>
              </a:rPr>
              <a:t>Date:</a:t>
            </a:r>
            <a:r>
              <a:rPr lang="en" sz="4975">
                <a:solidFill>
                  <a:schemeClr val="dk1"/>
                </a:solidFill>
              </a:rPr>
              <a:t> 7th September, 2025</a:t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t/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643"/>
              <a:buNone/>
            </a:pPr>
            <a:r>
              <a:rPr b="1" lang="en" sz="4975">
                <a:solidFill>
                  <a:schemeClr val="dk1"/>
                </a:solidFill>
              </a:rPr>
              <a:t>Objective: </a:t>
            </a:r>
            <a:r>
              <a:rPr lang="en" sz="4975">
                <a:solidFill>
                  <a:schemeClr val="dk1"/>
                </a:solidFill>
              </a:rPr>
              <a:t>To automatically generate descriptive captions for images using a neural network.</a:t>
            </a:r>
            <a:endParaRPr sz="49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30250" y="1508450"/>
            <a:ext cx="37065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Q&amp;A</a:t>
            </a:r>
            <a:endParaRPr sz="3600"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4644675" y="1512450"/>
            <a:ext cx="41664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100">
                <a:solidFill>
                  <a:schemeClr val="dk1"/>
                </a:solidFill>
              </a:rPr>
              <a:t>Thank you for your time!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2100">
                <a:solidFill>
                  <a:schemeClr val="dk1"/>
                </a:solidFill>
              </a:rPr>
              <a:t>Questions?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1212400"/>
            <a:ext cx="37065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&amp; Motivation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</a:rPr>
              <a:t>The Challenge:</a:t>
            </a:r>
            <a:r>
              <a:rPr lang="en" sz="1500"/>
              <a:t> </a:t>
            </a:r>
            <a:r>
              <a:rPr lang="en"/>
              <a:t>How can a computer "see" an image and describe its content in natural language?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</a:rPr>
              <a:t>Motivation:</a:t>
            </a:r>
            <a:endParaRPr b="1" sz="15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Accessibility for visually impaired users.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Efficiently organizing and searching large image databases.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Automating social media content creation.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Advancing general AI capabilities in computer vision and natural language 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25" y="1415925"/>
            <a:ext cx="37065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Approach - A Two-Part System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4401225" y="500925"/>
            <a:ext cx="44097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189"/>
              <a:buNone/>
            </a:pPr>
            <a:r>
              <a:rPr b="1" lang="en" sz="1800" u="sng">
                <a:solidFill>
                  <a:schemeClr val="dk1"/>
                </a:solidFill>
              </a:rPr>
              <a:t>Part 1: Feature Extraction</a:t>
            </a:r>
            <a:endParaRPr b="1" sz="1800" u="sng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Goal: To convert an image into a numerical representation (a feature vector).</a:t>
            </a:r>
            <a:endParaRPr sz="1558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Tool: A pre-trained VGG16 model (from ImageNet).</a:t>
            </a:r>
            <a:endParaRPr sz="1558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Process: The model "looks" at the image and extracts high-level features like shapes, textures, and objects. The output is a 4096-dimensional vector.</a:t>
            </a:r>
            <a:endParaRPr sz="15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189"/>
              <a:buNone/>
            </a:pPr>
            <a:r>
              <a:rPr b="1" lang="en" sz="1800" u="sng">
                <a:solidFill>
                  <a:schemeClr val="dk1"/>
                </a:solidFill>
              </a:rPr>
              <a:t>Part 2: Caption Generation</a:t>
            </a:r>
            <a:endParaRPr b="1" sz="1800" u="sng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Goal: To translate the feature vector into a human-readable sentence.</a:t>
            </a:r>
            <a:endParaRPr sz="1558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Tool: A Recurrent Neural Network (RNN), specifically an LSTM (Long Short-Term Memory).</a:t>
            </a:r>
            <a:endParaRPr sz="1558">
              <a:solidFill>
                <a:schemeClr val="dk1"/>
              </a:solidFill>
            </a:endParaRPr>
          </a:p>
          <a:p>
            <a:pPr indent="-3053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58">
                <a:solidFill>
                  <a:schemeClr val="dk1"/>
                </a:solidFill>
              </a:rPr>
              <a:t>Process: The LSTM takes the image feature vector and generates a caption word by word, learning the grammatical structure and context from the captions in the training data.</a:t>
            </a:r>
            <a:endParaRPr sz="15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25" y="500925"/>
            <a:ext cx="3706500" cy="2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11"/>
              <a:t>Data &amp; Preprocessing</a:t>
            </a:r>
            <a:endParaRPr sz="29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9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2911"/>
              <a:t>Dataset:</a:t>
            </a:r>
            <a:r>
              <a:rPr i="1" lang="en" sz="2911"/>
              <a:t> </a:t>
            </a:r>
            <a:r>
              <a:rPr lang="en" sz="2911"/>
              <a:t>Flickr 8k</a:t>
            </a:r>
            <a:r>
              <a:rPr lang="en" sz="2911"/>
              <a:t> </a:t>
            </a:r>
            <a:endParaRPr sz="291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64"/>
              <a:buNone/>
            </a:pPr>
            <a:r>
              <a:rPr b="1" lang="en" sz="1200" u="sng">
                <a:solidFill>
                  <a:schemeClr val="dk1"/>
                </a:solidFill>
              </a:rPr>
              <a:t>Dataset:</a:t>
            </a:r>
            <a:endParaRPr b="1" sz="1200" u="sng">
              <a:solidFill>
                <a:schemeClr val="dk1"/>
              </a:solidFill>
            </a:endParaRPr>
          </a:p>
          <a:p>
            <a:pPr indent="-3048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Contains 8,092 images.</a:t>
            </a:r>
            <a:endParaRPr sz="1200">
              <a:solidFill>
                <a:schemeClr val="dk1"/>
              </a:solidFill>
            </a:endParaRPr>
          </a:p>
          <a:p>
            <a:pPr indent="-3048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Each image has 5 human-written captions.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64"/>
              <a:buNone/>
            </a:pPr>
            <a:r>
              <a:rPr b="1" lang="en" sz="1200" u="sng">
                <a:solidFill>
                  <a:schemeClr val="dk1"/>
                </a:solidFill>
              </a:rPr>
              <a:t>Preprocessing:</a:t>
            </a:r>
            <a:endParaRPr b="1" sz="1200" u="sng">
              <a:solidFill>
                <a:schemeClr val="dk1"/>
              </a:solidFill>
            </a:endParaRPr>
          </a:p>
          <a:p>
            <a:pPr indent="-30482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Captions were cleaned and standardized.</a:t>
            </a:r>
            <a:endParaRPr sz="1200">
              <a:solidFill>
                <a:schemeClr val="dk1"/>
              </a:solidFill>
            </a:endParaRPr>
          </a:p>
          <a:p>
            <a:pPr indent="-30482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Special tokens (&lt;startseq&gt; and &lt;endseq&gt;) were added to mark the beginning and end of each caption, helping the model know when to start and stop generating.</a:t>
            </a:r>
            <a:endParaRPr sz="1200">
              <a:solidFill>
                <a:schemeClr val="dk1"/>
              </a:solidFill>
            </a:endParaRPr>
          </a:p>
          <a:p>
            <a:pPr indent="-304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captions were tokenized and mapped to unique </a:t>
            </a:r>
            <a:r>
              <a:rPr lang="en" sz="1200">
                <a:solidFill>
                  <a:schemeClr val="dk1"/>
                </a:solidFill>
              </a:rPr>
              <a:t>numeric</a:t>
            </a:r>
            <a:r>
              <a:rPr lang="en" sz="1200">
                <a:solidFill>
                  <a:schemeClr val="dk1"/>
                </a:solidFill>
              </a:rPr>
              <a:t> IDs.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364"/>
              <a:buNone/>
            </a:pPr>
            <a:r>
              <a:t/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00" y="3459825"/>
            <a:ext cx="4079826" cy="16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25" y="814625"/>
            <a:ext cx="37065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Input 1 (Image Features): </a:t>
            </a:r>
            <a:r>
              <a:rPr lang="en">
                <a:solidFill>
                  <a:schemeClr val="dk1"/>
                </a:solidFill>
              </a:rPr>
              <a:t>A 4096-dimensional vector from VGG16.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Input 2 (Text Sequence):</a:t>
            </a:r>
            <a:r>
              <a:rPr lang="en">
                <a:solidFill>
                  <a:schemeClr val="dk1"/>
                </a:solidFill>
              </a:rPr>
              <a:t> The caption sequence up to the current 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Embedding Layer: </a:t>
            </a:r>
            <a:r>
              <a:rPr lang="en">
                <a:solidFill>
                  <a:schemeClr val="dk1"/>
                </a:solidFill>
              </a:rPr>
              <a:t>Converts the word IDs into dense vectors.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LSTM Layer:</a:t>
            </a:r>
            <a:r>
              <a:rPr lang="en">
                <a:solidFill>
                  <a:schemeClr val="dk1"/>
                </a:solidFill>
              </a:rPr>
              <a:t> Processes the caption sequence, capturing the sequential dependencies.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Dropout Layers: </a:t>
            </a:r>
            <a:r>
              <a:rPr lang="en">
                <a:solidFill>
                  <a:schemeClr val="dk1"/>
                </a:solidFill>
              </a:rPr>
              <a:t>Prevents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>
                <a:solidFill>
                  <a:schemeClr val="dk1"/>
                </a:solidFill>
              </a:rPr>
              <a:t>Dense Layers:</a:t>
            </a:r>
            <a:r>
              <a:rPr lang="en">
                <a:solidFill>
                  <a:schemeClr val="dk1"/>
                </a:solidFill>
              </a:rPr>
              <a:t> A final layer to predict the next word in the sequence.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664"/>
              <a:buNone/>
            </a:pPr>
            <a:r>
              <a:rPr b="1" lang="en" sz="1558" u="sng">
                <a:solidFill>
                  <a:schemeClr val="dk1"/>
                </a:solidFill>
              </a:rPr>
              <a:t>Model Training:</a:t>
            </a:r>
            <a:endParaRPr b="1" sz="1558" u="sng">
              <a:solidFill>
                <a:schemeClr val="dk1"/>
              </a:solidFill>
            </a:endParaRPr>
          </a:p>
          <a:p>
            <a:pPr indent="-29260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Epochs: 20</a:t>
            </a:r>
            <a:endParaRPr>
              <a:solidFill>
                <a:schemeClr val="dk1"/>
              </a:solidFill>
            </a:endParaRPr>
          </a:p>
          <a:p>
            <a:pPr indent="-292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Optimizer: Adam</a:t>
            </a:r>
            <a:endParaRPr>
              <a:solidFill>
                <a:schemeClr val="dk1"/>
              </a:solidFill>
            </a:endParaRPr>
          </a:p>
          <a:p>
            <a:pPr indent="-2926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Loss Function: Categorical Cross-entropy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- Training Performance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</a:rPr>
              <a:t>Model Loss:</a:t>
            </a:r>
            <a:r>
              <a:rPr lang="en">
                <a:solidFill>
                  <a:schemeClr val="dk1"/>
                </a:solidFill>
              </a:rPr>
              <a:t> A measure of how wrong the model's predictions are. My model's loss decreased over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</a:rPr>
              <a:t>Model Accuracy: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 measure of how often the model predicts the correct next word. My accuracy increased over the training period.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u="sng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75" y="2124825"/>
            <a:ext cx="4427348" cy="3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- Evaluation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</a:rPr>
              <a:t>BLEU Scores:</a:t>
            </a:r>
            <a:r>
              <a:rPr lang="en">
                <a:solidFill>
                  <a:schemeClr val="dk1"/>
                </a:solidFill>
              </a:rPr>
              <a:t> The standard metric for evaluating text generation models. It compares the generated captions to the human-written reference captions.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BLEU-1: </a:t>
            </a:r>
            <a:r>
              <a:rPr lang="en">
                <a:solidFill>
                  <a:schemeClr val="dk1"/>
                </a:solidFill>
              </a:rPr>
              <a:t>0.5032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BLEU-2:</a:t>
            </a:r>
            <a:r>
              <a:rPr lang="en">
                <a:solidFill>
                  <a:schemeClr val="dk1"/>
                </a:solidFill>
              </a:rPr>
              <a:t> 0.3195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BLEU-3:</a:t>
            </a:r>
            <a:r>
              <a:rPr lang="en">
                <a:solidFill>
                  <a:schemeClr val="dk1"/>
                </a:solidFill>
              </a:rPr>
              <a:t> 0.1898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BLEU-4:</a:t>
            </a:r>
            <a:r>
              <a:rPr lang="en">
                <a:solidFill>
                  <a:schemeClr val="dk1"/>
                </a:solidFill>
              </a:rPr>
              <a:t> 0.1052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25" y="2338150"/>
            <a:ext cx="4447550" cy="27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Demonstration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Objective: </a:t>
            </a:r>
            <a:r>
              <a:rPr lang="en" sz="2000"/>
              <a:t>To show the model in action.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02" u="sng">
                <a:solidFill>
                  <a:schemeClr val="dk1"/>
                </a:solidFill>
              </a:rPr>
              <a:t>Process:</a:t>
            </a:r>
            <a:endParaRPr b="1" sz="1502" u="sng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A new image is provided to the model.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The VGG16 model extracts its features.</a:t>
            </a:r>
            <a:endParaRPr sz="1302">
              <a:solidFill>
                <a:schemeClr val="dk1"/>
              </a:solidFill>
            </a:endParaRPr>
          </a:p>
          <a:p>
            <a:pPr indent="-3113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The LSTM generates a caption, word by word.</a:t>
            </a:r>
            <a:endParaRPr sz="13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502" u="sng">
                <a:solidFill>
                  <a:schemeClr val="dk1"/>
                </a:solidFill>
              </a:rPr>
              <a:t>Example:</a:t>
            </a:r>
            <a:endParaRPr sz="1302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Generated Caption: "man in a red shirt is standing on a road"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Discussion: The model correctly identifies the person, clothing, and location, showcasing its ability to generate a plausible caption.</a:t>
            </a:r>
            <a:endParaRPr sz="13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250" y="3227650"/>
            <a:ext cx="1687102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475" y="3575425"/>
            <a:ext cx="2858975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6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Summary:</a:t>
            </a:r>
            <a:endParaRPr b="1" sz="16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 successfully built a model that can generate captions for images.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model effectively combines computer vision and natural language processing.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Potential Improvements:</a:t>
            </a:r>
            <a:endParaRPr b="1" sz="15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a more advanced feature extractor (e.g., ResNet).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Fine-tune the pre-trained feature extractor on the target dataset.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Train on a larger dataset (e.g., MS COCO).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 with different model architectures or attention mechanisms.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