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76" r:id="rId13"/>
    <p:sldId id="277" r:id="rId14"/>
    <p:sldId id="278" r:id="rId15"/>
    <p:sldId id="279" r:id="rId16"/>
    <p:sldId id="280" r:id="rId17"/>
    <p:sldId id="281" r:id="rId1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initials="S" lastIdx="3" clrIdx="0">
    <p:extLst>
      <p:ext uri="{19B8F6BF-5375-455C-9EA6-DF929625EA0E}">
        <p15:presenceInfo xmlns:p15="http://schemas.microsoft.com/office/powerpoint/2012/main" userId="Sebasti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29T07:27:20.261" idx="1">
    <p:pos x="7042" y="100"/>
    <p:text>Foto de la primera maqueta realizada</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3-29T08:08:45.368" idx="2">
    <p:pos x="7168" y="357"/>
    <p:text>se muestran las consultas de los datos insertados a traves del formulario de registro de datos</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92C589-EF9A-4206-9D2C-13ED64F6396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1B5460D6-2525-4670-8763-8EDB58341B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99CD8227-276B-4B7F-BFD2-238659B78D30}"/>
              </a:ext>
            </a:extLst>
          </p:cNvPr>
          <p:cNvSpPr>
            <a:spLocks noGrp="1"/>
          </p:cNvSpPr>
          <p:nvPr>
            <p:ph type="dt" sz="half" idx="10"/>
          </p:nvPr>
        </p:nvSpPr>
        <p:spPr/>
        <p:txBody>
          <a:bodyPr/>
          <a:lstStyle/>
          <a:p>
            <a:fld id="{81FCDAE0-51D8-467A-B12F-A7A262688713}" type="datetimeFigureOut">
              <a:rPr lang="es-PE" smtClean="0"/>
              <a:t>15/06/2023</a:t>
            </a:fld>
            <a:endParaRPr lang="es-PE"/>
          </a:p>
        </p:txBody>
      </p:sp>
      <p:sp>
        <p:nvSpPr>
          <p:cNvPr id="5" name="Marcador de pie de página 4">
            <a:extLst>
              <a:ext uri="{FF2B5EF4-FFF2-40B4-BE49-F238E27FC236}">
                <a16:creationId xmlns:a16="http://schemas.microsoft.com/office/drawing/2014/main" id="{914AE07F-48EB-4433-B856-6A6697B9E99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F7A35CD-F524-4889-9BAE-40137CC51824}"/>
              </a:ext>
            </a:extLst>
          </p:cNvPr>
          <p:cNvSpPr>
            <a:spLocks noGrp="1"/>
          </p:cNvSpPr>
          <p:nvPr>
            <p:ph type="sldNum" sz="quarter" idx="12"/>
          </p:nvPr>
        </p:nvSpPr>
        <p:spPr/>
        <p:txBody>
          <a:bodyPr/>
          <a:lstStyle/>
          <a:p>
            <a:fld id="{35F36E13-6A7A-41D5-957F-4F1F5B55A479}" type="slidenum">
              <a:rPr lang="es-PE" smtClean="0"/>
              <a:t>‹Nº›</a:t>
            </a:fld>
            <a:endParaRPr lang="es-PE"/>
          </a:p>
        </p:txBody>
      </p:sp>
    </p:spTree>
    <p:extLst>
      <p:ext uri="{BB962C8B-B14F-4D97-AF65-F5344CB8AC3E}">
        <p14:creationId xmlns:p14="http://schemas.microsoft.com/office/powerpoint/2010/main" val="107706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E7CB7-2447-417C-B222-B1D970A76D0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0E81580-C409-48AF-A86C-4BE83D5A0E3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54A3752-274D-4EFE-96BB-31DFCB4E4291}"/>
              </a:ext>
            </a:extLst>
          </p:cNvPr>
          <p:cNvSpPr>
            <a:spLocks noGrp="1"/>
          </p:cNvSpPr>
          <p:nvPr>
            <p:ph type="dt" sz="half" idx="10"/>
          </p:nvPr>
        </p:nvSpPr>
        <p:spPr/>
        <p:txBody>
          <a:bodyPr/>
          <a:lstStyle/>
          <a:p>
            <a:fld id="{81FCDAE0-51D8-467A-B12F-A7A262688713}" type="datetimeFigureOut">
              <a:rPr lang="es-PE" smtClean="0"/>
              <a:t>15/06/2023</a:t>
            </a:fld>
            <a:endParaRPr lang="es-PE"/>
          </a:p>
        </p:txBody>
      </p:sp>
      <p:sp>
        <p:nvSpPr>
          <p:cNvPr id="5" name="Marcador de pie de página 4">
            <a:extLst>
              <a:ext uri="{FF2B5EF4-FFF2-40B4-BE49-F238E27FC236}">
                <a16:creationId xmlns:a16="http://schemas.microsoft.com/office/drawing/2014/main" id="{B9375C87-7031-4198-A064-6865921DDDF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DCF1A5B-4E70-45DF-B355-FA6F5EC130F7}"/>
              </a:ext>
            </a:extLst>
          </p:cNvPr>
          <p:cNvSpPr>
            <a:spLocks noGrp="1"/>
          </p:cNvSpPr>
          <p:nvPr>
            <p:ph type="sldNum" sz="quarter" idx="12"/>
          </p:nvPr>
        </p:nvSpPr>
        <p:spPr/>
        <p:txBody>
          <a:bodyPr/>
          <a:lstStyle/>
          <a:p>
            <a:fld id="{35F36E13-6A7A-41D5-957F-4F1F5B55A479}" type="slidenum">
              <a:rPr lang="es-PE" smtClean="0"/>
              <a:t>‹Nº›</a:t>
            </a:fld>
            <a:endParaRPr lang="es-PE"/>
          </a:p>
        </p:txBody>
      </p:sp>
    </p:spTree>
    <p:extLst>
      <p:ext uri="{BB962C8B-B14F-4D97-AF65-F5344CB8AC3E}">
        <p14:creationId xmlns:p14="http://schemas.microsoft.com/office/powerpoint/2010/main" val="3656359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ACA021E-F724-4CDE-A58B-A348370D3E2F}"/>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D994BD7-5E73-4DD6-95D1-6E34F91E344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CCA9826-FB66-47CE-B406-1EA74423E7D3}"/>
              </a:ext>
            </a:extLst>
          </p:cNvPr>
          <p:cNvSpPr>
            <a:spLocks noGrp="1"/>
          </p:cNvSpPr>
          <p:nvPr>
            <p:ph type="dt" sz="half" idx="10"/>
          </p:nvPr>
        </p:nvSpPr>
        <p:spPr/>
        <p:txBody>
          <a:bodyPr/>
          <a:lstStyle/>
          <a:p>
            <a:fld id="{81FCDAE0-51D8-467A-B12F-A7A262688713}" type="datetimeFigureOut">
              <a:rPr lang="es-PE" smtClean="0"/>
              <a:t>15/06/2023</a:t>
            </a:fld>
            <a:endParaRPr lang="es-PE"/>
          </a:p>
        </p:txBody>
      </p:sp>
      <p:sp>
        <p:nvSpPr>
          <p:cNvPr id="5" name="Marcador de pie de página 4">
            <a:extLst>
              <a:ext uri="{FF2B5EF4-FFF2-40B4-BE49-F238E27FC236}">
                <a16:creationId xmlns:a16="http://schemas.microsoft.com/office/drawing/2014/main" id="{F6B69B73-D53D-4162-B218-3495815FBD2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3981CA6-5B81-4809-AAB3-E28B0FDB7401}"/>
              </a:ext>
            </a:extLst>
          </p:cNvPr>
          <p:cNvSpPr>
            <a:spLocks noGrp="1"/>
          </p:cNvSpPr>
          <p:nvPr>
            <p:ph type="sldNum" sz="quarter" idx="12"/>
          </p:nvPr>
        </p:nvSpPr>
        <p:spPr/>
        <p:txBody>
          <a:bodyPr/>
          <a:lstStyle/>
          <a:p>
            <a:fld id="{35F36E13-6A7A-41D5-957F-4F1F5B55A479}" type="slidenum">
              <a:rPr lang="es-PE" smtClean="0"/>
              <a:t>‹Nº›</a:t>
            </a:fld>
            <a:endParaRPr lang="es-PE"/>
          </a:p>
        </p:txBody>
      </p:sp>
    </p:spTree>
    <p:extLst>
      <p:ext uri="{BB962C8B-B14F-4D97-AF65-F5344CB8AC3E}">
        <p14:creationId xmlns:p14="http://schemas.microsoft.com/office/powerpoint/2010/main" val="1856137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9B012B-C3B0-41EF-9758-002F901EBB3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5227FA31-579C-421B-BA4E-357A0BB6CF5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8E5ECBC-AA2E-49DF-BBDB-86922672B92B}"/>
              </a:ext>
            </a:extLst>
          </p:cNvPr>
          <p:cNvSpPr>
            <a:spLocks noGrp="1"/>
          </p:cNvSpPr>
          <p:nvPr>
            <p:ph type="dt" sz="half" idx="10"/>
          </p:nvPr>
        </p:nvSpPr>
        <p:spPr/>
        <p:txBody>
          <a:bodyPr/>
          <a:lstStyle/>
          <a:p>
            <a:fld id="{81FCDAE0-51D8-467A-B12F-A7A262688713}" type="datetimeFigureOut">
              <a:rPr lang="es-PE" smtClean="0"/>
              <a:t>15/06/2023</a:t>
            </a:fld>
            <a:endParaRPr lang="es-PE"/>
          </a:p>
        </p:txBody>
      </p:sp>
      <p:sp>
        <p:nvSpPr>
          <p:cNvPr id="5" name="Marcador de pie de página 4">
            <a:extLst>
              <a:ext uri="{FF2B5EF4-FFF2-40B4-BE49-F238E27FC236}">
                <a16:creationId xmlns:a16="http://schemas.microsoft.com/office/drawing/2014/main" id="{3DA9CB0F-46F1-4927-98DD-36488D804FC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CD0EFAF-084F-4B51-B62A-C66BB7B188B6}"/>
              </a:ext>
            </a:extLst>
          </p:cNvPr>
          <p:cNvSpPr>
            <a:spLocks noGrp="1"/>
          </p:cNvSpPr>
          <p:nvPr>
            <p:ph type="sldNum" sz="quarter" idx="12"/>
          </p:nvPr>
        </p:nvSpPr>
        <p:spPr/>
        <p:txBody>
          <a:bodyPr/>
          <a:lstStyle/>
          <a:p>
            <a:fld id="{35F36E13-6A7A-41D5-957F-4F1F5B55A479}" type="slidenum">
              <a:rPr lang="es-PE" smtClean="0"/>
              <a:t>‹Nº›</a:t>
            </a:fld>
            <a:endParaRPr lang="es-PE"/>
          </a:p>
        </p:txBody>
      </p:sp>
    </p:spTree>
    <p:extLst>
      <p:ext uri="{BB962C8B-B14F-4D97-AF65-F5344CB8AC3E}">
        <p14:creationId xmlns:p14="http://schemas.microsoft.com/office/powerpoint/2010/main" val="148100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1C15A1-CD7F-47AA-8387-C4882004884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F0A93308-0ADC-4B3F-AE07-BDB5D4E6A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96BD49E-4FA8-4474-B712-96793D191790}"/>
              </a:ext>
            </a:extLst>
          </p:cNvPr>
          <p:cNvSpPr>
            <a:spLocks noGrp="1"/>
          </p:cNvSpPr>
          <p:nvPr>
            <p:ph type="dt" sz="half" idx="10"/>
          </p:nvPr>
        </p:nvSpPr>
        <p:spPr/>
        <p:txBody>
          <a:bodyPr/>
          <a:lstStyle/>
          <a:p>
            <a:fld id="{81FCDAE0-51D8-467A-B12F-A7A262688713}" type="datetimeFigureOut">
              <a:rPr lang="es-PE" smtClean="0"/>
              <a:t>15/06/2023</a:t>
            </a:fld>
            <a:endParaRPr lang="es-PE"/>
          </a:p>
        </p:txBody>
      </p:sp>
      <p:sp>
        <p:nvSpPr>
          <p:cNvPr id="5" name="Marcador de pie de página 4">
            <a:extLst>
              <a:ext uri="{FF2B5EF4-FFF2-40B4-BE49-F238E27FC236}">
                <a16:creationId xmlns:a16="http://schemas.microsoft.com/office/drawing/2014/main" id="{3DB8BD6A-5A65-4D4A-AE59-713ED9E70FD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FA68E79-A27E-4A56-8551-D104C80707E6}"/>
              </a:ext>
            </a:extLst>
          </p:cNvPr>
          <p:cNvSpPr>
            <a:spLocks noGrp="1"/>
          </p:cNvSpPr>
          <p:nvPr>
            <p:ph type="sldNum" sz="quarter" idx="12"/>
          </p:nvPr>
        </p:nvSpPr>
        <p:spPr/>
        <p:txBody>
          <a:bodyPr/>
          <a:lstStyle/>
          <a:p>
            <a:fld id="{35F36E13-6A7A-41D5-957F-4F1F5B55A479}" type="slidenum">
              <a:rPr lang="es-PE" smtClean="0"/>
              <a:t>‹Nº›</a:t>
            </a:fld>
            <a:endParaRPr lang="es-PE"/>
          </a:p>
        </p:txBody>
      </p:sp>
    </p:spTree>
    <p:extLst>
      <p:ext uri="{BB962C8B-B14F-4D97-AF65-F5344CB8AC3E}">
        <p14:creationId xmlns:p14="http://schemas.microsoft.com/office/powerpoint/2010/main" val="2141807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48EAE0-2970-492E-8EB5-43C1B60949F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A6D0F54B-5482-4DF2-8605-4B8A19EF2BF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5DC422AB-538F-440F-A901-DCF21347227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B069EA41-A011-4E3A-AFAA-5ADDD6E0D94F}"/>
              </a:ext>
            </a:extLst>
          </p:cNvPr>
          <p:cNvSpPr>
            <a:spLocks noGrp="1"/>
          </p:cNvSpPr>
          <p:nvPr>
            <p:ph type="dt" sz="half" idx="10"/>
          </p:nvPr>
        </p:nvSpPr>
        <p:spPr/>
        <p:txBody>
          <a:bodyPr/>
          <a:lstStyle/>
          <a:p>
            <a:fld id="{81FCDAE0-51D8-467A-B12F-A7A262688713}" type="datetimeFigureOut">
              <a:rPr lang="es-PE" smtClean="0"/>
              <a:t>15/06/2023</a:t>
            </a:fld>
            <a:endParaRPr lang="es-PE"/>
          </a:p>
        </p:txBody>
      </p:sp>
      <p:sp>
        <p:nvSpPr>
          <p:cNvPr id="6" name="Marcador de pie de página 5">
            <a:extLst>
              <a:ext uri="{FF2B5EF4-FFF2-40B4-BE49-F238E27FC236}">
                <a16:creationId xmlns:a16="http://schemas.microsoft.com/office/drawing/2014/main" id="{664CAC5F-9391-4A9C-A13E-F9A1BF5692C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48A5ED1-57D8-4B4B-9AD4-CED65D738164}"/>
              </a:ext>
            </a:extLst>
          </p:cNvPr>
          <p:cNvSpPr>
            <a:spLocks noGrp="1"/>
          </p:cNvSpPr>
          <p:nvPr>
            <p:ph type="sldNum" sz="quarter" idx="12"/>
          </p:nvPr>
        </p:nvSpPr>
        <p:spPr/>
        <p:txBody>
          <a:bodyPr/>
          <a:lstStyle/>
          <a:p>
            <a:fld id="{35F36E13-6A7A-41D5-957F-4F1F5B55A479}" type="slidenum">
              <a:rPr lang="es-PE" smtClean="0"/>
              <a:t>‹Nº›</a:t>
            </a:fld>
            <a:endParaRPr lang="es-PE"/>
          </a:p>
        </p:txBody>
      </p:sp>
    </p:spTree>
    <p:extLst>
      <p:ext uri="{BB962C8B-B14F-4D97-AF65-F5344CB8AC3E}">
        <p14:creationId xmlns:p14="http://schemas.microsoft.com/office/powerpoint/2010/main" val="24325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76800E-F134-4FB0-8DB8-4A8AA98BCC0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4504BD96-89A6-4990-B2EA-FED086254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C0C80BA-0E0F-4A5E-9E8E-F2189724CE4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0211DDFA-7811-4C00-92B1-460D0C3B6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E55CF78-4AFB-48FA-94FE-2E326222F89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6F4CDA1F-998E-4C89-952B-822E69121214}"/>
              </a:ext>
            </a:extLst>
          </p:cNvPr>
          <p:cNvSpPr>
            <a:spLocks noGrp="1"/>
          </p:cNvSpPr>
          <p:nvPr>
            <p:ph type="dt" sz="half" idx="10"/>
          </p:nvPr>
        </p:nvSpPr>
        <p:spPr/>
        <p:txBody>
          <a:bodyPr/>
          <a:lstStyle/>
          <a:p>
            <a:fld id="{81FCDAE0-51D8-467A-B12F-A7A262688713}" type="datetimeFigureOut">
              <a:rPr lang="es-PE" smtClean="0"/>
              <a:t>15/06/2023</a:t>
            </a:fld>
            <a:endParaRPr lang="es-PE"/>
          </a:p>
        </p:txBody>
      </p:sp>
      <p:sp>
        <p:nvSpPr>
          <p:cNvPr id="8" name="Marcador de pie de página 7">
            <a:extLst>
              <a:ext uri="{FF2B5EF4-FFF2-40B4-BE49-F238E27FC236}">
                <a16:creationId xmlns:a16="http://schemas.microsoft.com/office/drawing/2014/main" id="{5CBE89F1-13CF-45BD-A72A-4AF18292042B}"/>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24DBCA2-0EF9-4F2C-B217-638D1A8855BE}"/>
              </a:ext>
            </a:extLst>
          </p:cNvPr>
          <p:cNvSpPr>
            <a:spLocks noGrp="1"/>
          </p:cNvSpPr>
          <p:nvPr>
            <p:ph type="sldNum" sz="quarter" idx="12"/>
          </p:nvPr>
        </p:nvSpPr>
        <p:spPr/>
        <p:txBody>
          <a:bodyPr/>
          <a:lstStyle/>
          <a:p>
            <a:fld id="{35F36E13-6A7A-41D5-957F-4F1F5B55A479}" type="slidenum">
              <a:rPr lang="es-PE" smtClean="0"/>
              <a:t>‹Nº›</a:t>
            </a:fld>
            <a:endParaRPr lang="es-PE"/>
          </a:p>
        </p:txBody>
      </p:sp>
    </p:spTree>
    <p:extLst>
      <p:ext uri="{BB962C8B-B14F-4D97-AF65-F5344CB8AC3E}">
        <p14:creationId xmlns:p14="http://schemas.microsoft.com/office/powerpoint/2010/main" val="352826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307016-1EDF-425F-90BF-257420ADE26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9D84F00A-7E88-42CF-A747-DB8599174374}"/>
              </a:ext>
            </a:extLst>
          </p:cNvPr>
          <p:cNvSpPr>
            <a:spLocks noGrp="1"/>
          </p:cNvSpPr>
          <p:nvPr>
            <p:ph type="dt" sz="half" idx="10"/>
          </p:nvPr>
        </p:nvSpPr>
        <p:spPr/>
        <p:txBody>
          <a:bodyPr/>
          <a:lstStyle/>
          <a:p>
            <a:fld id="{81FCDAE0-51D8-467A-B12F-A7A262688713}" type="datetimeFigureOut">
              <a:rPr lang="es-PE" smtClean="0"/>
              <a:t>15/06/2023</a:t>
            </a:fld>
            <a:endParaRPr lang="es-PE"/>
          </a:p>
        </p:txBody>
      </p:sp>
      <p:sp>
        <p:nvSpPr>
          <p:cNvPr id="4" name="Marcador de pie de página 3">
            <a:extLst>
              <a:ext uri="{FF2B5EF4-FFF2-40B4-BE49-F238E27FC236}">
                <a16:creationId xmlns:a16="http://schemas.microsoft.com/office/drawing/2014/main" id="{AE5FE70E-0A8F-4771-AC14-6DDC5C5DB168}"/>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FB333707-63EA-4AD8-85BE-D30D73774642}"/>
              </a:ext>
            </a:extLst>
          </p:cNvPr>
          <p:cNvSpPr>
            <a:spLocks noGrp="1"/>
          </p:cNvSpPr>
          <p:nvPr>
            <p:ph type="sldNum" sz="quarter" idx="12"/>
          </p:nvPr>
        </p:nvSpPr>
        <p:spPr/>
        <p:txBody>
          <a:bodyPr/>
          <a:lstStyle/>
          <a:p>
            <a:fld id="{35F36E13-6A7A-41D5-957F-4F1F5B55A479}" type="slidenum">
              <a:rPr lang="es-PE" smtClean="0"/>
              <a:t>‹Nº›</a:t>
            </a:fld>
            <a:endParaRPr lang="es-PE"/>
          </a:p>
        </p:txBody>
      </p:sp>
    </p:spTree>
    <p:extLst>
      <p:ext uri="{BB962C8B-B14F-4D97-AF65-F5344CB8AC3E}">
        <p14:creationId xmlns:p14="http://schemas.microsoft.com/office/powerpoint/2010/main" val="100439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381BE2D-3B49-4485-AB8E-12B1415836B6}"/>
              </a:ext>
            </a:extLst>
          </p:cNvPr>
          <p:cNvSpPr>
            <a:spLocks noGrp="1"/>
          </p:cNvSpPr>
          <p:nvPr>
            <p:ph type="dt" sz="half" idx="10"/>
          </p:nvPr>
        </p:nvSpPr>
        <p:spPr/>
        <p:txBody>
          <a:bodyPr/>
          <a:lstStyle/>
          <a:p>
            <a:fld id="{81FCDAE0-51D8-467A-B12F-A7A262688713}" type="datetimeFigureOut">
              <a:rPr lang="es-PE" smtClean="0"/>
              <a:t>15/06/2023</a:t>
            </a:fld>
            <a:endParaRPr lang="es-PE"/>
          </a:p>
        </p:txBody>
      </p:sp>
      <p:sp>
        <p:nvSpPr>
          <p:cNvPr id="3" name="Marcador de pie de página 2">
            <a:extLst>
              <a:ext uri="{FF2B5EF4-FFF2-40B4-BE49-F238E27FC236}">
                <a16:creationId xmlns:a16="http://schemas.microsoft.com/office/drawing/2014/main" id="{20E47F3D-E311-4F3D-BDD2-7B25665F7757}"/>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F59A7784-3564-47B9-9212-B79EF65214A2}"/>
              </a:ext>
            </a:extLst>
          </p:cNvPr>
          <p:cNvSpPr>
            <a:spLocks noGrp="1"/>
          </p:cNvSpPr>
          <p:nvPr>
            <p:ph type="sldNum" sz="quarter" idx="12"/>
          </p:nvPr>
        </p:nvSpPr>
        <p:spPr/>
        <p:txBody>
          <a:bodyPr/>
          <a:lstStyle/>
          <a:p>
            <a:fld id="{35F36E13-6A7A-41D5-957F-4F1F5B55A479}" type="slidenum">
              <a:rPr lang="es-PE" smtClean="0"/>
              <a:t>‹Nº›</a:t>
            </a:fld>
            <a:endParaRPr lang="es-PE"/>
          </a:p>
        </p:txBody>
      </p:sp>
    </p:spTree>
    <p:extLst>
      <p:ext uri="{BB962C8B-B14F-4D97-AF65-F5344CB8AC3E}">
        <p14:creationId xmlns:p14="http://schemas.microsoft.com/office/powerpoint/2010/main" val="1243476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8A7FED-ACD3-4472-A128-72BCC331FE6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A8740F65-EAC0-4433-AF74-BCCEC70834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F5480638-A7FF-41BD-AF9D-4699B80955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12662C3-33BA-460E-97CC-63AA6801395C}"/>
              </a:ext>
            </a:extLst>
          </p:cNvPr>
          <p:cNvSpPr>
            <a:spLocks noGrp="1"/>
          </p:cNvSpPr>
          <p:nvPr>
            <p:ph type="dt" sz="half" idx="10"/>
          </p:nvPr>
        </p:nvSpPr>
        <p:spPr/>
        <p:txBody>
          <a:bodyPr/>
          <a:lstStyle/>
          <a:p>
            <a:fld id="{81FCDAE0-51D8-467A-B12F-A7A262688713}" type="datetimeFigureOut">
              <a:rPr lang="es-PE" smtClean="0"/>
              <a:t>15/06/2023</a:t>
            </a:fld>
            <a:endParaRPr lang="es-PE"/>
          </a:p>
        </p:txBody>
      </p:sp>
      <p:sp>
        <p:nvSpPr>
          <p:cNvPr id="6" name="Marcador de pie de página 5">
            <a:extLst>
              <a:ext uri="{FF2B5EF4-FFF2-40B4-BE49-F238E27FC236}">
                <a16:creationId xmlns:a16="http://schemas.microsoft.com/office/drawing/2014/main" id="{1D3BBB7B-FCD6-4D92-A691-E331318C8673}"/>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B8B0103-3CD8-4456-907D-517C09F2A97A}"/>
              </a:ext>
            </a:extLst>
          </p:cNvPr>
          <p:cNvSpPr>
            <a:spLocks noGrp="1"/>
          </p:cNvSpPr>
          <p:nvPr>
            <p:ph type="sldNum" sz="quarter" idx="12"/>
          </p:nvPr>
        </p:nvSpPr>
        <p:spPr/>
        <p:txBody>
          <a:bodyPr/>
          <a:lstStyle/>
          <a:p>
            <a:fld id="{35F36E13-6A7A-41D5-957F-4F1F5B55A479}" type="slidenum">
              <a:rPr lang="es-PE" smtClean="0"/>
              <a:t>‹Nº›</a:t>
            </a:fld>
            <a:endParaRPr lang="es-PE"/>
          </a:p>
        </p:txBody>
      </p:sp>
    </p:spTree>
    <p:extLst>
      <p:ext uri="{BB962C8B-B14F-4D97-AF65-F5344CB8AC3E}">
        <p14:creationId xmlns:p14="http://schemas.microsoft.com/office/powerpoint/2010/main" val="1495104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71FC7E-CCB7-4796-802B-010C7493D80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9CDB402E-4619-4E85-BC48-156F6EC53E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50D177C2-C0E6-44F2-A4FD-69B4EDDDC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7230498-6CA2-4097-B8D1-2DE250DAE312}"/>
              </a:ext>
            </a:extLst>
          </p:cNvPr>
          <p:cNvSpPr>
            <a:spLocks noGrp="1"/>
          </p:cNvSpPr>
          <p:nvPr>
            <p:ph type="dt" sz="half" idx="10"/>
          </p:nvPr>
        </p:nvSpPr>
        <p:spPr/>
        <p:txBody>
          <a:bodyPr/>
          <a:lstStyle/>
          <a:p>
            <a:fld id="{81FCDAE0-51D8-467A-B12F-A7A262688713}" type="datetimeFigureOut">
              <a:rPr lang="es-PE" smtClean="0"/>
              <a:t>15/06/2023</a:t>
            </a:fld>
            <a:endParaRPr lang="es-PE"/>
          </a:p>
        </p:txBody>
      </p:sp>
      <p:sp>
        <p:nvSpPr>
          <p:cNvPr id="6" name="Marcador de pie de página 5">
            <a:extLst>
              <a:ext uri="{FF2B5EF4-FFF2-40B4-BE49-F238E27FC236}">
                <a16:creationId xmlns:a16="http://schemas.microsoft.com/office/drawing/2014/main" id="{CA0E4AC8-E9BC-4494-A366-A33D669ADB9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4936D41-A849-42E2-9462-B9746CFC1D05}"/>
              </a:ext>
            </a:extLst>
          </p:cNvPr>
          <p:cNvSpPr>
            <a:spLocks noGrp="1"/>
          </p:cNvSpPr>
          <p:nvPr>
            <p:ph type="sldNum" sz="quarter" idx="12"/>
          </p:nvPr>
        </p:nvSpPr>
        <p:spPr/>
        <p:txBody>
          <a:bodyPr/>
          <a:lstStyle/>
          <a:p>
            <a:fld id="{35F36E13-6A7A-41D5-957F-4F1F5B55A479}" type="slidenum">
              <a:rPr lang="es-PE" smtClean="0"/>
              <a:t>‹Nº›</a:t>
            </a:fld>
            <a:endParaRPr lang="es-PE"/>
          </a:p>
        </p:txBody>
      </p:sp>
    </p:spTree>
    <p:extLst>
      <p:ext uri="{BB962C8B-B14F-4D97-AF65-F5344CB8AC3E}">
        <p14:creationId xmlns:p14="http://schemas.microsoft.com/office/powerpoint/2010/main" val="3610893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0B02B50-AEF5-4C0F-81ED-0B25ADDF6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08CD06E9-3966-4ECC-8ACC-4B33F7C50D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478E69E-DE91-46BB-B07C-4D2D11DC61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CDAE0-51D8-467A-B12F-A7A262688713}" type="datetimeFigureOut">
              <a:rPr lang="es-PE" smtClean="0"/>
              <a:t>15/06/2023</a:t>
            </a:fld>
            <a:endParaRPr lang="es-PE"/>
          </a:p>
        </p:txBody>
      </p:sp>
      <p:sp>
        <p:nvSpPr>
          <p:cNvPr id="5" name="Marcador de pie de página 4">
            <a:extLst>
              <a:ext uri="{FF2B5EF4-FFF2-40B4-BE49-F238E27FC236}">
                <a16:creationId xmlns:a16="http://schemas.microsoft.com/office/drawing/2014/main" id="{3DEDB04A-F5F4-4128-8F64-6C205A5E0B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DCB6D35C-259B-4DF8-BFCD-E4F29F7CB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F36E13-6A7A-41D5-957F-4F1F5B55A479}" type="slidenum">
              <a:rPr lang="es-PE" smtClean="0"/>
              <a:t>‹Nº›</a:t>
            </a:fld>
            <a:endParaRPr lang="es-PE"/>
          </a:p>
        </p:txBody>
      </p:sp>
    </p:spTree>
    <p:extLst>
      <p:ext uri="{BB962C8B-B14F-4D97-AF65-F5344CB8AC3E}">
        <p14:creationId xmlns:p14="http://schemas.microsoft.com/office/powerpoint/2010/main" val="2462284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5BEE0A-0B73-43B6-9158-CAC3C00A3EDE}"/>
              </a:ext>
            </a:extLst>
          </p:cNvPr>
          <p:cNvSpPr>
            <a:spLocks noGrp="1"/>
          </p:cNvSpPr>
          <p:nvPr>
            <p:ph type="ctrTitle"/>
          </p:nvPr>
        </p:nvSpPr>
        <p:spPr/>
        <p:txBody>
          <a:bodyPr/>
          <a:lstStyle/>
          <a:p>
            <a:r>
              <a:rPr lang="es-MX" dirty="0"/>
              <a:t>Informe Actual- IGC</a:t>
            </a:r>
            <a:endParaRPr lang="es-PE" dirty="0"/>
          </a:p>
        </p:txBody>
      </p:sp>
    </p:spTree>
    <p:extLst>
      <p:ext uri="{BB962C8B-B14F-4D97-AF65-F5344CB8AC3E}">
        <p14:creationId xmlns:p14="http://schemas.microsoft.com/office/powerpoint/2010/main" val="465771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DF67918-9835-42C0-8049-C2B224C08E17}"/>
              </a:ext>
            </a:extLst>
          </p:cNvPr>
          <p:cNvSpPr>
            <a:spLocks noGrp="1"/>
          </p:cNvSpPr>
          <p:nvPr>
            <p:ph idx="1"/>
          </p:nvPr>
        </p:nvSpPr>
        <p:spPr>
          <a:xfrm>
            <a:off x="838200" y="609600"/>
            <a:ext cx="10515600" cy="5567363"/>
          </a:xfrm>
        </p:spPr>
        <p:txBody>
          <a:bodyPr>
            <a:normAutofit lnSpcReduction="10000"/>
          </a:bodyPr>
          <a:lstStyle/>
          <a:p>
            <a:r>
              <a:rPr lang="es-MX" dirty="0"/>
              <a:t>Tras varias pruebas el código no validaba las credenciales, se reformulo el código con otro método de validación de datos dando éxito.</a:t>
            </a:r>
          </a:p>
          <a:p>
            <a:r>
              <a:rPr lang="es-PE" dirty="0"/>
              <a:t>Una vez terminadas las pruebas correspondientes se verificó el funcionamiento de corrido de todo el sistema con éxito.</a:t>
            </a:r>
          </a:p>
          <a:p>
            <a:r>
              <a:rPr lang="es-PE" dirty="0"/>
              <a:t>Se intentó colocar la página en un host gratuito, ya que no se tenia acceso al Cpanel para realizar los cambios correspondientes en el host del cual la empresa tiene propiedad, se obtuvieron errores de credenciales ya que al ser un host gratuito las herramientas que se brindan son limitadas, por ende habría que tener acceso al Cpanel de la empresa o pagar un host distinto y colocar las credenciales correspondientes del host. En un punto anterior se detallaron las credenciales que se deben de colocar. Posterior se presenta un video de como funciona  toda la página en general.</a:t>
            </a:r>
          </a:p>
        </p:txBody>
      </p:sp>
    </p:spTree>
    <p:extLst>
      <p:ext uri="{BB962C8B-B14F-4D97-AF65-F5344CB8AC3E}">
        <p14:creationId xmlns:p14="http://schemas.microsoft.com/office/powerpoint/2010/main" val="173179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2CB2842-C64D-4E00-961D-09FC4E64CF5D}"/>
              </a:ext>
            </a:extLst>
          </p:cNvPr>
          <p:cNvSpPr>
            <a:spLocks noGrp="1"/>
          </p:cNvSpPr>
          <p:nvPr>
            <p:ph idx="1"/>
          </p:nvPr>
        </p:nvSpPr>
        <p:spPr>
          <a:xfrm>
            <a:off x="838200" y="491706"/>
            <a:ext cx="10515600" cy="5753819"/>
          </a:xfrm>
        </p:spPr>
        <p:txBody>
          <a:bodyPr>
            <a:normAutofit fontScale="62500" lnSpcReduction="20000"/>
          </a:bodyPr>
          <a:lstStyle/>
          <a:p>
            <a:r>
              <a:rPr lang="es-MX" dirty="0"/>
              <a:t>Tras un periodo de tiempo de prueba de error del código en el HOST gratuito se mantuvo la hipótesis de que era por las limitaciones del host; no obstante, Se acaba de encontrar el error y se brindó una solución. La solución al problema radicó en el tipo de conexión, tras un periodo de investigación se dedujo que la bd de 000webhost es una bd que prefiere definiciones más específicas y no tan globales como la que se desarrollo en el local host, se realizó el ajuste a un método de conexión PDO siendo más estrictos con la consulta lo que permitió la correcta inserción de los datos a través del host en línea.</a:t>
            </a:r>
          </a:p>
          <a:p>
            <a:r>
              <a:rPr lang="es-MX" dirty="0"/>
              <a:t>Una vez hecho se pudieron observas algunos errores de sintaxis que se corrigieron a la brevedad.</a:t>
            </a:r>
          </a:p>
          <a:p>
            <a:r>
              <a:rPr lang="es-MX" dirty="0"/>
              <a:t>Con los cambios hechos se procedió a probar la página dando una efectividad del 100%</a:t>
            </a:r>
          </a:p>
          <a:p>
            <a:r>
              <a:rPr lang="es-MX" dirty="0"/>
              <a:t>Tomar en cuenta que las pruebas pertinentes se vienen haciendo en mi computador hay que traspasar estos datos a las oficinas de IGC para salvaguardar los cambios dentro de su propia cuenta de 000webhost. </a:t>
            </a:r>
          </a:p>
          <a:p>
            <a:r>
              <a:rPr lang="es-MX" dirty="0"/>
              <a:t>Para la validación de datos en la parte de Login el archivo de conexión de este tendrá que ajustar a los parámetros del </a:t>
            </a:r>
            <a:r>
              <a:rPr lang="es-MX" b="1" dirty="0"/>
              <a:t>chamilo.</a:t>
            </a:r>
          </a:p>
          <a:p>
            <a:r>
              <a:rPr lang="es-PE" dirty="0"/>
              <a:t>Se ajustaron los parámetros necesarios para la validación dentro de el host local, para ello se tuve que volver a adaptar el código para hacerlo compatible con el tipo de conexión que se estableció(conexión.php, recordar que este archivo maneja la conexión y almacena las credenciales hacia la Base de datos ).</a:t>
            </a:r>
          </a:p>
          <a:p>
            <a:r>
              <a:rPr lang="es-PE" dirty="0"/>
              <a:t>Una vez ajustados los parámetros dentro del host, se obtuvieron algunos errores mínimos de sintaxis que al corregirse se ajustaron correctamente al código de conexión dando efectividad a la validación de datos almacenados en la base de datos.</a:t>
            </a:r>
          </a:p>
          <a:p>
            <a:r>
              <a:rPr lang="es-PE" dirty="0"/>
              <a:t>Se detalla a continuación que el usuario debe primero registrarse para que sus datos correspondientes se inserten en la base de datos, de esta forma al querer iniciar sesión le permitirá acceder a la ruta final de destino con las credenciales con las que cuenta.(Aula Virtual). </a:t>
            </a:r>
            <a:r>
              <a:rPr lang="es-PE" b="1" u="sng" dirty="0">
                <a:effectLst>
                  <a:outerShdw blurRad="38100" dist="38100" dir="2700000" algn="tl">
                    <a:srgbClr val="000000">
                      <a:alpha val="43137"/>
                    </a:srgbClr>
                  </a:outerShdw>
                </a:effectLst>
              </a:rPr>
              <a:t>El link a la página está al final del documento.</a:t>
            </a:r>
          </a:p>
        </p:txBody>
      </p:sp>
    </p:spTree>
    <p:extLst>
      <p:ext uri="{BB962C8B-B14F-4D97-AF65-F5344CB8AC3E}">
        <p14:creationId xmlns:p14="http://schemas.microsoft.com/office/powerpoint/2010/main" val="774358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507E687-1EC3-5B26-5F2B-A75F2E6BFD31}"/>
              </a:ext>
            </a:extLst>
          </p:cNvPr>
          <p:cNvSpPr>
            <a:spLocks noGrp="1"/>
          </p:cNvSpPr>
          <p:nvPr>
            <p:ph idx="1"/>
          </p:nvPr>
        </p:nvSpPr>
        <p:spPr>
          <a:xfrm>
            <a:off x="838200" y="478172"/>
            <a:ext cx="10515600" cy="5698791"/>
          </a:xfrm>
        </p:spPr>
        <p:txBody>
          <a:bodyPr>
            <a:normAutofit/>
          </a:bodyPr>
          <a:lstStyle/>
          <a:p>
            <a:r>
              <a:rPr lang="es-MX" dirty="0"/>
              <a:t>Se realizo la marcación de detalles, eliminando algunos campos señalados</a:t>
            </a:r>
          </a:p>
          <a:p>
            <a:r>
              <a:rPr lang="es-MX" dirty="0"/>
              <a:t>Se cambiaron textos y una selección en el tipo de usuario por </a:t>
            </a:r>
            <a:r>
              <a:rPr lang="es-MX" b="1" dirty="0"/>
              <a:t>Empresa/Institucional </a:t>
            </a:r>
            <a:r>
              <a:rPr lang="es-MX" dirty="0"/>
              <a:t>y la frase de la parte baja que muestra indicación de completar campos se cambiará por </a:t>
            </a:r>
            <a:r>
              <a:rPr lang="es-MX" b="1" dirty="0"/>
              <a:t>Llene sus datos institucionales o corporativos </a:t>
            </a:r>
          </a:p>
          <a:p>
            <a:r>
              <a:rPr lang="es-MX" dirty="0"/>
              <a:t>Se editaron algunos campos en la parte corporativa(datos) con solo teléfono, correo, oficina de RRHH y oficina de Capacitación para que el usuario no sienta tedioso el llenado de datos, en los dos últimos campos mencionados el usuario colocará el contacto del responsable para poder comunicarse de manera directa con el área correspondiente.</a:t>
            </a:r>
            <a:endParaRPr lang="es-PE" dirty="0"/>
          </a:p>
        </p:txBody>
      </p:sp>
    </p:spTree>
    <p:extLst>
      <p:ext uri="{BB962C8B-B14F-4D97-AF65-F5344CB8AC3E}">
        <p14:creationId xmlns:p14="http://schemas.microsoft.com/office/powerpoint/2010/main" val="2526358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B7007BD-FD71-F072-67BA-9FF477EDEEAA}"/>
              </a:ext>
            </a:extLst>
          </p:cNvPr>
          <p:cNvSpPr>
            <a:spLocks noGrp="1"/>
          </p:cNvSpPr>
          <p:nvPr>
            <p:ph idx="1"/>
          </p:nvPr>
        </p:nvSpPr>
        <p:spPr>
          <a:xfrm>
            <a:off x="494251" y="1644038"/>
            <a:ext cx="10515600" cy="5125674"/>
          </a:xfrm>
        </p:spPr>
        <p:txBody>
          <a:bodyPr>
            <a:normAutofit/>
          </a:bodyPr>
          <a:lstStyle/>
          <a:p>
            <a:r>
              <a:rPr lang="es-MX" dirty="0"/>
              <a:t>Se creo una BD en </a:t>
            </a:r>
            <a:r>
              <a:rPr lang="es-MX" dirty="0" err="1"/>
              <a:t>cpanel</a:t>
            </a:r>
            <a:r>
              <a:rPr lang="es-MX" dirty="0"/>
              <a:t> de igual forma que se hizo en el hosting gratuito 000webhost</a:t>
            </a:r>
          </a:p>
          <a:p>
            <a:r>
              <a:rPr lang="es-MX" dirty="0"/>
              <a:t>Se traspaso la BD de 000WEBHost al </a:t>
            </a:r>
            <a:r>
              <a:rPr lang="es-MX" dirty="0" err="1"/>
              <a:t>Cpanel</a:t>
            </a:r>
            <a:endParaRPr lang="es-MX" dirty="0"/>
          </a:p>
          <a:p>
            <a:r>
              <a:rPr lang="es-MX" dirty="0"/>
              <a:t>Se creó un subdominio en </a:t>
            </a:r>
            <a:r>
              <a:rPr lang="es-MX" dirty="0" err="1"/>
              <a:t>Cpanel</a:t>
            </a:r>
            <a:endParaRPr lang="es-MX" dirty="0"/>
          </a:p>
          <a:p>
            <a:r>
              <a:rPr lang="es-MX" dirty="0"/>
              <a:t>En este subdominio se va albergar la misma página</a:t>
            </a:r>
          </a:p>
          <a:p>
            <a:r>
              <a:rPr lang="es-MX" dirty="0"/>
              <a:t>Se almacenó la página en el subdominio</a:t>
            </a:r>
          </a:p>
          <a:p>
            <a:r>
              <a:rPr lang="es-MX" dirty="0"/>
              <a:t>Para vincular la página creada hay que realizar un cambio en el vinculo que tiene el botón “SOLICITAR INFORMACIÓN” de la página principal.</a:t>
            </a:r>
          </a:p>
        </p:txBody>
      </p:sp>
      <p:sp>
        <p:nvSpPr>
          <p:cNvPr id="4" name="Título 1">
            <a:extLst>
              <a:ext uri="{FF2B5EF4-FFF2-40B4-BE49-F238E27FC236}">
                <a16:creationId xmlns:a16="http://schemas.microsoft.com/office/drawing/2014/main" id="{67C32415-33DC-391F-17AD-682003A3FA49}"/>
              </a:ext>
            </a:extLst>
          </p:cNvPr>
          <p:cNvSpPr>
            <a:spLocks noGrp="1"/>
          </p:cNvSpPr>
          <p:nvPr>
            <p:ph type="title"/>
          </p:nvPr>
        </p:nvSpPr>
        <p:spPr>
          <a:xfrm>
            <a:off x="418750" y="88288"/>
            <a:ext cx="10515600" cy="1325563"/>
          </a:xfrm>
        </p:spPr>
        <p:txBody>
          <a:bodyPr/>
          <a:lstStyle/>
          <a:p>
            <a:r>
              <a:rPr lang="es-MX" dirty="0"/>
              <a:t>Actualizaciones de estado de página</a:t>
            </a:r>
            <a:endParaRPr lang="es-PE" dirty="0"/>
          </a:p>
        </p:txBody>
      </p:sp>
    </p:spTree>
    <p:extLst>
      <p:ext uri="{BB962C8B-B14F-4D97-AF65-F5344CB8AC3E}">
        <p14:creationId xmlns:p14="http://schemas.microsoft.com/office/powerpoint/2010/main" val="2864037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EECAD05-DEA5-C963-F944-66821CA100C0}"/>
              </a:ext>
            </a:extLst>
          </p:cNvPr>
          <p:cNvSpPr>
            <a:spLocks noGrp="1"/>
          </p:cNvSpPr>
          <p:nvPr>
            <p:ph idx="1"/>
          </p:nvPr>
        </p:nvSpPr>
        <p:spPr>
          <a:xfrm>
            <a:off x="838200" y="687897"/>
            <a:ext cx="10515600" cy="5489066"/>
          </a:xfrm>
        </p:spPr>
        <p:txBody>
          <a:bodyPr>
            <a:normAutofit lnSpcReduction="10000"/>
          </a:bodyPr>
          <a:lstStyle/>
          <a:p>
            <a:r>
              <a:rPr lang="es-MX" dirty="0"/>
              <a:t>Esta página principal está administrada en </a:t>
            </a:r>
            <a:r>
              <a:rPr lang="es-MX" dirty="0" err="1"/>
              <a:t>wordpress</a:t>
            </a:r>
            <a:r>
              <a:rPr lang="es-MX" dirty="0"/>
              <a:t> </a:t>
            </a:r>
          </a:p>
          <a:p>
            <a:r>
              <a:rPr lang="es-MX" dirty="0"/>
              <a:t>El vinculo se reemplazará por el actual en oficina</a:t>
            </a:r>
          </a:p>
          <a:p>
            <a:r>
              <a:rPr lang="es-MX" dirty="0"/>
              <a:t>Se descargó </a:t>
            </a:r>
            <a:r>
              <a:rPr lang="es-MX" dirty="0" err="1"/>
              <a:t>Chamilo</a:t>
            </a:r>
            <a:r>
              <a:rPr lang="es-MX" dirty="0"/>
              <a:t> en mi pc</a:t>
            </a:r>
          </a:p>
          <a:p>
            <a:r>
              <a:rPr lang="es-MX" dirty="0"/>
              <a:t>La instalación de </a:t>
            </a:r>
            <a:r>
              <a:rPr lang="es-MX" dirty="0" err="1"/>
              <a:t>Chamilo</a:t>
            </a:r>
            <a:r>
              <a:rPr lang="es-MX" dirty="0"/>
              <a:t> es sencilla debido a los componentes del framework</a:t>
            </a:r>
          </a:p>
          <a:p>
            <a:r>
              <a:rPr lang="es-MX" dirty="0"/>
              <a:t>Para albergar este framework se hará el mismo procedimiento que al albergar la pagina de “SOLICITAR INFORMACIÓN”</a:t>
            </a:r>
          </a:p>
          <a:p>
            <a:r>
              <a:rPr lang="es-MX" dirty="0"/>
              <a:t>Se creó un subdominio exclusivo para Escuela en el apartado del Aula Virtual</a:t>
            </a:r>
          </a:p>
          <a:p>
            <a:r>
              <a:rPr lang="es-MX" dirty="0"/>
              <a:t>En este subdominio se va a almacenar el Aula virtual</a:t>
            </a:r>
          </a:p>
          <a:p>
            <a:r>
              <a:rPr lang="es-MX" dirty="0"/>
              <a:t>Debido a que escuela e instituto comparten el mismo Aula Virtual se deberá cambiar el link desde el administrador WordPress de Escuela</a:t>
            </a:r>
          </a:p>
        </p:txBody>
      </p:sp>
    </p:spTree>
    <p:extLst>
      <p:ext uri="{BB962C8B-B14F-4D97-AF65-F5344CB8AC3E}">
        <p14:creationId xmlns:p14="http://schemas.microsoft.com/office/powerpoint/2010/main" val="395086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F5CBCF9-8C08-B164-0148-E884E92F77A4}"/>
              </a:ext>
            </a:extLst>
          </p:cNvPr>
          <p:cNvSpPr>
            <a:spLocks noGrp="1"/>
          </p:cNvSpPr>
          <p:nvPr>
            <p:ph idx="1"/>
          </p:nvPr>
        </p:nvSpPr>
        <p:spPr>
          <a:xfrm>
            <a:off x="838200" y="629174"/>
            <a:ext cx="10515600" cy="5782680"/>
          </a:xfrm>
        </p:spPr>
        <p:txBody>
          <a:bodyPr/>
          <a:lstStyle/>
          <a:p>
            <a:r>
              <a:rPr lang="es-MX" dirty="0"/>
              <a:t>Una vez actualizado el formulario de la página, se subió al hosting de la página y actualmente está en funcionamiento con un link directo desde la página principal de IGC.</a:t>
            </a:r>
          </a:p>
          <a:p>
            <a:r>
              <a:rPr lang="es-MX" dirty="0"/>
              <a:t>Se creo el aula virtual de Escuela de gerencia y gestión y también a través del hosting  se instaló y configuró el framework de e-learning . </a:t>
            </a:r>
          </a:p>
          <a:p>
            <a:r>
              <a:rPr lang="es-MX" dirty="0"/>
              <a:t>Se creo una redirección en la página de escuela de gerencia y gestión</a:t>
            </a:r>
          </a:p>
          <a:p>
            <a:r>
              <a:rPr lang="es-MX" dirty="0"/>
              <a:t>Actualmente las página están en funcionamiento sin ningún inconveniente.</a:t>
            </a:r>
          </a:p>
          <a:p>
            <a:r>
              <a:rPr lang="es-MX" dirty="0"/>
              <a:t>Se creó una red LAN que va a permitir poder almacenar los datos de las </a:t>
            </a:r>
            <a:r>
              <a:rPr lang="es-MX" dirty="0" err="1"/>
              <a:t>pc’s</a:t>
            </a:r>
            <a:r>
              <a:rPr lang="es-MX" dirty="0"/>
              <a:t> en un “modo compartido”, de esta forma se va a poder almacenar los datos en simultaneo y sin necesitar de un pendrive.</a:t>
            </a:r>
            <a:endParaRPr lang="es-PE" dirty="0"/>
          </a:p>
          <a:p>
            <a:endParaRPr lang="es-PE" dirty="0"/>
          </a:p>
        </p:txBody>
      </p:sp>
    </p:spTree>
    <p:extLst>
      <p:ext uri="{BB962C8B-B14F-4D97-AF65-F5344CB8AC3E}">
        <p14:creationId xmlns:p14="http://schemas.microsoft.com/office/powerpoint/2010/main" val="3138596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C6BFC99-54FB-4938-BF55-B10E3639AFE9}"/>
              </a:ext>
            </a:extLst>
          </p:cNvPr>
          <p:cNvSpPr>
            <a:spLocks noGrp="1"/>
          </p:cNvSpPr>
          <p:nvPr>
            <p:ph idx="1"/>
          </p:nvPr>
        </p:nvSpPr>
        <p:spPr>
          <a:xfrm>
            <a:off x="805343" y="511728"/>
            <a:ext cx="10548457" cy="5665235"/>
          </a:xfrm>
        </p:spPr>
        <p:txBody>
          <a:bodyPr>
            <a:normAutofit fontScale="92500" lnSpcReduction="20000"/>
          </a:bodyPr>
          <a:lstStyle/>
          <a:p>
            <a:r>
              <a:rPr lang="es-MX" dirty="0"/>
              <a:t>Se implementaron ChatBots en la página de IGC y escuela de gerencia y gestión, de esta forma podremos saber más sobre los clientes que quisieran contactarnos.</a:t>
            </a:r>
          </a:p>
          <a:p>
            <a:r>
              <a:rPr lang="es-MX" dirty="0"/>
              <a:t>Se le aplicó IA para un mayor entendimiento de las acciones del ChatBot, y se creo su red neuronal para que sepa las acciones correspondientes a seguir dependiendo de las respuestas o dudas del cliente(enfocado a captar información de contacto para brindar promociones e información sobre los cursos).</a:t>
            </a:r>
          </a:p>
          <a:p>
            <a:r>
              <a:rPr lang="es-MX" dirty="0"/>
              <a:t>Se rellenó la base de datos general del drive con la información correspondiente a cada entidad de la misma.</a:t>
            </a:r>
          </a:p>
          <a:p>
            <a:r>
              <a:rPr lang="es-MX" dirty="0"/>
              <a:t>A esta misma se le implemento un filtro para buscar la información de mejor manera.</a:t>
            </a:r>
          </a:p>
          <a:p>
            <a:r>
              <a:rPr lang="es-MX" dirty="0"/>
              <a:t>Actualmente, se investiga la elaboración de un sistema de asistencias con registros de la misma relación.</a:t>
            </a:r>
          </a:p>
          <a:p>
            <a:r>
              <a:rPr lang="es-MX" dirty="0"/>
              <a:t>Para ingresar al panel de TIDIO CHATBOT es solamente ingresar al WordPress de cualquier pagina (‘IGC’ o ‘escuela’) y en la barra lateral de navegación en las ultimas pestañas está el apartado de </a:t>
            </a:r>
            <a:r>
              <a:rPr lang="es-MX" dirty="0" err="1"/>
              <a:t>Tidio</a:t>
            </a:r>
            <a:endParaRPr lang="es-PE" dirty="0"/>
          </a:p>
        </p:txBody>
      </p:sp>
    </p:spTree>
    <p:extLst>
      <p:ext uri="{BB962C8B-B14F-4D97-AF65-F5344CB8AC3E}">
        <p14:creationId xmlns:p14="http://schemas.microsoft.com/office/powerpoint/2010/main" val="2154680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EA55E82-B0CB-6A81-599A-1C356216A705}"/>
              </a:ext>
            </a:extLst>
          </p:cNvPr>
          <p:cNvSpPr>
            <a:spLocks noGrp="1"/>
          </p:cNvSpPr>
          <p:nvPr>
            <p:ph idx="1"/>
          </p:nvPr>
        </p:nvSpPr>
        <p:spPr>
          <a:xfrm>
            <a:off x="838200" y="511728"/>
            <a:ext cx="10515600" cy="5665235"/>
          </a:xfrm>
        </p:spPr>
        <p:txBody>
          <a:bodyPr/>
          <a:lstStyle/>
          <a:p>
            <a:r>
              <a:rPr lang="es-MX" dirty="0"/>
              <a:t>Las credenciales para la asistencia se encuentran en la carpeta ‘asistencias- archivo y video tutorial’</a:t>
            </a:r>
          </a:p>
          <a:p>
            <a:r>
              <a:rPr lang="es-MX" dirty="0"/>
              <a:t>Los videos explicativos de ingreso a cualquier plataforma desarrollada por mi están descritos en la carpeta ‘TUTORIALES WEB’</a:t>
            </a:r>
          </a:p>
          <a:p>
            <a:pPr marL="0" indent="0">
              <a:buNone/>
            </a:pPr>
            <a:endParaRPr lang="es-MX" dirty="0"/>
          </a:p>
          <a:p>
            <a:endParaRPr lang="es-PE" dirty="0"/>
          </a:p>
        </p:txBody>
      </p:sp>
      <p:pic>
        <p:nvPicPr>
          <p:cNvPr id="5" name="Imagen 4">
            <a:extLst>
              <a:ext uri="{FF2B5EF4-FFF2-40B4-BE49-F238E27FC236}">
                <a16:creationId xmlns:a16="http://schemas.microsoft.com/office/drawing/2014/main" id="{6FA09C8E-BC53-279A-4DC8-A3BD2B3BDD17}"/>
              </a:ext>
            </a:extLst>
          </p:cNvPr>
          <p:cNvPicPr>
            <a:picLocks noChangeAspect="1"/>
          </p:cNvPicPr>
          <p:nvPr/>
        </p:nvPicPr>
        <p:blipFill rotWithShape="1">
          <a:blip r:embed="rId2"/>
          <a:srcRect l="4969" t="13147" r="56832" b="66499"/>
          <a:stretch/>
        </p:blipFill>
        <p:spPr>
          <a:xfrm>
            <a:off x="1910482" y="2936147"/>
            <a:ext cx="8371036" cy="2416029"/>
          </a:xfrm>
          <a:prstGeom prst="rect">
            <a:avLst/>
          </a:prstGeom>
        </p:spPr>
      </p:pic>
    </p:spTree>
    <p:extLst>
      <p:ext uri="{BB962C8B-B14F-4D97-AF65-F5344CB8AC3E}">
        <p14:creationId xmlns:p14="http://schemas.microsoft.com/office/powerpoint/2010/main" val="289702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A7927-4DCF-4D7A-82DA-63B5C314820A}"/>
              </a:ext>
            </a:extLst>
          </p:cNvPr>
          <p:cNvSpPr>
            <a:spLocks noGrp="1"/>
          </p:cNvSpPr>
          <p:nvPr>
            <p:ph type="title"/>
          </p:nvPr>
        </p:nvSpPr>
        <p:spPr>
          <a:xfrm>
            <a:off x="838200" y="38668"/>
            <a:ext cx="10515600" cy="1325563"/>
          </a:xfrm>
        </p:spPr>
        <p:txBody>
          <a:bodyPr/>
          <a:lstStyle/>
          <a:p>
            <a:r>
              <a:rPr lang="es-MX" i="1" u="sng" dirty="0"/>
              <a:t>Cronología</a:t>
            </a:r>
            <a:endParaRPr lang="es-PE" i="1" u="sng" dirty="0"/>
          </a:p>
        </p:txBody>
      </p:sp>
      <p:sp>
        <p:nvSpPr>
          <p:cNvPr id="3" name="Marcador de contenido 2">
            <a:extLst>
              <a:ext uri="{FF2B5EF4-FFF2-40B4-BE49-F238E27FC236}">
                <a16:creationId xmlns:a16="http://schemas.microsoft.com/office/drawing/2014/main" id="{5D2D0874-0F09-4692-BA8F-F8D0C97C1A05}"/>
              </a:ext>
            </a:extLst>
          </p:cNvPr>
          <p:cNvSpPr>
            <a:spLocks noGrp="1"/>
          </p:cNvSpPr>
          <p:nvPr>
            <p:ph idx="1"/>
          </p:nvPr>
        </p:nvSpPr>
        <p:spPr>
          <a:xfrm>
            <a:off x="838200" y="1079006"/>
            <a:ext cx="10515600" cy="4351338"/>
          </a:xfrm>
        </p:spPr>
        <p:txBody>
          <a:bodyPr/>
          <a:lstStyle/>
          <a:p>
            <a:r>
              <a:rPr lang="es-MX" dirty="0"/>
              <a:t>Se presentó como referencia un diagrama de flujos y una base de datos que va a permitir ver el funcionamiento de la página correspondiente.</a:t>
            </a:r>
            <a:endParaRPr lang="es-PE" dirty="0"/>
          </a:p>
        </p:txBody>
      </p:sp>
      <p:pic>
        <p:nvPicPr>
          <p:cNvPr id="5" name="Imagen 4">
            <a:extLst>
              <a:ext uri="{FF2B5EF4-FFF2-40B4-BE49-F238E27FC236}">
                <a16:creationId xmlns:a16="http://schemas.microsoft.com/office/drawing/2014/main" id="{E18A8594-14B3-4725-BCA8-56C8ACD39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854" y="2470659"/>
            <a:ext cx="5738389" cy="3851567"/>
          </a:xfrm>
          <a:prstGeom prst="rect">
            <a:avLst/>
          </a:prstGeom>
        </p:spPr>
      </p:pic>
      <p:pic>
        <p:nvPicPr>
          <p:cNvPr id="7" name="Imagen 6">
            <a:extLst>
              <a:ext uri="{FF2B5EF4-FFF2-40B4-BE49-F238E27FC236}">
                <a16:creationId xmlns:a16="http://schemas.microsoft.com/office/drawing/2014/main" id="{0D42726D-CD0E-4B6A-AC23-86C12F7A5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6735" y="1965833"/>
            <a:ext cx="3315280" cy="4504849"/>
          </a:xfrm>
          <a:prstGeom prst="rect">
            <a:avLst/>
          </a:prstGeom>
        </p:spPr>
      </p:pic>
    </p:spTree>
    <p:extLst>
      <p:ext uri="{BB962C8B-B14F-4D97-AF65-F5344CB8AC3E}">
        <p14:creationId xmlns:p14="http://schemas.microsoft.com/office/powerpoint/2010/main" val="276389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E624FB8-4278-4BEF-8DC4-58F2CCB7AD4B}"/>
              </a:ext>
            </a:extLst>
          </p:cNvPr>
          <p:cNvSpPr>
            <a:spLocks noGrp="1"/>
          </p:cNvSpPr>
          <p:nvPr>
            <p:ph idx="1"/>
          </p:nvPr>
        </p:nvSpPr>
        <p:spPr>
          <a:xfrm>
            <a:off x="603309" y="512493"/>
            <a:ext cx="4572699" cy="5833014"/>
          </a:xfrm>
        </p:spPr>
        <p:txBody>
          <a:bodyPr>
            <a:normAutofit fontScale="92500" lnSpcReduction="10000"/>
          </a:bodyPr>
          <a:lstStyle/>
          <a:p>
            <a:r>
              <a:rPr lang="es-MX" dirty="0"/>
              <a:t>Se empezó a diseñar la interfaz para poder definir al 100% el funcionamiento y el método de almacenado que llevará la página. Para esto se tuvieron que instalar programas como Visual Studio Code y  XAMPP, el primero con las extensiones correspondientes para que identifique el lenguaje en el que se desarrollará la página, en nuestro caso será PHP, Alojamos el proyecto dentro de la carpeta htdocs que está dentro de del Disco C: en la carpeta Xampp1. Como primera maqueta tendemos esto:</a:t>
            </a:r>
            <a:endParaRPr lang="es-PE" dirty="0"/>
          </a:p>
        </p:txBody>
      </p:sp>
      <p:pic>
        <p:nvPicPr>
          <p:cNvPr id="5" name="Imagen 4">
            <a:extLst>
              <a:ext uri="{FF2B5EF4-FFF2-40B4-BE49-F238E27FC236}">
                <a16:creationId xmlns:a16="http://schemas.microsoft.com/office/drawing/2014/main" id="{967BCED6-C192-4DA7-B1D5-4E0D11B3B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6209" y="159391"/>
            <a:ext cx="4572699" cy="5824484"/>
          </a:xfrm>
          <a:prstGeom prst="rect">
            <a:avLst/>
          </a:prstGeom>
        </p:spPr>
      </p:pic>
    </p:spTree>
    <p:extLst>
      <p:ext uri="{BB962C8B-B14F-4D97-AF65-F5344CB8AC3E}">
        <p14:creationId xmlns:p14="http://schemas.microsoft.com/office/powerpoint/2010/main" val="1009397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A79BF1C-9F6F-428B-BDC3-AEDCE6A74E80}"/>
              </a:ext>
            </a:extLst>
          </p:cNvPr>
          <p:cNvSpPr>
            <a:spLocks noGrp="1"/>
          </p:cNvSpPr>
          <p:nvPr>
            <p:ph idx="1"/>
          </p:nvPr>
        </p:nvSpPr>
        <p:spPr>
          <a:xfrm>
            <a:off x="838200" y="461394"/>
            <a:ext cx="11099334" cy="5715569"/>
          </a:xfrm>
        </p:spPr>
        <p:txBody>
          <a:bodyPr>
            <a:normAutofit fontScale="92500" lnSpcReduction="10000"/>
          </a:bodyPr>
          <a:lstStyle/>
          <a:p>
            <a:r>
              <a:rPr lang="es-MX" dirty="0"/>
              <a:t>Después de generar al completo toda la interfaz de usuario, se creo una BD	(Base de Datos) en PhpMyAdmin, un apartado de base de datos brindado por XAMPP; de esta forma vamos a poder crear conexiones entre la web y la BD. Se intento crear tablas relacionadas para generar una doble verificación. Después de varios errores se decidió reconfigurar el formulario de obtención de datos del cliente.</a:t>
            </a:r>
          </a:p>
          <a:p>
            <a:r>
              <a:rPr lang="es-MX" dirty="0"/>
              <a:t>Se reformuló toda la web para una correcta obtención de datos del cliente, creando así una interfaz super intuitiva, en la cual trasladamos todos los campos requeridos por cada petición, y agregando los atributos necesarios a la BD para que concuerde con los datos que se obtendrán y se insertarán desde el formulario</a:t>
            </a:r>
            <a:r>
              <a:rPr lang="es-PE" dirty="0"/>
              <a:t>.</a:t>
            </a:r>
          </a:p>
          <a:p>
            <a:r>
              <a:rPr lang="es-PE" dirty="0"/>
              <a:t>Se presenta la interfaz de usuario, que se compone de un</a:t>
            </a:r>
            <a:r>
              <a:rPr lang="es-PE" i="1" dirty="0"/>
              <a:t> Login</a:t>
            </a:r>
            <a:r>
              <a:rPr lang="es-PE" dirty="0"/>
              <a:t>, aún sin validaciones. Por Otro lado se presenta también el índice de </a:t>
            </a:r>
            <a:r>
              <a:rPr lang="es-PE" i="1" dirty="0"/>
              <a:t>Registro</a:t>
            </a:r>
            <a:r>
              <a:rPr lang="es-PE" dirty="0"/>
              <a:t> de datos del cliente, en la cual se podrá identificar si el usuario es independiente o empresarial/corporativo, esto es necesario para saber con quien se contactará IGC.</a:t>
            </a:r>
            <a:endParaRPr lang="es-MX" dirty="0"/>
          </a:p>
        </p:txBody>
      </p:sp>
    </p:spTree>
    <p:extLst>
      <p:ext uri="{BB962C8B-B14F-4D97-AF65-F5344CB8AC3E}">
        <p14:creationId xmlns:p14="http://schemas.microsoft.com/office/powerpoint/2010/main" val="2363475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B3D4D75-75B5-4B4B-B500-27B998EF5534}"/>
              </a:ext>
            </a:extLst>
          </p:cNvPr>
          <p:cNvSpPr>
            <a:spLocks noGrp="1"/>
          </p:cNvSpPr>
          <p:nvPr>
            <p:ph idx="1"/>
          </p:nvPr>
        </p:nvSpPr>
        <p:spPr>
          <a:xfrm>
            <a:off x="838200" y="720436"/>
            <a:ext cx="4481945" cy="5456527"/>
          </a:xfrm>
        </p:spPr>
        <p:txBody>
          <a:bodyPr>
            <a:normAutofit lnSpcReduction="10000"/>
          </a:bodyPr>
          <a:lstStyle/>
          <a:p>
            <a:r>
              <a:rPr lang="es-MX" dirty="0"/>
              <a:t>A petición del jefe, se insertó un campo correspondiente a cursos, el cual llevará dentro de sus características el poder seleccionar entre los varios diplomados, especializaciones, cursos, congresos y programas In-House que brinda IGC como entidad de formación. A continuación se presenta como queda la interfaz hasta el momento:</a:t>
            </a:r>
            <a:endParaRPr lang="es-PE" dirty="0"/>
          </a:p>
        </p:txBody>
      </p:sp>
      <p:pic>
        <p:nvPicPr>
          <p:cNvPr id="4" name="Imagen 3">
            <a:extLst>
              <a:ext uri="{FF2B5EF4-FFF2-40B4-BE49-F238E27FC236}">
                <a16:creationId xmlns:a16="http://schemas.microsoft.com/office/drawing/2014/main" id="{BDCA6A57-46AB-4623-BA2B-F41EC6B54946}"/>
              </a:ext>
            </a:extLst>
          </p:cNvPr>
          <p:cNvPicPr>
            <a:picLocks noChangeAspect="1"/>
          </p:cNvPicPr>
          <p:nvPr/>
        </p:nvPicPr>
        <p:blipFill rotWithShape="1">
          <a:blip r:embed="rId2"/>
          <a:srcRect l="12879" r="21440" b="4021"/>
          <a:stretch/>
        </p:blipFill>
        <p:spPr>
          <a:xfrm>
            <a:off x="5620280" y="787400"/>
            <a:ext cx="6269229" cy="4962236"/>
          </a:xfrm>
          <a:prstGeom prst="rect">
            <a:avLst/>
          </a:prstGeom>
        </p:spPr>
      </p:pic>
    </p:spTree>
    <p:extLst>
      <p:ext uri="{BB962C8B-B14F-4D97-AF65-F5344CB8AC3E}">
        <p14:creationId xmlns:p14="http://schemas.microsoft.com/office/powerpoint/2010/main" val="141095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E1E094E-CF1F-48AF-B73E-91852ED18141}"/>
              </a:ext>
            </a:extLst>
          </p:cNvPr>
          <p:cNvSpPr>
            <a:spLocks noGrp="1"/>
          </p:cNvSpPr>
          <p:nvPr>
            <p:ph idx="1"/>
          </p:nvPr>
        </p:nvSpPr>
        <p:spPr/>
        <p:txBody>
          <a:bodyPr/>
          <a:lstStyle/>
          <a:p>
            <a:endParaRPr lang="es-PE" dirty="0"/>
          </a:p>
        </p:txBody>
      </p:sp>
      <p:pic>
        <p:nvPicPr>
          <p:cNvPr id="4" name="Imagen 3">
            <a:extLst>
              <a:ext uri="{FF2B5EF4-FFF2-40B4-BE49-F238E27FC236}">
                <a16:creationId xmlns:a16="http://schemas.microsoft.com/office/drawing/2014/main" id="{288B8EBE-9CA3-48A7-96FC-D2B4FF516D1D}"/>
              </a:ext>
            </a:extLst>
          </p:cNvPr>
          <p:cNvPicPr>
            <a:picLocks noChangeAspect="1"/>
          </p:cNvPicPr>
          <p:nvPr/>
        </p:nvPicPr>
        <p:blipFill>
          <a:blip r:embed="rId2"/>
          <a:stretch>
            <a:fillRect/>
          </a:stretch>
        </p:blipFill>
        <p:spPr>
          <a:xfrm>
            <a:off x="0" y="127000"/>
            <a:ext cx="12192000" cy="6604000"/>
          </a:xfrm>
          <a:prstGeom prst="rect">
            <a:avLst/>
          </a:prstGeom>
        </p:spPr>
      </p:pic>
    </p:spTree>
    <p:extLst>
      <p:ext uri="{BB962C8B-B14F-4D97-AF65-F5344CB8AC3E}">
        <p14:creationId xmlns:p14="http://schemas.microsoft.com/office/powerpoint/2010/main" val="3197182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3C3F767-2F0C-4A4C-941F-53F2E8E644A9}"/>
              </a:ext>
            </a:extLst>
          </p:cNvPr>
          <p:cNvSpPr>
            <a:spLocks noGrp="1"/>
          </p:cNvSpPr>
          <p:nvPr>
            <p:ph idx="1"/>
          </p:nvPr>
        </p:nvSpPr>
        <p:spPr>
          <a:xfrm>
            <a:off x="838200" y="812800"/>
            <a:ext cx="10515600" cy="5650490"/>
          </a:xfrm>
        </p:spPr>
        <p:txBody>
          <a:bodyPr>
            <a:normAutofit fontScale="70000" lnSpcReduction="20000"/>
          </a:bodyPr>
          <a:lstStyle/>
          <a:p>
            <a:r>
              <a:rPr lang="es-MX" dirty="0"/>
              <a:t>Presentada la interfaz al jefe se procedió a crear las conexiones nuevamente entre la web y la B, para esto se creo una carpeta </a:t>
            </a:r>
            <a:r>
              <a:rPr lang="es-MX" i="1" dirty="0"/>
              <a:t>config</a:t>
            </a:r>
            <a:r>
              <a:rPr lang="es-MX" dirty="0"/>
              <a:t> dentro del proyecto, la cual tendrá este archivo llamado </a:t>
            </a:r>
            <a:r>
              <a:rPr lang="es-MX" i="1" dirty="0"/>
              <a:t>conexiondatos.php, </a:t>
            </a:r>
            <a:r>
              <a:rPr lang="es-MX" dirty="0"/>
              <a:t>la cual tiene las credenciales de </a:t>
            </a:r>
            <a:r>
              <a:rPr lang="es-MX" b="1" dirty="0"/>
              <a:t>localhost(servidor/host), root(usuario), la contraseña está vacia al trabajar en localhost(password), </a:t>
            </a:r>
            <a:r>
              <a:rPr lang="es-MX" b="1" dirty="0" err="1"/>
              <a:t>login_igc_registro</a:t>
            </a:r>
            <a:r>
              <a:rPr lang="es-MX" b="1" dirty="0"/>
              <a:t>(nombre de la BD)</a:t>
            </a:r>
            <a:r>
              <a:rPr lang="es-MX" b="1" i="1" dirty="0"/>
              <a:t> , tomar en cuenta que estas credenciales cambian dependiendo de las credenciales que brinda Cpanel, de esto se encarga el que subirá la web al host de la empresa IGC.</a:t>
            </a:r>
          </a:p>
          <a:p>
            <a:r>
              <a:rPr lang="es-MX" dirty="0"/>
              <a:t>Una vez hecha la conexión se verificó la conexión dando respuesta positiva.</a:t>
            </a:r>
          </a:p>
          <a:p>
            <a:r>
              <a:rPr lang="es-MX" dirty="0"/>
              <a:t>Dada la respuesta positiva se creo un archivo registrar_datos.php el cual tendrá la consulta de inserción de datos desde el formulario hasta la BD correspondiente (</a:t>
            </a:r>
            <a:r>
              <a:rPr lang="es-MX" dirty="0" err="1"/>
              <a:t>login_registro_igc</a:t>
            </a:r>
            <a:r>
              <a:rPr lang="es-MX" dirty="0"/>
              <a:t>) hacia la tabla datos que tiene los atributos.</a:t>
            </a:r>
          </a:p>
          <a:p>
            <a:r>
              <a:rPr lang="es-MX" dirty="0"/>
              <a:t>De siguiente paso, se empezó a realizar una prueba de almacenado con errores de sintaxis dentro del archivo registrar_datos.php, se procedió a corregir el error con éxito.</a:t>
            </a:r>
          </a:p>
          <a:p>
            <a:r>
              <a:rPr lang="es-MX" dirty="0"/>
              <a:t>Recalcando un punto, el usuario después de colocar sus datos personales, procede a seleccionar el curso/diplomado/especialización/In-House de su preferencia, posterior selecciona si es Independiente o empresarial/corporativo, Si selecciona empresarial/corporativo tendremos que ingresar los datos que se indican en el mismo registro, los cuales serian los contactos necesarios al área de RR.HH. de la empresa en la que labora el usuario.</a:t>
            </a:r>
          </a:p>
          <a:p>
            <a:r>
              <a:rPr lang="es-MX" dirty="0"/>
              <a:t>Se procedió a encriptar la primera contraseña y se dejó la confirmación de la contraseña sin encriptación para recuperar la contraseña en caso de perdida por el usuario.</a:t>
            </a:r>
          </a:p>
          <a:p>
            <a:endParaRPr lang="es-PE" dirty="0"/>
          </a:p>
        </p:txBody>
      </p:sp>
    </p:spTree>
    <p:extLst>
      <p:ext uri="{BB962C8B-B14F-4D97-AF65-F5344CB8AC3E}">
        <p14:creationId xmlns:p14="http://schemas.microsoft.com/office/powerpoint/2010/main" val="900055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1742B5C5-4ADC-4E41-A611-E9CD9A2B03EC}"/>
              </a:ext>
            </a:extLst>
          </p:cNvPr>
          <p:cNvPicPr>
            <a:picLocks noChangeAspect="1"/>
          </p:cNvPicPr>
          <p:nvPr/>
        </p:nvPicPr>
        <p:blipFill>
          <a:blip r:embed="rId2"/>
          <a:stretch>
            <a:fillRect/>
          </a:stretch>
        </p:blipFill>
        <p:spPr>
          <a:xfrm>
            <a:off x="812800" y="567266"/>
            <a:ext cx="10566400" cy="5723467"/>
          </a:xfrm>
          <a:prstGeom prst="rect">
            <a:avLst/>
          </a:prstGeom>
        </p:spPr>
      </p:pic>
    </p:spTree>
    <p:extLst>
      <p:ext uri="{BB962C8B-B14F-4D97-AF65-F5344CB8AC3E}">
        <p14:creationId xmlns:p14="http://schemas.microsoft.com/office/powerpoint/2010/main" val="600367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12F118B-DCAF-4927-9435-A9728F928B8C}"/>
              </a:ext>
            </a:extLst>
          </p:cNvPr>
          <p:cNvSpPr>
            <a:spLocks noGrp="1"/>
          </p:cNvSpPr>
          <p:nvPr>
            <p:ph idx="1"/>
          </p:nvPr>
        </p:nvSpPr>
        <p:spPr>
          <a:xfrm>
            <a:off x="838200" y="526473"/>
            <a:ext cx="10515600" cy="5650490"/>
          </a:xfrm>
        </p:spPr>
        <p:txBody>
          <a:bodyPr/>
          <a:lstStyle/>
          <a:p>
            <a:r>
              <a:rPr lang="es-MX" dirty="0"/>
              <a:t>Después de la inserción de datos se procedió a crear una validación para el apartado de Login, el cual por consiguiente lo que tiene por tarea es verificar dentro de la BD si el usuario existe o no existe, si es que existe su trabajo será retornar ala ruta especificada que como meta debe de ser el aula Virtual, pero por trabajo de área local creamos un archivo Inicio.php.</a:t>
            </a:r>
          </a:p>
          <a:p>
            <a:r>
              <a:rPr lang="es-MX" dirty="0"/>
              <a:t>Para las validaciones se crearon los siguientes archivos LoginAuth.php y InicioSesion.php la cual a través de código estará validando datos necesarios como la ID del usuario que se genera automáticamente una vez se registra y el nombre completo del usuario, si estos datos coinciden con el nombre de usuario y contraseña registradas se le permitirá el acceso a la ruita especificada(Aula Virtual).</a:t>
            </a:r>
            <a:endParaRPr lang="es-PE" dirty="0"/>
          </a:p>
        </p:txBody>
      </p:sp>
    </p:spTree>
    <p:extLst>
      <p:ext uri="{BB962C8B-B14F-4D97-AF65-F5344CB8AC3E}">
        <p14:creationId xmlns:p14="http://schemas.microsoft.com/office/powerpoint/2010/main" val="161746450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1957</Words>
  <Application>Microsoft Office PowerPoint</Application>
  <PresentationFormat>Panorámica</PresentationFormat>
  <Paragraphs>58</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Calibri Light</vt:lpstr>
      <vt:lpstr>Tema de Office</vt:lpstr>
      <vt:lpstr>Informe Actual- IGC</vt:lpstr>
      <vt:lpstr>Cronología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Actualizaciones de estado de página</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 Actual- IGC</dc:title>
  <dc:creator>Sebastian</dc:creator>
  <cp:lastModifiedBy>YPARRAGUIRRE OCANA, SEBASTIAN JEREMY</cp:lastModifiedBy>
  <cp:revision>11</cp:revision>
  <dcterms:created xsi:type="dcterms:W3CDTF">2023-03-29T03:07:49Z</dcterms:created>
  <dcterms:modified xsi:type="dcterms:W3CDTF">2023-06-16T00:58:00Z</dcterms:modified>
</cp:coreProperties>
</file>