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3aa55dd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3aa55dd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483aa55dd4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83aa55dd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83aa55dd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483aa55dd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3aa55dd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3aa55dd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483aa55dd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3aa55dd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3aa55dd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483aa55dd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371600" y="2578608"/>
            <a:ext cx="9483769" cy="957262"/>
          </a:xfrm>
          <a:prstGeom prst="rect">
            <a:avLst/>
          </a:prstGeom>
          <a:noFill/>
          <a:ln>
            <a:noFill/>
          </a:ln>
        </p:spPr>
        <p:txBody>
          <a:bodyPr anchorCtr="0" anchor="t"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Question Bank - Extracting Questions from pdf</a:t>
            </a:r>
            <a:endParaRPr b="0" i="0" sz="3600" u="none" cap="none" strike="noStrike">
              <a:solidFill>
                <a:schemeClr val="dk1"/>
              </a:solidFill>
              <a:latin typeface="Times New Roman"/>
              <a:ea typeface="Times New Roman"/>
              <a:cs typeface="Times New Roman"/>
              <a:sym typeface="Times New Roman"/>
            </a:endParaRPr>
          </a:p>
        </p:txBody>
      </p:sp>
      <p:sp>
        <p:nvSpPr>
          <p:cNvPr id="89" name="Google Shape;89;p13"/>
          <p:cNvSpPr txBox="1"/>
          <p:nvPr>
            <p:ph idx="1" type="subTitle"/>
          </p:nvPr>
        </p:nvSpPr>
        <p:spPr>
          <a:xfrm>
            <a:off x="1401763" y="4915329"/>
            <a:ext cx="10250487" cy="2182813"/>
          </a:xfrm>
          <a:prstGeom prst="rect">
            <a:avLst/>
          </a:prstGeom>
          <a:noFill/>
          <a:ln>
            <a:noFill/>
          </a:ln>
        </p:spPr>
        <p:txBody>
          <a:bodyPr anchorCtr="0" anchor="t" bIns="121900" lIns="121900" spcFirstLastPara="1" rIns="121900" wrap="square" tIns="121900">
            <a:noAutofit/>
          </a:bodyPr>
          <a:lstStyle/>
          <a:p>
            <a:pPr indent="457200" lvl="0" marL="5943600" marR="0" rtl="0" algn="l">
              <a:lnSpc>
                <a:spcPct val="90000"/>
              </a:lnSpc>
              <a:spcBef>
                <a:spcPts val="0"/>
              </a:spcBef>
              <a:spcAft>
                <a:spcPts val="0"/>
              </a:spcAft>
              <a:buClr>
                <a:srgbClr val="000000"/>
              </a:buClr>
              <a:buSzPts val="2400"/>
              <a:buFont typeface="Arial"/>
              <a:buNone/>
            </a:pPr>
            <a:r>
              <a:rPr lang="en-US">
                <a:solidFill>
                  <a:srgbClr val="000000"/>
                </a:solidFill>
              </a:rPr>
              <a:t>    </a:t>
            </a:r>
            <a:r>
              <a:rPr b="0" i="0" lang="en-US" sz="2400" u="none" cap="none" strike="noStrike">
                <a:solidFill>
                  <a:srgbClr val="000000"/>
                </a:solidFill>
                <a:latin typeface="Calibri"/>
                <a:ea typeface="Calibri"/>
                <a:cs typeface="Calibri"/>
                <a:sym typeface="Calibri"/>
              </a:rPr>
              <a:t>-</a:t>
            </a:r>
            <a:r>
              <a:rPr lang="en-US">
                <a:solidFill>
                  <a:srgbClr val="000000"/>
                </a:solidFill>
              </a:rPr>
              <a:t>Nagendra</a:t>
            </a:r>
            <a:r>
              <a:rPr b="0" i="0" lang="en-US" sz="2400" u="none" cap="none" strike="noStrike">
                <a:solidFill>
                  <a:srgbClr val="000000"/>
                </a:solidFill>
                <a:latin typeface="Calibri"/>
                <a:ea typeface="Calibri"/>
                <a:cs typeface="Calibri"/>
                <a:sym typeface="Calibri"/>
              </a:rPr>
              <a:t>, 1</a:t>
            </a:r>
            <a:r>
              <a:rPr lang="en-US">
                <a:solidFill>
                  <a:srgbClr val="000000"/>
                </a:solidFill>
              </a:rPr>
              <a:t>50050067</a:t>
            </a:r>
            <a:endParaRPr/>
          </a:p>
          <a:p>
            <a:pPr indent="457200" lvl="0" marL="5486400" marR="0" rtl="0" algn="ctr">
              <a:lnSpc>
                <a:spcPct val="90000"/>
              </a:lnSpc>
              <a:spcBef>
                <a:spcPts val="0"/>
              </a:spcBef>
              <a:spcAft>
                <a:spcPts val="0"/>
              </a:spcAft>
              <a:buClr>
                <a:srgbClr val="000000"/>
              </a:buClr>
              <a:buSzPts val="2400"/>
              <a:buFont typeface="Arial"/>
              <a:buNone/>
            </a:pPr>
            <a:r>
              <a:rPr lang="en-US">
                <a:solidFill>
                  <a:srgbClr val="000000"/>
                </a:solidFill>
              </a:rPr>
              <a:t>      </a:t>
            </a:r>
            <a:r>
              <a:rPr b="0" i="0" lang="en-US" sz="2400" u="none" cap="none" strike="noStrike">
                <a:solidFill>
                  <a:srgbClr val="000000"/>
                </a:solidFill>
                <a:latin typeface="Calibri"/>
                <a:ea typeface="Calibri"/>
                <a:cs typeface="Calibri"/>
                <a:sym typeface="Calibri"/>
              </a:rPr>
              <a:t>-</a:t>
            </a:r>
            <a:r>
              <a:rPr lang="en-US">
                <a:solidFill>
                  <a:srgbClr val="000000"/>
                </a:solidFill>
              </a:rPr>
              <a:t>Sai Sharath</a:t>
            </a:r>
            <a:r>
              <a:rPr b="0" i="0" lang="en-US" sz="2400" u="none" cap="none" strike="noStrike">
                <a:solidFill>
                  <a:srgbClr val="000000"/>
                </a:solidFill>
                <a:latin typeface="Calibri"/>
                <a:ea typeface="Calibri"/>
                <a:cs typeface="Calibri"/>
                <a:sym typeface="Calibri"/>
              </a:rPr>
              <a:t>, 1</a:t>
            </a:r>
            <a:r>
              <a:rPr lang="en-US">
                <a:solidFill>
                  <a:srgbClr val="000000"/>
                </a:solidFill>
              </a:rPr>
              <a:t>50050087</a:t>
            </a:r>
            <a:endParaRPr/>
          </a:p>
          <a:p>
            <a:pPr indent="0" lvl="0" marL="0" marR="0" rtl="0" algn="r">
              <a:lnSpc>
                <a:spcPct val="9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10088500" y="634131"/>
            <a:ext cx="949325" cy="987425"/>
          </a:xfrm>
          <a:prstGeom prst="rect">
            <a:avLst/>
          </a:prstGeom>
          <a:noFill/>
          <a:ln>
            <a:noFill/>
          </a:ln>
        </p:spPr>
      </p:pic>
      <p:sp>
        <p:nvSpPr>
          <p:cNvPr id="91" name="Google Shape;91;p13"/>
          <p:cNvSpPr txBox="1"/>
          <p:nvPr/>
        </p:nvSpPr>
        <p:spPr>
          <a:xfrm>
            <a:off x="2857500" y="649224"/>
            <a:ext cx="6513513" cy="957262"/>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Montserrat"/>
                <a:ea typeface="Montserrat"/>
                <a:cs typeface="Montserrat"/>
                <a:sym typeface="Montserrat"/>
              </a:rPr>
              <a:t>C</a:t>
            </a:r>
            <a:r>
              <a:rPr lang="en-US" sz="4400">
                <a:solidFill>
                  <a:schemeClr val="dk1"/>
                </a:solidFill>
                <a:latin typeface="Montserrat"/>
                <a:ea typeface="Montserrat"/>
                <a:cs typeface="Montserrat"/>
                <a:sym typeface="Montserrat"/>
              </a:rPr>
              <a:t>S</a:t>
            </a:r>
            <a:r>
              <a:rPr b="0" i="0" lang="en-US" sz="4400" u="none" cap="none" strike="noStrike">
                <a:solidFill>
                  <a:schemeClr val="dk1"/>
                </a:solidFill>
                <a:latin typeface="Montserrat"/>
                <a:ea typeface="Montserrat"/>
                <a:cs typeface="Montserrat"/>
                <a:sym typeface="Montserrat"/>
              </a:rPr>
              <a:t>-</a:t>
            </a:r>
            <a:r>
              <a:rPr lang="en-US" sz="4400">
                <a:solidFill>
                  <a:schemeClr val="dk1"/>
                </a:solidFill>
                <a:latin typeface="Montserrat"/>
                <a:ea typeface="Montserrat"/>
                <a:cs typeface="Montserrat"/>
                <a:sym typeface="Montserrat"/>
              </a:rPr>
              <a:t>490</a:t>
            </a:r>
            <a:r>
              <a:rPr b="0" i="0" lang="en-US" sz="4400" u="none" cap="none" strike="noStrike">
                <a:solidFill>
                  <a:schemeClr val="dk1"/>
                </a:solidFill>
                <a:latin typeface="Montserrat"/>
                <a:ea typeface="Montserrat"/>
                <a:cs typeface="Montserrat"/>
                <a:sym typeface="Montserrat"/>
              </a:rPr>
              <a:t> </a:t>
            </a:r>
            <a:r>
              <a:rPr lang="en-US" sz="4400">
                <a:solidFill>
                  <a:schemeClr val="dk1"/>
                </a:solidFill>
                <a:latin typeface="Montserrat"/>
                <a:ea typeface="Montserrat"/>
                <a:cs typeface="Montserrat"/>
                <a:sym typeface="Montserrat"/>
              </a:rPr>
              <a:t>RnD Project</a:t>
            </a:r>
            <a:endParaRPr b="0" i="0" sz="4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US" sz="4000"/>
              <a:t>Future Work</a:t>
            </a:r>
            <a:endParaRPr/>
          </a:p>
        </p:txBody>
      </p:sp>
      <p:sp>
        <p:nvSpPr>
          <p:cNvPr id="148" name="Google Shape;148;p22"/>
          <p:cNvSpPr txBox="1"/>
          <p:nvPr/>
        </p:nvSpPr>
        <p:spPr>
          <a:xfrm>
            <a:off x="838200" y="1844875"/>
            <a:ext cx="9697800" cy="4153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method employed to split questions automatically is naive and can be improved.</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intermediate tool to adjust annotations is not integrated with browser.</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current tool itself is not integrated with question bank.</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Extracting formulas into latex is still under research. We proposed to solve it by cropping the formula as an image.</a:t>
            </a:r>
            <a:endParaRPr sz="2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Conclusion</a:t>
            </a:r>
            <a:endParaRPr b="0" i="0" sz="4400" u="none" cap="none" strike="noStrike">
              <a:solidFill>
                <a:schemeClr val="dk1"/>
              </a:solidFill>
              <a:latin typeface="Calibri"/>
              <a:ea typeface="Calibri"/>
              <a:cs typeface="Calibri"/>
              <a:sym typeface="Calibri"/>
            </a:endParaRPr>
          </a:p>
        </p:txBody>
      </p:sp>
      <p:sp>
        <p:nvSpPr>
          <p:cNvPr id="154" name="Google Shape;15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Working with PDFs can be quite difficult. Most of the open source libraries aren’t well documented and do not work under all circumstances.</a:t>
            </a:r>
            <a:endParaRPr/>
          </a:p>
          <a:p>
            <a:pPr indent="-228600" lvl="0" marL="228600" marR="0" rtl="0" algn="l">
              <a:lnSpc>
                <a:spcPct val="90000"/>
              </a:lnSpc>
              <a:spcBef>
                <a:spcPts val="1000"/>
              </a:spcBef>
              <a:spcAft>
                <a:spcPts val="0"/>
              </a:spcAft>
              <a:buClr>
                <a:schemeClr val="dk1"/>
              </a:buClr>
              <a:buSzPts val="2800"/>
              <a:buFont typeface="Arial"/>
              <a:buChar char="•"/>
            </a:pPr>
            <a:r>
              <a:rPr lang="en-US"/>
              <a:t>Moreover, each library provides only certain functionalities. Building a tool to extract data from PDFs often requires the usage of multiple libraries.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idx="1" type="body"/>
          </p:nvPr>
        </p:nvSpPr>
        <p:spPr>
          <a:xfrm>
            <a:off x="838200" y="434650"/>
            <a:ext cx="10515600" cy="552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Introduction </a:t>
            </a:r>
            <a:endParaRPr b="0" i="0" sz="4000" u="none" cap="none" strike="noStrike">
              <a:solidFill>
                <a:schemeClr val="dk1"/>
              </a:solidFill>
              <a:latin typeface="Calibri"/>
              <a:ea typeface="Calibri"/>
              <a:cs typeface="Calibri"/>
              <a:sym typeface="Calibri"/>
            </a:endParaRPr>
          </a:p>
        </p:txBody>
      </p:sp>
      <p:sp>
        <p:nvSpPr>
          <p:cNvPr id="97" name="Google Shape;9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marR="990600" rtl="0" algn="l">
              <a:lnSpc>
                <a:spcPct val="114000"/>
              </a:lnSpc>
              <a:spcBef>
                <a:spcPts val="0"/>
              </a:spcBef>
              <a:spcAft>
                <a:spcPts val="0"/>
              </a:spcAft>
              <a:buSzPts val="2800"/>
              <a:buChar char="•"/>
            </a:pPr>
            <a:r>
              <a:rPr lang="en-US"/>
              <a:t>Question Bank is a collection of questions from various sources categorised by subject, chapter etc...</a:t>
            </a:r>
            <a:endParaRPr/>
          </a:p>
          <a:p>
            <a:pPr indent="-406400" lvl="0" marL="457200" marR="990600" rtl="0" algn="l">
              <a:lnSpc>
                <a:spcPct val="114000"/>
              </a:lnSpc>
              <a:spcBef>
                <a:spcPts val="0"/>
              </a:spcBef>
              <a:spcAft>
                <a:spcPts val="0"/>
              </a:spcAft>
              <a:buSzPts val="2800"/>
              <a:buChar char="•"/>
            </a:pPr>
            <a:r>
              <a:rPr lang="en-US"/>
              <a:t>Using question bank to automate the task of generating question papers with constraints on chapters/marks saves a lot of manual time.</a:t>
            </a:r>
            <a:endParaRPr/>
          </a:p>
          <a:p>
            <a:pPr indent="-406400" lvl="0" marL="457200" marR="990600" rtl="0" algn="l">
              <a:lnSpc>
                <a:spcPct val="114000"/>
              </a:lnSpc>
              <a:spcBef>
                <a:spcPts val="0"/>
              </a:spcBef>
              <a:spcAft>
                <a:spcPts val="0"/>
              </a:spcAft>
              <a:buSzPts val="2800"/>
              <a:buChar char="•"/>
            </a:pPr>
            <a:r>
              <a:rPr lang="en-US"/>
              <a:t>Obtaining data to populate the question bank is a major hurdle in using it effectively.</a:t>
            </a:r>
            <a:endParaRPr/>
          </a:p>
          <a:p>
            <a:pPr indent="0" lvl="0" marL="0" marR="0" rtl="0" algn="l">
              <a:lnSpc>
                <a:spcPct val="80000"/>
              </a:lnSpc>
              <a:spcBef>
                <a:spcPts val="1000"/>
              </a:spcBef>
              <a:spcAft>
                <a:spcPts val="0"/>
              </a:spcAft>
              <a:buClr>
                <a:schemeClr val="dk1"/>
              </a:buClr>
              <a:buSzPts val="2590"/>
              <a:buFont typeface="Arial"/>
              <a:buNone/>
            </a:pPr>
            <a:r>
              <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US" sz="4000"/>
              <a:t>Motivation</a:t>
            </a:r>
            <a:endParaRPr b="0" i="0" sz="4000" u="none" cap="none" strike="noStrike">
              <a:solidFill>
                <a:schemeClr val="dk1"/>
              </a:solidFill>
              <a:latin typeface="Calibri"/>
              <a:ea typeface="Calibri"/>
              <a:cs typeface="Calibri"/>
              <a:sym typeface="Calibri"/>
            </a:endParaRPr>
          </a:p>
        </p:txBody>
      </p:sp>
      <p:sp>
        <p:nvSpPr>
          <p:cNvPr id="103" name="Google Shape;10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a:t>Manually obtaining questions to fill the question bank can be a very tedious process.</a:t>
            </a:r>
            <a:endParaRPr/>
          </a:p>
          <a:p>
            <a:pPr indent="-228600" lvl="0" marL="228600" marR="0" rtl="0" algn="l">
              <a:lnSpc>
                <a:spcPct val="90000"/>
              </a:lnSpc>
              <a:spcBef>
                <a:spcPts val="1000"/>
              </a:spcBef>
              <a:spcAft>
                <a:spcPts val="0"/>
              </a:spcAft>
              <a:buClr>
                <a:schemeClr val="dk1"/>
              </a:buClr>
              <a:buSzPts val="2800"/>
              <a:buFont typeface="Arial"/>
              <a:buChar char="•"/>
            </a:pPr>
            <a:r>
              <a:rPr lang="en-US"/>
              <a:t>It is desirable to have a tool which can automatically extract questions from question papers.</a:t>
            </a:r>
            <a:endParaRPr/>
          </a:p>
          <a:p>
            <a:pPr indent="-228600" lvl="0" marL="228600" marR="0" rtl="0" algn="l">
              <a:lnSpc>
                <a:spcPct val="90000"/>
              </a:lnSpc>
              <a:spcBef>
                <a:spcPts val="1000"/>
              </a:spcBef>
              <a:spcAft>
                <a:spcPts val="0"/>
              </a:spcAft>
              <a:buClr>
                <a:schemeClr val="dk1"/>
              </a:buClr>
              <a:buSzPts val="2800"/>
              <a:buFont typeface="Arial"/>
              <a:buChar char="•"/>
            </a:pPr>
            <a:r>
              <a:rPr lang="en-US"/>
              <a:t>Question papers available online are found in various formats among which PDF is the most common format.</a:t>
            </a:r>
            <a:endParaRPr/>
          </a:p>
          <a:p>
            <a:pPr indent="-228600" lvl="0" marL="228600" marR="0" rtl="0" algn="l">
              <a:lnSpc>
                <a:spcPct val="90000"/>
              </a:lnSpc>
              <a:spcBef>
                <a:spcPts val="1000"/>
              </a:spcBef>
              <a:spcAft>
                <a:spcPts val="0"/>
              </a:spcAft>
              <a:buClr>
                <a:schemeClr val="dk1"/>
              </a:buClr>
              <a:buSzPts val="2800"/>
              <a:buFont typeface="Arial"/>
              <a:buChar char="•"/>
            </a:pPr>
            <a:r>
              <a:rPr lang="en-US"/>
              <a:t>A tool to extract questions from PDFs can be used for other file formats also by converting them to PDF.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US" sz="4000"/>
              <a:t>Required Features</a:t>
            </a:r>
            <a:endParaRPr b="0" i="0" sz="4000" u="none" cap="none" strike="noStrike">
              <a:solidFill>
                <a:schemeClr val="dk1"/>
              </a:solidFill>
              <a:latin typeface="Calibri"/>
              <a:ea typeface="Calibri"/>
              <a:cs typeface="Calibri"/>
              <a:sym typeface="Calibri"/>
            </a:endParaRPr>
          </a:p>
        </p:txBody>
      </p:sp>
      <p:sp>
        <p:nvSpPr>
          <p:cNvPr id="109" name="Google Shape;109;p16"/>
          <p:cNvSpPr txBox="1"/>
          <p:nvPr/>
        </p:nvSpPr>
        <p:spPr>
          <a:xfrm>
            <a:off x="673825" y="1593275"/>
            <a:ext cx="10903500" cy="4807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Reproducibility of the original PDF including metadata such as font types, style etc…</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Intelligent detection of questions and storing the extracted questions in a consistent format.</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Extracting images of various formats and associating each image with corresponding question.</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Ability to adjust the automatic splitting of questions.</a:t>
            </a:r>
            <a:endParaRPr sz="2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US" sz="4000"/>
              <a:t>Architecture</a:t>
            </a:r>
            <a:endParaRPr b="0" i="0" sz="4000" u="none" cap="none" strike="noStrike">
              <a:solidFill>
                <a:schemeClr val="dk1"/>
              </a:solidFill>
              <a:latin typeface="Calibri"/>
              <a:ea typeface="Calibri"/>
              <a:cs typeface="Calibri"/>
              <a:sym typeface="Calibri"/>
            </a:endParaRPr>
          </a:p>
        </p:txBody>
      </p:sp>
      <p:sp>
        <p:nvSpPr>
          <p:cNvPr id="115" name="Google Shape;11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266700" rtl="0" algn="l">
              <a:lnSpc>
                <a:spcPct val="114000"/>
              </a:lnSpc>
              <a:spcBef>
                <a:spcPts val="0"/>
              </a:spcBef>
              <a:spcAft>
                <a:spcPts val="0"/>
              </a:spcAft>
              <a:buClr>
                <a:schemeClr val="dk1"/>
              </a:buClr>
              <a:buSzPts val="1100"/>
              <a:buFont typeface="Arial"/>
              <a:buNone/>
            </a:pPr>
            <a:r>
              <a:t/>
            </a:r>
            <a:endParaRPr sz="2400"/>
          </a:p>
          <a:p>
            <a:pPr indent="-336550" lvl="0" marL="514350" marR="0" rtl="0" algn="l">
              <a:lnSpc>
                <a:spcPct val="90000"/>
              </a:lnSpc>
              <a:spcBef>
                <a:spcPts val="1000"/>
              </a:spcBef>
              <a:spcAft>
                <a:spcPts val="0"/>
              </a:spcAft>
              <a:buClr>
                <a:schemeClr val="dk1"/>
              </a:buClr>
              <a:buSzPts val="2800"/>
              <a:buFont typeface="Calibri"/>
              <a:buNone/>
            </a:pPr>
            <a:r>
              <a:t/>
            </a:r>
            <a:endParaRPr/>
          </a:p>
          <a:p>
            <a:pPr indent="-336550" lvl="0" marL="514350" marR="0" rtl="0" algn="l">
              <a:lnSpc>
                <a:spcPct val="9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pic>
        <p:nvPicPr>
          <p:cNvPr id="116" name="Google Shape;116;p17"/>
          <p:cNvPicPr preferRelativeResize="0"/>
          <p:nvPr/>
        </p:nvPicPr>
        <p:blipFill>
          <a:blip r:embed="rId3">
            <a:alphaModFix/>
          </a:blip>
          <a:stretch>
            <a:fillRect/>
          </a:stretch>
        </p:blipFill>
        <p:spPr>
          <a:xfrm>
            <a:off x="1254900" y="1652100"/>
            <a:ext cx="9334500" cy="487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Implemented Features</a:t>
            </a:r>
            <a:endParaRPr/>
          </a:p>
        </p:txBody>
      </p:sp>
      <p:sp>
        <p:nvSpPr>
          <p:cNvPr id="123" name="Google Shape;123;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Automatic splitting of questions based on certain common regex patterns.</a:t>
            </a:r>
            <a:endParaRPr/>
          </a:p>
          <a:p>
            <a:pPr indent="-406400" lvl="0" marL="457200" rtl="0" algn="l">
              <a:spcBef>
                <a:spcPts val="0"/>
              </a:spcBef>
              <a:spcAft>
                <a:spcPts val="0"/>
              </a:spcAft>
              <a:buSzPts val="2800"/>
              <a:buChar char="•"/>
            </a:pPr>
            <a:r>
              <a:rPr lang="en-US"/>
              <a:t>Along with text extraction all the images in an annotation box are extracted and associated with the question.</a:t>
            </a:r>
            <a:endParaRPr/>
          </a:p>
          <a:p>
            <a:pPr indent="-406400" lvl="0" marL="457200" rtl="0" algn="l">
              <a:spcBef>
                <a:spcPts val="0"/>
              </a:spcBef>
              <a:spcAft>
                <a:spcPts val="0"/>
              </a:spcAft>
              <a:buSzPts val="2800"/>
              <a:buChar char="•"/>
            </a:pPr>
            <a:r>
              <a:rPr lang="en-US"/>
              <a:t>The converted latex format captures metadata such as font style and special characters.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Technical Details</a:t>
            </a:r>
            <a:endParaRPr/>
          </a:p>
        </p:txBody>
      </p:sp>
      <p:sp>
        <p:nvSpPr>
          <p:cNvPr id="130" name="Google Shape;130;p19"/>
          <p:cNvSpPr txBox="1"/>
          <p:nvPr>
            <p:ph idx="1" type="body"/>
          </p:nvPr>
        </p:nvSpPr>
        <p:spPr>
          <a:xfrm>
            <a:off x="838200" y="1825625"/>
            <a:ext cx="10515600" cy="44625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Programming Language: python2</a:t>
            </a:r>
            <a:endParaRPr sz="2400"/>
          </a:p>
          <a:p>
            <a:pPr indent="-381000" lvl="0" marL="457200" rtl="0" algn="l">
              <a:spcBef>
                <a:spcPts val="0"/>
              </a:spcBef>
              <a:spcAft>
                <a:spcPts val="0"/>
              </a:spcAft>
              <a:buSzPts val="2400"/>
              <a:buChar char="•"/>
            </a:pPr>
            <a:r>
              <a:rPr lang="en-US" sz="2400"/>
              <a:t>Libraries</a:t>
            </a:r>
            <a:endParaRPr sz="2400"/>
          </a:p>
          <a:p>
            <a:pPr indent="-355600" lvl="1" marL="914400" rtl="0" algn="l">
              <a:spcBef>
                <a:spcPts val="0"/>
              </a:spcBef>
              <a:spcAft>
                <a:spcPts val="0"/>
              </a:spcAft>
              <a:buSzPts val="2000"/>
              <a:buChar char="•"/>
            </a:pPr>
            <a:r>
              <a:rPr lang="en-US" sz="2000"/>
              <a:t>pdfminer</a:t>
            </a:r>
            <a:endParaRPr sz="2000"/>
          </a:p>
          <a:p>
            <a:pPr indent="-342900" lvl="2" marL="1371600" rtl="0" algn="l">
              <a:spcBef>
                <a:spcPts val="0"/>
              </a:spcBef>
              <a:spcAft>
                <a:spcPts val="0"/>
              </a:spcAft>
              <a:buSzPts val="1800"/>
              <a:buChar char="•"/>
            </a:pPr>
            <a:r>
              <a:rPr lang="en-US" sz="1800"/>
              <a:t>Extracting text from PDF, splitting into questions based on layout analysis</a:t>
            </a:r>
            <a:endParaRPr sz="1800"/>
          </a:p>
          <a:p>
            <a:pPr indent="-342900" lvl="2" marL="1371600" rtl="0" algn="l">
              <a:spcBef>
                <a:spcPts val="0"/>
              </a:spcBef>
              <a:spcAft>
                <a:spcPts val="0"/>
              </a:spcAft>
              <a:buSzPts val="1800"/>
              <a:buChar char="•"/>
            </a:pPr>
            <a:r>
              <a:rPr lang="en-US" sz="1800"/>
              <a:t>font styles and images and their locations</a:t>
            </a:r>
            <a:endParaRPr sz="1800"/>
          </a:p>
          <a:p>
            <a:pPr indent="-355600" lvl="1" marL="914400" rtl="0" algn="l">
              <a:spcBef>
                <a:spcPts val="0"/>
              </a:spcBef>
              <a:spcAft>
                <a:spcPts val="0"/>
              </a:spcAft>
              <a:buSzPts val="2000"/>
              <a:buChar char="•"/>
            </a:pPr>
            <a:r>
              <a:rPr lang="en-US" sz="2000"/>
              <a:t>PyPDF2</a:t>
            </a:r>
            <a:endParaRPr sz="2000"/>
          </a:p>
          <a:p>
            <a:pPr indent="-342900" lvl="2" marL="1371600" rtl="0" algn="l">
              <a:spcBef>
                <a:spcPts val="0"/>
              </a:spcBef>
              <a:spcAft>
                <a:spcPts val="0"/>
              </a:spcAft>
              <a:buSzPts val="1800"/>
              <a:buChar char="•"/>
            </a:pPr>
            <a:r>
              <a:rPr lang="en-US" sz="1800"/>
              <a:t>Creating annotation boxes and analysing them from an annotated pdf</a:t>
            </a:r>
            <a:endParaRPr sz="1800"/>
          </a:p>
          <a:p>
            <a:pPr indent="-342900" lvl="2" marL="1371600" rtl="0" algn="l">
              <a:spcBef>
                <a:spcPts val="0"/>
              </a:spcBef>
              <a:spcAft>
                <a:spcPts val="0"/>
              </a:spcAft>
              <a:buSzPts val="1800"/>
              <a:buChar char="•"/>
            </a:pPr>
            <a:r>
              <a:rPr lang="en-US" sz="1800"/>
              <a:t>supplement image data</a:t>
            </a:r>
            <a:endParaRPr sz="1800"/>
          </a:p>
          <a:p>
            <a:pPr indent="-355600" lvl="1" marL="914400" rtl="0" algn="l">
              <a:spcBef>
                <a:spcPts val="0"/>
              </a:spcBef>
              <a:spcAft>
                <a:spcPts val="0"/>
              </a:spcAft>
              <a:buSzPts val="2000"/>
              <a:buChar char="•"/>
            </a:pPr>
            <a:r>
              <a:rPr lang="en-US" sz="2000"/>
              <a:t>pdf2image</a:t>
            </a:r>
            <a:endParaRPr sz="2000"/>
          </a:p>
          <a:p>
            <a:pPr indent="-342900" lvl="2" marL="1371600" rtl="0" algn="l">
              <a:spcBef>
                <a:spcPts val="0"/>
              </a:spcBef>
              <a:spcAft>
                <a:spcPts val="0"/>
              </a:spcAft>
              <a:buSzPts val="1800"/>
              <a:buChar char="•"/>
            </a:pPr>
            <a:r>
              <a:rPr lang="en-US" sz="1800"/>
              <a:t>Extracting a small area of pdf page as image</a:t>
            </a:r>
            <a:endParaRPr sz="1800"/>
          </a:p>
          <a:p>
            <a:pPr indent="-355600" lvl="1" marL="914400" rtl="0" algn="l">
              <a:spcBef>
                <a:spcPts val="0"/>
              </a:spcBef>
              <a:spcAft>
                <a:spcPts val="0"/>
              </a:spcAft>
              <a:buSzPts val="2000"/>
              <a:buChar char="•"/>
            </a:pPr>
            <a:r>
              <a:rPr lang="en-US" sz="2000"/>
              <a:t>pylatexenc</a:t>
            </a:r>
            <a:endParaRPr sz="2000"/>
          </a:p>
          <a:p>
            <a:pPr indent="-342900" lvl="2" marL="1371600" rtl="0" algn="l">
              <a:spcBef>
                <a:spcPts val="0"/>
              </a:spcBef>
              <a:spcAft>
                <a:spcPts val="0"/>
              </a:spcAft>
              <a:buSzPts val="1800"/>
              <a:buChar char="•"/>
            </a:pPr>
            <a:r>
              <a:rPr lang="en-US" sz="1800"/>
              <a:t>latex encoding of unicode characters</a:t>
            </a:r>
            <a:endParaRPr sz="1800"/>
          </a:p>
          <a:p>
            <a:pPr indent="-355600" lvl="1" marL="914400" rtl="0" algn="l">
              <a:spcBef>
                <a:spcPts val="0"/>
              </a:spcBef>
              <a:spcAft>
                <a:spcPts val="0"/>
              </a:spcAft>
              <a:buSzPts val="2000"/>
              <a:buChar char="•"/>
            </a:pPr>
            <a:r>
              <a:rPr lang="en-US" sz="2000"/>
              <a:t>PIL/Pillow</a:t>
            </a:r>
            <a:endParaRPr sz="2000"/>
          </a:p>
          <a:p>
            <a:pPr indent="-342900" lvl="2" marL="1371600" rtl="0" algn="l">
              <a:spcBef>
                <a:spcPts val="0"/>
              </a:spcBef>
              <a:spcAft>
                <a:spcPts val="0"/>
              </a:spcAft>
              <a:buSzPts val="1800"/>
              <a:buChar char="•"/>
            </a:pPr>
            <a:r>
              <a:rPr lang="en-US" sz="1800"/>
              <a:t>Reading and saving images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838200" y="496950"/>
            <a:ext cx="10515600" cy="5679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r>
              <a:rPr b="1" lang="en-US" sz="6000"/>
              <a:t>DEMO</a:t>
            </a:r>
            <a:endParaRPr b="1"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US" sz="4000"/>
              <a:t>Difficulties and Challenges</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1000"/>
              </a:spcBef>
              <a:spcAft>
                <a:spcPts val="0"/>
              </a:spcAft>
              <a:buSzPts val="2600"/>
              <a:buFont typeface="Calibri"/>
              <a:buChar char="•"/>
            </a:pPr>
            <a:r>
              <a:rPr lang="en-US" sz="2600"/>
              <a:t>Most of the libraries available had little to no documentation and required thorough understanding of the codebase for effective usage. </a:t>
            </a:r>
            <a:endParaRPr i="0" sz="2600" u="none" cap="none" strike="noStrike">
              <a:solidFill>
                <a:schemeClr val="dk1"/>
              </a:solidFill>
            </a:endParaRPr>
          </a:p>
          <a:p>
            <a:pPr indent="-393700" lvl="0" marL="457200" rtl="0" algn="l">
              <a:lnSpc>
                <a:spcPct val="100000"/>
              </a:lnSpc>
              <a:spcBef>
                <a:spcPts val="1000"/>
              </a:spcBef>
              <a:spcAft>
                <a:spcPts val="0"/>
              </a:spcAft>
              <a:buSzPts val="2600"/>
              <a:buFont typeface="Calibri"/>
              <a:buChar char="•"/>
            </a:pPr>
            <a:r>
              <a:rPr lang="en-US" sz="2600"/>
              <a:t>Coming up with annotations to extract part of PDF, trying to build a visual to integrate with browser were some of the key challenges encountered.</a:t>
            </a:r>
            <a:endParaRPr sz="2600"/>
          </a:p>
          <a:p>
            <a:pPr indent="-393700" lvl="0" marL="457200" rtl="0" algn="l">
              <a:lnSpc>
                <a:spcPct val="100000"/>
              </a:lnSpc>
              <a:spcBef>
                <a:spcPts val="1000"/>
              </a:spcBef>
              <a:spcAft>
                <a:spcPts val="0"/>
              </a:spcAft>
              <a:buSzPts val="2600"/>
              <a:buFont typeface="Calibri"/>
              <a:buChar char="•"/>
            </a:pPr>
            <a:r>
              <a:rPr lang="en-US" sz="2600"/>
              <a:t>Moreover, there was no single library which worked flawlessly, each library worked only for certain purposes. Some images could only be extracted by pdfminer and some only by PyPDF2, poppler extracted excess blank images.</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