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9" r:id="rId7"/>
    <p:sldId id="265" r:id="rId8"/>
    <p:sldId id="264"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82" d="100"/>
          <a:sy n="82" d="100"/>
        </p:scale>
        <p:origin x="504"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3/25/2022</a:t>
            </a:fld>
            <a:endParaRPr lang="en-US" dirty="0"/>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427166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3/25/2022</a:t>
            </a:fld>
            <a:endParaRPr lang="en-US" dirty="0"/>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370041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3/25/2022</a:t>
            </a:fld>
            <a:endParaRPr lang="en-US" dirty="0"/>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29659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3/25/2022</a:t>
            </a:fld>
            <a:endParaRPr lang="en-US" dirty="0"/>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253092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3/25/2022</a:t>
            </a:fld>
            <a:endParaRPr lang="en-US" dirty="0"/>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683068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3/25/2022</a:t>
            </a:fld>
            <a:endParaRPr lang="en-US" dirty="0"/>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277724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3/25/2022</a:t>
            </a:fld>
            <a:endParaRPr lang="en-US" dirty="0"/>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4090977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3/25/2022</a:t>
            </a:fld>
            <a:endParaRPr lang="en-US" dirty="0"/>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412578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3/25/2022</a:t>
            </a:fld>
            <a:endParaRPr lang="en-US" dirty="0"/>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1275902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3/25/2022</a:t>
            </a:fld>
            <a:endParaRPr lang="en-US" dirty="0"/>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356911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3/25/2022</a:t>
            </a:fld>
            <a:endParaRPr lang="en-US" dirty="0"/>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151023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3/25/2022</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76463899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mosaic of colorful geometric shapes">
            <a:extLst>
              <a:ext uri="{FF2B5EF4-FFF2-40B4-BE49-F238E27FC236}">
                <a16:creationId xmlns:a16="http://schemas.microsoft.com/office/drawing/2014/main" id="{8B9CE374-2406-B744-FC7F-E47522229D77}"/>
              </a:ext>
            </a:extLst>
          </p:cNvPr>
          <p:cNvPicPr>
            <a:picLocks noChangeAspect="1"/>
          </p:cNvPicPr>
          <p:nvPr/>
        </p:nvPicPr>
        <p:blipFill rotWithShape="1">
          <a:blip r:embed="rId2"/>
          <a:srcRect t="18023" b="3306"/>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FD19963-A5DE-4855-80A0-F44668C3E52F}"/>
              </a:ext>
            </a:extLst>
          </p:cNvPr>
          <p:cNvSpPr>
            <a:spLocks noGrp="1"/>
          </p:cNvSpPr>
          <p:nvPr>
            <p:ph type="ctrTitle"/>
          </p:nvPr>
        </p:nvSpPr>
        <p:spPr>
          <a:xfrm>
            <a:off x="1473390" y="1826096"/>
            <a:ext cx="3149221" cy="2142699"/>
          </a:xfrm>
        </p:spPr>
        <p:txBody>
          <a:bodyPr anchor="b">
            <a:normAutofit fontScale="90000"/>
          </a:bodyPr>
          <a:lstStyle/>
          <a:p>
            <a:pPr algn="ctr"/>
            <a:r>
              <a:rPr lang="en-IN" sz="4800" dirty="0">
                <a:latin typeface="Gabriola" panose="04040605051002020D02" pitchFamily="82" charset="0"/>
              </a:rPr>
              <a:t>Human Following  Car Robot</a:t>
            </a:r>
          </a:p>
        </p:txBody>
      </p:sp>
      <p:sp>
        <p:nvSpPr>
          <p:cNvPr id="3" name="Subtitle 2">
            <a:extLst>
              <a:ext uri="{FF2B5EF4-FFF2-40B4-BE49-F238E27FC236}">
                <a16:creationId xmlns:a16="http://schemas.microsoft.com/office/drawing/2014/main" id="{8BADAF43-41F3-422C-B9CE-5FC5E7387948}"/>
              </a:ext>
            </a:extLst>
          </p:cNvPr>
          <p:cNvSpPr>
            <a:spLocks noGrp="1"/>
          </p:cNvSpPr>
          <p:nvPr>
            <p:ph type="subTitle" idx="1"/>
          </p:nvPr>
        </p:nvSpPr>
        <p:spPr>
          <a:xfrm>
            <a:off x="1594514" y="4196605"/>
            <a:ext cx="2906973" cy="948601"/>
          </a:xfrm>
        </p:spPr>
        <p:txBody>
          <a:bodyPr anchor="t">
            <a:normAutofit fontScale="85000" lnSpcReduction="20000"/>
          </a:bodyPr>
          <a:lstStyle/>
          <a:p>
            <a:pPr algn="ctr"/>
            <a:r>
              <a:rPr lang="en-IN" sz="3600" dirty="0">
                <a:latin typeface="Gabriola" panose="04040605051002020D02" pitchFamily="82" charset="0"/>
              </a:rPr>
              <a:t>Arduino project</a:t>
            </a:r>
          </a:p>
        </p:txBody>
      </p:sp>
      <p:sp>
        <p:nvSpPr>
          <p:cNvPr id="13" name="Freeform: Shape 12">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6517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osaic of colorful geometric shapes">
            <a:extLst>
              <a:ext uri="{FF2B5EF4-FFF2-40B4-BE49-F238E27FC236}">
                <a16:creationId xmlns:a16="http://schemas.microsoft.com/office/drawing/2014/main" id="{8B9CE374-2406-B744-FC7F-E47522229D77}"/>
              </a:ext>
            </a:extLst>
          </p:cNvPr>
          <p:cNvPicPr>
            <a:picLocks noChangeAspect="1"/>
          </p:cNvPicPr>
          <p:nvPr/>
        </p:nvPicPr>
        <p:blipFill rotWithShape="1">
          <a:blip r:embed="rId2"/>
          <a:srcRect t="18023" b="3306"/>
          <a:stretch/>
        </p:blipFill>
        <p:spPr>
          <a:xfrm>
            <a:off x="-16189" y="0"/>
            <a:ext cx="12192000" cy="6858001"/>
          </a:xfrm>
          <a:prstGeom prst="rect">
            <a:avLst/>
          </a:prstGeom>
        </p:spPr>
      </p:pic>
      <p:sp>
        <p:nvSpPr>
          <p:cNvPr id="6" name="TextBox 5">
            <a:extLst>
              <a:ext uri="{FF2B5EF4-FFF2-40B4-BE49-F238E27FC236}">
                <a16:creationId xmlns:a16="http://schemas.microsoft.com/office/drawing/2014/main" id="{1E4D72FB-477A-4EE2-B613-90AB6E6437BF}"/>
              </a:ext>
            </a:extLst>
          </p:cNvPr>
          <p:cNvSpPr txBox="1"/>
          <p:nvPr/>
        </p:nvSpPr>
        <p:spPr>
          <a:xfrm flipH="1">
            <a:off x="5849737" y="-1268445"/>
            <a:ext cx="4901274" cy="2308324"/>
          </a:xfrm>
          <a:prstGeom prst="rect">
            <a:avLst/>
          </a:prstGeom>
          <a:noFill/>
        </p:spPr>
        <p:txBody>
          <a:bodyPr wrap="square" rtlCol="0">
            <a:spAutoFit/>
          </a:bodyPr>
          <a:lstStyle/>
          <a:p>
            <a:endParaRPr lang="en-US" sz="7200" dirty="0">
              <a:latin typeface="Gabriola" panose="04040605051002020D02" pitchFamily="82" charset="0"/>
            </a:endParaRPr>
          </a:p>
          <a:p>
            <a:endParaRPr lang="en-IN" sz="7200" dirty="0">
              <a:latin typeface="Gabriola" panose="04040605051002020D02" pitchFamily="82" charset="0"/>
            </a:endParaRPr>
          </a:p>
        </p:txBody>
      </p:sp>
      <p:sp>
        <p:nvSpPr>
          <p:cNvPr id="7" name="TextBox 6">
            <a:extLst>
              <a:ext uri="{FF2B5EF4-FFF2-40B4-BE49-F238E27FC236}">
                <a16:creationId xmlns:a16="http://schemas.microsoft.com/office/drawing/2014/main" id="{4B320A67-21B5-4770-97DB-7B08C3DBEF01}"/>
              </a:ext>
            </a:extLst>
          </p:cNvPr>
          <p:cNvSpPr txBox="1"/>
          <p:nvPr/>
        </p:nvSpPr>
        <p:spPr>
          <a:xfrm>
            <a:off x="-96890" y="589766"/>
            <a:ext cx="6497690" cy="830997"/>
          </a:xfrm>
          <a:prstGeom prst="rect">
            <a:avLst/>
          </a:prstGeom>
          <a:noFill/>
        </p:spPr>
        <p:txBody>
          <a:bodyPr wrap="square">
            <a:spAutoFit/>
          </a:bodyPr>
          <a:lstStyle/>
          <a:p>
            <a:r>
              <a:rPr lang="en-IN" sz="2800" dirty="0"/>
              <a:t> </a:t>
            </a:r>
            <a:r>
              <a:rPr lang="en-IN" sz="4800" dirty="0"/>
              <a:t>APPLICATIONS:-</a:t>
            </a:r>
          </a:p>
        </p:txBody>
      </p:sp>
      <p:pic>
        <p:nvPicPr>
          <p:cNvPr id="1026" name="Picture 2" descr="Ovis: 1st AI-Powered Suitcase Following by Side | Indiegogo">
            <a:extLst>
              <a:ext uri="{FF2B5EF4-FFF2-40B4-BE49-F238E27FC236}">
                <a16:creationId xmlns:a16="http://schemas.microsoft.com/office/drawing/2014/main" id="{1171B6FC-FB18-4B2C-8EFB-8E932CF9B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799" y="1555750"/>
            <a:ext cx="6619875" cy="43815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74322B5-5F6C-4A44-8156-7E318875FB4C}"/>
              </a:ext>
            </a:extLst>
          </p:cNvPr>
          <p:cNvSpPr txBox="1"/>
          <p:nvPr/>
        </p:nvSpPr>
        <p:spPr>
          <a:xfrm>
            <a:off x="2714424" y="6268455"/>
            <a:ext cx="6270624" cy="369332"/>
          </a:xfrm>
          <a:prstGeom prst="rect">
            <a:avLst/>
          </a:prstGeom>
          <a:noFill/>
        </p:spPr>
        <p:txBody>
          <a:bodyPr wrap="square">
            <a:spAutoFit/>
          </a:bodyPr>
          <a:lstStyle/>
          <a:p>
            <a:r>
              <a:rPr lang="en-US" dirty="0"/>
              <a:t>***************HUMAN FOLLOWING LUGAGE**************</a:t>
            </a:r>
            <a:endParaRPr lang="en-IN" dirty="0"/>
          </a:p>
        </p:txBody>
      </p:sp>
    </p:spTree>
    <p:extLst>
      <p:ext uri="{BB962C8B-B14F-4D97-AF65-F5344CB8AC3E}">
        <p14:creationId xmlns:p14="http://schemas.microsoft.com/office/powerpoint/2010/main" val="417141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osaic of colorful geometric shapes">
            <a:extLst>
              <a:ext uri="{FF2B5EF4-FFF2-40B4-BE49-F238E27FC236}">
                <a16:creationId xmlns:a16="http://schemas.microsoft.com/office/drawing/2014/main" id="{8B9CE374-2406-B744-FC7F-E47522229D77}"/>
              </a:ext>
            </a:extLst>
          </p:cNvPr>
          <p:cNvPicPr>
            <a:picLocks noChangeAspect="1"/>
          </p:cNvPicPr>
          <p:nvPr/>
        </p:nvPicPr>
        <p:blipFill rotWithShape="1">
          <a:blip r:embed="rId2"/>
          <a:srcRect t="18023" b="3306"/>
          <a:stretch/>
        </p:blipFill>
        <p:spPr>
          <a:xfrm>
            <a:off x="-16189" y="0"/>
            <a:ext cx="12192000" cy="6858001"/>
          </a:xfrm>
          <a:prstGeom prst="rect">
            <a:avLst/>
          </a:prstGeom>
        </p:spPr>
      </p:pic>
      <p:sp>
        <p:nvSpPr>
          <p:cNvPr id="6" name="TextBox 5">
            <a:extLst>
              <a:ext uri="{FF2B5EF4-FFF2-40B4-BE49-F238E27FC236}">
                <a16:creationId xmlns:a16="http://schemas.microsoft.com/office/drawing/2014/main" id="{1E4D72FB-477A-4EE2-B613-90AB6E6437BF}"/>
              </a:ext>
            </a:extLst>
          </p:cNvPr>
          <p:cNvSpPr txBox="1"/>
          <p:nvPr/>
        </p:nvSpPr>
        <p:spPr>
          <a:xfrm flipH="1">
            <a:off x="5849737" y="-1268445"/>
            <a:ext cx="4901274" cy="2308324"/>
          </a:xfrm>
          <a:prstGeom prst="rect">
            <a:avLst/>
          </a:prstGeom>
          <a:noFill/>
        </p:spPr>
        <p:txBody>
          <a:bodyPr wrap="square" rtlCol="0">
            <a:spAutoFit/>
          </a:bodyPr>
          <a:lstStyle/>
          <a:p>
            <a:endParaRPr lang="en-US" sz="7200" dirty="0">
              <a:latin typeface="Gabriola" panose="04040605051002020D02" pitchFamily="82" charset="0"/>
            </a:endParaRPr>
          </a:p>
          <a:p>
            <a:endParaRPr lang="en-IN" sz="7200" dirty="0">
              <a:latin typeface="Gabriola" panose="04040605051002020D02" pitchFamily="82" charset="0"/>
            </a:endParaRPr>
          </a:p>
        </p:txBody>
      </p:sp>
      <p:sp>
        <p:nvSpPr>
          <p:cNvPr id="7" name="TextBox 6">
            <a:extLst>
              <a:ext uri="{FF2B5EF4-FFF2-40B4-BE49-F238E27FC236}">
                <a16:creationId xmlns:a16="http://schemas.microsoft.com/office/drawing/2014/main" id="{4B320A67-21B5-4770-97DB-7B08C3DBEF01}"/>
              </a:ext>
            </a:extLst>
          </p:cNvPr>
          <p:cNvSpPr txBox="1"/>
          <p:nvPr/>
        </p:nvSpPr>
        <p:spPr>
          <a:xfrm>
            <a:off x="-96890" y="589766"/>
            <a:ext cx="6497690" cy="523220"/>
          </a:xfrm>
          <a:prstGeom prst="rect">
            <a:avLst/>
          </a:prstGeom>
          <a:noFill/>
        </p:spPr>
        <p:txBody>
          <a:bodyPr wrap="square">
            <a:spAutoFit/>
          </a:bodyPr>
          <a:lstStyle/>
          <a:p>
            <a:r>
              <a:rPr lang="en-IN" sz="2800" dirty="0"/>
              <a:t> </a:t>
            </a:r>
            <a:endParaRPr lang="en-IN" sz="4800" dirty="0"/>
          </a:p>
        </p:txBody>
      </p:sp>
      <p:sp>
        <p:nvSpPr>
          <p:cNvPr id="8" name="TextBox 7">
            <a:extLst>
              <a:ext uri="{FF2B5EF4-FFF2-40B4-BE49-F238E27FC236}">
                <a16:creationId xmlns:a16="http://schemas.microsoft.com/office/drawing/2014/main" id="{ECE04815-CE9D-4CF3-A594-D04ED0433DD3}"/>
              </a:ext>
            </a:extLst>
          </p:cNvPr>
          <p:cNvSpPr txBox="1"/>
          <p:nvPr/>
        </p:nvSpPr>
        <p:spPr>
          <a:xfrm>
            <a:off x="3008313" y="2828835"/>
            <a:ext cx="6175374" cy="1200329"/>
          </a:xfrm>
          <a:prstGeom prst="rect">
            <a:avLst/>
          </a:prstGeom>
          <a:noFill/>
        </p:spPr>
        <p:txBody>
          <a:bodyPr wrap="square">
            <a:spAutoFit/>
          </a:bodyPr>
          <a:lstStyle/>
          <a:p>
            <a:r>
              <a:rPr lang="en-IN" sz="7200" dirty="0">
                <a:solidFill>
                  <a:srgbClr val="002060"/>
                </a:solidFill>
              </a:rPr>
              <a:t>THANK YOU</a:t>
            </a:r>
          </a:p>
        </p:txBody>
      </p:sp>
    </p:spTree>
    <p:extLst>
      <p:ext uri="{BB962C8B-B14F-4D97-AF65-F5344CB8AC3E}">
        <p14:creationId xmlns:p14="http://schemas.microsoft.com/office/powerpoint/2010/main" val="298252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osaic of colorful geometric shapes">
            <a:extLst>
              <a:ext uri="{FF2B5EF4-FFF2-40B4-BE49-F238E27FC236}">
                <a16:creationId xmlns:a16="http://schemas.microsoft.com/office/drawing/2014/main" id="{8B9CE374-2406-B744-FC7F-E47522229D77}"/>
              </a:ext>
            </a:extLst>
          </p:cNvPr>
          <p:cNvPicPr>
            <a:picLocks noChangeAspect="1"/>
          </p:cNvPicPr>
          <p:nvPr/>
        </p:nvPicPr>
        <p:blipFill rotWithShape="1">
          <a:blip r:embed="rId2"/>
          <a:srcRect t="18023" b="3306"/>
          <a:stretch/>
        </p:blipFill>
        <p:spPr>
          <a:xfrm>
            <a:off x="0" y="-192997"/>
            <a:ext cx="12191979" cy="6857989"/>
          </a:xfrm>
          <a:prstGeom prst="rect">
            <a:avLst/>
          </a:prstGeom>
        </p:spPr>
      </p:pic>
      <p:sp>
        <p:nvSpPr>
          <p:cNvPr id="5" name="TextBox 4">
            <a:extLst>
              <a:ext uri="{FF2B5EF4-FFF2-40B4-BE49-F238E27FC236}">
                <a16:creationId xmlns:a16="http://schemas.microsoft.com/office/drawing/2014/main" id="{63FCE435-F9B6-44E6-BC74-A68977E5E89E}"/>
              </a:ext>
            </a:extLst>
          </p:cNvPr>
          <p:cNvSpPr txBox="1"/>
          <p:nvPr/>
        </p:nvSpPr>
        <p:spPr>
          <a:xfrm>
            <a:off x="4553833" y="6788360"/>
            <a:ext cx="45719"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7642B3B3-E284-4A73-A66C-E465D47E0606}"/>
              </a:ext>
            </a:extLst>
          </p:cNvPr>
          <p:cNvSpPr txBox="1"/>
          <p:nvPr/>
        </p:nvSpPr>
        <p:spPr>
          <a:xfrm>
            <a:off x="1323862" y="447752"/>
            <a:ext cx="11650981" cy="1200329"/>
          </a:xfrm>
          <a:prstGeom prst="rect">
            <a:avLst/>
          </a:prstGeom>
          <a:noFill/>
        </p:spPr>
        <p:txBody>
          <a:bodyPr wrap="square" rtlCol="0">
            <a:spAutoFit/>
          </a:bodyPr>
          <a:lstStyle/>
          <a:p>
            <a:r>
              <a:rPr lang="en-IN" dirty="0"/>
              <a:t>                     </a:t>
            </a:r>
            <a:r>
              <a:rPr lang="en-IN" sz="7200" dirty="0">
                <a:latin typeface="Gabriola" panose="04040605051002020D02" pitchFamily="82" charset="0"/>
              </a:rPr>
              <a:t>TEAM MEMBERS</a:t>
            </a:r>
          </a:p>
        </p:txBody>
      </p:sp>
      <p:sp>
        <p:nvSpPr>
          <p:cNvPr id="7" name="TextBox 6">
            <a:extLst>
              <a:ext uri="{FF2B5EF4-FFF2-40B4-BE49-F238E27FC236}">
                <a16:creationId xmlns:a16="http://schemas.microsoft.com/office/drawing/2014/main" id="{DA41D47E-A4F0-415B-9AAB-3D4F4DD91BA1}"/>
              </a:ext>
            </a:extLst>
          </p:cNvPr>
          <p:cNvSpPr txBox="1"/>
          <p:nvPr/>
        </p:nvSpPr>
        <p:spPr>
          <a:xfrm flipH="1">
            <a:off x="1703096" y="2777596"/>
            <a:ext cx="10789922" cy="2308324"/>
          </a:xfrm>
          <a:prstGeom prst="rect">
            <a:avLst/>
          </a:prstGeom>
          <a:noFill/>
        </p:spPr>
        <p:txBody>
          <a:bodyPr wrap="square" rtlCol="0">
            <a:spAutoFit/>
          </a:bodyPr>
          <a:lstStyle/>
          <a:p>
            <a:r>
              <a:rPr lang="en-IN" sz="4800" dirty="0">
                <a:latin typeface="Gabriola" panose="04040605051002020D02" pitchFamily="82" charset="0"/>
              </a:rPr>
              <a:t>2100090001         -       A. </a:t>
            </a:r>
            <a:r>
              <a:rPr lang="en-IN" sz="4800" dirty="0" err="1">
                <a:latin typeface="Gabriola" panose="04040605051002020D02" pitchFamily="82" charset="0"/>
              </a:rPr>
              <a:t>Dhanya</a:t>
            </a:r>
            <a:r>
              <a:rPr lang="en-IN" sz="4800" dirty="0">
                <a:latin typeface="Gabriola" panose="04040605051002020D02" pitchFamily="82" charset="0"/>
              </a:rPr>
              <a:t> Sri</a:t>
            </a:r>
          </a:p>
          <a:p>
            <a:r>
              <a:rPr lang="en-IN" sz="4800" dirty="0">
                <a:latin typeface="Gabriola" panose="04040605051002020D02" pitchFamily="82" charset="0"/>
              </a:rPr>
              <a:t>2100090003        -        A .Rakesh</a:t>
            </a:r>
          </a:p>
          <a:p>
            <a:r>
              <a:rPr lang="en-IN" sz="4800" dirty="0">
                <a:latin typeface="Gabriola" panose="04040605051002020D02" pitchFamily="82" charset="0"/>
              </a:rPr>
              <a:t>2100090004        -        Ch .Nandan</a:t>
            </a:r>
          </a:p>
        </p:txBody>
      </p:sp>
    </p:spTree>
    <p:extLst>
      <p:ext uri="{BB962C8B-B14F-4D97-AF65-F5344CB8AC3E}">
        <p14:creationId xmlns:p14="http://schemas.microsoft.com/office/powerpoint/2010/main" val="3783925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osaic of colorful geometric shapes">
            <a:extLst>
              <a:ext uri="{FF2B5EF4-FFF2-40B4-BE49-F238E27FC236}">
                <a16:creationId xmlns:a16="http://schemas.microsoft.com/office/drawing/2014/main" id="{8B9CE374-2406-B744-FC7F-E47522229D77}"/>
              </a:ext>
            </a:extLst>
          </p:cNvPr>
          <p:cNvPicPr>
            <a:picLocks noChangeAspect="1"/>
          </p:cNvPicPr>
          <p:nvPr/>
        </p:nvPicPr>
        <p:blipFill rotWithShape="1">
          <a:blip r:embed="rId2"/>
          <a:srcRect t="18023" b="3306"/>
          <a:stretch/>
        </p:blipFill>
        <p:spPr>
          <a:xfrm>
            <a:off x="0" y="-676111"/>
            <a:ext cx="12679677" cy="7664307"/>
          </a:xfrm>
          <a:prstGeom prst="rect">
            <a:avLst/>
          </a:prstGeom>
        </p:spPr>
      </p:pic>
      <p:sp>
        <p:nvSpPr>
          <p:cNvPr id="6" name="TextBox 5">
            <a:extLst>
              <a:ext uri="{FF2B5EF4-FFF2-40B4-BE49-F238E27FC236}">
                <a16:creationId xmlns:a16="http://schemas.microsoft.com/office/drawing/2014/main" id="{A2086BF5-EEEF-46C6-BDCD-1B4A93C80839}"/>
              </a:ext>
            </a:extLst>
          </p:cNvPr>
          <p:cNvSpPr txBox="1"/>
          <p:nvPr/>
        </p:nvSpPr>
        <p:spPr>
          <a:xfrm flipH="1">
            <a:off x="3012977" y="0"/>
            <a:ext cx="9061947" cy="1446550"/>
          </a:xfrm>
          <a:prstGeom prst="rect">
            <a:avLst/>
          </a:prstGeom>
          <a:noFill/>
        </p:spPr>
        <p:txBody>
          <a:bodyPr wrap="square" rtlCol="0">
            <a:spAutoFit/>
          </a:bodyPr>
          <a:lstStyle/>
          <a:p>
            <a:r>
              <a:rPr lang="en-IN" sz="8800" dirty="0">
                <a:latin typeface="Gabriola" panose="04040605051002020D02" pitchFamily="82" charset="0"/>
              </a:rPr>
              <a:t>About  Project</a:t>
            </a:r>
          </a:p>
        </p:txBody>
      </p:sp>
      <p:sp>
        <p:nvSpPr>
          <p:cNvPr id="8" name="TextBox 7">
            <a:extLst>
              <a:ext uri="{FF2B5EF4-FFF2-40B4-BE49-F238E27FC236}">
                <a16:creationId xmlns:a16="http://schemas.microsoft.com/office/drawing/2014/main" id="{4B040E3D-799E-4901-9291-FF1D7324192F}"/>
              </a:ext>
            </a:extLst>
          </p:cNvPr>
          <p:cNvSpPr txBox="1"/>
          <p:nvPr/>
        </p:nvSpPr>
        <p:spPr>
          <a:xfrm>
            <a:off x="641543" y="1538128"/>
            <a:ext cx="10908914" cy="769441"/>
          </a:xfrm>
          <a:prstGeom prst="rect">
            <a:avLst/>
          </a:prstGeom>
          <a:noFill/>
        </p:spPr>
        <p:txBody>
          <a:bodyPr wrap="square" rtlCol="0">
            <a:spAutoFit/>
          </a:bodyPr>
          <a:lstStyle/>
          <a:p>
            <a:r>
              <a:rPr lang="en-IN" sz="4400" dirty="0">
                <a:latin typeface="Gabriola" panose="04040605051002020D02" pitchFamily="82" charset="0"/>
              </a:rPr>
              <a:t>This  Project  is  about  “HUMAN  FOLLOWING  ROBOAT”.</a:t>
            </a:r>
          </a:p>
        </p:txBody>
      </p:sp>
      <p:pic>
        <p:nvPicPr>
          <p:cNvPr id="10" name="Picture 9">
            <a:extLst>
              <a:ext uri="{FF2B5EF4-FFF2-40B4-BE49-F238E27FC236}">
                <a16:creationId xmlns:a16="http://schemas.microsoft.com/office/drawing/2014/main" id="{59EFD54B-4A83-4C8A-8A3F-9B31E039E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920" y="2647451"/>
            <a:ext cx="5407678" cy="3805962"/>
          </a:xfrm>
          <a:prstGeom prst="rect">
            <a:avLst/>
          </a:prstGeom>
        </p:spPr>
      </p:pic>
    </p:spTree>
    <p:extLst>
      <p:ext uri="{BB962C8B-B14F-4D97-AF65-F5344CB8AC3E}">
        <p14:creationId xmlns:p14="http://schemas.microsoft.com/office/powerpoint/2010/main" val="119537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osaic of colorful geometric shapes">
            <a:extLst>
              <a:ext uri="{FF2B5EF4-FFF2-40B4-BE49-F238E27FC236}">
                <a16:creationId xmlns:a16="http://schemas.microsoft.com/office/drawing/2014/main" id="{8B9CE374-2406-B744-FC7F-E47522229D77}"/>
              </a:ext>
            </a:extLst>
          </p:cNvPr>
          <p:cNvPicPr>
            <a:picLocks noChangeAspect="1"/>
          </p:cNvPicPr>
          <p:nvPr/>
        </p:nvPicPr>
        <p:blipFill rotWithShape="1">
          <a:blip r:embed="rId2"/>
          <a:srcRect t="18023" b="3306"/>
          <a:stretch/>
        </p:blipFill>
        <p:spPr>
          <a:xfrm>
            <a:off x="21" y="-252713"/>
            <a:ext cx="12191979" cy="6857989"/>
          </a:xfrm>
          <a:prstGeom prst="rect">
            <a:avLst/>
          </a:prstGeom>
        </p:spPr>
      </p:pic>
      <p:sp>
        <p:nvSpPr>
          <p:cNvPr id="6" name="TextBox 5">
            <a:extLst>
              <a:ext uri="{FF2B5EF4-FFF2-40B4-BE49-F238E27FC236}">
                <a16:creationId xmlns:a16="http://schemas.microsoft.com/office/drawing/2014/main" id="{1E4D72FB-477A-4EE2-B613-90AB6E6437BF}"/>
              </a:ext>
            </a:extLst>
          </p:cNvPr>
          <p:cNvSpPr txBox="1"/>
          <p:nvPr/>
        </p:nvSpPr>
        <p:spPr>
          <a:xfrm flipH="1">
            <a:off x="572558" y="1338293"/>
            <a:ext cx="6412895" cy="4924425"/>
          </a:xfrm>
          <a:prstGeom prst="rect">
            <a:avLst/>
          </a:prstGeom>
          <a:noFill/>
        </p:spPr>
        <p:txBody>
          <a:bodyPr wrap="square" rtlCol="0">
            <a:spAutoFit/>
          </a:bodyPr>
          <a:lstStyle/>
          <a:p>
            <a:pPr marL="342900" indent="-342900">
              <a:buAutoNum type="arabicPeriod"/>
            </a:pPr>
            <a:r>
              <a:rPr lang="en-IN" sz="7200" dirty="0">
                <a:latin typeface="Gabriola" panose="04040605051002020D02" pitchFamily="82" charset="0"/>
              </a:rPr>
              <a:t>Arduino UNO</a:t>
            </a:r>
          </a:p>
          <a:p>
            <a:r>
              <a:rPr lang="en-US" sz="3200" dirty="0">
                <a:latin typeface="Gabriola" panose="04040605051002020D02" pitchFamily="82" charset="0"/>
              </a:rPr>
              <a:t>Arduino is an open-source electronics platform based on easy-to-use hardware and software. Arduino boards are able to read inputs - light on a sensor, a finger on a button, or a Twitter message - and turn it into an output - activating a motor, turning on an LED, publishing something online.</a:t>
            </a:r>
            <a:endParaRPr lang="en-IN" sz="3200" dirty="0">
              <a:latin typeface="Gabriola" panose="04040605051002020D02" pitchFamily="82" charset="0"/>
            </a:endParaRPr>
          </a:p>
          <a:p>
            <a:endParaRPr lang="en-IN" dirty="0">
              <a:latin typeface="Gabriola" panose="04040605051002020D02" pitchFamily="82" charset="0"/>
            </a:endParaRPr>
          </a:p>
        </p:txBody>
      </p:sp>
      <p:pic>
        <p:nvPicPr>
          <p:cNvPr id="3" name="Picture 2" descr="A picture containing electronics&#10;&#10;Description automatically generated">
            <a:extLst>
              <a:ext uri="{FF2B5EF4-FFF2-40B4-BE49-F238E27FC236}">
                <a16:creationId xmlns:a16="http://schemas.microsoft.com/office/drawing/2014/main" id="{78991DA0-B311-4BE0-84BF-9F85CF3EF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454" y="1423390"/>
            <a:ext cx="5044622" cy="3786187"/>
          </a:xfrm>
          <a:prstGeom prst="rect">
            <a:avLst/>
          </a:prstGeom>
        </p:spPr>
      </p:pic>
      <p:sp>
        <p:nvSpPr>
          <p:cNvPr id="7" name="TextBox 6">
            <a:extLst>
              <a:ext uri="{FF2B5EF4-FFF2-40B4-BE49-F238E27FC236}">
                <a16:creationId xmlns:a16="http://schemas.microsoft.com/office/drawing/2014/main" id="{52414B34-3B34-4BDF-9F4E-0A85E4E698CE}"/>
              </a:ext>
            </a:extLst>
          </p:cNvPr>
          <p:cNvSpPr txBox="1"/>
          <p:nvPr/>
        </p:nvSpPr>
        <p:spPr>
          <a:xfrm flipH="1">
            <a:off x="2360293" y="-399213"/>
            <a:ext cx="5109212" cy="1107996"/>
          </a:xfrm>
          <a:prstGeom prst="rect">
            <a:avLst/>
          </a:prstGeom>
          <a:noFill/>
        </p:spPr>
        <p:txBody>
          <a:bodyPr wrap="square" rtlCol="0">
            <a:spAutoFit/>
          </a:bodyPr>
          <a:lstStyle/>
          <a:p>
            <a:r>
              <a:rPr lang="en-US" sz="6600" dirty="0">
                <a:latin typeface="Gabriola" panose="04040605051002020D02" pitchFamily="82" charset="0"/>
              </a:rPr>
              <a:t>Material</a:t>
            </a:r>
            <a:r>
              <a:rPr lang="en-US" dirty="0">
                <a:latin typeface="Gabriola" panose="04040605051002020D02" pitchFamily="82" charset="0"/>
              </a:rPr>
              <a:t> </a:t>
            </a:r>
            <a:r>
              <a:rPr lang="en-US" sz="6000" dirty="0">
                <a:latin typeface="Gabriola" panose="04040605051002020D02" pitchFamily="82" charset="0"/>
              </a:rPr>
              <a:t>Required</a:t>
            </a:r>
            <a:endParaRPr lang="en-IN" sz="6000" dirty="0">
              <a:latin typeface="Gabriola" panose="04040605051002020D02" pitchFamily="82" charset="0"/>
            </a:endParaRPr>
          </a:p>
        </p:txBody>
      </p:sp>
    </p:spTree>
    <p:extLst>
      <p:ext uri="{BB962C8B-B14F-4D97-AF65-F5344CB8AC3E}">
        <p14:creationId xmlns:p14="http://schemas.microsoft.com/office/powerpoint/2010/main" val="184577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osaic of colorful geometric shapes">
            <a:extLst>
              <a:ext uri="{FF2B5EF4-FFF2-40B4-BE49-F238E27FC236}">
                <a16:creationId xmlns:a16="http://schemas.microsoft.com/office/drawing/2014/main" id="{8B9CE374-2406-B744-FC7F-E47522229D77}"/>
              </a:ext>
            </a:extLst>
          </p:cNvPr>
          <p:cNvPicPr>
            <a:picLocks noChangeAspect="1"/>
          </p:cNvPicPr>
          <p:nvPr/>
        </p:nvPicPr>
        <p:blipFill rotWithShape="1">
          <a:blip r:embed="rId2"/>
          <a:srcRect t="18023" b="3306"/>
          <a:stretch/>
        </p:blipFill>
        <p:spPr>
          <a:xfrm>
            <a:off x="20" y="-629776"/>
            <a:ext cx="12191979" cy="6857989"/>
          </a:xfrm>
          <a:prstGeom prst="rect">
            <a:avLst/>
          </a:prstGeom>
        </p:spPr>
      </p:pic>
      <p:sp>
        <p:nvSpPr>
          <p:cNvPr id="6" name="TextBox 5">
            <a:extLst>
              <a:ext uri="{FF2B5EF4-FFF2-40B4-BE49-F238E27FC236}">
                <a16:creationId xmlns:a16="http://schemas.microsoft.com/office/drawing/2014/main" id="{1E4D72FB-477A-4EE2-B613-90AB6E6437BF}"/>
              </a:ext>
            </a:extLst>
          </p:cNvPr>
          <p:cNvSpPr txBox="1"/>
          <p:nvPr/>
        </p:nvSpPr>
        <p:spPr>
          <a:xfrm flipH="1">
            <a:off x="115359" y="-629776"/>
            <a:ext cx="6528329" cy="6740307"/>
          </a:xfrm>
          <a:prstGeom prst="rect">
            <a:avLst/>
          </a:prstGeom>
          <a:noFill/>
        </p:spPr>
        <p:txBody>
          <a:bodyPr wrap="square" rtlCol="0">
            <a:spAutoFit/>
          </a:bodyPr>
          <a:lstStyle/>
          <a:p>
            <a:r>
              <a:rPr lang="en-US" sz="7200" dirty="0">
                <a:latin typeface="Gabriola" panose="04040605051002020D02" pitchFamily="82" charset="0"/>
              </a:rPr>
              <a:t>2.Motor Driver Shield</a:t>
            </a:r>
          </a:p>
          <a:p>
            <a:endParaRPr lang="en-US" sz="2000" dirty="0">
              <a:latin typeface="Gabriola" panose="04040605051002020D02" pitchFamily="82" charset="0"/>
            </a:endParaRPr>
          </a:p>
          <a:p>
            <a:endParaRPr lang="en-US" sz="2000" dirty="0">
              <a:latin typeface="Gabriola" panose="04040605051002020D02" pitchFamily="82" charset="0"/>
            </a:endParaRPr>
          </a:p>
          <a:p>
            <a:r>
              <a:rPr lang="en-US" sz="3200" dirty="0">
                <a:latin typeface="Gabriola" panose="04040605051002020D02" pitchFamily="82" charset="0"/>
              </a:rPr>
              <a:t> L293D shield is a driver board based on L293 IC, which can drive 4 DC motors and 2 stepper or Servo motors at the same time.</a:t>
            </a:r>
          </a:p>
          <a:p>
            <a:r>
              <a:rPr lang="en-US" sz="3200" dirty="0">
                <a:latin typeface="Gabriola" panose="04040605051002020D02" pitchFamily="82" charset="0"/>
              </a:rPr>
              <a:t> Image result for motor driver shield The Arduino Motor Shield allows you to easily control motor direction and speed using an Arduino. By allowing you to simply address Arduino pins, it makes it very simple to incorporate a motor into your project. It also allows you to be able to power a motor with a separate power supply of up to 12v.</a:t>
            </a:r>
            <a:endParaRPr lang="en-IN" sz="3200" dirty="0">
              <a:latin typeface="Gabriola" panose="04040605051002020D02" pitchFamily="82" charset="0"/>
            </a:endParaRPr>
          </a:p>
        </p:txBody>
      </p:sp>
      <p:pic>
        <p:nvPicPr>
          <p:cNvPr id="3" name="Picture 2" descr="A close-up of a toy&#10;&#10;Description automatically generated with low confidence">
            <a:extLst>
              <a:ext uri="{FF2B5EF4-FFF2-40B4-BE49-F238E27FC236}">
                <a16:creationId xmlns:a16="http://schemas.microsoft.com/office/drawing/2014/main" id="{81DB8F26-B44B-4E95-BAAE-F022415B09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7987" y="-61912"/>
            <a:ext cx="4991099" cy="3490912"/>
          </a:xfrm>
          <a:prstGeom prst="rect">
            <a:avLst/>
          </a:prstGeom>
        </p:spPr>
      </p:pic>
    </p:spTree>
    <p:extLst>
      <p:ext uri="{BB962C8B-B14F-4D97-AF65-F5344CB8AC3E}">
        <p14:creationId xmlns:p14="http://schemas.microsoft.com/office/powerpoint/2010/main" val="160215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osaic of colorful geometric shapes">
            <a:extLst>
              <a:ext uri="{FF2B5EF4-FFF2-40B4-BE49-F238E27FC236}">
                <a16:creationId xmlns:a16="http://schemas.microsoft.com/office/drawing/2014/main" id="{8B9CE374-2406-B744-FC7F-E47522229D77}"/>
              </a:ext>
            </a:extLst>
          </p:cNvPr>
          <p:cNvPicPr>
            <a:picLocks noChangeAspect="1"/>
          </p:cNvPicPr>
          <p:nvPr/>
        </p:nvPicPr>
        <p:blipFill rotWithShape="1">
          <a:blip r:embed="rId2"/>
          <a:srcRect t="18023" b="3306"/>
          <a:stretch/>
        </p:blipFill>
        <p:spPr>
          <a:xfrm>
            <a:off x="-475840" y="419092"/>
            <a:ext cx="12191979" cy="6857989"/>
          </a:xfrm>
          <a:prstGeom prst="rect">
            <a:avLst/>
          </a:prstGeom>
        </p:spPr>
      </p:pic>
      <p:sp>
        <p:nvSpPr>
          <p:cNvPr id="9" name="TextBox 8">
            <a:extLst>
              <a:ext uri="{FF2B5EF4-FFF2-40B4-BE49-F238E27FC236}">
                <a16:creationId xmlns:a16="http://schemas.microsoft.com/office/drawing/2014/main" id="{5E6C336A-11EE-42DD-8161-CF8B819FDE39}"/>
              </a:ext>
            </a:extLst>
          </p:cNvPr>
          <p:cNvSpPr txBox="1"/>
          <p:nvPr/>
        </p:nvSpPr>
        <p:spPr>
          <a:xfrm>
            <a:off x="307911" y="2164616"/>
            <a:ext cx="6727372" cy="3108543"/>
          </a:xfrm>
          <a:prstGeom prst="rect">
            <a:avLst/>
          </a:prstGeom>
          <a:noFill/>
        </p:spPr>
        <p:txBody>
          <a:bodyPr wrap="square">
            <a:spAutoFit/>
          </a:bodyPr>
          <a:lstStyle/>
          <a:p>
            <a:r>
              <a:rPr lang="en-US" sz="2800" dirty="0"/>
              <a:t>Ultrasonic Sensor</a:t>
            </a:r>
          </a:p>
          <a:p>
            <a:pPr>
              <a:buFont typeface="Wingdings" pitchFamily="2" charset="2"/>
              <a:buChar char="Ø"/>
            </a:pPr>
            <a:r>
              <a:rPr lang="en-US" sz="2800" dirty="0"/>
              <a:t>An ultrasonic sensor is </a:t>
            </a:r>
            <a:r>
              <a:rPr lang="en-US" sz="2800" b="1" dirty="0"/>
              <a:t>an instrument that measures the distance to an object using ultrasonic sound waves</a:t>
            </a:r>
            <a:r>
              <a:rPr lang="en-US" sz="2800" dirty="0"/>
              <a:t>. </a:t>
            </a:r>
          </a:p>
          <a:p>
            <a:pPr>
              <a:buFont typeface="Wingdings" pitchFamily="2" charset="2"/>
              <a:buChar char="Ø"/>
            </a:pPr>
            <a:r>
              <a:rPr lang="en-US" sz="2800" dirty="0"/>
              <a:t>An ultrasonic sensor uses a transducer to send and receive ultrasonic pulses that relay back information about an object's proximity.</a:t>
            </a:r>
          </a:p>
        </p:txBody>
      </p:sp>
      <p:pic>
        <p:nvPicPr>
          <p:cNvPr id="11" name="Picture 10">
            <a:extLst>
              <a:ext uri="{FF2B5EF4-FFF2-40B4-BE49-F238E27FC236}">
                <a16:creationId xmlns:a16="http://schemas.microsoft.com/office/drawing/2014/main" id="{3917C55D-5BBF-4822-85A6-D0659C0E7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423" y="606489"/>
            <a:ext cx="3331029" cy="3331029"/>
          </a:xfrm>
          <a:prstGeom prst="rect">
            <a:avLst/>
          </a:prstGeom>
        </p:spPr>
      </p:pic>
      <p:sp>
        <p:nvSpPr>
          <p:cNvPr id="13" name="TextBox 12">
            <a:extLst>
              <a:ext uri="{FF2B5EF4-FFF2-40B4-BE49-F238E27FC236}">
                <a16:creationId xmlns:a16="http://schemas.microsoft.com/office/drawing/2014/main" id="{A701810B-B8C4-4954-AEED-5FE3F032A9DE}"/>
              </a:ext>
            </a:extLst>
          </p:cNvPr>
          <p:cNvSpPr txBox="1"/>
          <p:nvPr/>
        </p:nvSpPr>
        <p:spPr>
          <a:xfrm>
            <a:off x="1474236" y="1107188"/>
            <a:ext cx="6382138" cy="830997"/>
          </a:xfrm>
          <a:prstGeom prst="rect">
            <a:avLst/>
          </a:prstGeom>
          <a:noFill/>
        </p:spPr>
        <p:txBody>
          <a:bodyPr wrap="square">
            <a:spAutoFit/>
          </a:bodyPr>
          <a:lstStyle/>
          <a:p>
            <a:r>
              <a:rPr lang="en-US" sz="4400" dirty="0">
                <a:latin typeface="Gabriola" panose="04040605051002020D02" pitchFamily="82" charset="0"/>
              </a:rPr>
              <a:t>3.</a:t>
            </a:r>
            <a:r>
              <a:rPr lang="en-US" sz="4800" dirty="0">
                <a:latin typeface="Gabriola" panose="04040605051002020D02" pitchFamily="82" charset="0"/>
              </a:rPr>
              <a:t>ULTRASONIC SENSOR</a:t>
            </a:r>
          </a:p>
        </p:txBody>
      </p:sp>
    </p:spTree>
    <p:extLst>
      <p:ext uri="{BB962C8B-B14F-4D97-AF65-F5344CB8AC3E}">
        <p14:creationId xmlns:p14="http://schemas.microsoft.com/office/powerpoint/2010/main" val="3169917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osaic of colorful geometric shapes">
            <a:extLst>
              <a:ext uri="{FF2B5EF4-FFF2-40B4-BE49-F238E27FC236}">
                <a16:creationId xmlns:a16="http://schemas.microsoft.com/office/drawing/2014/main" id="{8B9CE374-2406-B744-FC7F-E47522229D77}"/>
              </a:ext>
            </a:extLst>
          </p:cNvPr>
          <p:cNvPicPr>
            <a:picLocks noChangeAspect="1"/>
          </p:cNvPicPr>
          <p:nvPr/>
        </p:nvPicPr>
        <p:blipFill rotWithShape="1">
          <a:blip r:embed="rId2"/>
          <a:srcRect t="18023" b="3306"/>
          <a:stretch/>
        </p:blipFill>
        <p:spPr>
          <a:xfrm>
            <a:off x="-145335" y="-589756"/>
            <a:ext cx="12191979" cy="6857989"/>
          </a:xfrm>
          <a:prstGeom prst="rect">
            <a:avLst/>
          </a:prstGeom>
        </p:spPr>
      </p:pic>
      <p:sp>
        <p:nvSpPr>
          <p:cNvPr id="6" name="TextBox 5">
            <a:extLst>
              <a:ext uri="{FF2B5EF4-FFF2-40B4-BE49-F238E27FC236}">
                <a16:creationId xmlns:a16="http://schemas.microsoft.com/office/drawing/2014/main" id="{1E4D72FB-477A-4EE2-B613-90AB6E6437BF}"/>
              </a:ext>
            </a:extLst>
          </p:cNvPr>
          <p:cNvSpPr txBox="1"/>
          <p:nvPr/>
        </p:nvSpPr>
        <p:spPr>
          <a:xfrm flipH="1">
            <a:off x="235715" y="-757232"/>
            <a:ext cx="10521354" cy="1200329"/>
          </a:xfrm>
          <a:prstGeom prst="rect">
            <a:avLst/>
          </a:prstGeom>
          <a:noFill/>
        </p:spPr>
        <p:txBody>
          <a:bodyPr wrap="square" rtlCol="0">
            <a:spAutoFit/>
          </a:bodyPr>
          <a:lstStyle/>
          <a:p>
            <a:r>
              <a:rPr lang="en-IN" sz="7200" dirty="0">
                <a:latin typeface="Gabriola" panose="04040605051002020D02" pitchFamily="82" charset="0"/>
              </a:rPr>
              <a:t>4. servo motor</a:t>
            </a:r>
          </a:p>
        </p:txBody>
      </p:sp>
      <p:pic>
        <p:nvPicPr>
          <p:cNvPr id="5" name="Picture 4" descr="A picture containing whiteboard&#10;&#10;Description automatically generated">
            <a:extLst>
              <a:ext uri="{FF2B5EF4-FFF2-40B4-BE49-F238E27FC236}">
                <a16:creationId xmlns:a16="http://schemas.microsoft.com/office/drawing/2014/main" id="{E779B4D3-49E5-4B21-A720-C3BF861771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6607" y="332451"/>
            <a:ext cx="3687136" cy="3023214"/>
          </a:xfrm>
          <a:prstGeom prst="rect">
            <a:avLst/>
          </a:prstGeom>
        </p:spPr>
      </p:pic>
      <p:sp>
        <p:nvSpPr>
          <p:cNvPr id="9" name="TextBox 8">
            <a:extLst>
              <a:ext uri="{FF2B5EF4-FFF2-40B4-BE49-F238E27FC236}">
                <a16:creationId xmlns:a16="http://schemas.microsoft.com/office/drawing/2014/main" id="{FEF0BD03-0387-4AC4-8A2D-DA9FC6C5B316}"/>
              </a:ext>
            </a:extLst>
          </p:cNvPr>
          <p:cNvSpPr txBox="1"/>
          <p:nvPr/>
        </p:nvSpPr>
        <p:spPr>
          <a:xfrm>
            <a:off x="145356" y="851377"/>
            <a:ext cx="6213074" cy="2677656"/>
          </a:xfrm>
          <a:prstGeom prst="rect">
            <a:avLst/>
          </a:prstGeom>
          <a:noFill/>
        </p:spPr>
        <p:txBody>
          <a:bodyPr wrap="square">
            <a:spAutoFit/>
          </a:bodyPr>
          <a:lstStyle/>
          <a:p>
            <a:r>
              <a:rPr lang="en-IN" sz="2800" dirty="0"/>
              <a:t>A servomotor (or servo motor) is a rotary actuator or linear actuator that allows for precise control of angular or linear position, velocity and acceleration. It consists of a suitable motor coupled to a sensor for position feedback</a:t>
            </a:r>
            <a:r>
              <a:rPr lang="en-IN" dirty="0"/>
              <a:t>.</a:t>
            </a:r>
          </a:p>
        </p:txBody>
      </p:sp>
    </p:spTree>
    <p:extLst>
      <p:ext uri="{BB962C8B-B14F-4D97-AF65-F5344CB8AC3E}">
        <p14:creationId xmlns:p14="http://schemas.microsoft.com/office/powerpoint/2010/main" val="382801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osaic of colorful geometric shapes">
            <a:extLst>
              <a:ext uri="{FF2B5EF4-FFF2-40B4-BE49-F238E27FC236}">
                <a16:creationId xmlns:a16="http://schemas.microsoft.com/office/drawing/2014/main" id="{8B9CE374-2406-B744-FC7F-E47522229D77}"/>
              </a:ext>
            </a:extLst>
          </p:cNvPr>
          <p:cNvPicPr>
            <a:picLocks noChangeAspect="1"/>
          </p:cNvPicPr>
          <p:nvPr/>
        </p:nvPicPr>
        <p:blipFill rotWithShape="1">
          <a:blip r:embed="rId2"/>
          <a:srcRect t="18023" b="3306"/>
          <a:stretch/>
        </p:blipFill>
        <p:spPr>
          <a:xfrm>
            <a:off x="-96890" y="88899"/>
            <a:ext cx="12192000" cy="6858001"/>
          </a:xfrm>
          <a:prstGeom prst="rect">
            <a:avLst/>
          </a:prstGeom>
        </p:spPr>
      </p:pic>
      <p:sp>
        <p:nvSpPr>
          <p:cNvPr id="6" name="TextBox 5">
            <a:extLst>
              <a:ext uri="{FF2B5EF4-FFF2-40B4-BE49-F238E27FC236}">
                <a16:creationId xmlns:a16="http://schemas.microsoft.com/office/drawing/2014/main" id="{1E4D72FB-477A-4EE2-B613-90AB6E6437BF}"/>
              </a:ext>
            </a:extLst>
          </p:cNvPr>
          <p:cNvSpPr txBox="1"/>
          <p:nvPr/>
        </p:nvSpPr>
        <p:spPr>
          <a:xfrm flipH="1">
            <a:off x="5849737" y="-785845"/>
            <a:ext cx="4901274" cy="3416320"/>
          </a:xfrm>
          <a:prstGeom prst="rect">
            <a:avLst/>
          </a:prstGeom>
          <a:noFill/>
        </p:spPr>
        <p:txBody>
          <a:bodyPr wrap="square" rtlCol="0">
            <a:spAutoFit/>
          </a:bodyPr>
          <a:lstStyle/>
          <a:p>
            <a:endParaRPr lang="en-US" sz="7200" dirty="0">
              <a:latin typeface="Gabriola" panose="04040605051002020D02" pitchFamily="82" charset="0"/>
            </a:endParaRPr>
          </a:p>
          <a:p>
            <a:r>
              <a:rPr lang="en-IN" sz="7200" dirty="0">
                <a:latin typeface="Gabriola" panose="04040605051002020D02" pitchFamily="82" charset="0"/>
              </a:rPr>
              <a:t>6.TT,GEAR MOTOR</a:t>
            </a:r>
          </a:p>
        </p:txBody>
      </p:sp>
      <p:sp>
        <p:nvSpPr>
          <p:cNvPr id="7" name="TextBox 6">
            <a:extLst>
              <a:ext uri="{FF2B5EF4-FFF2-40B4-BE49-F238E27FC236}">
                <a16:creationId xmlns:a16="http://schemas.microsoft.com/office/drawing/2014/main" id="{4B320A67-21B5-4770-97DB-7B08C3DBEF01}"/>
              </a:ext>
            </a:extLst>
          </p:cNvPr>
          <p:cNvSpPr txBox="1"/>
          <p:nvPr/>
        </p:nvSpPr>
        <p:spPr>
          <a:xfrm>
            <a:off x="-96890" y="589766"/>
            <a:ext cx="6497690" cy="923330"/>
          </a:xfrm>
          <a:prstGeom prst="rect">
            <a:avLst/>
          </a:prstGeom>
          <a:noFill/>
        </p:spPr>
        <p:txBody>
          <a:bodyPr wrap="square">
            <a:spAutoFit/>
          </a:bodyPr>
          <a:lstStyle/>
          <a:p>
            <a:r>
              <a:rPr lang="en-IN" sz="2800" dirty="0"/>
              <a:t> </a:t>
            </a:r>
            <a:r>
              <a:rPr lang="en-IN" sz="5400" dirty="0"/>
              <a:t>5.WHEELS</a:t>
            </a:r>
          </a:p>
        </p:txBody>
      </p:sp>
      <p:pic>
        <p:nvPicPr>
          <p:cNvPr id="9" name="Picture 8" descr="A picture containing yellow, bowl, fruit, gear&#10;&#10;Description automatically generated">
            <a:extLst>
              <a:ext uri="{FF2B5EF4-FFF2-40B4-BE49-F238E27FC236}">
                <a16:creationId xmlns:a16="http://schemas.microsoft.com/office/drawing/2014/main" id="{CAC136AD-B6D1-433C-80B5-AB3D82401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5626" y="439013"/>
            <a:ext cx="1801794" cy="1946137"/>
          </a:xfrm>
          <a:prstGeom prst="rect">
            <a:avLst/>
          </a:prstGeom>
        </p:spPr>
      </p:pic>
      <p:pic>
        <p:nvPicPr>
          <p:cNvPr id="11" name="Picture 10" descr="A picture containing connector&#10;&#10;Description automatically generated">
            <a:extLst>
              <a:ext uri="{FF2B5EF4-FFF2-40B4-BE49-F238E27FC236}">
                <a16:creationId xmlns:a16="http://schemas.microsoft.com/office/drawing/2014/main" id="{2C9E07EB-E362-40C7-92E7-E4270010FC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9577580" y="589766"/>
            <a:ext cx="1893925" cy="1644633"/>
          </a:xfrm>
          <a:prstGeom prst="rect">
            <a:avLst/>
          </a:prstGeom>
        </p:spPr>
      </p:pic>
      <p:sp>
        <p:nvSpPr>
          <p:cNvPr id="12" name="TextBox 11">
            <a:extLst>
              <a:ext uri="{FF2B5EF4-FFF2-40B4-BE49-F238E27FC236}">
                <a16:creationId xmlns:a16="http://schemas.microsoft.com/office/drawing/2014/main" id="{C282AD70-8923-41EE-9DCD-07708114C284}"/>
              </a:ext>
            </a:extLst>
          </p:cNvPr>
          <p:cNvSpPr txBox="1"/>
          <p:nvPr/>
        </p:nvSpPr>
        <p:spPr>
          <a:xfrm flipH="1">
            <a:off x="393700" y="2974916"/>
            <a:ext cx="5238750" cy="1200329"/>
          </a:xfrm>
          <a:prstGeom prst="rect">
            <a:avLst/>
          </a:prstGeom>
          <a:noFill/>
        </p:spPr>
        <p:txBody>
          <a:bodyPr wrap="square" rtlCol="0">
            <a:spAutoFit/>
          </a:bodyPr>
          <a:lstStyle/>
          <a:p>
            <a:r>
              <a:rPr lang="en-IN" sz="7200" dirty="0">
                <a:latin typeface="Gabriola" panose="04040605051002020D02" pitchFamily="82" charset="0"/>
              </a:rPr>
              <a:t>7.IR SENSOR</a:t>
            </a:r>
          </a:p>
        </p:txBody>
      </p:sp>
      <p:pic>
        <p:nvPicPr>
          <p:cNvPr id="14" name="Picture 13" descr="A close-up of a circuit board&#10;&#10;Description automatically generated with medium confidence">
            <a:extLst>
              <a:ext uri="{FF2B5EF4-FFF2-40B4-BE49-F238E27FC236}">
                <a16:creationId xmlns:a16="http://schemas.microsoft.com/office/drawing/2014/main" id="{D3688676-C882-4BE2-B2EB-ED5647CF5B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089" y="4421611"/>
            <a:ext cx="2529551" cy="2362694"/>
          </a:xfrm>
          <a:prstGeom prst="rect">
            <a:avLst/>
          </a:prstGeom>
        </p:spPr>
      </p:pic>
      <p:pic>
        <p:nvPicPr>
          <p:cNvPr id="17" name="Picture 16">
            <a:extLst>
              <a:ext uri="{FF2B5EF4-FFF2-40B4-BE49-F238E27FC236}">
                <a16:creationId xmlns:a16="http://schemas.microsoft.com/office/drawing/2014/main" id="{E2D7F58E-A591-4088-8C67-C2695B4B9F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6795" y="4656595"/>
            <a:ext cx="2943992" cy="1972534"/>
          </a:xfrm>
          <a:prstGeom prst="rect">
            <a:avLst/>
          </a:prstGeom>
        </p:spPr>
      </p:pic>
      <p:sp>
        <p:nvSpPr>
          <p:cNvPr id="18" name="TextBox 17">
            <a:extLst>
              <a:ext uri="{FF2B5EF4-FFF2-40B4-BE49-F238E27FC236}">
                <a16:creationId xmlns:a16="http://schemas.microsoft.com/office/drawing/2014/main" id="{BD033F60-30E4-4E32-9C2E-03A3C684EDBB}"/>
              </a:ext>
            </a:extLst>
          </p:cNvPr>
          <p:cNvSpPr txBox="1"/>
          <p:nvPr/>
        </p:nvSpPr>
        <p:spPr>
          <a:xfrm flipH="1">
            <a:off x="5377420" y="2678731"/>
            <a:ext cx="5238750" cy="2308324"/>
          </a:xfrm>
          <a:prstGeom prst="rect">
            <a:avLst/>
          </a:prstGeom>
          <a:noFill/>
        </p:spPr>
        <p:txBody>
          <a:bodyPr wrap="square" rtlCol="0">
            <a:spAutoFit/>
          </a:bodyPr>
          <a:lstStyle/>
          <a:p>
            <a:r>
              <a:rPr lang="en-IN" sz="7200" dirty="0">
                <a:latin typeface="Gabriola" panose="04040605051002020D02" pitchFamily="82" charset="0"/>
              </a:rPr>
              <a:t>8.18650 Battery Holder</a:t>
            </a:r>
          </a:p>
        </p:txBody>
      </p:sp>
    </p:spTree>
    <p:extLst>
      <p:ext uri="{BB962C8B-B14F-4D97-AF65-F5344CB8AC3E}">
        <p14:creationId xmlns:p14="http://schemas.microsoft.com/office/powerpoint/2010/main" val="159809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osaic of colorful geometric shapes">
            <a:extLst>
              <a:ext uri="{FF2B5EF4-FFF2-40B4-BE49-F238E27FC236}">
                <a16:creationId xmlns:a16="http://schemas.microsoft.com/office/drawing/2014/main" id="{8B9CE374-2406-B744-FC7F-E47522229D77}"/>
              </a:ext>
            </a:extLst>
          </p:cNvPr>
          <p:cNvPicPr>
            <a:picLocks noChangeAspect="1"/>
          </p:cNvPicPr>
          <p:nvPr/>
        </p:nvPicPr>
        <p:blipFill rotWithShape="1">
          <a:blip r:embed="rId2"/>
          <a:srcRect t="18023" b="3306"/>
          <a:stretch/>
        </p:blipFill>
        <p:spPr>
          <a:xfrm>
            <a:off x="-16188" y="0"/>
            <a:ext cx="12192000" cy="6858001"/>
          </a:xfrm>
          <a:prstGeom prst="rect">
            <a:avLst/>
          </a:prstGeom>
        </p:spPr>
      </p:pic>
      <p:sp>
        <p:nvSpPr>
          <p:cNvPr id="6" name="TextBox 5">
            <a:extLst>
              <a:ext uri="{FF2B5EF4-FFF2-40B4-BE49-F238E27FC236}">
                <a16:creationId xmlns:a16="http://schemas.microsoft.com/office/drawing/2014/main" id="{1E4D72FB-477A-4EE2-B613-90AB6E6437BF}"/>
              </a:ext>
            </a:extLst>
          </p:cNvPr>
          <p:cNvSpPr txBox="1"/>
          <p:nvPr/>
        </p:nvSpPr>
        <p:spPr>
          <a:xfrm flipH="1">
            <a:off x="5849737" y="-785845"/>
            <a:ext cx="4901274" cy="2308324"/>
          </a:xfrm>
          <a:prstGeom prst="rect">
            <a:avLst/>
          </a:prstGeom>
          <a:noFill/>
        </p:spPr>
        <p:txBody>
          <a:bodyPr wrap="square" rtlCol="0">
            <a:spAutoFit/>
          </a:bodyPr>
          <a:lstStyle/>
          <a:p>
            <a:endParaRPr lang="en-US" sz="7200" dirty="0">
              <a:latin typeface="Gabriola" panose="04040605051002020D02" pitchFamily="82" charset="0"/>
            </a:endParaRPr>
          </a:p>
          <a:p>
            <a:endParaRPr lang="en-IN" sz="7200" dirty="0">
              <a:latin typeface="Gabriola" panose="04040605051002020D02" pitchFamily="82" charset="0"/>
            </a:endParaRPr>
          </a:p>
        </p:txBody>
      </p:sp>
      <p:sp>
        <p:nvSpPr>
          <p:cNvPr id="7" name="TextBox 6">
            <a:extLst>
              <a:ext uri="{FF2B5EF4-FFF2-40B4-BE49-F238E27FC236}">
                <a16:creationId xmlns:a16="http://schemas.microsoft.com/office/drawing/2014/main" id="{4B320A67-21B5-4770-97DB-7B08C3DBEF01}"/>
              </a:ext>
            </a:extLst>
          </p:cNvPr>
          <p:cNvSpPr txBox="1"/>
          <p:nvPr/>
        </p:nvSpPr>
        <p:spPr>
          <a:xfrm>
            <a:off x="-96890" y="589766"/>
            <a:ext cx="6497690" cy="523220"/>
          </a:xfrm>
          <a:prstGeom prst="rect">
            <a:avLst/>
          </a:prstGeom>
          <a:noFill/>
        </p:spPr>
        <p:txBody>
          <a:bodyPr wrap="square">
            <a:spAutoFit/>
          </a:bodyPr>
          <a:lstStyle/>
          <a:p>
            <a:r>
              <a:rPr lang="en-IN" sz="2800" dirty="0"/>
              <a:t> </a:t>
            </a:r>
            <a:endParaRPr lang="en-IN" sz="5400" dirty="0"/>
          </a:p>
        </p:txBody>
      </p:sp>
      <p:pic>
        <p:nvPicPr>
          <p:cNvPr id="3" name="Picture 2" descr="A white square with a black background&#10;&#10;Description automatically generated with low confidence">
            <a:extLst>
              <a:ext uri="{FF2B5EF4-FFF2-40B4-BE49-F238E27FC236}">
                <a16:creationId xmlns:a16="http://schemas.microsoft.com/office/drawing/2014/main" id="{B3CFE904-1846-49F7-A73A-F9EC2BAB1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8" y="273050"/>
            <a:ext cx="4489450" cy="2862838"/>
          </a:xfrm>
          <a:prstGeom prst="rect">
            <a:avLst/>
          </a:prstGeom>
        </p:spPr>
      </p:pic>
      <p:sp>
        <p:nvSpPr>
          <p:cNvPr id="15" name="TextBox 14">
            <a:extLst>
              <a:ext uri="{FF2B5EF4-FFF2-40B4-BE49-F238E27FC236}">
                <a16:creationId xmlns:a16="http://schemas.microsoft.com/office/drawing/2014/main" id="{EA1DEFC1-DA3C-4082-B279-F372CC6ADBF9}"/>
              </a:ext>
            </a:extLst>
          </p:cNvPr>
          <p:cNvSpPr txBox="1"/>
          <p:nvPr/>
        </p:nvSpPr>
        <p:spPr>
          <a:xfrm>
            <a:off x="4598677" y="1179595"/>
            <a:ext cx="6175374" cy="923330"/>
          </a:xfrm>
          <a:prstGeom prst="rect">
            <a:avLst/>
          </a:prstGeom>
          <a:noFill/>
        </p:spPr>
        <p:txBody>
          <a:bodyPr wrap="square">
            <a:spAutoFit/>
          </a:bodyPr>
          <a:lstStyle/>
          <a:p>
            <a:r>
              <a:rPr lang="en-US" sz="5400" dirty="0">
                <a:latin typeface="Gabriola" panose="04040605051002020D02" pitchFamily="82" charset="0"/>
              </a:rPr>
              <a:t> 9.ARCYLIC SHEET</a:t>
            </a:r>
            <a:endParaRPr lang="en-IN" sz="5400" dirty="0"/>
          </a:p>
        </p:txBody>
      </p:sp>
      <p:pic>
        <p:nvPicPr>
          <p:cNvPr id="10" name="Picture 9">
            <a:extLst>
              <a:ext uri="{FF2B5EF4-FFF2-40B4-BE49-F238E27FC236}">
                <a16:creationId xmlns:a16="http://schemas.microsoft.com/office/drawing/2014/main" id="{F91846FD-B9F6-47F7-95FC-8503A4EE60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150" y="3219766"/>
            <a:ext cx="4195782" cy="3638234"/>
          </a:xfrm>
          <a:prstGeom prst="rect">
            <a:avLst/>
          </a:prstGeom>
        </p:spPr>
      </p:pic>
      <p:sp>
        <p:nvSpPr>
          <p:cNvPr id="19" name="TextBox 18">
            <a:extLst>
              <a:ext uri="{FF2B5EF4-FFF2-40B4-BE49-F238E27FC236}">
                <a16:creationId xmlns:a16="http://schemas.microsoft.com/office/drawing/2014/main" id="{CA533B8F-9502-44EA-9F00-352E6F257A9F}"/>
              </a:ext>
            </a:extLst>
          </p:cNvPr>
          <p:cNvSpPr txBox="1"/>
          <p:nvPr/>
        </p:nvSpPr>
        <p:spPr>
          <a:xfrm>
            <a:off x="2677606" y="4470399"/>
            <a:ext cx="5622768" cy="923330"/>
          </a:xfrm>
          <a:prstGeom prst="rect">
            <a:avLst/>
          </a:prstGeom>
          <a:noFill/>
        </p:spPr>
        <p:txBody>
          <a:bodyPr wrap="square">
            <a:spAutoFit/>
          </a:bodyPr>
          <a:lstStyle/>
          <a:p>
            <a:r>
              <a:rPr lang="en-US" sz="1800" dirty="0">
                <a:latin typeface="Gabriola" panose="04040605051002020D02" pitchFamily="82" charset="0"/>
              </a:rPr>
              <a:t> </a:t>
            </a:r>
            <a:r>
              <a:rPr lang="en-US" sz="5400" dirty="0">
                <a:latin typeface="Gabriola" panose="04040605051002020D02" pitchFamily="82" charset="0"/>
              </a:rPr>
              <a:t>10.JUMPER WIRES</a:t>
            </a:r>
            <a:endParaRPr lang="en-IN" sz="5400" dirty="0"/>
          </a:p>
        </p:txBody>
      </p:sp>
    </p:spTree>
    <p:extLst>
      <p:ext uri="{BB962C8B-B14F-4D97-AF65-F5344CB8AC3E}">
        <p14:creationId xmlns:p14="http://schemas.microsoft.com/office/powerpoint/2010/main" val="1079839769"/>
      </p:ext>
    </p:extLst>
  </p:cSld>
  <p:clrMapOvr>
    <a:masterClrMapping/>
  </p:clrMapOvr>
</p:sld>
</file>

<file path=ppt/theme/theme1.xml><?xml version="1.0" encoding="utf-8"?>
<a:theme xmlns:a="http://schemas.openxmlformats.org/drawingml/2006/main" name="Marrakesh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159</TotalTime>
  <Words>329</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Gabriola</vt:lpstr>
      <vt:lpstr>Goudy Old Style</vt:lpstr>
      <vt:lpstr>Wingdings</vt:lpstr>
      <vt:lpstr>MarrakeshVTI</vt:lpstr>
      <vt:lpstr>Human Following  Car Robot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Following  Car Roboat</dc:title>
  <dc:creator>ANDHAVARAPU RAKESH</dc:creator>
  <cp:lastModifiedBy>Sridhar Alla</cp:lastModifiedBy>
  <cp:revision>14</cp:revision>
  <dcterms:created xsi:type="dcterms:W3CDTF">2022-03-22T09:59:51Z</dcterms:created>
  <dcterms:modified xsi:type="dcterms:W3CDTF">2022-03-25T02:15:23Z</dcterms:modified>
</cp:coreProperties>
</file>