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385" r:id="rId5"/>
    <p:sldId id="394" r:id="rId6"/>
    <p:sldId id="395" r:id="rId7"/>
    <p:sldId id="396" r:id="rId8"/>
    <p:sldId id="397" r:id="rId9"/>
    <p:sldId id="398" r:id="rId10"/>
    <p:sldId id="399" r:id="rId11"/>
    <p:sldId id="400" r:id="rId12"/>
    <p:sldId id="38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3" pos="48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Автор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472A"/>
    <a:srgbClr val="F5F5F5"/>
    <a:srgbClr val="D24726"/>
    <a:srgbClr val="9FCDB3"/>
    <a:srgbClr val="217346"/>
    <a:srgbClr val="000000"/>
    <a:srgbClr val="D9D9D9"/>
    <a:srgbClr val="F3F2F1"/>
    <a:srgbClr val="FF00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4560"/>
  </p:normalViewPr>
  <p:slideViewPr>
    <p:cSldViewPr snapToGrid="0">
      <p:cViewPr varScale="1">
        <p:scale>
          <a:sx n="84" d="100"/>
          <a:sy n="84" d="100"/>
        </p:scale>
        <p:origin x="1075" y="77"/>
      </p:cViewPr>
      <p:guideLst>
        <p:guide orient="horz" pos="2880"/>
        <p:guide pos="480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403" y="28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6" y="2551176"/>
            <a:ext cx="9922447" cy="914400"/>
          </a:xfrm>
        </p:spPr>
        <p:txBody>
          <a:bodyPr/>
          <a:lstStyle>
            <a:lvl1pPr>
              <a:defRPr sz="54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07D0E1-EAED-8E08-24BA-8F930364BA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8056" y="3575304"/>
            <a:ext cx="9921943" cy="862012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976CD4A8-8154-0AA2-A2AB-9AD82CD7406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9483" y="128907"/>
            <a:ext cx="2369315" cy="86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40353B-463E-6D13-F92E-564948AFA3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0" y="1463040"/>
            <a:ext cx="11210543" cy="46017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681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40353B-463E-6D13-F92E-564948AFA3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0" y="1463040"/>
            <a:ext cx="5330952" cy="46017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04E943F-C687-D3B3-4E36-65D69E3E2F0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98690" y="1463040"/>
            <a:ext cx="5330952" cy="46017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321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40353B-463E-6D13-F92E-564948AFA3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0" y="1463040"/>
            <a:ext cx="5330952" cy="46017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0700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32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056" y="1447800"/>
            <a:ext cx="11210543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9099" y="6427391"/>
            <a:ext cx="3276600" cy="1416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427391"/>
            <a:ext cx="2895600" cy="1416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3042" y="6427391"/>
            <a:ext cx="3276600" cy="1416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F39A1B-8AD1-2C34-AB40-00704468E828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5" r:id="rId3"/>
    <p:sldLayoutId id="2147483666" r:id="rId4"/>
    <p:sldLayoutId id="2147483667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2">
              <a:lumMod val="25000"/>
            </a:schemeClr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Tx/>
        <a:buNone/>
        <a:defRPr lang="en-US" sz="1600" kern="1200" dirty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984" userDrawn="1">
          <p15:clr>
            <a:srgbClr val="F26B43"/>
          </p15:clr>
        </p15:guide>
        <p15:guide id="2" pos="336" userDrawn="1">
          <p15:clr>
            <a:srgbClr val="F26B43"/>
          </p15:clr>
        </p15:guide>
        <p15:guide id="3" pos="7320" userDrawn="1">
          <p15:clr>
            <a:srgbClr val="F26B43"/>
          </p15:clr>
        </p15:guide>
        <p15:guide id="4" orient="horz" pos="912" userDrawn="1">
          <p15:clr>
            <a:srgbClr val="F26B43"/>
          </p15:clr>
        </p15:guide>
        <p15:guide id="5" orient="horz" pos="264" userDrawn="1">
          <p15:clr>
            <a:srgbClr val="F26B43"/>
          </p15:clr>
        </p15:guide>
        <p15:guide id="6" orient="horz" pos="696" userDrawn="1">
          <p15:clr>
            <a:srgbClr val="F26B43"/>
          </p15:clr>
        </p15:guide>
        <p15:guide id="7" pos="36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66E636-D1D5-3AAC-5CD5-A2F5C585C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Conway’s “Game of Life”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831F0C-52BB-6204-5BF6-C4DDD23942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8056" y="3575304"/>
            <a:ext cx="9921943" cy="242490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Made by:</a:t>
            </a:r>
            <a:endParaRPr lang="en-US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2"/>
                </a:solidFill>
              </a:rPr>
              <a:t>Tokarev M.K.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 smtClean="0"/>
              <a:t>Kuchenkov</a:t>
            </a:r>
            <a:r>
              <a:rPr lang="en-US" dirty="0" smtClean="0"/>
              <a:t> S.A.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accent2"/>
                </a:solidFill>
              </a:rPr>
              <a:t>Kozlovskaya</a:t>
            </a:r>
            <a:r>
              <a:rPr lang="en-US" sz="2400" dirty="0" smtClean="0">
                <a:solidFill>
                  <a:schemeClr val="accent2"/>
                </a:solidFill>
              </a:rPr>
              <a:t> K.V.</a:t>
            </a:r>
          </a:p>
          <a:p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875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A2C7E9-DC20-A7CD-7737-2DBF7B80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About the </a:t>
            </a:r>
            <a:r>
              <a:rPr lang="en-US" b="1" dirty="0" smtClean="0"/>
              <a:t>Project</a:t>
            </a:r>
            <a:r>
              <a:rPr lang="ru-RU" b="1" dirty="0" smtClean="0"/>
              <a:t> </a:t>
            </a:r>
            <a:r>
              <a:rPr lang="en-US" b="1" dirty="0" smtClean="0"/>
              <a:t>and </a:t>
            </a:r>
            <a:r>
              <a:rPr lang="en-US" b="1" dirty="0"/>
              <a:t>Features</a:t>
            </a:r>
            <a:endParaRPr lang="en-US" dirty="0"/>
          </a:p>
        </p:txBody>
      </p:sp>
      <p:sp>
        <p:nvSpPr>
          <p:cNvPr id="2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444500" y="1278894"/>
            <a:ext cx="11210544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Introduction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to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the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Game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lvl="1" indent="0" eaLnBrk="0" fontAlgn="base" hangingPunct="0">
              <a:spcBef>
                <a:spcPts val="600"/>
              </a:spcBef>
              <a:spcAft>
                <a:spcPts val="600"/>
              </a:spcAft>
              <a:buNone/>
            </a:pPr>
            <a:r>
              <a:rPr kumimoji="0" lang="en-US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We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are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implementing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John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Conway's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classic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"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Game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of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Life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," a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fascinating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example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of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cellular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automaton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where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simple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rules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lead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to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complex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emergent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behavior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tabLst/>
            </a:pP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Core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Goal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lvl="1" indent="0" eaLnBrk="0" fontAlgn="base" hangingPunct="0">
              <a:spcBef>
                <a:spcPts val="600"/>
              </a:spcBef>
              <a:spcAft>
                <a:spcPts val="600"/>
              </a:spcAft>
              <a:buNone/>
            </a:pP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Our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primary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objective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to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create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fully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functional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and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interactive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system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that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allows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users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to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simulate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the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Game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of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Life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pPr lvl="0" eaLnBrk="0" fontAlgn="base" hangingPunct="0">
              <a:spcBef>
                <a:spcPts val="600"/>
              </a:spcBef>
              <a:spcAft>
                <a:spcPts val="600"/>
              </a:spcAft>
            </a:pPr>
            <a:r>
              <a:rPr lang="en-US" sz="1800" b="1" dirty="0" smtClean="0"/>
              <a:t>Features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en-US" altLang="ru-RU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lvl="0" indent="-285750" eaLnBrk="0" fontAlgn="base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Toroidal field: The game field wraps around. </a:t>
            </a:r>
            <a:endParaRPr lang="en-US" sz="1800" dirty="0" smtClean="0"/>
          </a:p>
          <a:p>
            <a:pPr marL="285750" lvl="0" indent="-285750" eaLnBrk="0" fontAlgn="base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smtClean="0"/>
              <a:t>Customizable </a:t>
            </a:r>
            <a:r>
              <a:rPr lang="en-US" sz="1800" dirty="0"/>
              <a:t>rules: Users can change the rules for cell birth (born) and survival (survive). </a:t>
            </a:r>
            <a:endParaRPr lang="en-US" sz="1800" dirty="0" smtClean="0"/>
          </a:p>
          <a:p>
            <a:pPr marL="285750" lvl="0" indent="-285750" eaLnBrk="0" fontAlgn="base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smtClean="0"/>
              <a:t>Dynamic </a:t>
            </a:r>
            <a:r>
              <a:rPr lang="en-US" sz="1800" dirty="0"/>
              <a:t>changes: Ability to change the state of field cells at any point during simulation. </a:t>
            </a:r>
            <a:endParaRPr lang="en-US" sz="1800" dirty="0" smtClean="0"/>
          </a:p>
          <a:p>
            <a:pPr marL="285750" lvl="0" indent="-285750" eaLnBrk="0" fontAlgn="base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smtClean="0"/>
              <a:t>Interactivity</a:t>
            </a:r>
            <a:r>
              <a:rPr lang="en-US" sz="1800" dirty="0"/>
              <a:t>: Control via keyboard commands, output of messages and errors to the terminal.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5396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A2C7E9-DC20-A7CD-7737-2DBF7B80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Components and Technologies</a:t>
            </a:r>
            <a:endParaRPr lang="en-US" dirty="0"/>
          </a:p>
        </p:txBody>
      </p:sp>
      <p:sp>
        <p:nvSpPr>
          <p:cNvPr id="2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444500" y="1405201"/>
            <a:ext cx="11210544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fontAlgn="base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Processor: CdM-16 based on von Neumann architecture. </a:t>
            </a:r>
            <a:endParaRPr lang="ru-RU" sz="1800" dirty="0" smtClean="0"/>
          </a:p>
          <a:p>
            <a:pPr marL="285750" lvl="0" indent="-285750" eaLnBrk="0" fontAlgn="base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smtClean="0"/>
              <a:t>Tools</a:t>
            </a:r>
            <a:r>
              <a:rPr lang="en-US" sz="1800" dirty="0"/>
              <a:t>: </a:t>
            </a:r>
            <a:r>
              <a:rPr lang="en-US" sz="1800" dirty="0" err="1"/>
              <a:t>Logisim</a:t>
            </a:r>
            <a:r>
              <a:rPr lang="en-US" sz="1800" dirty="0"/>
              <a:t> (for hardware) and </a:t>
            </a:r>
            <a:r>
              <a:rPr lang="en-US" sz="1800" dirty="0" err="1"/>
              <a:t>cdm-devkit</a:t>
            </a:r>
            <a:r>
              <a:rPr lang="en-US" sz="1800" dirty="0"/>
              <a:t> (for software). </a:t>
            </a:r>
            <a:endParaRPr lang="ru-RU" sz="1800" dirty="0" smtClean="0"/>
          </a:p>
          <a:p>
            <a:pPr marL="285750" lvl="0" indent="-285750" eaLnBrk="0" fontAlgn="base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smtClean="0"/>
              <a:t>Input/Output</a:t>
            </a:r>
            <a:r>
              <a:rPr lang="en-US" sz="1800" dirty="0"/>
              <a:t>: Keyboard for commands, terminal for display. </a:t>
            </a:r>
            <a:endParaRPr lang="ru-RU" sz="1800" dirty="0" smtClean="0"/>
          </a:p>
          <a:p>
            <a:pPr marL="285750" lvl="0" indent="-285750" eaLnBrk="0" fontAlgn="base" hangingPunc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smtClean="0"/>
              <a:t>Logic </a:t>
            </a:r>
            <a:r>
              <a:rPr lang="en-US" sz="1800" dirty="0"/>
              <a:t>and Display: </a:t>
            </a:r>
            <a:r>
              <a:rPr lang="en-US" sz="1800" dirty="0" err="1"/>
              <a:t>Videobuffer</a:t>
            </a:r>
            <a:r>
              <a:rPr lang="en-US" sz="1800" dirty="0"/>
              <a:t> for calculations, display (32x32) for visualization.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551" y="3639313"/>
            <a:ext cx="5164449" cy="321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3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A2C7E9-DC20-A7CD-7737-2DBF7B80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Hardware Part: </a:t>
            </a:r>
            <a:r>
              <a:rPr lang="en-US" b="1" dirty="0" err="1"/>
              <a:t>Input/Output</a:t>
            </a:r>
            <a:endParaRPr lang="en-US" b="1" dirty="0"/>
          </a:p>
        </p:txBody>
      </p:sp>
      <p:sp>
        <p:nvSpPr>
          <p:cNvPr id="2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444500" y="2385415"/>
            <a:ext cx="5855716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fontAlgn="base" hangingPunct="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Keyboard: Generates a character code upon key press. Signals </a:t>
            </a:r>
            <a:r>
              <a:rPr lang="en-US" sz="1800" i="1" dirty="0" err="1"/>
              <a:t>kb_data</a:t>
            </a:r>
            <a:r>
              <a:rPr lang="en-US" sz="1800" i="1" dirty="0"/>
              <a:t> </a:t>
            </a:r>
            <a:r>
              <a:rPr lang="en-US" sz="1800" dirty="0"/>
              <a:t>(character) and </a:t>
            </a:r>
            <a:r>
              <a:rPr lang="en-US" sz="1800" i="1" dirty="0" err="1"/>
              <a:t>kb_ready</a:t>
            </a:r>
            <a:r>
              <a:rPr lang="en-US" sz="1800" i="1" dirty="0"/>
              <a:t> </a:t>
            </a:r>
            <a:r>
              <a:rPr lang="en-US" sz="1800" dirty="0"/>
              <a:t>(ready) are sent to the handler. </a:t>
            </a:r>
            <a:endParaRPr lang="ru-RU" sz="1800" dirty="0" smtClean="0"/>
          </a:p>
          <a:p>
            <a:pPr marL="285750" lvl="0" indent="-285750" eaLnBrk="0" fontAlgn="base" hangingPunct="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Terminal</a:t>
            </a:r>
            <a:r>
              <a:rPr lang="en-US" sz="1800" dirty="0"/>
              <a:t>: Displays entered characters and system messages. </a:t>
            </a:r>
            <a:endParaRPr lang="ru-RU" sz="1800" dirty="0" smtClean="0"/>
          </a:p>
          <a:p>
            <a:pPr marL="285750" lvl="0" indent="-285750" eaLnBrk="0" fontAlgn="base" hangingPunct="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Handler</a:t>
            </a:r>
            <a:r>
              <a:rPr lang="en-US" sz="1800" dirty="0"/>
              <a:t>: Receives keyboard signals, manages interrupts (IRQ, vector 5), sends data to the </a:t>
            </a:r>
            <a:r>
              <a:rPr lang="en-US" sz="1800" i="1" dirty="0"/>
              <a:t>I/</a:t>
            </a:r>
            <a:r>
              <a:rPr lang="en-US" sz="1800" i="1" dirty="0" err="1"/>
              <a:t>Odat</a:t>
            </a:r>
            <a:r>
              <a:rPr lang="en-US" sz="1800" i="1" dirty="0"/>
              <a:t> </a:t>
            </a:r>
            <a:r>
              <a:rPr lang="en-US" sz="1800" dirty="0"/>
              <a:t>bus and the terminal.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6536499" y="1357917"/>
            <a:ext cx="4844225" cy="497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268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A2C7E9-DC20-A7CD-7737-2DBF7B80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Hardware Part: Processing and Control</a:t>
            </a:r>
            <a:endParaRPr lang="en-US" b="1" dirty="0"/>
          </a:p>
        </p:txBody>
      </p:sp>
      <p:sp>
        <p:nvSpPr>
          <p:cNvPr id="2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444500" y="2210708"/>
            <a:ext cx="5855716" cy="320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fontAlgn="base" hangingPunct="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CdM-16 Processor: Manages data flow between the keyboard, terminal, and </a:t>
            </a:r>
            <a:r>
              <a:rPr lang="en-US" sz="1800" dirty="0" err="1"/>
              <a:t>videobuffer</a:t>
            </a:r>
            <a:r>
              <a:rPr lang="en-US" sz="1800" dirty="0"/>
              <a:t> via memory-mapped I/O. </a:t>
            </a:r>
            <a:endParaRPr lang="ru-RU" sz="1800" dirty="0" smtClean="0"/>
          </a:p>
          <a:p>
            <a:pPr marL="285750" lvl="0" indent="-285750" eaLnBrk="0" fontAlgn="base" hangingPunct="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External </a:t>
            </a:r>
            <a:r>
              <a:rPr lang="en-US" sz="1800" dirty="0"/>
              <a:t>registers: Special memory addresses (0x04-0x12) for game control (start/stop, rules, cell updates, reset). </a:t>
            </a:r>
            <a:endParaRPr lang="ru-RU" sz="1800" dirty="0" smtClean="0"/>
          </a:p>
          <a:p>
            <a:pPr marL="285750" lvl="0" indent="-285750" eaLnBrk="0" fontAlgn="base" hangingPunct="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 err="1" smtClean="0"/>
              <a:t>Videobuffer</a:t>
            </a:r>
            <a:r>
              <a:rPr lang="en-US" sz="1800" dirty="0"/>
              <a:t>: Stores the current field state (32x32), calculates the next generation, and sends data to the display. Controlled by signals from external registers.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7287768" y="1169371"/>
            <a:ext cx="3520440" cy="2460797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7287769" y="3811146"/>
            <a:ext cx="3520440" cy="268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81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A2C7E9-DC20-A7CD-7737-2DBF7B80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Hardware Part: </a:t>
            </a:r>
            <a:r>
              <a:rPr lang="en-US" b="1" dirty="0" err="1" smtClean="0"/>
              <a:t>Videobuffer</a:t>
            </a:r>
            <a:r>
              <a:rPr lang="en-US" b="1" dirty="0" smtClean="0"/>
              <a:t> </a:t>
            </a:r>
            <a:r>
              <a:rPr lang="en-US" b="1" dirty="0"/>
              <a:t>and Cell Structure</a:t>
            </a:r>
            <a:endParaRPr lang="en-US" b="1" dirty="0"/>
          </a:p>
        </p:txBody>
      </p:sp>
      <p:sp>
        <p:nvSpPr>
          <p:cNvPr id="2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444500" y="2487707"/>
            <a:ext cx="5855716" cy="2646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fontAlgn="base" hangingPunct="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"Line" Structure: The </a:t>
            </a:r>
            <a:r>
              <a:rPr lang="en-US" sz="1800" dirty="0" err="1"/>
              <a:t>videobuffer</a:t>
            </a:r>
            <a:r>
              <a:rPr lang="en-US" sz="1800" dirty="0"/>
              <a:t> consists of 32 "line" sub-circuits, each responsible for a field row. They exchange neighbor data (up/down). </a:t>
            </a:r>
            <a:endParaRPr lang="ru-RU" sz="1800" dirty="0" smtClean="0"/>
          </a:p>
          <a:p>
            <a:pPr marL="285750" lvl="0" indent="-285750" eaLnBrk="0" fontAlgn="base" hangingPunct="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"</a:t>
            </a:r>
            <a:r>
              <a:rPr lang="en-US" sz="1800" dirty="0"/>
              <a:t>Cell" Structure: Each "line" contains 32 "cell" sub-circuits. </a:t>
            </a:r>
            <a:endParaRPr lang="ru-RU" sz="1800" dirty="0" smtClean="0"/>
          </a:p>
          <a:p>
            <a:pPr marL="285750" lvl="0" indent="-285750" eaLnBrk="0" fontAlgn="base" hangingPunct="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State </a:t>
            </a:r>
            <a:r>
              <a:rPr lang="en-US" sz="1800" dirty="0"/>
              <a:t>Calculation: A "cell" determines its next state based on</a:t>
            </a:r>
            <a:r>
              <a:rPr lang="en-US" sz="1800" dirty="0" smtClean="0"/>
              <a:t>:</a:t>
            </a:r>
            <a:r>
              <a:rPr lang="ru-RU" sz="1800" dirty="0" smtClean="0"/>
              <a:t> </a:t>
            </a:r>
            <a:r>
              <a:rPr lang="en-US" sz="1800" dirty="0" smtClean="0"/>
              <a:t>Birth </a:t>
            </a:r>
            <a:r>
              <a:rPr lang="en-US" sz="1800" dirty="0"/>
              <a:t>(born) and survival (survive) rules.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6300216" y="1853028"/>
            <a:ext cx="5111623" cy="391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309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A2C7E9-DC20-A7CD-7737-2DBF7B80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Software Part: Basics</a:t>
            </a:r>
            <a:endParaRPr lang="en-US" b="1" dirty="0"/>
          </a:p>
        </p:txBody>
      </p:sp>
      <p:sp>
        <p:nvSpPr>
          <p:cNvPr id="2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444500" y="2072209"/>
            <a:ext cx="5855716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fontAlgn="base" hangingPunct="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Entry point (_start): Initializes the stack, enables keyboard interrupts (ISTATE flag), outputs the "&gt; " prompt, and starts the main loop. </a:t>
            </a:r>
            <a:endParaRPr lang="ru-RU" sz="1800" dirty="0" smtClean="0"/>
          </a:p>
          <a:p>
            <a:pPr marL="285750" lvl="0" indent="-285750" eaLnBrk="0" fontAlgn="base" hangingPunct="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Main </a:t>
            </a:r>
            <a:r>
              <a:rPr lang="en-US" sz="1800" dirty="0"/>
              <a:t>loop (_main): Constantly checks the </a:t>
            </a:r>
            <a:r>
              <a:rPr lang="en-US" sz="1800" dirty="0" err="1"/>
              <a:t>cmdFlag</a:t>
            </a:r>
            <a:r>
              <a:rPr lang="en-US" sz="1800" dirty="0"/>
              <a:t>. If the flag is set (command entered), calls the command parser. </a:t>
            </a:r>
            <a:endParaRPr lang="ru-RU" sz="1800" dirty="0" smtClean="0"/>
          </a:p>
          <a:p>
            <a:pPr marL="285750" lvl="0" indent="-285750" eaLnBrk="0" fontAlgn="base" hangingPunct="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Interrupt </a:t>
            </a:r>
            <a:r>
              <a:rPr lang="en-US" sz="1800" dirty="0"/>
              <a:t>handler (_</a:t>
            </a:r>
            <a:r>
              <a:rPr lang="en-US" sz="1800" dirty="0" err="1"/>
              <a:t>kb_isr</a:t>
            </a:r>
            <a:r>
              <a:rPr lang="en-US" sz="1800" dirty="0"/>
              <a:t>): Activated on key press. Reads the character, handles Backspace and Enter, places characters in a circular buffer. Sets </a:t>
            </a:r>
            <a:r>
              <a:rPr lang="en-US" sz="1800" dirty="0" err="1"/>
              <a:t>cmdFlag</a:t>
            </a:r>
            <a:r>
              <a:rPr lang="en-US" sz="1800" dirty="0"/>
              <a:t> when Enter is pressed.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216" y="2072209"/>
            <a:ext cx="4997310" cy="3081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94617" y="1491343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KB_ISR scheme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99288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A2C7E9-DC20-A7CD-7737-2DBF7B80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Software Part: Command Processing</a:t>
            </a:r>
            <a:endParaRPr lang="en-US" b="1" dirty="0"/>
          </a:p>
        </p:txBody>
      </p:sp>
      <p:sp>
        <p:nvSpPr>
          <p:cNvPr id="2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444500" y="1676009"/>
            <a:ext cx="5855716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fontAlgn="base" hangingPunct="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Parsing (</a:t>
            </a:r>
            <a:r>
              <a:rPr lang="en-US" sz="1800" dirty="0" err="1"/>
              <a:t>parser.c</a:t>
            </a:r>
            <a:r>
              <a:rPr lang="en-US" sz="1800" dirty="0"/>
              <a:t> -&gt; parse()): Reads the string from the circular buffer, extracts the command name and arguments. </a:t>
            </a:r>
            <a:endParaRPr lang="en-US" sz="1800" dirty="0" smtClean="0"/>
          </a:p>
          <a:p>
            <a:pPr marL="285750" lvl="0" indent="-285750" eaLnBrk="0" fontAlgn="base" hangingPunct="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Argument </a:t>
            </a:r>
            <a:r>
              <a:rPr lang="en-US" sz="1800" dirty="0"/>
              <a:t>Parsing (</a:t>
            </a:r>
            <a:r>
              <a:rPr lang="en-US" sz="1800" dirty="0" err="1"/>
              <a:t>parseArgs</a:t>
            </a:r>
            <a:r>
              <a:rPr lang="en-US" sz="1800" dirty="0"/>
              <a:t>()): Splits the string into individual arguments by spaces. </a:t>
            </a:r>
            <a:endParaRPr lang="en-US" sz="1800" dirty="0" smtClean="0"/>
          </a:p>
          <a:p>
            <a:pPr marL="285750" lvl="0" indent="-285750" eaLnBrk="0" fontAlgn="base" hangingPunct="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Function </a:t>
            </a:r>
            <a:r>
              <a:rPr lang="en-US" sz="1800" dirty="0"/>
              <a:t>Call: The command name is compared against a list of known commands. The corresponding handler function (Wrapper) is called. </a:t>
            </a:r>
            <a:endParaRPr lang="en-US" sz="1800" dirty="0" smtClean="0"/>
          </a:p>
          <a:p>
            <a:pPr marL="285750" lvl="0" indent="-285750" eaLnBrk="0" fontAlgn="base" hangingPunct="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Handlers</a:t>
            </a:r>
            <a:r>
              <a:rPr lang="en-US" sz="1800" dirty="0"/>
              <a:t>: Check the correctness of the number and type of arguments (using </a:t>
            </a:r>
            <a:r>
              <a:rPr lang="en-US" sz="1800" dirty="0" err="1"/>
              <a:t>my_atoi_safe</a:t>
            </a:r>
            <a:r>
              <a:rPr lang="en-US" sz="1800" dirty="0"/>
              <a:t>), interact with the hardware via registers (memory-mapped I/O) to change the game state.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434" y="1499688"/>
            <a:ext cx="4056389" cy="469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268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2C5BBD-308A-C826-C509-4C6A1E172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Thank You</a:t>
            </a:r>
            <a:r>
              <a:rPr lang="ru-RU" b="1" dirty="0" smtClean="0"/>
              <a:t> </a:t>
            </a:r>
            <a:r>
              <a:rPr lang="en-US" b="1" dirty="0" smtClean="0"/>
              <a:t>for listening</a:t>
            </a:r>
            <a:endParaRPr lang="en-US" b="1" dirty="0"/>
          </a:p>
        </p:txBody>
      </p:sp>
      <p:pic>
        <p:nvPicPr>
          <p:cNvPr id="1026" name="Picture 2" descr="Котенок на белом фоне | Премиум фот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" y="2840100"/>
            <a:ext cx="3776345" cy="377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512" y="3195933"/>
            <a:ext cx="3077718" cy="306467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101" y="2551176"/>
            <a:ext cx="4417342" cy="416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025141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CF3D1C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889724_Win32" id="{A47D2243-58B7-4EA1-AC61-F4DDB07AC155}" vid="{5B84BEAD-BCA6-42F5-9270-6ECA397995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0C6F549-03FF-4828-9BD8-8F40C0A2B2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7EFEE82-03DD-4F90-81E2-2AF29E1D81FB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FB6FBE4-5ACD-4115-9139-635E82C3D35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601</Words>
  <Application>Microsoft Office PowerPoint</Application>
  <PresentationFormat>Широкоэкранный</PresentationFormat>
  <Paragraphs>43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Segoe UI</vt:lpstr>
      <vt:lpstr>WelcomeDoc</vt:lpstr>
      <vt:lpstr>Conway’s “Game of Life”</vt:lpstr>
      <vt:lpstr>About the Project and Features</vt:lpstr>
      <vt:lpstr>Key Components and Technologies</vt:lpstr>
      <vt:lpstr>Hardware Part: Input/Output</vt:lpstr>
      <vt:lpstr>Hardware Part: Processing and Control</vt:lpstr>
      <vt:lpstr>Hardware Part: Videobuffer and Cell Structure</vt:lpstr>
      <vt:lpstr>Software Part: Basics</vt:lpstr>
      <vt:lpstr>Software Part: Command Processing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2022-05-26T06:44:04Z</dcterms:created>
  <dcterms:modified xsi:type="dcterms:W3CDTF">2025-05-12T12:11:21Z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