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385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3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560"/>
  </p:normalViewPr>
  <p:slideViewPr>
    <p:cSldViewPr snapToGrid="0">
      <p:cViewPr varScale="1">
        <p:scale>
          <a:sx n="84" d="100"/>
          <a:sy n="84" d="100"/>
        </p:scale>
        <p:origin x="1075" y="77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“Game of Life”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31F0C-52BB-6204-5BF6-C4DDD2394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24249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Made by:</a:t>
            </a:r>
            <a:endParaRPr lang="en-US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Tokarev M.K.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Kuchenkov</a:t>
            </a:r>
            <a:r>
              <a:rPr lang="en-US" dirty="0" smtClean="0"/>
              <a:t> S.A.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</a:rPr>
              <a:t>Kozlovskaya</a:t>
            </a:r>
            <a:r>
              <a:rPr lang="en-US" sz="2400" dirty="0" smtClean="0">
                <a:solidFill>
                  <a:schemeClr val="accent2"/>
                </a:solidFill>
              </a:rPr>
              <a:t> K.V.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</a:t>
            </a:r>
            <a:r>
              <a:rPr lang="en-US" b="1" dirty="0" smtClean="0"/>
              <a:t>Project</a:t>
            </a:r>
            <a:r>
              <a:rPr lang="ru-RU" b="1" dirty="0" smtClean="0"/>
              <a:t> </a:t>
            </a:r>
            <a:r>
              <a:rPr lang="en-US" b="1" dirty="0" smtClean="0"/>
              <a:t>and </a:t>
            </a:r>
            <a:r>
              <a:rPr lang="en-US" b="1" dirty="0"/>
              <a:t>Features</a:t>
            </a:r>
            <a:endParaRPr lang="en-US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1278894"/>
            <a:ext cx="1121054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Introduction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Game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 indent="0" eaLnBrk="0" fontAlgn="base" hangingPunc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John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Conway's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classic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"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Life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,"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fascinating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cellular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automaton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where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simple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rules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complex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emergent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behavior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Main</a:t>
            </a:r>
            <a:r>
              <a:rPr kumimoji="0" lang="en-US" altLang="ru-RU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Goal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 indent="0" eaLnBrk="0" fontAlgn="base" hangingPunc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primary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objective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fully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functional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interactive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allows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users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simulate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Life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lvl="0"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800" b="1" dirty="0" smtClean="0"/>
              <a:t>Features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Toroidal field: The game field wraps around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Customizable </a:t>
            </a:r>
            <a:r>
              <a:rPr lang="en-US" sz="1800" dirty="0"/>
              <a:t>rules: Users can change the rules for cell birth (born) and survival (survive</a:t>
            </a:r>
            <a:r>
              <a:rPr lang="en-US" sz="1800" dirty="0" smtClean="0"/>
              <a:t>).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Dynamic </a:t>
            </a:r>
            <a:r>
              <a:rPr lang="en-US" sz="1800" dirty="0"/>
              <a:t>changes: Ability to change the state of field cells at any point during simulation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Interactivity</a:t>
            </a:r>
            <a:r>
              <a:rPr lang="en-US" sz="1800" dirty="0"/>
              <a:t>: Control via keyboard commands, output of messages and errors to the terminal</a:t>
            </a:r>
            <a:r>
              <a:rPr lang="en-US" sz="1800" dirty="0" smtClean="0"/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539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and Technologies</a:t>
            </a:r>
            <a:endParaRPr lang="en-US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1405201"/>
            <a:ext cx="1121054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Processor: CdM-16 based on von Neumann architecture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Tools</a:t>
            </a:r>
            <a:r>
              <a:rPr lang="en-US" sz="1800" dirty="0"/>
              <a:t>: </a:t>
            </a:r>
            <a:r>
              <a:rPr lang="en-US" sz="1800" dirty="0" err="1"/>
              <a:t>Logisim</a:t>
            </a:r>
            <a:r>
              <a:rPr lang="en-US" sz="1800" dirty="0"/>
              <a:t> (for hardware) and </a:t>
            </a:r>
            <a:r>
              <a:rPr lang="en-US" sz="1800" dirty="0" err="1"/>
              <a:t>cdm-devkit</a:t>
            </a:r>
            <a:r>
              <a:rPr lang="en-US" sz="1800" dirty="0"/>
              <a:t> (for software</a:t>
            </a:r>
            <a:r>
              <a:rPr lang="en-US" sz="1800" dirty="0" smtClean="0"/>
              <a:t>).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Input/Output</a:t>
            </a:r>
            <a:r>
              <a:rPr lang="en-US" sz="1800" dirty="0"/>
              <a:t>: Keyboard for commands, terminal for display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Logic </a:t>
            </a:r>
            <a:r>
              <a:rPr lang="en-US" sz="1800" dirty="0"/>
              <a:t>and Display: </a:t>
            </a:r>
            <a:r>
              <a:rPr lang="en-US" sz="1800" dirty="0" err="1"/>
              <a:t>Videobuffer</a:t>
            </a:r>
            <a:r>
              <a:rPr lang="en-US" sz="1800" dirty="0"/>
              <a:t> for calculations, display (32x32) for </a:t>
            </a:r>
            <a:r>
              <a:rPr lang="en-US" sz="1800" dirty="0" smtClean="0"/>
              <a:t>visualization.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51" y="3639313"/>
            <a:ext cx="5164449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Part: </a:t>
            </a:r>
            <a:r>
              <a:rPr lang="en-US" b="1" dirty="0" err="1"/>
              <a:t>Input/Output</a:t>
            </a:r>
            <a:endParaRPr lang="en-US" b="1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2385415"/>
            <a:ext cx="585571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Keyboard: Generates a character code upon key press. Signals </a:t>
            </a:r>
            <a:r>
              <a:rPr lang="en-US" sz="1800" i="1" dirty="0" err="1"/>
              <a:t>kb_data</a:t>
            </a:r>
            <a:r>
              <a:rPr lang="en-US" sz="1800" i="1" dirty="0"/>
              <a:t> </a:t>
            </a:r>
            <a:r>
              <a:rPr lang="en-US" sz="1800" dirty="0"/>
              <a:t>(character) and </a:t>
            </a:r>
            <a:r>
              <a:rPr lang="en-US" sz="1800" i="1" dirty="0" err="1"/>
              <a:t>kb_ready</a:t>
            </a:r>
            <a:r>
              <a:rPr lang="en-US" sz="1800" i="1" dirty="0"/>
              <a:t> </a:t>
            </a:r>
            <a:r>
              <a:rPr lang="en-US" sz="1800" dirty="0"/>
              <a:t>(ready) are sent to the handler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Terminal</a:t>
            </a:r>
            <a:r>
              <a:rPr lang="en-US" sz="1800" dirty="0"/>
              <a:t>: Displays entered characters and system messages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Handler</a:t>
            </a:r>
            <a:r>
              <a:rPr lang="en-US" sz="1800" dirty="0"/>
              <a:t>: Receives keyboard signals, manages interrupts (IRQ, vector 5), sends data to the </a:t>
            </a:r>
            <a:r>
              <a:rPr lang="en-US" sz="1800" i="1" dirty="0"/>
              <a:t>I/</a:t>
            </a:r>
            <a:r>
              <a:rPr lang="en-US" sz="1800" i="1" dirty="0" err="1"/>
              <a:t>Odat</a:t>
            </a:r>
            <a:r>
              <a:rPr lang="en-US" sz="1800" i="1" dirty="0"/>
              <a:t> </a:t>
            </a:r>
            <a:r>
              <a:rPr lang="en-US" sz="1800" dirty="0"/>
              <a:t>bus and the </a:t>
            </a:r>
            <a:r>
              <a:rPr lang="en-US" sz="1800" dirty="0" smtClean="0"/>
              <a:t>terminal.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36499" y="1357917"/>
            <a:ext cx="4844225" cy="49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Part: Processing and Control</a:t>
            </a:r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2210708"/>
            <a:ext cx="5855716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CdM-16 Processor: Manages data flow between the keyboard, terminal, and </a:t>
            </a:r>
            <a:r>
              <a:rPr lang="en-US" sz="1800" dirty="0" err="1"/>
              <a:t>videobuffer</a:t>
            </a:r>
            <a:r>
              <a:rPr lang="en-US" sz="1800" dirty="0"/>
              <a:t> via memory-mapped I/O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External </a:t>
            </a:r>
            <a:r>
              <a:rPr lang="en-US" sz="1800" dirty="0"/>
              <a:t>registers: Special memory addresses (0x04-0x12) for game control (start/stop, rules, cell updates, reset</a:t>
            </a:r>
            <a:r>
              <a:rPr lang="en-US" sz="1800" dirty="0" smtClean="0"/>
              <a:t>).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/>
              <a:t>Videobuffer</a:t>
            </a:r>
            <a:r>
              <a:rPr lang="en-US" sz="1800" dirty="0"/>
              <a:t>: Stores the current field state (32x32), calculates the next generation, and sends data to the display. Controlled by signals from external registers.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287768" y="1169371"/>
            <a:ext cx="3520440" cy="246079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287769" y="3811146"/>
            <a:ext cx="3520440" cy="26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Part: </a:t>
            </a:r>
            <a:r>
              <a:rPr lang="en-US" b="1" dirty="0" err="1" smtClean="0"/>
              <a:t>Videobuffer</a:t>
            </a:r>
            <a:r>
              <a:rPr lang="en-US" b="1" dirty="0" smtClean="0"/>
              <a:t> </a:t>
            </a:r>
            <a:r>
              <a:rPr lang="en-US" b="1" dirty="0"/>
              <a:t>and Cell Structure</a:t>
            </a:r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2487707"/>
            <a:ext cx="5855716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"Line" Structure: The </a:t>
            </a:r>
            <a:r>
              <a:rPr lang="en-US" sz="1800" dirty="0" err="1"/>
              <a:t>videobuffer</a:t>
            </a:r>
            <a:r>
              <a:rPr lang="en-US" sz="1800" dirty="0"/>
              <a:t> consists of 32 "line" sub-circuits, each responsible for a field row. They exchange neighbor data (up/down</a:t>
            </a:r>
            <a:r>
              <a:rPr lang="en-US" sz="1800" dirty="0" smtClean="0"/>
              <a:t>).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"</a:t>
            </a:r>
            <a:r>
              <a:rPr lang="en-US" sz="1800" dirty="0"/>
              <a:t>Cell" Structure: Each "line" contains 32 "cell" sub-circuits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State </a:t>
            </a:r>
            <a:r>
              <a:rPr lang="en-US" sz="1800" dirty="0"/>
              <a:t>Calculation: A "cell" determines its next state based on</a:t>
            </a:r>
            <a:r>
              <a:rPr lang="en-US" sz="1800" dirty="0" smtClean="0"/>
              <a:t>:</a:t>
            </a:r>
            <a:r>
              <a:rPr lang="ru-RU" sz="1800" dirty="0" smtClean="0"/>
              <a:t> </a:t>
            </a:r>
            <a:r>
              <a:rPr lang="en-US" sz="1800" dirty="0" smtClean="0"/>
              <a:t>Birth </a:t>
            </a:r>
            <a:r>
              <a:rPr lang="en-US" sz="1800" dirty="0"/>
              <a:t>(born) and survival (survive) rules.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00216" y="1853028"/>
            <a:ext cx="5111623" cy="39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0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Part: Basics</a:t>
            </a:r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2072209"/>
            <a:ext cx="58557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Entry point (_start): Initializes the stack, enables keyboard interrupts (ISTATE flag), outputs the "&gt; " prompt, and starts the main loop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Main </a:t>
            </a:r>
            <a:r>
              <a:rPr lang="en-US" sz="1800" dirty="0"/>
              <a:t>loop (_main): Constantly checks the </a:t>
            </a:r>
            <a:r>
              <a:rPr lang="en-US" sz="1800" dirty="0" err="1"/>
              <a:t>cmdFlag</a:t>
            </a:r>
            <a:r>
              <a:rPr lang="en-US" sz="1800" dirty="0"/>
              <a:t>. If the flag is set (command entered), calls the command parser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Interrupt </a:t>
            </a:r>
            <a:r>
              <a:rPr lang="en-US" sz="1800" dirty="0"/>
              <a:t>handler (_</a:t>
            </a:r>
            <a:r>
              <a:rPr lang="en-US" sz="1800" dirty="0" err="1"/>
              <a:t>kb_isr</a:t>
            </a:r>
            <a:r>
              <a:rPr lang="en-US" sz="1800" dirty="0"/>
              <a:t>): Activated on key press. Reads the character, handles Backspace and Enter, places characters in a circular buffer. Sets </a:t>
            </a:r>
            <a:r>
              <a:rPr lang="en-US" sz="1800" dirty="0" err="1"/>
              <a:t>cmdFlag</a:t>
            </a:r>
            <a:r>
              <a:rPr lang="en-US" sz="1800" dirty="0"/>
              <a:t> when Enter is </a:t>
            </a:r>
            <a:r>
              <a:rPr lang="en-US" sz="1800" dirty="0" smtClean="0"/>
              <a:t>pressed.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2072209"/>
            <a:ext cx="4997310" cy="308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4617" y="149134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KB_ISR scheme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928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Part: Command Processing</a:t>
            </a:r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1676009"/>
            <a:ext cx="585571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Parsing (</a:t>
            </a:r>
            <a:r>
              <a:rPr lang="en-US" sz="1800" dirty="0" err="1"/>
              <a:t>parser.c</a:t>
            </a:r>
            <a:r>
              <a:rPr lang="en-US" sz="1800" dirty="0"/>
              <a:t> -&gt; parse()): Reads the string from the circular buffer, extracts the command name and arguments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Argument </a:t>
            </a:r>
            <a:r>
              <a:rPr lang="en-US" sz="1800" dirty="0"/>
              <a:t>Parsing (</a:t>
            </a:r>
            <a:r>
              <a:rPr lang="en-US" sz="1800" dirty="0" err="1"/>
              <a:t>parseArgs</a:t>
            </a:r>
            <a:r>
              <a:rPr lang="en-US" sz="1800" dirty="0"/>
              <a:t>()): Splits the string into individual arguments by spaces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Function </a:t>
            </a:r>
            <a:r>
              <a:rPr lang="en-US" sz="1800" dirty="0"/>
              <a:t>Call: The command name is compared against a list of known commands. The corresponding handler function (Wrapper) is called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Handlers</a:t>
            </a:r>
            <a:r>
              <a:rPr lang="en-US" sz="1800" dirty="0"/>
              <a:t>: Check the correctness of the number and type of arguments (using </a:t>
            </a:r>
            <a:r>
              <a:rPr lang="en-US" sz="1800" dirty="0" err="1"/>
              <a:t>my_atoi_safe</a:t>
            </a:r>
            <a:r>
              <a:rPr lang="en-US" sz="1800" dirty="0"/>
              <a:t>), interact with the hardware via registers (memory-mapped I/O) to change the game state.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34" y="1499688"/>
            <a:ext cx="4056389" cy="46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6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r>
              <a:rPr lang="ru-RU" b="1" dirty="0" smtClean="0"/>
              <a:t> </a:t>
            </a:r>
            <a:r>
              <a:rPr lang="en-US" b="1" dirty="0" smtClean="0"/>
              <a:t>for listening</a:t>
            </a:r>
            <a:endParaRPr lang="en-US" b="1" dirty="0"/>
          </a:p>
        </p:txBody>
      </p:sp>
      <p:pic>
        <p:nvPicPr>
          <p:cNvPr id="1026" name="Picture 2" descr="Котенок на белом фоне | Премиум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2840100"/>
            <a:ext cx="3776345" cy="377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12" y="3195933"/>
            <a:ext cx="3077718" cy="30646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01" y="2551176"/>
            <a:ext cx="4417342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2514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601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WelcomeDoc</vt:lpstr>
      <vt:lpstr>Conway’s “Game of Life”</vt:lpstr>
      <vt:lpstr>About the Project and Features</vt:lpstr>
      <vt:lpstr>Key Components and Technologies</vt:lpstr>
      <vt:lpstr>Hardware Part: Input/Output</vt:lpstr>
      <vt:lpstr>Hardware Part: Processing and Control</vt:lpstr>
      <vt:lpstr>Hardware Part: Videobuffer and Cell Structure</vt:lpstr>
      <vt:lpstr>Software Part: Basics</vt:lpstr>
      <vt:lpstr>Software Part: Command Processing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2022-05-26T06:44:04Z</dcterms:created>
  <dcterms:modified xsi:type="dcterms:W3CDTF">2025-05-12T12:24:42Z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