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Lato Light"/>
      <p:regular r:id="rId45"/>
      <p:bold r:id="rId46"/>
      <p:italic r:id="rId47"/>
      <p:boldItalic r:id="rId48"/>
    </p:embeddedFont>
    <p:embeddedFont>
      <p:font typeface="Lato Black"/>
      <p:bold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6EA90-59F3-4AE7-BD72-E132431BD56F}">
  <a:tblStyle styleId="{0C06EA90-59F3-4AE7-BD72-E132431BD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0F82DD3-D870-4737-967B-5B72A39B8DD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LatoLight-bold.fntdata"/><Relationship Id="rId45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Light-boldItalic.fntdata"/><Relationship Id="rId47" Type="http://schemas.openxmlformats.org/officeDocument/2006/relationships/font" Target="fonts/LatoLight-italic.fntdata"/><Relationship Id="rId49" Type="http://schemas.openxmlformats.org/officeDocument/2006/relationships/font" Target="fonts/Lato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Bla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e5c759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2e5c759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295114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295114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07847fd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07847fd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07af66e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07af66e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07af66e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07af66e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07af66e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07af66e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07af66e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07af66e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295114b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295114b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07af66eaa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07af66eaa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07af66eaa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07af66eaa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07af66eaa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07af66eaa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07af66eaa_2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07af66eaa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295114b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295114b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07af66ea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07af66ea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07af66eaa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07af66ea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295114b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295114b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07af66eaa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07af66eaa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07af66eaa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e07af66eaa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07af66eaa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07af66eaa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2e5c759b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e2e5c759b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07847fd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07847fd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2e5c759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2e5c759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2e5c759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2e5c759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2e5c759b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2e5c759b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e5c759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2e5c759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2e5c759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2e5c759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e5c759b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2e5c759b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e5c759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2e5c759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Alcuni modelli supervisionati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11700" y="855600"/>
            <a:ext cx="3920700" cy="3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Modelli lineari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Linear, Lasso, Ridge, Elastic Net regression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Regressione logistica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K-Nearest Neighbors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Alberi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Alberi decisionali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Gradient Boosting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924875" y="855600"/>
            <a:ext cx="403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Modelli Bayesiani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Support Vector Machines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latin typeface="Roboto"/>
                <a:ea typeface="Roboto"/>
                <a:cs typeface="Roboto"/>
                <a:sym typeface="Roboto"/>
              </a:rPr>
              <a:t>Reti neurali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Overfitting e underfitting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10750" y="843688"/>
            <a:ext cx="8832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Partiamo da un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set di dati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 dobbiamo addestrare un modello che descriva questo set e altri set futuri realizzati a partire dagli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stessi fenomeni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ipotesi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00" y="1522588"/>
            <a:ext cx="5005866" cy="292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316" y="1480519"/>
            <a:ext cx="4942121" cy="27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84425" y="855688"/>
            <a:ext cx="883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Se il modello è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troppo semplice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non può descrivere né il training né il set di test.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5"/>
          <p:cNvCxnSpPr/>
          <p:nvPr/>
        </p:nvCxnSpPr>
        <p:spPr>
          <a:xfrm flipH="1" rot="10800000">
            <a:off x="1924725" y="2663663"/>
            <a:ext cx="786000" cy="51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5"/>
          <p:cNvSpPr txBox="1"/>
          <p:nvPr/>
        </p:nvSpPr>
        <p:spPr>
          <a:xfrm>
            <a:off x="-19350" y="2712725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sul set di dati di addestramento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abbastanza buono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5"/>
          <p:cNvCxnSpPr/>
          <p:nvPr/>
        </p:nvCxnSpPr>
        <p:spPr>
          <a:xfrm flipH="1">
            <a:off x="6568275" y="2791950"/>
            <a:ext cx="785700" cy="28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5"/>
          <p:cNvSpPr txBox="1"/>
          <p:nvPr/>
        </p:nvSpPr>
        <p:spPr>
          <a:xfrm>
            <a:off x="7244525" y="233688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in grado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di descrivere il set di 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7479275" y="1837563"/>
            <a:ext cx="1266300" cy="409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Underfitting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00" y="1696889"/>
            <a:ext cx="4861125" cy="272617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84425" y="961550"/>
            <a:ext cx="883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Se il modello è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troppo complesso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descrive perfettamente i dati di addestramento, ma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in grado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di descrivere dati che non “ha visto” (sui quali non è stato addestrato).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 flipH="1" rot="10800000">
            <a:off x="1880300" y="2882075"/>
            <a:ext cx="1066500" cy="46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-19350" y="288193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descrive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perfettamente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dataset di addestramento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 flipH="1">
            <a:off x="6199475" y="2714975"/>
            <a:ext cx="1064700" cy="38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 txBox="1"/>
          <p:nvPr/>
        </p:nvSpPr>
        <p:spPr>
          <a:xfrm>
            <a:off x="7244400" y="225218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non è in grado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di descrivere il dataset di 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7479275" y="1673300"/>
            <a:ext cx="1266300" cy="409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Overfitting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400" y="1571000"/>
            <a:ext cx="4864825" cy="27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27575" y="809825"/>
            <a:ext cx="883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Riducendo la complessità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possiamo ottenere un modello in grado di descrivere sia il dataset di training che il dataset di test.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-76200" y="2730213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descrive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abbastanza bene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il dataset di addestramento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27"/>
          <p:cNvCxnSpPr/>
          <p:nvPr/>
        </p:nvCxnSpPr>
        <p:spPr>
          <a:xfrm flipH="1">
            <a:off x="6353350" y="2788075"/>
            <a:ext cx="1015200" cy="1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7"/>
          <p:cNvSpPr txBox="1"/>
          <p:nvPr/>
        </p:nvSpPr>
        <p:spPr>
          <a:xfrm>
            <a:off x="7192350" y="2392788"/>
            <a:ext cx="1899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modello descrive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abbastanza bene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il dataset di 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7422425" y="1855050"/>
            <a:ext cx="1266300" cy="409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/>
              <a:t>Buon fit</a:t>
            </a:r>
            <a:endParaRPr b="1" i="1"/>
          </a:p>
        </p:txBody>
      </p:sp>
      <p:cxnSp>
        <p:nvCxnSpPr>
          <p:cNvPr id="245" name="Google Shape;245;p27"/>
          <p:cNvCxnSpPr/>
          <p:nvPr/>
        </p:nvCxnSpPr>
        <p:spPr>
          <a:xfrm flipH="1" rot="10800000">
            <a:off x="1823450" y="2830550"/>
            <a:ext cx="823200" cy="36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Overfitting e underfitting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8"/>
          <p:cNvSpPr/>
          <p:nvPr/>
        </p:nvSpPr>
        <p:spPr>
          <a:xfrm rot="10800000">
            <a:off x="1718875" y="2377800"/>
            <a:ext cx="5506200" cy="951600"/>
          </a:xfrm>
          <a:prstGeom prst="trapezoid">
            <a:avLst>
              <a:gd fmla="val 148133" name="adj"/>
            </a:avLst>
          </a:prstGeom>
          <a:solidFill>
            <a:srgbClr val="4A86E8">
              <a:alpha val="15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2941050" y="3300400"/>
            <a:ext cx="2914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Dataset completo</a:t>
            </a:r>
            <a:endParaRPr b="1" i="1" sz="2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653325" y="1809325"/>
            <a:ext cx="3333600" cy="443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Training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5113225" y="1809325"/>
            <a:ext cx="2159700" cy="443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159325" y="3739650"/>
            <a:ext cx="64251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Qualsiasi calcolo deve essere effettuato solo sul campione di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addestramento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Il campione di test viene utilizzato solo per verificare le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prestazioni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del modello su dati "non visti" ed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evitare l'overfitting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2670725" y="1375200"/>
            <a:ext cx="1144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~ 60-70%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620825" y="1375200"/>
            <a:ext cx="1144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~ 30-40%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50100" y="937025"/>
            <a:ext cx="8832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prima cosa da fare in un progetto di Machine Learning supervisionato è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suddividere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nostro set di dati in training e test.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Il pre-processing dei dati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0" name="Google Shape;280;p30"/>
          <p:cNvGraphicFramePr/>
          <p:nvPr/>
        </p:nvGraphicFramePr>
        <p:xfrm>
          <a:off x="2839660" y="1929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{30F82DD3-D870-4737-967B-5B72A39B8DDC}</a:tableStyleId>
              </a:tblPr>
              <a:tblGrid>
                <a:gridCol w="732600"/>
                <a:gridCol w="732600"/>
                <a:gridCol w="732600"/>
                <a:gridCol w="732600"/>
              </a:tblGrid>
              <a:tr h="39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32.9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0"/>
          <p:cNvSpPr txBox="1"/>
          <p:nvPr/>
        </p:nvSpPr>
        <p:spPr>
          <a:xfrm>
            <a:off x="110740" y="832550"/>
            <a:ext cx="9603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/>
              <a:t>Le variabili </a:t>
            </a:r>
            <a:r>
              <a:rPr b="1" lang="it" sz="1600"/>
              <a:t>numeriche </a:t>
            </a:r>
            <a:r>
              <a:rPr lang="it" sz="1600"/>
              <a:t>contengono numeri (spesso numeri in virgola mobile)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/>
              <a:t>Le variabili </a:t>
            </a:r>
            <a:r>
              <a:rPr b="1" lang="it" sz="1600"/>
              <a:t>categoriche </a:t>
            </a:r>
            <a:r>
              <a:rPr lang="it" sz="1600"/>
              <a:t>contengono valori in un insieme discreto e finito (es. lettere, colori)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2" name="Google Shape;282;p30"/>
          <p:cNvSpPr/>
          <p:nvPr/>
        </p:nvSpPr>
        <p:spPr>
          <a:xfrm rot="-5400000">
            <a:off x="3520390" y="3555740"/>
            <a:ext cx="160200" cy="1368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4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 rot="-5400000">
            <a:off x="4600390" y="3915740"/>
            <a:ext cx="160200" cy="648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4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2924750" y="4267800"/>
            <a:ext cx="1368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Numeriche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4176700" y="4267790"/>
            <a:ext cx="1404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600" u="none" cap="none" strike="noStrike">
                <a:latin typeface="Arial"/>
                <a:ea typeface="Arial"/>
                <a:cs typeface="Arial"/>
                <a:sym typeface="Arial"/>
              </a:rPr>
              <a:t>Categoric</a:t>
            </a:r>
            <a:r>
              <a:rPr lang="it" sz="1600"/>
              <a:t>he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70865" y="895028"/>
            <a:ext cx="9603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È l'insieme di </a:t>
            </a:r>
            <a:r>
              <a:rPr b="1" lang="it" sz="1600"/>
              <a:t>trasformazioni </a:t>
            </a:r>
            <a:r>
              <a:rPr lang="it" sz="1600"/>
              <a:t>che manipolano un set di dati per </a:t>
            </a:r>
            <a:r>
              <a:rPr b="1" lang="it" sz="1600"/>
              <a:t>renderlo adatto</a:t>
            </a:r>
            <a:r>
              <a:rPr lang="it" sz="1600"/>
              <a:t> a un modello di apprendimento automatico.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478425" y="2171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solidFill>
                  <a:srgbClr val="FFFFFF"/>
                </a:solidFill>
              </a:rPr>
              <a:t>Pulizia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2494425" y="2171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4510425" y="2171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700">
                <a:solidFill>
                  <a:srgbClr val="FFFFFF"/>
                </a:solidFill>
              </a:rPr>
              <a:t>Trasformazione</a:t>
            </a:r>
            <a:endParaRPr b="1" i="1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78425" y="3035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2494425" y="3035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>
                <a:solidFill>
                  <a:srgbClr val="FFFFFF"/>
                </a:solidFill>
              </a:rPr>
              <a:t>Riduzione della dimensionalità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4510425" y="3035588"/>
            <a:ext cx="1872005" cy="719999"/>
          </a:xfrm>
          <a:custGeom>
            <a:rect b="b" l="l" r="r" t="t"/>
            <a:pathLst>
              <a:path extrusionOk="0" h="2002" w="52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867" y="2001"/>
                </a:lnTo>
                <a:cubicBezTo>
                  <a:pt x="5034" y="2001"/>
                  <a:pt x="5201" y="1834"/>
                  <a:pt x="5201" y="1667"/>
                </a:cubicBezTo>
                <a:lnTo>
                  <a:pt x="5201" y="333"/>
                </a:lnTo>
                <a:cubicBezTo>
                  <a:pt x="5201" y="166"/>
                  <a:pt x="5034" y="0"/>
                  <a:pt x="4867" y="0"/>
                </a:cubicBezTo>
                <a:lnTo>
                  <a:pt x="333" y="0"/>
                </a:lnTo>
              </a:path>
            </a:pathLst>
          </a:custGeom>
          <a:solidFill>
            <a:srgbClr val="2A6099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Oversampling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Di cosa parleremo oggi?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Introduzione al machine learning supervisionato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L’overfitting e la generalizzazione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Introduzione al pre-processing dei dati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 semplice modello di classificazione binaria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Come misurare le performance di un modello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09" name="Google Shape;309;p32"/>
          <p:cNvGraphicFramePr/>
          <p:nvPr/>
        </p:nvGraphicFramePr>
        <p:xfrm>
          <a:off x="198185" y="195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{30F82DD3-D870-4737-967B-5B72A39B8DDC}</a:tableStyleId>
              </a:tblPr>
              <a:tblGrid>
                <a:gridCol w="807475"/>
                <a:gridCol w="807475"/>
                <a:gridCol w="807475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32"/>
          <p:cNvSpPr/>
          <p:nvPr/>
        </p:nvSpPr>
        <p:spPr>
          <a:xfrm>
            <a:off x="311705" y="832560"/>
            <a:ext cx="9071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pulizia dei dati è necessaria per riempire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valori mancanti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in un set di dati, poiché non tutti i modelli di machine learning sono in grado di gestirli.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2848500" y="2749550"/>
            <a:ext cx="1220100" cy="6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/>
              <a:t>Pulizia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32"/>
          <p:cNvGraphicFramePr/>
          <p:nvPr/>
        </p:nvGraphicFramePr>
        <p:xfrm>
          <a:off x="4141585" y="195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{30F82DD3-D870-4737-967B-5B72A39B8DDC}</a:tableStyleId>
              </a:tblPr>
              <a:tblGrid>
                <a:gridCol w="807475"/>
                <a:gridCol w="807475"/>
                <a:gridCol w="807475"/>
              </a:tblGrid>
              <a:tr h="4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Pre-processing dei dati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216000" y="832555"/>
            <a:ext cx="8496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Lo scaling trasforma le colonne in modo che abbiano lo stesso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ordine di grandezza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A volte è necessario perché diversi ordini di grandezza possono influenzare l'importanza delle variabili percepita da un modello.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Non cambia 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correlazione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tra le variabili e il target, quindi non influisce sul loro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potere predittivo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2520100" y="2824550"/>
            <a:ext cx="1410300" cy="62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33"/>
          <p:cNvGraphicFramePr/>
          <p:nvPr/>
        </p:nvGraphicFramePr>
        <p:xfrm>
          <a:off x="541180" y="22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{30F82DD3-D870-4737-967B-5B72A39B8DDC}</a:tableStyleId>
              </a:tblPr>
              <a:tblGrid>
                <a:gridCol w="539650"/>
                <a:gridCol w="539650"/>
                <a:gridCol w="539650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-50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33"/>
          <p:cNvGraphicFramePr/>
          <p:nvPr/>
        </p:nvGraphicFramePr>
        <p:xfrm>
          <a:off x="4155095" y="2235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{30F82DD3-D870-4737-967B-5B72A39B8DDC}</a:tableStyleId>
              </a:tblPr>
              <a:tblGrid>
                <a:gridCol w="597600"/>
                <a:gridCol w="597600"/>
                <a:gridCol w="5968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-1.54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-1.19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-0.03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-1.60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-0.37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 regressione logistica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 semplice modello: la regressione logistica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3" name="Google Shape;3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30" y="803888"/>
            <a:ext cx="3578695" cy="242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50" y="1339700"/>
            <a:ext cx="20955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950" y="2122450"/>
            <a:ext cx="31813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369675" y="2533725"/>
            <a:ext cx="318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aseline="-25000" i="1" lang="it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variabile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aseline="-25000" i="1" lang="it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= parametri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282300" y="3438425"/>
            <a:ext cx="6122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Il valore restituito dalla funzione viene convertito in 0 o 1 mediante l’applicazione di una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soglia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(tipicamente 0.5)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365925" y="1263500"/>
            <a:ext cx="3414600" cy="1125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Un semplice modello: la regressione logistica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143" y="1125563"/>
            <a:ext cx="3578695" cy="24290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4809513" y="1701975"/>
            <a:ext cx="40911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Valori troppo alti (in valore assoluto)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saturano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la funzione. L’intensità del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gradiente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si avvicina a 0 e questo fa fallire l’addestramento (problema della </a:t>
            </a:r>
            <a:r>
              <a:rPr i="1" lang="it" sz="1300">
                <a:latin typeface="Roboto"/>
                <a:ea typeface="Roboto"/>
                <a:cs typeface="Roboto"/>
                <a:sym typeface="Roboto"/>
              </a:rPr>
              <a:t>scomparsa del gradiente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6"/>
          <p:cNvSpPr/>
          <p:nvPr/>
        </p:nvSpPr>
        <p:spPr>
          <a:xfrm>
            <a:off x="920688" y="2829625"/>
            <a:ext cx="1337400" cy="51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3284788" y="1040375"/>
            <a:ext cx="1337400" cy="51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6"/>
          <p:cNvCxnSpPr>
            <a:stCxn id="358" idx="1"/>
            <a:endCxn id="360" idx="4"/>
          </p:cNvCxnSpPr>
          <p:nvPr/>
        </p:nvCxnSpPr>
        <p:spPr>
          <a:xfrm rot="10800000">
            <a:off x="3953613" y="1554525"/>
            <a:ext cx="855900" cy="6249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6"/>
          <p:cNvCxnSpPr>
            <a:stCxn id="358" idx="1"/>
          </p:cNvCxnSpPr>
          <p:nvPr/>
        </p:nvCxnSpPr>
        <p:spPr>
          <a:xfrm flipH="1">
            <a:off x="2535513" y="2179425"/>
            <a:ext cx="2274000" cy="843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6"/>
          <p:cNvSpPr/>
          <p:nvPr/>
        </p:nvSpPr>
        <p:spPr>
          <a:xfrm>
            <a:off x="2407063" y="1068925"/>
            <a:ext cx="964500" cy="2429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228848" y="3862950"/>
            <a:ext cx="6330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Dobbiamo </a:t>
            </a:r>
            <a:r>
              <a:rPr b="1" lang="it" sz="1300">
                <a:latin typeface="Roboto"/>
                <a:ea typeface="Roboto"/>
                <a:cs typeface="Roboto"/>
                <a:sym typeface="Roboto"/>
              </a:rPr>
              <a:t>riscalare </a:t>
            </a:r>
            <a:r>
              <a:rPr lang="it" sz="1300">
                <a:latin typeface="Roboto"/>
                <a:ea typeface="Roboto"/>
                <a:cs typeface="Roboto"/>
                <a:sym typeface="Roboto"/>
              </a:rPr>
              <a:t>le variabili in un intervallo intorno a 0 in modo che la funzione non saturi.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6"/>
          <p:cNvCxnSpPr>
            <a:endCxn id="363" idx="2"/>
          </p:cNvCxnSpPr>
          <p:nvPr/>
        </p:nvCxnSpPr>
        <p:spPr>
          <a:xfrm rot="10800000">
            <a:off x="2889313" y="3498025"/>
            <a:ext cx="0" cy="450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Misurare le performance di un modello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misurare le performance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8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373175" y="852325"/>
            <a:ext cx="822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matrice di confusione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consente di misurare alcune metriche del modello che ne determinano le performance.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5" name="Google Shape;385;p38"/>
          <p:cNvGraphicFramePr/>
          <p:nvPr/>
        </p:nvGraphicFramePr>
        <p:xfrm>
          <a:off x="3602463" y="223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{0C06EA90-59F3-4AE7-BD72-E132431BD56F}</a:tableStyleId>
              </a:tblPr>
              <a:tblGrid>
                <a:gridCol w="1192475"/>
                <a:gridCol w="1192475"/>
              </a:tblGrid>
              <a:tr h="63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TN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FP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FN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800"/>
                        <a:t>TP</a:t>
                      </a:r>
                      <a:endParaRPr b="1" i="1" sz="18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38"/>
          <p:cNvSpPr txBox="1"/>
          <p:nvPr/>
        </p:nvSpPr>
        <p:spPr>
          <a:xfrm>
            <a:off x="3724225" y="1524875"/>
            <a:ext cx="2263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Previsioni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3942150" y="17970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5085150" y="17970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3027750" y="23304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3027750" y="2940088"/>
            <a:ext cx="67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 rot="-5400000">
            <a:off x="2335375" y="2650625"/>
            <a:ext cx="1383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Valori reali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6545350" y="1618925"/>
            <a:ext cx="2532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Quando il modello prevede 1, abbiamo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positivi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. Se predice 0, abbiamo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negativi.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 valori sulla diagonale sono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veri.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Gli altri sono 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falsi.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311725" y="3905475"/>
            <a:ext cx="7840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TN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True Negative	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TP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True Positive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latin typeface="Roboto"/>
                <a:ea typeface="Roboto"/>
                <a:cs typeface="Roboto"/>
                <a:sym typeface="Roboto"/>
              </a:rPr>
              <a:t>FN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False Negative	</a:t>
            </a:r>
            <a:r>
              <a:rPr b="1" i="1" lang="it">
                <a:latin typeface="Roboto"/>
                <a:ea typeface="Roboto"/>
                <a:cs typeface="Roboto"/>
                <a:sym typeface="Roboto"/>
              </a:rPr>
              <a:t>FP 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= False Positive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94" name="Google Shape;394;p38"/>
          <p:cNvGraphicFramePr/>
          <p:nvPr/>
        </p:nvGraphicFramePr>
        <p:xfrm>
          <a:off x="250088" y="15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{0C06EA90-59F3-4AE7-BD72-E132431BD56F}</a:tableStyleId>
              </a:tblPr>
              <a:tblGrid>
                <a:gridCol w="1058275"/>
                <a:gridCol w="761400"/>
              </a:tblGrid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300"/>
                        <a:t>Previsione</a:t>
                      </a:r>
                      <a:endParaRPr b="1"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 sz="1300"/>
                        <a:t>Reale</a:t>
                      </a:r>
                      <a:endParaRPr b="1"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0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1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...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 sz="1300"/>
                        <a:t>...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38"/>
          <p:cNvSpPr/>
          <p:nvPr/>
        </p:nvSpPr>
        <p:spPr>
          <a:xfrm>
            <a:off x="2177513" y="2603938"/>
            <a:ext cx="7425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>
              <a:alpha val="8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misurare le performance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4" y="1724300"/>
            <a:ext cx="3082048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74" y="2335175"/>
            <a:ext cx="2159700" cy="48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22" y="3063575"/>
            <a:ext cx="1899464" cy="4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/>
          <p:nvPr/>
        </p:nvSpPr>
        <p:spPr>
          <a:xfrm>
            <a:off x="373175" y="852325"/>
            <a:ext cx="822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matrice di confusione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 consente di misurare alcune metriche del modello che ne determinano le performance.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2588" y="1667488"/>
            <a:ext cx="39338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599" y="2596288"/>
            <a:ext cx="30099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misurare le performance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373175" y="785175"/>
            <a:ext cx="8520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La curva ROC (</a:t>
            </a:r>
            <a:r>
              <a:rPr i="1" lang="it">
                <a:latin typeface="Roboto"/>
                <a:ea typeface="Roboto"/>
                <a:cs typeface="Roboto"/>
                <a:sym typeface="Roboto"/>
              </a:rPr>
              <a:t>Receiver Operating Characteristic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)  campiona il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rate dei falsi positivi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 dei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veri positivi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al variare della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soglia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applicata agli score. L’area sotto questa curva (AUC or AUROC) è minore di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813" y="1583538"/>
            <a:ext cx="18478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5" y="1542725"/>
            <a:ext cx="4260273" cy="260168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0"/>
          <p:cNvSpPr txBox="1"/>
          <p:nvPr/>
        </p:nvSpPr>
        <p:spPr>
          <a:xfrm>
            <a:off x="5313275" y="2292250"/>
            <a:ext cx="3244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500">
                <a:latin typeface="Roboto"/>
                <a:ea typeface="Roboto"/>
                <a:cs typeface="Roboto"/>
                <a:sym typeface="Roboto"/>
              </a:rPr>
              <a:t>Se l’area è vicina a 0.5, il modello è inefficiente. Se è vicina a 1, il modello è efficiente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3488" y="1583538"/>
            <a:ext cx="1847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Esercitazione. Un modello di classificazione binaria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1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Cos’è il machine learning supervisionato?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961354" y="2993775"/>
            <a:ext cx="732600" cy="8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>
              <a:alpha val="25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185725" y="204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{0C06EA90-59F3-4AE7-BD72-E132431BD56F}</a:tableStyleId>
              </a:tblPr>
              <a:tblGrid>
                <a:gridCol w="732650"/>
                <a:gridCol w="732650"/>
                <a:gridCol w="732650"/>
                <a:gridCol w="732650"/>
              </a:tblGrid>
              <a:tr h="3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A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B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C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Target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5"/>
          <p:cNvSpPr/>
          <p:nvPr/>
        </p:nvSpPr>
        <p:spPr>
          <a:xfrm rot="5400000">
            <a:off x="1183175" y="765220"/>
            <a:ext cx="160500" cy="215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5400000">
            <a:off x="2686675" y="1535770"/>
            <a:ext cx="160500" cy="6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38075" y="1124225"/>
            <a:ext cx="152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Features 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(variabili di input)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6125" y="1124225"/>
            <a:ext cx="152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Target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(da prevedere)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3375725" y="300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{0C06EA90-59F3-4AE7-BD72-E132431BD56F}</a:tableStyleId>
              </a:tblPr>
              <a:tblGrid>
                <a:gridCol w="475475"/>
                <a:gridCol w="514050"/>
                <a:gridCol w="475775"/>
              </a:tblGrid>
              <a:tr h="3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A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B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C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5"/>
          <p:cNvSpPr txBox="1"/>
          <p:nvPr/>
        </p:nvSpPr>
        <p:spPr>
          <a:xfrm>
            <a:off x="4113575" y="966263"/>
            <a:ext cx="4429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L’addestramento di un modello supervisionato crea un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modello matematico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che descrive la correlazione tra le variabili e un target a partire da un dataset esistente. Il modello sarà quindi in grado di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inferire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valore target una volta noti solo i valori delle variabili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5749375" y="300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{0C06EA90-59F3-4AE7-BD72-E132431BD56F}</a:tableStyleId>
              </a:tblPr>
              <a:tblGrid>
                <a:gridCol w="732650"/>
              </a:tblGrid>
              <a:tr h="39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it"/>
                        <a:t>Target</a:t>
                      </a:r>
                      <a:endParaRPr b="1"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Esercitazione. Un modello di classificazione binaria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2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386000" y="1003225"/>
            <a:ext cx="8520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Partendo dal dataset fornito nella pratica: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realizzare un modello di classificazione binaria su tutte le sue variabili numeriche e calcolare la sua accuratezza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realizzare un altro modello considerando solo le prime 5 variabili numeriche e calcolare la sua accuratezza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Confrontare i due modelli e commentare le loro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Suggerimento: per considerare le prime 5 variabili di un dataframe utilizzare df.iloc[:,0:5]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Come viene utilizzato?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888300" y="1717025"/>
            <a:ext cx="5667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Marketing profilato e raccomandazione di prodotti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Identificazione di frodi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Brand reputation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Assistenza clienti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Rischio di credito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Rischio assicurativo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✓"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Manutenzione predittiva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5675" y="1266425"/>
            <a:ext cx="849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Il Machine Learning supervisionato ha diversi usi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Tipologie di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52400" y="3476850"/>
            <a:ext cx="8861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Un caso speciale di classificazione è la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classificazione binaria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 cui abbiamo un target a due valori.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081725" y="1295150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Regressione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650975" y="1230850"/>
            <a:ext cx="195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Target numerico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latin typeface="Roboto"/>
                <a:ea typeface="Roboto"/>
                <a:cs typeface="Roboto"/>
                <a:sym typeface="Roboto"/>
              </a:rPr>
              <a:t>(es. 1.4, 0.6, 10, 120)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878922" y="2225251"/>
            <a:ext cx="1000200" cy="6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650975" y="2282475"/>
            <a:ext cx="188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Target categorico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(es. giallo, rosso, alto, basso)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081725" y="2355600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Classificazione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878922" y="1230851"/>
            <a:ext cx="1000200" cy="6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-47050" y="37847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Week</a:t>
            </a:r>
            <a:endParaRPr sz="244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 fasi di un progetto di machine learning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Gianluca Malato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Giorno 3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Addestramento di un modello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886675" y="2723038"/>
            <a:ext cx="3189000" cy="1029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6296475" y="1683025"/>
            <a:ext cx="1606500" cy="144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99300" y="3769550"/>
            <a:ext cx="4786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Dato il dataset di training e i valori degli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iperparametri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il training consiste nella stima dei valori dei parametri del modello che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minimizzano 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il valore di una </a:t>
            </a:r>
            <a:r>
              <a:rPr b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, che misura l'errore commesso dal modello.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125" y="1467075"/>
            <a:ext cx="1809101" cy="12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5275" y="2904138"/>
            <a:ext cx="678925" cy="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4513" y="932713"/>
            <a:ext cx="1359900" cy="13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2227925" y="3025138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Dataset di training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227925" y="1104100"/>
            <a:ext cx="865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Modello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1076" y="2330713"/>
            <a:ext cx="100012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6266938" y="1690825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Funzione di costo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185972" y="2278526"/>
            <a:ext cx="1000200" cy="6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4513" y="1618513"/>
            <a:ext cx="1359900" cy="13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3192975" y="1777950"/>
            <a:ext cx="1863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Iperparametri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280275" y="1104100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Parametri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886675" y="1102600"/>
            <a:ext cx="3189000" cy="144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Funzioni di costo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88" y="2398438"/>
            <a:ext cx="20669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850" y="2398438"/>
            <a:ext cx="43434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981438" y="1876775"/>
            <a:ext cx="1688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Regressione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379300" y="1861175"/>
            <a:ext cx="2505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600">
                <a:latin typeface="Roboto"/>
                <a:ea typeface="Roboto"/>
                <a:cs typeface="Roboto"/>
                <a:sym typeface="Roboto"/>
              </a:rPr>
              <a:t>Classificazione binaria</a:t>
            </a:r>
            <a:endParaRPr b="1" i="1"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11625" y="1191600"/>
            <a:ext cx="8861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 modelli di regressione e classificazione hanno diverse funzioni di costo.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947400" y="3246550"/>
            <a:ext cx="1756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Mean squared error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379300" y="3246550"/>
            <a:ext cx="1756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Roboto"/>
                <a:ea typeface="Roboto"/>
                <a:cs typeface="Roboto"/>
                <a:sym typeface="Roboto"/>
              </a:rPr>
              <a:t>Cross-entropy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Pipeline di un progetto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701400" y="4748600"/>
            <a:ext cx="244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Metodi di Machine Learning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55950" y="1820350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Preprocessing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514439" y="1820350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Addestramento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409789" y="1820350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Selezione del modello e tuning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663175" y="1820339"/>
            <a:ext cx="2359800" cy="843000"/>
          </a:xfrm>
          <a:prstGeom prst="chevron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>
                <a:solidFill>
                  <a:srgbClr val="FFFFFF"/>
                </a:solidFill>
              </a:rPr>
              <a:t>Test</a:t>
            </a:r>
            <a:endParaRPr b="1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