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Lst>
  <p:sldSz cy="5143500" cx="9144000"/>
  <p:notesSz cx="6858000" cy="9144000"/>
  <p:embeddedFontLst>
    <p:embeddedFont>
      <p:font typeface="Lato"/>
      <p:regular r:id="rId59"/>
      <p:bold r:id="rId60"/>
      <p:italic r:id="rId61"/>
      <p:boldItalic r:id="rId62"/>
    </p:embeddedFont>
    <p:embeddedFont>
      <p:font typeface="Lato Light"/>
      <p:regular r:id="rId63"/>
      <p:bold r:id="rId64"/>
      <p:italic r:id="rId65"/>
      <p:boldItalic r:id="rId66"/>
    </p:embeddedFont>
    <p:embeddedFont>
      <p:font typeface="Lato Black"/>
      <p:bold r:id="rId67"/>
      <p:boldItalic r:id="rId6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Lato-boldItalic.fntdata"/><Relationship Id="rId61" Type="http://schemas.openxmlformats.org/officeDocument/2006/relationships/font" Target="fonts/Lato-italic.fntdata"/><Relationship Id="rId20" Type="http://schemas.openxmlformats.org/officeDocument/2006/relationships/slide" Target="slides/slide15.xml"/><Relationship Id="rId64" Type="http://schemas.openxmlformats.org/officeDocument/2006/relationships/font" Target="fonts/LatoLight-bold.fntdata"/><Relationship Id="rId63" Type="http://schemas.openxmlformats.org/officeDocument/2006/relationships/font" Target="fonts/LatoLight-regular.fntdata"/><Relationship Id="rId22" Type="http://schemas.openxmlformats.org/officeDocument/2006/relationships/slide" Target="slides/slide17.xml"/><Relationship Id="rId66" Type="http://schemas.openxmlformats.org/officeDocument/2006/relationships/font" Target="fonts/LatoLight-boldItalic.fntdata"/><Relationship Id="rId21" Type="http://schemas.openxmlformats.org/officeDocument/2006/relationships/slide" Target="slides/slide16.xml"/><Relationship Id="rId65" Type="http://schemas.openxmlformats.org/officeDocument/2006/relationships/font" Target="fonts/LatoLight-italic.fntdata"/><Relationship Id="rId24" Type="http://schemas.openxmlformats.org/officeDocument/2006/relationships/slide" Target="slides/slide19.xml"/><Relationship Id="rId68" Type="http://schemas.openxmlformats.org/officeDocument/2006/relationships/font" Target="fonts/LatoBlack-boldItalic.fntdata"/><Relationship Id="rId23" Type="http://schemas.openxmlformats.org/officeDocument/2006/relationships/slide" Target="slides/slide18.xml"/><Relationship Id="rId67" Type="http://schemas.openxmlformats.org/officeDocument/2006/relationships/font" Target="fonts/LatoBlack-bold.fntdata"/><Relationship Id="rId60" Type="http://schemas.openxmlformats.org/officeDocument/2006/relationships/font" Target="fonts/Lato-bold.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Lato-regular.fntdata"/><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e342988bfe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e342988bfe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e342988bfe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e342988bfe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e342988bfe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e342988bfe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e342988bfe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e342988bfe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e342988bfe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e342988bfe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e33d72bfb3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e33d72bfb3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e342988bfe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e342988bfe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e342988bfe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e342988bfe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e342988bfe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e342988bfe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e342988bfe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e342988bfe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e10503cb9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e10503cb9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e342988bfe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e342988bfe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e342988bfe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e342988bfe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e342988bfe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e342988bfe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e342988bfe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e342988bfe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e37433191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e37433191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2e342988bfe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2e342988bfe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2e342988bfe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2e342988bfe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2e37433191e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2e37433191e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2e37433191e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2e37433191e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2e37433191e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2e37433191e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e33d72bfb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e33d72bfb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2e37433191e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2e37433191e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2e37433191e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2e37433191e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2e37433191e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2e37433191e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2e37433191e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2e37433191e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2e37433191e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2e37433191e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2e37433191e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2e37433191e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2e37433191e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2e37433191e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g2e33d72bfb3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3" name="Google Shape;713;g2e33d72bfb3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g2e33d72bfb3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3" name="Google Shape;723;g2e33d72bfb3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g2e33d72bfb3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5" name="Google Shape;735;g2e33d72bfb3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e33d72bfb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e33d72bfb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2e33d72bfb3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2e33d72bfb3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g2e33d72bfb3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3" name="Google Shape;753;g2e33d72bfb3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2e33d72bfb3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2" name="Google Shape;762;g2e33d72bfb3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g2e33d72bfb3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1" name="Google Shape;771;g2e33d72bfb3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g2e33d72bfb3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1" name="Google Shape;781;g2e33d72bfb3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g2e33d72bfb3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8" name="Google Shape;798;g2e33d72bfb3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g2e33d72bfb3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7" name="Google Shape;807;g2e33d72bfb3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g2e342988b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7" name="Google Shape;817;g2e342988b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g2e342988bf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6" name="Google Shape;826;g2e342988bf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g2e342988bf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8" name="Google Shape;848;g2e342988bf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e33d72bfb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e33d72bfb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it"/>
              <a:t>modelli discriminativi devono comprendere le caratteristiche e i pattern che differenziano le classi, la relazione tra queste caratteristiche e le classi, e devono essere capaci di definire confini di decisione efficaci. Non devono modellare l'intera distribuzione dei dati, ma devono essere estremamente efficaci nel separare i dati in categorie distinte in base alle loro caratteristiche distintive. Questa focalizzazione sulle differenze piuttosto che sulla comprensione completa dei dati rende i modelli discriminativi meno complessi rispetto ai modelli generativi, ma non meno importanti per molti compiti di classificazione e riconoscimento dei pattern</a:t>
            </a:r>
            <a:endParaRPr/>
          </a:p>
          <a:p>
            <a:pPr indent="0" lvl="0" marL="0" rtl="0" algn="l">
              <a:lnSpc>
                <a:spcPct val="115000"/>
              </a:lnSpc>
              <a:spcBef>
                <a:spcPts val="1200"/>
              </a:spcBef>
              <a:spcAft>
                <a:spcPts val="0"/>
              </a:spcAft>
              <a:buNone/>
            </a:pPr>
            <a:r>
              <a:rPr lang="it"/>
              <a:t>Ad esempio, se il modello generativo ha imparato la distribuzione dei pixel di immagini di volti umani, dovrebbe essere in grado di generare nuove immagini che sembrano volti umani realistici, anche se questi volti non esistono nel set di dati di addestramento.</a:t>
            </a:r>
            <a:endParaRPr/>
          </a:p>
          <a:p>
            <a:pPr indent="0" lvl="0" marL="0" rtl="0" algn="l">
              <a:lnSpc>
                <a:spcPct val="115000"/>
              </a:lnSpc>
              <a:spcBef>
                <a:spcPts val="1200"/>
              </a:spcBef>
              <a:spcAft>
                <a:spcPts val="120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g2e37433191e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8" name="Google Shape;858;g2e37433191e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6" name="Shape 866"/>
        <p:cNvGrpSpPr/>
        <p:nvPr/>
      </p:nvGrpSpPr>
      <p:grpSpPr>
        <a:xfrm>
          <a:off x="0" y="0"/>
          <a:ext cx="0" cy="0"/>
          <a:chOff x="0" y="0"/>
          <a:chExt cx="0" cy="0"/>
        </a:xfrm>
      </p:grpSpPr>
      <p:sp>
        <p:nvSpPr>
          <p:cNvPr id="867" name="Google Shape;867;g2e37433191e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8" name="Google Shape;868;g2e37433191e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6" name="Shape 876"/>
        <p:cNvGrpSpPr/>
        <p:nvPr/>
      </p:nvGrpSpPr>
      <p:grpSpPr>
        <a:xfrm>
          <a:off x="0" y="0"/>
          <a:ext cx="0" cy="0"/>
          <a:chOff x="0" y="0"/>
          <a:chExt cx="0" cy="0"/>
        </a:xfrm>
      </p:grpSpPr>
      <p:sp>
        <p:nvSpPr>
          <p:cNvPr id="877" name="Google Shape;877;g2e37433191e_0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8" name="Google Shape;878;g2e37433191e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g2e37433191e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2" name="Google Shape;892;g2e37433191e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e33d72bfb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e33d72bfb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e33d72bfb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e33d72bfb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e342988bfe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e342988bfe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e342988bfe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e342988bfe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1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11.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7.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png"/><Relationship Id="rId4" Type="http://schemas.openxmlformats.org/officeDocument/2006/relationships/image" Target="../media/image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png"/><Relationship Id="rId4" Type="http://schemas.openxmlformats.org/officeDocument/2006/relationships/image" Target="../media/image12.png"/><Relationship Id="rId5" Type="http://schemas.openxmlformats.org/officeDocument/2006/relationships/image" Target="../media/image11.jpg"/><Relationship Id="rId6" Type="http://schemas.openxmlformats.org/officeDocument/2006/relationships/image" Target="../media/image10.jpg"/><Relationship Id="rId7"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png"/><Relationship Id="rId4" Type="http://schemas.openxmlformats.org/officeDocument/2006/relationships/image" Target="../media/image1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3.png"/><Relationship Id="rId4" Type="http://schemas.openxmlformats.org/officeDocument/2006/relationships/image" Target="../media/image2.png"/><Relationship Id="rId5" Type="http://schemas.openxmlformats.org/officeDocument/2006/relationships/image" Target="../media/image1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94000" y="-85050"/>
            <a:ext cx="9237900" cy="5228700"/>
          </a:xfrm>
          <a:prstGeom prst="rect">
            <a:avLst/>
          </a:prstGeom>
          <a:solidFill>
            <a:srgbClr val="33415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txBox="1"/>
          <p:nvPr/>
        </p:nvSpPr>
        <p:spPr>
          <a:xfrm>
            <a:off x="-47050" y="378475"/>
            <a:ext cx="9144000" cy="1053900"/>
          </a:xfrm>
          <a:prstGeom prst="rect">
            <a:avLst/>
          </a:prstGeom>
          <a:noFill/>
          <a:ln>
            <a:noFill/>
          </a:ln>
        </p:spPr>
        <p:txBody>
          <a:bodyPr anchorCtr="0" anchor="b" bIns="91425" lIns="91425" spcFirstLastPara="1" rIns="91425" wrap="square" tIns="91425">
            <a:normAutofit/>
          </a:bodyPr>
          <a:lstStyle/>
          <a:p>
            <a:pPr indent="0" lvl="0" marL="0" rtl="0" algn="ctr">
              <a:lnSpc>
                <a:spcPct val="120000"/>
              </a:lnSpc>
              <a:spcBef>
                <a:spcPts val="0"/>
              </a:spcBef>
              <a:spcAft>
                <a:spcPts val="0"/>
              </a:spcAft>
              <a:buNone/>
            </a:pPr>
            <a:r>
              <a:rPr lang="it" sz="3600">
                <a:solidFill>
                  <a:srgbClr val="FFFFFF"/>
                </a:solidFill>
                <a:latin typeface="Lato"/>
                <a:ea typeface="Lato"/>
                <a:cs typeface="Lato"/>
                <a:sym typeface="Lato"/>
              </a:rPr>
              <a:t>AI Week</a:t>
            </a:r>
            <a:endParaRPr sz="2445">
              <a:solidFill>
                <a:srgbClr val="FFFFFF"/>
              </a:solidFill>
              <a:latin typeface="Lato"/>
              <a:ea typeface="Lato"/>
              <a:cs typeface="Lato"/>
              <a:sym typeface="Lato"/>
            </a:endParaRPr>
          </a:p>
        </p:txBody>
      </p:sp>
      <p:pic>
        <p:nvPicPr>
          <p:cNvPr id="56" name="Google Shape;56;p13"/>
          <p:cNvPicPr preferRelativeResize="0"/>
          <p:nvPr/>
        </p:nvPicPr>
        <p:blipFill>
          <a:blip r:embed="rId3">
            <a:alphaModFix/>
          </a:blip>
          <a:stretch>
            <a:fillRect/>
          </a:stretch>
        </p:blipFill>
        <p:spPr>
          <a:xfrm>
            <a:off x="3752625" y="4548275"/>
            <a:ext cx="1638725" cy="265225"/>
          </a:xfrm>
          <a:prstGeom prst="rect">
            <a:avLst/>
          </a:prstGeom>
          <a:noFill/>
          <a:ln>
            <a:noFill/>
          </a:ln>
        </p:spPr>
      </p:pic>
      <p:sp>
        <p:nvSpPr>
          <p:cNvPr id="57" name="Google Shape;57;p13"/>
          <p:cNvSpPr txBox="1"/>
          <p:nvPr/>
        </p:nvSpPr>
        <p:spPr>
          <a:xfrm>
            <a:off x="0" y="2538975"/>
            <a:ext cx="9144000" cy="538800"/>
          </a:xfrm>
          <a:prstGeom prst="rect">
            <a:avLst/>
          </a:prstGeom>
          <a:noFill/>
          <a:ln>
            <a:noFill/>
          </a:ln>
        </p:spPr>
        <p:txBody>
          <a:bodyPr anchorCtr="0" anchor="b" bIns="91425" lIns="91425" spcFirstLastPara="1" rIns="91425" wrap="square" tIns="91425">
            <a:normAutofit lnSpcReduction="20000"/>
          </a:bodyPr>
          <a:lstStyle/>
          <a:p>
            <a:pPr indent="0" lvl="0" marL="0" rtl="0" algn="ctr">
              <a:spcBef>
                <a:spcPts val="0"/>
              </a:spcBef>
              <a:spcAft>
                <a:spcPts val="0"/>
              </a:spcAft>
              <a:buNone/>
            </a:pPr>
            <a:r>
              <a:rPr b="1" lang="it" sz="2800">
                <a:solidFill>
                  <a:srgbClr val="FFFFFF"/>
                </a:solidFill>
                <a:latin typeface="Lato"/>
                <a:ea typeface="Lato"/>
                <a:cs typeface="Lato"/>
                <a:sym typeface="Lato"/>
              </a:rPr>
              <a:t>AI Generativa e Modelli Generativi</a:t>
            </a:r>
            <a:endParaRPr b="1" sz="2800">
              <a:solidFill>
                <a:srgbClr val="FFFFFF"/>
              </a:solidFill>
              <a:latin typeface="Lato"/>
              <a:ea typeface="Lato"/>
              <a:cs typeface="Lato"/>
              <a:sym typeface="Lato"/>
            </a:endParaRPr>
          </a:p>
        </p:txBody>
      </p:sp>
      <p:sp>
        <p:nvSpPr>
          <p:cNvPr id="58" name="Google Shape;58;p13"/>
          <p:cNvSpPr txBox="1"/>
          <p:nvPr/>
        </p:nvSpPr>
        <p:spPr>
          <a:xfrm>
            <a:off x="-93875" y="3172250"/>
            <a:ext cx="9237900" cy="10539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it" sz="1440">
                <a:solidFill>
                  <a:srgbClr val="FFFFFF"/>
                </a:solidFill>
                <a:latin typeface="Lato"/>
                <a:ea typeface="Lato"/>
                <a:cs typeface="Lato"/>
                <a:sym typeface="Lato"/>
              </a:rPr>
              <a:t>presentato da</a:t>
            </a:r>
            <a:endParaRPr sz="1440">
              <a:solidFill>
                <a:srgbClr val="FFFFFF"/>
              </a:solidFill>
              <a:latin typeface="Lato"/>
              <a:ea typeface="Lato"/>
              <a:cs typeface="Lato"/>
              <a:sym typeface="Lato"/>
            </a:endParaRPr>
          </a:p>
          <a:p>
            <a:pPr indent="0" lvl="0" marL="0" rtl="0" algn="ctr">
              <a:lnSpc>
                <a:spcPct val="115000"/>
              </a:lnSpc>
              <a:spcBef>
                <a:spcPts val="0"/>
              </a:spcBef>
              <a:spcAft>
                <a:spcPts val="0"/>
              </a:spcAft>
              <a:buNone/>
            </a:pPr>
            <a:r>
              <a:rPr lang="it" sz="1840">
                <a:solidFill>
                  <a:srgbClr val="FFFFFF"/>
                </a:solidFill>
                <a:latin typeface="Lato"/>
                <a:ea typeface="Lato"/>
                <a:cs typeface="Lato"/>
                <a:sym typeface="Lato"/>
              </a:rPr>
              <a:t>Giuseppe Gullo</a:t>
            </a:r>
            <a:endParaRPr sz="1840">
              <a:solidFill>
                <a:srgbClr val="FFFFFF"/>
              </a:solidFill>
              <a:latin typeface="Lato"/>
              <a:ea typeface="Lato"/>
              <a:cs typeface="Lato"/>
              <a:sym typeface="Lato"/>
            </a:endParaRPr>
          </a:p>
        </p:txBody>
      </p:sp>
      <p:sp>
        <p:nvSpPr>
          <p:cNvPr id="59" name="Google Shape;59;p13"/>
          <p:cNvSpPr txBox="1"/>
          <p:nvPr/>
        </p:nvSpPr>
        <p:spPr>
          <a:xfrm>
            <a:off x="-12" y="1892288"/>
            <a:ext cx="9144000" cy="538800"/>
          </a:xfrm>
          <a:prstGeom prst="rect">
            <a:avLst/>
          </a:prstGeom>
          <a:noFill/>
          <a:ln>
            <a:noFill/>
          </a:ln>
        </p:spPr>
        <p:txBody>
          <a:bodyPr anchorCtr="0" anchor="b" bIns="91425" lIns="91425" spcFirstLastPara="1" rIns="91425" wrap="square" tIns="91425">
            <a:normAutofit lnSpcReduction="10000"/>
          </a:bodyPr>
          <a:lstStyle/>
          <a:p>
            <a:pPr indent="0" lvl="0" marL="0" rtl="0" algn="ctr">
              <a:spcBef>
                <a:spcPts val="0"/>
              </a:spcBef>
              <a:spcAft>
                <a:spcPts val="0"/>
              </a:spcAft>
              <a:buNone/>
            </a:pPr>
            <a:r>
              <a:rPr lang="it" sz="2400">
                <a:solidFill>
                  <a:srgbClr val="FFFFFF"/>
                </a:solidFill>
                <a:latin typeface="Lato Light"/>
                <a:ea typeface="Lato Light"/>
                <a:cs typeface="Lato Light"/>
                <a:sym typeface="Lato Light"/>
              </a:rPr>
              <a:t>Giorno 5</a:t>
            </a:r>
            <a:endParaRPr sz="2400">
              <a:solidFill>
                <a:srgbClr val="FFFFFF"/>
              </a:solidFill>
              <a:latin typeface="Lato Light"/>
              <a:ea typeface="Lato Light"/>
              <a:cs typeface="Lato Light"/>
              <a:sym typeface="Lato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311700" y="259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20">
                <a:solidFill>
                  <a:srgbClr val="45818E"/>
                </a:solidFill>
                <a:latin typeface="Lato Black"/>
                <a:ea typeface="Lato Black"/>
                <a:cs typeface="Lato Black"/>
                <a:sym typeface="Lato Black"/>
              </a:rPr>
              <a:t>Dividiamo in Token</a:t>
            </a:r>
            <a:endParaRPr sz="2420">
              <a:solidFill>
                <a:srgbClr val="45818E"/>
              </a:solidFill>
              <a:latin typeface="Lato Black"/>
              <a:ea typeface="Lato Black"/>
              <a:cs typeface="Lato Black"/>
              <a:sym typeface="Lato Black"/>
            </a:endParaRPr>
          </a:p>
        </p:txBody>
      </p:sp>
      <p:sp>
        <p:nvSpPr>
          <p:cNvPr id="146" name="Google Shape;146;p22"/>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7" name="Google Shape;147;p22"/>
          <p:cNvPicPr preferRelativeResize="0"/>
          <p:nvPr/>
        </p:nvPicPr>
        <p:blipFill>
          <a:blip r:embed="rId3">
            <a:alphaModFix/>
          </a:blip>
          <a:stretch>
            <a:fillRect/>
          </a:stretch>
        </p:blipFill>
        <p:spPr>
          <a:xfrm>
            <a:off x="110750" y="4830849"/>
            <a:ext cx="1410350" cy="228250"/>
          </a:xfrm>
          <a:prstGeom prst="rect">
            <a:avLst/>
          </a:prstGeom>
          <a:noFill/>
          <a:ln>
            <a:noFill/>
          </a:ln>
        </p:spPr>
      </p:pic>
      <p:sp>
        <p:nvSpPr>
          <p:cNvPr id="148" name="Google Shape;148;p22"/>
          <p:cNvSpPr txBox="1"/>
          <p:nvPr/>
        </p:nvSpPr>
        <p:spPr>
          <a:xfrm>
            <a:off x="5254725" y="4748600"/>
            <a:ext cx="3889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it">
                <a:solidFill>
                  <a:schemeClr val="lt1"/>
                </a:solidFill>
                <a:latin typeface="Lato"/>
                <a:ea typeface="Lato"/>
                <a:cs typeface="Lato"/>
                <a:sym typeface="Lato"/>
              </a:rPr>
              <a:t>Token ed Embedding</a:t>
            </a:r>
            <a:endParaRPr b="1">
              <a:solidFill>
                <a:schemeClr val="lt1"/>
              </a:solidFill>
              <a:latin typeface="Lato"/>
              <a:ea typeface="Lato"/>
              <a:cs typeface="Lato"/>
              <a:sym typeface="Lato"/>
            </a:endParaRPr>
          </a:p>
        </p:txBody>
      </p:sp>
      <p:sp>
        <p:nvSpPr>
          <p:cNvPr id="149" name="Google Shape;149;p22"/>
          <p:cNvSpPr/>
          <p:nvPr/>
        </p:nvSpPr>
        <p:spPr>
          <a:xfrm>
            <a:off x="379425" y="2695616"/>
            <a:ext cx="1443900" cy="905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Giuseppe</a:t>
            </a:r>
            <a:endParaRPr b="1" sz="2000">
              <a:solidFill>
                <a:schemeClr val="lt1"/>
              </a:solidFill>
            </a:endParaRPr>
          </a:p>
        </p:txBody>
      </p:sp>
      <p:sp>
        <p:nvSpPr>
          <p:cNvPr id="150" name="Google Shape;150;p22"/>
          <p:cNvSpPr/>
          <p:nvPr/>
        </p:nvSpPr>
        <p:spPr>
          <a:xfrm>
            <a:off x="2025900" y="2695616"/>
            <a:ext cx="968100" cy="905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è</a:t>
            </a:r>
            <a:endParaRPr b="1" sz="2000">
              <a:solidFill>
                <a:schemeClr val="lt1"/>
              </a:solidFill>
            </a:endParaRPr>
          </a:p>
        </p:txBody>
      </p:sp>
      <p:sp>
        <p:nvSpPr>
          <p:cNvPr id="151" name="Google Shape;151;p22"/>
          <p:cNvSpPr/>
          <p:nvPr/>
        </p:nvSpPr>
        <p:spPr>
          <a:xfrm>
            <a:off x="3196575" y="2695616"/>
            <a:ext cx="968100" cy="905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un</a:t>
            </a:r>
            <a:endParaRPr b="1" sz="2000">
              <a:solidFill>
                <a:schemeClr val="lt1"/>
              </a:solidFill>
            </a:endParaRPr>
          </a:p>
        </p:txBody>
      </p:sp>
      <p:sp>
        <p:nvSpPr>
          <p:cNvPr id="152" name="Google Shape;152;p22"/>
          <p:cNvSpPr/>
          <p:nvPr/>
        </p:nvSpPr>
        <p:spPr>
          <a:xfrm>
            <a:off x="4367250" y="2695616"/>
            <a:ext cx="1780200" cy="905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pagliaccio</a:t>
            </a:r>
            <a:endParaRPr b="1" sz="2000">
              <a:solidFill>
                <a:schemeClr val="lt1"/>
              </a:solidFill>
            </a:endParaRPr>
          </a:p>
        </p:txBody>
      </p:sp>
      <p:sp>
        <p:nvSpPr>
          <p:cNvPr id="153" name="Google Shape;153;p22"/>
          <p:cNvSpPr txBox="1"/>
          <p:nvPr>
            <p:ph type="title"/>
          </p:nvPr>
        </p:nvSpPr>
        <p:spPr>
          <a:xfrm>
            <a:off x="349475" y="832550"/>
            <a:ext cx="76404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it" sz="1800">
                <a:latin typeface="Lato"/>
                <a:ea typeface="Lato"/>
                <a:cs typeface="Lato"/>
                <a:sym typeface="Lato"/>
              </a:rPr>
              <a:t>Sono l’unità base del testo</a:t>
            </a:r>
            <a:endParaRPr sz="1800">
              <a:latin typeface="Lato"/>
              <a:ea typeface="Lato"/>
              <a:cs typeface="Lato"/>
              <a:sym typeface="Lato"/>
            </a:endParaRPr>
          </a:p>
          <a:p>
            <a:pPr indent="0" lvl="0" marL="0" rtl="0" algn="l">
              <a:lnSpc>
                <a:spcPct val="100000"/>
              </a:lnSpc>
              <a:spcBef>
                <a:spcPts val="0"/>
              </a:spcBef>
              <a:spcAft>
                <a:spcPts val="0"/>
              </a:spcAft>
              <a:buSzPts val="990"/>
              <a:buNone/>
            </a:pPr>
            <a:r>
              <a:t/>
            </a:r>
            <a:endParaRPr sz="1800">
              <a:latin typeface="Lato"/>
              <a:ea typeface="Lato"/>
              <a:cs typeface="Lato"/>
              <a:sym typeface="Lato"/>
            </a:endParaRPr>
          </a:p>
          <a:p>
            <a:pPr indent="-342900" lvl="0" marL="457200" rtl="0" algn="l">
              <a:lnSpc>
                <a:spcPct val="100000"/>
              </a:lnSpc>
              <a:spcBef>
                <a:spcPts val="0"/>
              </a:spcBef>
              <a:spcAft>
                <a:spcPts val="0"/>
              </a:spcAft>
              <a:buSzPts val="1800"/>
              <a:buFont typeface="Lato"/>
              <a:buChar char="-"/>
            </a:pPr>
            <a:r>
              <a:rPr lang="it" sz="1800">
                <a:latin typeface="Lato"/>
                <a:ea typeface="Lato"/>
                <a:cs typeface="Lato"/>
                <a:sym typeface="Lato"/>
              </a:rPr>
              <a:t>Word token: l’unità base è la singola parola</a:t>
            </a:r>
            <a:endParaRPr sz="1800">
              <a:latin typeface="Lato"/>
              <a:ea typeface="Lato"/>
              <a:cs typeface="Lato"/>
              <a:sym typeface="Lato"/>
            </a:endParaRPr>
          </a:p>
          <a:p>
            <a:pPr indent="-342900" lvl="0" marL="457200" rtl="0" algn="l">
              <a:lnSpc>
                <a:spcPct val="100000"/>
              </a:lnSpc>
              <a:spcBef>
                <a:spcPts val="0"/>
              </a:spcBef>
              <a:spcAft>
                <a:spcPts val="0"/>
              </a:spcAft>
              <a:buSzPts val="1800"/>
              <a:buFont typeface="Lato"/>
              <a:buChar char="-"/>
            </a:pPr>
            <a:r>
              <a:rPr lang="it" sz="1800">
                <a:latin typeface="Lato"/>
                <a:ea typeface="Lato"/>
                <a:cs typeface="Lato"/>
                <a:sym typeface="Lato"/>
              </a:rPr>
              <a:t>Character token: l’unità base è il singolo carattere</a:t>
            </a:r>
            <a:endParaRPr sz="1800">
              <a:latin typeface="Lato"/>
              <a:ea typeface="Lato"/>
              <a:cs typeface="Lato"/>
              <a:sym typeface="Lato"/>
            </a:endParaRPr>
          </a:p>
          <a:p>
            <a:pPr indent="-342900" lvl="0" marL="457200" rtl="0" algn="l">
              <a:lnSpc>
                <a:spcPct val="100000"/>
              </a:lnSpc>
              <a:spcBef>
                <a:spcPts val="0"/>
              </a:spcBef>
              <a:spcAft>
                <a:spcPts val="0"/>
              </a:spcAft>
              <a:buSzPts val="1800"/>
              <a:buFont typeface="Lato"/>
              <a:buChar char="-"/>
            </a:pPr>
            <a:r>
              <a:rPr lang="it" sz="1800">
                <a:latin typeface="Lato"/>
                <a:ea typeface="Lato"/>
                <a:cs typeface="Lato"/>
                <a:sym typeface="Lato"/>
              </a:rPr>
              <a:t>Subword token: l’unità base  sono sottounità delle parole.</a:t>
            </a:r>
            <a:endParaRPr sz="1800">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311700" y="259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20">
                <a:solidFill>
                  <a:srgbClr val="45818E"/>
                </a:solidFill>
                <a:latin typeface="Lato Black"/>
                <a:ea typeface="Lato Black"/>
                <a:cs typeface="Lato Black"/>
                <a:sym typeface="Lato Black"/>
              </a:rPr>
              <a:t>L’Embedding</a:t>
            </a:r>
            <a:endParaRPr sz="2420">
              <a:solidFill>
                <a:srgbClr val="45818E"/>
              </a:solidFill>
              <a:latin typeface="Lato Black"/>
              <a:ea typeface="Lato Black"/>
              <a:cs typeface="Lato Black"/>
              <a:sym typeface="Lato Black"/>
            </a:endParaRPr>
          </a:p>
        </p:txBody>
      </p:sp>
      <p:sp>
        <p:nvSpPr>
          <p:cNvPr id="159" name="Google Shape;159;p23"/>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0" name="Google Shape;160;p23"/>
          <p:cNvPicPr preferRelativeResize="0"/>
          <p:nvPr/>
        </p:nvPicPr>
        <p:blipFill>
          <a:blip r:embed="rId3">
            <a:alphaModFix/>
          </a:blip>
          <a:stretch>
            <a:fillRect/>
          </a:stretch>
        </p:blipFill>
        <p:spPr>
          <a:xfrm>
            <a:off x="110750" y="4830849"/>
            <a:ext cx="1410350" cy="228250"/>
          </a:xfrm>
          <a:prstGeom prst="rect">
            <a:avLst/>
          </a:prstGeom>
          <a:noFill/>
          <a:ln>
            <a:noFill/>
          </a:ln>
        </p:spPr>
      </p:pic>
      <p:sp>
        <p:nvSpPr>
          <p:cNvPr id="161" name="Google Shape;161;p23"/>
          <p:cNvSpPr txBox="1"/>
          <p:nvPr/>
        </p:nvSpPr>
        <p:spPr>
          <a:xfrm>
            <a:off x="5254725" y="4748600"/>
            <a:ext cx="3889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it">
                <a:solidFill>
                  <a:schemeClr val="lt1"/>
                </a:solidFill>
                <a:latin typeface="Lato"/>
                <a:ea typeface="Lato"/>
                <a:cs typeface="Lato"/>
                <a:sym typeface="Lato"/>
              </a:rPr>
              <a:t>Token ed Embedding</a:t>
            </a:r>
            <a:endParaRPr b="1">
              <a:solidFill>
                <a:schemeClr val="lt1"/>
              </a:solidFill>
              <a:latin typeface="Lato"/>
              <a:ea typeface="Lato"/>
              <a:cs typeface="Lato"/>
              <a:sym typeface="Lato"/>
            </a:endParaRPr>
          </a:p>
        </p:txBody>
      </p:sp>
      <p:sp>
        <p:nvSpPr>
          <p:cNvPr id="162" name="Google Shape;162;p23"/>
          <p:cNvSpPr/>
          <p:nvPr/>
        </p:nvSpPr>
        <p:spPr>
          <a:xfrm>
            <a:off x="379425" y="2695616"/>
            <a:ext cx="1443900" cy="905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Giuseppe</a:t>
            </a:r>
            <a:endParaRPr b="1" sz="2000">
              <a:solidFill>
                <a:schemeClr val="lt1"/>
              </a:solidFill>
            </a:endParaRPr>
          </a:p>
        </p:txBody>
      </p:sp>
      <p:sp>
        <p:nvSpPr>
          <p:cNvPr id="163" name="Google Shape;163;p23"/>
          <p:cNvSpPr/>
          <p:nvPr/>
        </p:nvSpPr>
        <p:spPr>
          <a:xfrm>
            <a:off x="2025900" y="2695616"/>
            <a:ext cx="968100" cy="905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è</a:t>
            </a:r>
            <a:endParaRPr b="1" sz="2000">
              <a:solidFill>
                <a:schemeClr val="lt1"/>
              </a:solidFill>
            </a:endParaRPr>
          </a:p>
        </p:txBody>
      </p:sp>
      <p:sp>
        <p:nvSpPr>
          <p:cNvPr id="164" name="Google Shape;164;p23"/>
          <p:cNvSpPr/>
          <p:nvPr/>
        </p:nvSpPr>
        <p:spPr>
          <a:xfrm>
            <a:off x="3196575" y="2695616"/>
            <a:ext cx="968100" cy="905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un</a:t>
            </a:r>
            <a:endParaRPr b="1" sz="2000">
              <a:solidFill>
                <a:schemeClr val="lt1"/>
              </a:solidFill>
            </a:endParaRPr>
          </a:p>
        </p:txBody>
      </p:sp>
      <p:sp>
        <p:nvSpPr>
          <p:cNvPr id="165" name="Google Shape;165;p23"/>
          <p:cNvSpPr/>
          <p:nvPr/>
        </p:nvSpPr>
        <p:spPr>
          <a:xfrm>
            <a:off x="4367250" y="2695616"/>
            <a:ext cx="1780200" cy="905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pagliaccio</a:t>
            </a:r>
            <a:endParaRPr b="1" sz="2000">
              <a:solidFill>
                <a:schemeClr val="lt1"/>
              </a:solidFill>
            </a:endParaRPr>
          </a:p>
        </p:txBody>
      </p:sp>
      <p:sp>
        <p:nvSpPr>
          <p:cNvPr id="166" name="Google Shape;166;p23"/>
          <p:cNvSpPr txBox="1"/>
          <p:nvPr>
            <p:ph type="title"/>
          </p:nvPr>
        </p:nvSpPr>
        <p:spPr>
          <a:xfrm>
            <a:off x="349475" y="832550"/>
            <a:ext cx="76404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it" sz="1800">
                <a:latin typeface="Lato"/>
                <a:ea typeface="Lato"/>
                <a:cs typeface="Lato"/>
                <a:sym typeface="Lato"/>
              </a:rPr>
              <a:t>Ci permette di codificare i token in vettori</a:t>
            </a:r>
            <a:endParaRPr sz="1800">
              <a:latin typeface="Lato"/>
              <a:ea typeface="Lato"/>
              <a:cs typeface="Lato"/>
              <a:sym typeface="Lato"/>
            </a:endParaRPr>
          </a:p>
          <a:p>
            <a:pPr indent="0" lvl="0" marL="0" rtl="0" algn="l">
              <a:lnSpc>
                <a:spcPct val="100000"/>
              </a:lnSpc>
              <a:spcBef>
                <a:spcPts val="0"/>
              </a:spcBef>
              <a:spcAft>
                <a:spcPts val="0"/>
              </a:spcAft>
              <a:buSzPts val="990"/>
              <a:buNone/>
            </a:pPr>
            <a:r>
              <a:t/>
            </a:r>
            <a:endParaRPr sz="1800">
              <a:latin typeface="Lato"/>
              <a:ea typeface="Lato"/>
              <a:cs typeface="Lato"/>
              <a:sym typeface="Lato"/>
            </a:endParaRPr>
          </a:p>
          <a:p>
            <a:pPr indent="0" lvl="0" marL="0" rtl="0" algn="l">
              <a:lnSpc>
                <a:spcPct val="100000"/>
              </a:lnSpc>
              <a:spcBef>
                <a:spcPts val="0"/>
              </a:spcBef>
              <a:spcAft>
                <a:spcPts val="0"/>
              </a:spcAft>
              <a:buNone/>
            </a:pPr>
            <a:r>
              <a:rPr lang="it" sz="1800">
                <a:latin typeface="Lato"/>
                <a:ea typeface="Lato"/>
                <a:cs typeface="Lato"/>
                <a:sym typeface="Lato"/>
              </a:rPr>
              <a:t>Ogni valore del vettore rappresenta una caratteristica del token</a:t>
            </a:r>
            <a:endParaRPr sz="1800">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4"/>
          <p:cNvSpPr txBox="1"/>
          <p:nvPr>
            <p:ph type="title"/>
          </p:nvPr>
        </p:nvSpPr>
        <p:spPr>
          <a:xfrm>
            <a:off x="311700" y="259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20">
                <a:solidFill>
                  <a:srgbClr val="45818E"/>
                </a:solidFill>
                <a:latin typeface="Lato Black"/>
                <a:ea typeface="Lato Black"/>
                <a:cs typeface="Lato Black"/>
                <a:sym typeface="Lato Black"/>
              </a:rPr>
              <a:t>L’Embedding</a:t>
            </a:r>
            <a:endParaRPr sz="2420">
              <a:solidFill>
                <a:srgbClr val="45818E"/>
              </a:solidFill>
              <a:latin typeface="Lato Black"/>
              <a:ea typeface="Lato Black"/>
              <a:cs typeface="Lato Black"/>
              <a:sym typeface="Lato Black"/>
            </a:endParaRPr>
          </a:p>
        </p:txBody>
      </p:sp>
      <p:sp>
        <p:nvSpPr>
          <p:cNvPr id="172" name="Google Shape;172;p24"/>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3" name="Google Shape;173;p24"/>
          <p:cNvPicPr preferRelativeResize="0"/>
          <p:nvPr/>
        </p:nvPicPr>
        <p:blipFill>
          <a:blip r:embed="rId3">
            <a:alphaModFix/>
          </a:blip>
          <a:stretch>
            <a:fillRect/>
          </a:stretch>
        </p:blipFill>
        <p:spPr>
          <a:xfrm>
            <a:off x="110750" y="4830849"/>
            <a:ext cx="1410350" cy="228250"/>
          </a:xfrm>
          <a:prstGeom prst="rect">
            <a:avLst/>
          </a:prstGeom>
          <a:noFill/>
          <a:ln>
            <a:noFill/>
          </a:ln>
        </p:spPr>
      </p:pic>
      <p:sp>
        <p:nvSpPr>
          <p:cNvPr id="174" name="Google Shape;174;p24"/>
          <p:cNvSpPr txBox="1"/>
          <p:nvPr/>
        </p:nvSpPr>
        <p:spPr>
          <a:xfrm>
            <a:off x="5254725" y="4748600"/>
            <a:ext cx="3889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it">
                <a:solidFill>
                  <a:schemeClr val="lt1"/>
                </a:solidFill>
                <a:latin typeface="Lato"/>
                <a:ea typeface="Lato"/>
                <a:cs typeface="Lato"/>
                <a:sym typeface="Lato"/>
              </a:rPr>
              <a:t>Token ed Embedding</a:t>
            </a:r>
            <a:endParaRPr b="1">
              <a:solidFill>
                <a:schemeClr val="lt1"/>
              </a:solidFill>
              <a:latin typeface="Lato"/>
              <a:ea typeface="Lato"/>
              <a:cs typeface="Lato"/>
              <a:sym typeface="Lato"/>
            </a:endParaRPr>
          </a:p>
        </p:txBody>
      </p:sp>
      <p:sp>
        <p:nvSpPr>
          <p:cNvPr id="175" name="Google Shape;175;p24"/>
          <p:cNvSpPr/>
          <p:nvPr/>
        </p:nvSpPr>
        <p:spPr>
          <a:xfrm>
            <a:off x="379425" y="2695625"/>
            <a:ext cx="847500" cy="905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Re</a:t>
            </a:r>
            <a:endParaRPr b="1" sz="2000">
              <a:solidFill>
                <a:schemeClr val="lt1"/>
              </a:solidFill>
            </a:endParaRPr>
          </a:p>
        </p:txBody>
      </p:sp>
      <p:sp>
        <p:nvSpPr>
          <p:cNvPr id="176" name="Google Shape;176;p24"/>
          <p:cNvSpPr/>
          <p:nvPr/>
        </p:nvSpPr>
        <p:spPr>
          <a:xfrm>
            <a:off x="1824750" y="2695625"/>
            <a:ext cx="1880400" cy="905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Giovane</a:t>
            </a:r>
            <a:endParaRPr b="1" sz="2000">
              <a:solidFill>
                <a:schemeClr val="lt1"/>
              </a:solidFill>
            </a:endParaRPr>
          </a:p>
        </p:txBody>
      </p:sp>
      <p:sp>
        <p:nvSpPr>
          <p:cNvPr id="177" name="Google Shape;177;p24"/>
          <p:cNvSpPr/>
          <p:nvPr/>
        </p:nvSpPr>
        <p:spPr>
          <a:xfrm>
            <a:off x="4538425" y="2695616"/>
            <a:ext cx="1780200" cy="905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Principe</a:t>
            </a:r>
            <a:endParaRPr b="1" sz="2000">
              <a:solidFill>
                <a:schemeClr val="lt1"/>
              </a:solidFill>
            </a:endParaRPr>
          </a:p>
        </p:txBody>
      </p:sp>
      <p:sp>
        <p:nvSpPr>
          <p:cNvPr id="178" name="Google Shape;178;p24"/>
          <p:cNvSpPr txBox="1"/>
          <p:nvPr>
            <p:ph type="title"/>
          </p:nvPr>
        </p:nvSpPr>
        <p:spPr>
          <a:xfrm>
            <a:off x="349475" y="832550"/>
            <a:ext cx="76404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it" sz="1800">
                <a:latin typeface="Lato"/>
                <a:ea typeface="Lato"/>
                <a:cs typeface="Lato"/>
                <a:sym typeface="Lato"/>
              </a:rPr>
              <a:t>Ci permette di codificare i token in vettori numerici.</a:t>
            </a:r>
            <a:endParaRPr sz="1800">
              <a:latin typeface="Lato"/>
              <a:ea typeface="Lato"/>
              <a:cs typeface="Lato"/>
              <a:sym typeface="Lato"/>
            </a:endParaRPr>
          </a:p>
          <a:p>
            <a:pPr indent="0" lvl="0" marL="0" rtl="0" algn="l">
              <a:lnSpc>
                <a:spcPct val="100000"/>
              </a:lnSpc>
              <a:spcBef>
                <a:spcPts val="0"/>
              </a:spcBef>
              <a:spcAft>
                <a:spcPts val="0"/>
              </a:spcAft>
              <a:buSzPts val="990"/>
              <a:buNone/>
            </a:pPr>
            <a:r>
              <a:t/>
            </a:r>
            <a:endParaRPr sz="1800">
              <a:latin typeface="Lato"/>
              <a:ea typeface="Lato"/>
              <a:cs typeface="Lato"/>
              <a:sym typeface="Lato"/>
            </a:endParaRPr>
          </a:p>
          <a:p>
            <a:pPr indent="0" lvl="0" marL="0" rtl="0" algn="l">
              <a:lnSpc>
                <a:spcPct val="100000"/>
              </a:lnSpc>
              <a:spcBef>
                <a:spcPts val="0"/>
              </a:spcBef>
              <a:spcAft>
                <a:spcPts val="0"/>
              </a:spcAft>
              <a:buNone/>
            </a:pPr>
            <a:r>
              <a:rPr lang="it" sz="1800">
                <a:latin typeface="Lato"/>
                <a:ea typeface="Lato"/>
                <a:cs typeface="Lato"/>
                <a:sym typeface="Lato"/>
              </a:rPr>
              <a:t>Ogni valore del vettore rappresenta una caratteristica del token,</a:t>
            </a:r>
            <a:endParaRPr sz="1800">
              <a:latin typeface="Lato"/>
              <a:ea typeface="Lato"/>
              <a:cs typeface="Lato"/>
              <a:sym typeface="Lato"/>
            </a:endParaRPr>
          </a:p>
          <a:p>
            <a:pPr indent="0" lvl="0" marL="0" rtl="0" algn="l">
              <a:lnSpc>
                <a:spcPct val="100000"/>
              </a:lnSpc>
              <a:spcBef>
                <a:spcPts val="0"/>
              </a:spcBef>
              <a:spcAft>
                <a:spcPts val="0"/>
              </a:spcAft>
              <a:buNone/>
            </a:pPr>
            <a:r>
              <a:rPr lang="it" sz="1800">
                <a:latin typeface="Lato"/>
                <a:ea typeface="Lato"/>
                <a:cs typeface="Lato"/>
                <a:sym typeface="Lato"/>
              </a:rPr>
              <a:t>questo ci permette di poter stabilire un’</a:t>
            </a:r>
            <a:r>
              <a:rPr b="1" lang="it" sz="1800">
                <a:latin typeface="Lato"/>
                <a:ea typeface="Lato"/>
                <a:cs typeface="Lato"/>
                <a:sym typeface="Lato"/>
              </a:rPr>
              <a:t>aritmetica dei token</a:t>
            </a:r>
            <a:endParaRPr b="1" sz="1800">
              <a:latin typeface="Lato"/>
              <a:ea typeface="Lato"/>
              <a:cs typeface="Lato"/>
              <a:sym typeface="Lato"/>
            </a:endParaRPr>
          </a:p>
          <a:p>
            <a:pPr indent="0" lvl="0" marL="0" rtl="0" algn="l">
              <a:lnSpc>
                <a:spcPct val="100000"/>
              </a:lnSpc>
              <a:spcBef>
                <a:spcPts val="0"/>
              </a:spcBef>
              <a:spcAft>
                <a:spcPts val="0"/>
              </a:spcAft>
              <a:buNone/>
            </a:pPr>
            <a:r>
              <a:rPr lang="it" sz="1800">
                <a:latin typeface="Lato"/>
                <a:ea typeface="Lato"/>
                <a:cs typeface="Lato"/>
                <a:sym typeface="Lato"/>
              </a:rPr>
              <a:t>in base alla loro relazione semantica.</a:t>
            </a:r>
            <a:endParaRPr sz="1800">
              <a:latin typeface="Lato"/>
              <a:ea typeface="Lato"/>
              <a:cs typeface="Lato"/>
              <a:sym typeface="Lato"/>
            </a:endParaRPr>
          </a:p>
        </p:txBody>
      </p:sp>
      <p:sp>
        <p:nvSpPr>
          <p:cNvPr id="179" name="Google Shape;179;p24"/>
          <p:cNvSpPr txBox="1"/>
          <p:nvPr/>
        </p:nvSpPr>
        <p:spPr>
          <a:xfrm>
            <a:off x="3741675" y="2824925"/>
            <a:ext cx="7602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it" sz="3000"/>
              <a:t>=</a:t>
            </a:r>
            <a:endParaRPr b="1" sz="3000"/>
          </a:p>
        </p:txBody>
      </p:sp>
      <p:sp>
        <p:nvSpPr>
          <p:cNvPr id="180" name="Google Shape;180;p24"/>
          <p:cNvSpPr txBox="1"/>
          <p:nvPr/>
        </p:nvSpPr>
        <p:spPr>
          <a:xfrm>
            <a:off x="1161525" y="2824925"/>
            <a:ext cx="7602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it" sz="3000"/>
              <a:t>+</a:t>
            </a:r>
            <a:endParaRPr b="1" sz="3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5"/>
          <p:cNvSpPr txBox="1"/>
          <p:nvPr>
            <p:ph type="title"/>
          </p:nvPr>
        </p:nvSpPr>
        <p:spPr>
          <a:xfrm>
            <a:off x="311700" y="259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20">
                <a:solidFill>
                  <a:srgbClr val="45818E"/>
                </a:solidFill>
                <a:latin typeface="Lato Black"/>
                <a:ea typeface="Lato Black"/>
                <a:cs typeface="Lato Black"/>
                <a:sym typeface="Lato Black"/>
              </a:rPr>
              <a:t>L’Embedding</a:t>
            </a:r>
            <a:endParaRPr sz="2420">
              <a:solidFill>
                <a:srgbClr val="45818E"/>
              </a:solidFill>
              <a:latin typeface="Lato Black"/>
              <a:ea typeface="Lato Black"/>
              <a:cs typeface="Lato Black"/>
              <a:sym typeface="Lato Black"/>
            </a:endParaRPr>
          </a:p>
        </p:txBody>
      </p:sp>
      <p:sp>
        <p:nvSpPr>
          <p:cNvPr id="186" name="Google Shape;186;p25"/>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7" name="Google Shape;187;p25"/>
          <p:cNvPicPr preferRelativeResize="0"/>
          <p:nvPr/>
        </p:nvPicPr>
        <p:blipFill>
          <a:blip r:embed="rId3">
            <a:alphaModFix/>
          </a:blip>
          <a:stretch>
            <a:fillRect/>
          </a:stretch>
        </p:blipFill>
        <p:spPr>
          <a:xfrm>
            <a:off x="110750" y="4830849"/>
            <a:ext cx="1410350" cy="228250"/>
          </a:xfrm>
          <a:prstGeom prst="rect">
            <a:avLst/>
          </a:prstGeom>
          <a:noFill/>
          <a:ln>
            <a:noFill/>
          </a:ln>
        </p:spPr>
      </p:pic>
      <p:sp>
        <p:nvSpPr>
          <p:cNvPr id="188" name="Google Shape;188;p25"/>
          <p:cNvSpPr txBox="1"/>
          <p:nvPr/>
        </p:nvSpPr>
        <p:spPr>
          <a:xfrm>
            <a:off x="5254725" y="4748600"/>
            <a:ext cx="3889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it">
                <a:solidFill>
                  <a:schemeClr val="lt1"/>
                </a:solidFill>
                <a:latin typeface="Lato"/>
                <a:ea typeface="Lato"/>
                <a:cs typeface="Lato"/>
                <a:sym typeface="Lato"/>
              </a:rPr>
              <a:t>Token ed Embedding</a:t>
            </a:r>
            <a:endParaRPr b="1">
              <a:solidFill>
                <a:schemeClr val="lt1"/>
              </a:solidFill>
              <a:latin typeface="Lato"/>
              <a:ea typeface="Lato"/>
              <a:cs typeface="Lato"/>
              <a:sym typeface="Lato"/>
            </a:endParaRPr>
          </a:p>
        </p:txBody>
      </p:sp>
      <p:sp>
        <p:nvSpPr>
          <p:cNvPr id="189" name="Google Shape;189;p25"/>
          <p:cNvSpPr/>
          <p:nvPr/>
        </p:nvSpPr>
        <p:spPr>
          <a:xfrm>
            <a:off x="392575" y="1890600"/>
            <a:ext cx="847500" cy="905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Re</a:t>
            </a:r>
            <a:endParaRPr b="1" sz="2000">
              <a:solidFill>
                <a:schemeClr val="lt1"/>
              </a:solidFill>
            </a:endParaRPr>
          </a:p>
        </p:txBody>
      </p:sp>
      <p:sp>
        <p:nvSpPr>
          <p:cNvPr id="190" name="Google Shape;190;p25"/>
          <p:cNvSpPr/>
          <p:nvPr/>
        </p:nvSpPr>
        <p:spPr>
          <a:xfrm>
            <a:off x="1837900" y="1890600"/>
            <a:ext cx="1880400" cy="905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Giovane</a:t>
            </a:r>
            <a:endParaRPr b="1" sz="2000">
              <a:solidFill>
                <a:schemeClr val="lt1"/>
              </a:solidFill>
            </a:endParaRPr>
          </a:p>
        </p:txBody>
      </p:sp>
      <p:sp>
        <p:nvSpPr>
          <p:cNvPr id="191" name="Google Shape;191;p25"/>
          <p:cNvSpPr/>
          <p:nvPr/>
        </p:nvSpPr>
        <p:spPr>
          <a:xfrm>
            <a:off x="4551575" y="1890591"/>
            <a:ext cx="1780200" cy="905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Fotosintesi clorofiliana</a:t>
            </a:r>
            <a:endParaRPr b="1" sz="2000">
              <a:solidFill>
                <a:schemeClr val="lt1"/>
              </a:solidFill>
            </a:endParaRPr>
          </a:p>
        </p:txBody>
      </p:sp>
      <p:sp>
        <p:nvSpPr>
          <p:cNvPr id="192" name="Google Shape;192;p25"/>
          <p:cNvSpPr txBox="1"/>
          <p:nvPr>
            <p:ph type="title"/>
          </p:nvPr>
        </p:nvSpPr>
        <p:spPr>
          <a:xfrm>
            <a:off x="314725" y="3220150"/>
            <a:ext cx="76404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it" sz="1800">
                <a:latin typeface="Lato"/>
                <a:ea typeface="Lato"/>
                <a:cs typeface="Lato"/>
                <a:sym typeface="Lato"/>
              </a:rPr>
              <a:t>Non sempre garantiscono una corrispondenza perfetta</a:t>
            </a:r>
            <a:endParaRPr sz="1800">
              <a:latin typeface="Lato"/>
              <a:ea typeface="Lato"/>
              <a:cs typeface="Lato"/>
              <a:sym typeface="Lato"/>
            </a:endParaRPr>
          </a:p>
          <a:p>
            <a:pPr indent="0" lvl="0" marL="0" rtl="0" algn="l">
              <a:lnSpc>
                <a:spcPct val="100000"/>
              </a:lnSpc>
              <a:spcBef>
                <a:spcPts val="0"/>
              </a:spcBef>
              <a:spcAft>
                <a:spcPts val="0"/>
              </a:spcAft>
              <a:buSzPts val="990"/>
              <a:buNone/>
            </a:pPr>
            <a:r>
              <a:rPr lang="it" sz="1800">
                <a:latin typeface="Lato"/>
                <a:ea typeface="Lato"/>
                <a:cs typeface="Lato"/>
                <a:sym typeface="Lato"/>
              </a:rPr>
              <a:t> tra operazioni aritmetiche e concetti linguistici, </a:t>
            </a:r>
            <a:endParaRPr sz="1800">
              <a:latin typeface="Lato"/>
              <a:ea typeface="Lato"/>
              <a:cs typeface="Lato"/>
              <a:sym typeface="Lato"/>
            </a:endParaRPr>
          </a:p>
          <a:p>
            <a:pPr indent="0" lvl="0" marL="0" rtl="0" algn="l">
              <a:lnSpc>
                <a:spcPct val="100000"/>
              </a:lnSpc>
              <a:spcBef>
                <a:spcPts val="0"/>
              </a:spcBef>
              <a:spcAft>
                <a:spcPts val="0"/>
              </a:spcAft>
              <a:buSzPts val="990"/>
              <a:buNone/>
            </a:pPr>
            <a:r>
              <a:rPr lang="it" sz="1800">
                <a:latin typeface="Lato"/>
                <a:ea typeface="Lato"/>
                <a:cs typeface="Lato"/>
                <a:sym typeface="Lato"/>
              </a:rPr>
              <a:t>ma possono fornire intuizioni interessanti</a:t>
            </a:r>
            <a:endParaRPr sz="1800">
              <a:latin typeface="Lato"/>
              <a:ea typeface="Lato"/>
              <a:cs typeface="Lato"/>
              <a:sym typeface="Lato"/>
            </a:endParaRPr>
          </a:p>
        </p:txBody>
      </p:sp>
      <p:sp>
        <p:nvSpPr>
          <p:cNvPr id="193" name="Google Shape;193;p25"/>
          <p:cNvSpPr txBox="1"/>
          <p:nvPr/>
        </p:nvSpPr>
        <p:spPr>
          <a:xfrm>
            <a:off x="3754825" y="2019900"/>
            <a:ext cx="7602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it" sz="3000"/>
              <a:t>=</a:t>
            </a:r>
            <a:endParaRPr b="1" sz="3000"/>
          </a:p>
        </p:txBody>
      </p:sp>
      <p:sp>
        <p:nvSpPr>
          <p:cNvPr id="194" name="Google Shape;194;p25"/>
          <p:cNvSpPr txBox="1"/>
          <p:nvPr/>
        </p:nvSpPr>
        <p:spPr>
          <a:xfrm>
            <a:off x="1174675" y="2019900"/>
            <a:ext cx="7602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it" sz="3000"/>
              <a:t>+</a:t>
            </a:r>
            <a:endParaRPr b="1" sz="3000"/>
          </a:p>
        </p:txBody>
      </p:sp>
      <p:sp>
        <p:nvSpPr>
          <p:cNvPr id="195" name="Google Shape;195;p25"/>
          <p:cNvSpPr txBox="1"/>
          <p:nvPr>
            <p:ph type="title"/>
          </p:nvPr>
        </p:nvSpPr>
        <p:spPr>
          <a:xfrm>
            <a:off x="392575" y="913150"/>
            <a:ext cx="76404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it" sz="1800">
                <a:latin typeface="Lato"/>
                <a:ea typeface="Lato"/>
                <a:cs typeface="Lato"/>
                <a:sym typeface="Lato"/>
              </a:rPr>
              <a:t>Anche gli Embedding vengono appresi dai dati</a:t>
            </a:r>
            <a:endParaRPr sz="1800">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6"/>
          <p:cNvSpPr txBox="1"/>
          <p:nvPr>
            <p:ph type="title"/>
          </p:nvPr>
        </p:nvSpPr>
        <p:spPr>
          <a:xfrm>
            <a:off x="311700" y="259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20">
                <a:solidFill>
                  <a:srgbClr val="45818E"/>
                </a:solidFill>
                <a:latin typeface="Lato Black"/>
                <a:ea typeface="Lato Black"/>
                <a:cs typeface="Lato Black"/>
                <a:sym typeface="Lato Black"/>
              </a:rPr>
              <a:t>L’Embedding</a:t>
            </a:r>
            <a:endParaRPr sz="2420">
              <a:solidFill>
                <a:srgbClr val="45818E"/>
              </a:solidFill>
              <a:latin typeface="Lato Black"/>
              <a:ea typeface="Lato Black"/>
              <a:cs typeface="Lato Black"/>
              <a:sym typeface="Lato Black"/>
            </a:endParaRPr>
          </a:p>
        </p:txBody>
      </p:sp>
      <p:sp>
        <p:nvSpPr>
          <p:cNvPr id="201" name="Google Shape;201;p26"/>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2" name="Google Shape;202;p26"/>
          <p:cNvPicPr preferRelativeResize="0"/>
          <p:nvPr/>
        </p:nvPicPr>
        <p:blipFill>
          <a:blip r:embed="rId3">
            <a:alphaModFix/>
          </a:blip>
          <a:stretch>
            <a:fillRect/>
          </a:stretch>
        </p:blipFill>
        <p:spPr>
          <a:xfrm>
            <a:off x="110750" y="4830849"/>
            <a:ext cx="1410350" cy="228250"/>
          </a:xfrm>
          <a:prstGeom prst="rect">
            <a:avLst/>
          </a:prstGeom>
          <a:noFill/>
          <a:ln>
            <a:noFill/>
          </a:ln>
        </p:spPr>
      </p:pic>
      <p:sp>
        <p:nvSpPr>
          <p:cNvPr id="203" name="Google Shape;203;p26"/>
          <p:cNvSpPr txBox="1"/>
          <p:nvPr/>
        </p:nvSpPr>
        <p:spPr>
          <a:xfrm>
            <a:off x="5254725" y="4748600"/>
            <a:ext cx="3889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it">
                <a:solidFill>
                  <a:schemeClr val="lt1"/>
                </a:solidFill>
                <a:latin typeface="Lato"/>
                <a:ea typeface="Lato"/>
                <a:cs typeface="Lato"/>
                <a:sym typeface="Lato"/>
              </a:rPr>
              <a:t>Token ed Embedding</a:t>
            </a:r>
            <a:endParaRPr b="1">
              <a:solidFill>
                <a:schemeClr val="lt1"/>
              </a:solidFill>
              <a:latin typeface="Lato"/>
              <a:ea typeface="Lato"/>
              <a:cs typeface="Lato"/>
              <a:sym typeface="Lato"/>
            </a:endParaRPr>
          </a:p>
        </p:txBody>
      </p:sp>
      <p:sp>
        <p:nvSpPr>
          <p:cNvPr id="204" name="Google Shape;204;p26"/>
          <p:cNvSpPr/>
          <p:nvPr/>
        </p:nvSpPr>
        <p:spPr>
          <a:xfrm>
            <a:off x="379425" y="2086016"/>
            <a:ext cx="1443900" cy="905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Giuseppe</a:t>
            </a:r>
            <a:endParaRPr b="1" sz="2000">
              <a:solidFill>
                <a:schemeClr val="lt1"/>
              </a:solidFill>
            </a:endParaRPr>
          </a:p>
        </p:txBody>
      </p:sp>
      <p:sp>
        <p:nvSpPr>
          <p:cNvPr id="205" name="Google Shape;205;p26"/>
          <p:cNvSpPr/>
          <p:nvPr/>
        </p:nvSpPr>
        <p:spPr>
          <a:xfrm>
            <a:off x="2025900" y="2086016"/>
            <a:ext cx="968100" cy="905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è</a:t>
            </a:r>
            <a:endParaRPr b="1" sz="2000">
              <a:solidFill>
                <a:schemeClr val="lt1"/>
              </a:solidFill>
            </a:endParaRPr>
          </a:p>
        </p:txBody>
      </p:sp>
      <p:sp>
        <p:nvSpPr>
          <p:cNvPr id="206" name="Google Shape;206;p26"/>
          <p:cNvSpPr/>
          <p:nvPr/>
        </p:nvSpPr>
        <p:spPr>
          <a:xfrm>
            <a:off x="3196575" y="2086016"/>
            <a:ext cx="968100" cy="905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un</a:t>
            </a:r>
            <a:endParaRPr b="1" sz="2000">
              <a:solidFill>
                <a:schemeClr val="lt1"/>
              </a:solidFill>
            </a:endParaRPr>
          </a:p>
        </p:txBody>
      </p:sp>
      <p:sp>
        <p:nvSpPr>
          <p:cNvPr id="207" name="Google Shape;207;p26"/>
          <p:cNvSpPr/>
          <p:nvPr/>
        </p:nvSpPr>
        <p:spPr>
          <a:xfrm>
            <a:off x="4367250" y="2086016"/>
            <a:ext cx="1780200" cy="905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pagliaccio</a:t>
            </a:r>
            <a:endParaRPr b="1" sz="2000">
              <a:solidFill>
                <a:schemeClr val="lt1"/>
              </a:solidFill>
            </a:endParaRPr>
          </a:p>
        </p:txBody>
      </p:sp>
      <p:sp>
        <p:nvSpPr>
          <p:cNvPr id="208" name="Google Shape;208;p26"/>
          <p:cNvSpPr txBox="1"/>
          <p:nvPr>
            <p:ph type="title"/>
          </p:nvPr>
        </p:nvSpPr>
        <p:spPr>
          <a:xfrm>
            <a:off x="349475" y="832550"/>
            <a:ext cx="76404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it" sz="1800">
                <a:latin typeface="Lato"/>
                <a:ea typeface="Lato"/>
                <a:cs typeface="Lato"/>
                <a:sym typeface="Lato"/>
              </a:rPr>
              <a:t>Ci permette di codificare i token in vettori</a:t>
            </a:r>
            <a:endParaRPr sz="1800">
              <a:latin typeface="Lato"/>
              <a:ea typeface="Lato"/>
              <a:cs typeface="Lato"/>
              <a:sym typeface="Lato"/>
            </a:endParaRPr>
          </a:p>
          <a:p>
            <a:pPr indent="0" lvl="0" marL="0" rtl="0" algn="l">
              <a:lnSpc>
                <a:spcPct val="100000"/>
              </a:lnSpc>
              <a:spcBef>
                <a:spcPts val="0"/>
              </a:spcBef>
              <a:spcAft>
                <a:spcPts val="0"/>
              </a:spcAft>
              <a:buSzPts val="990"/>
              <a:buNone/>
            </a:pPr>
            <a:r>
              <a:t/>
            </a:r>
            <a:endParaRPr sz="1800">
              <a:latin typeface="Lato"/>
              <a:ea typeface="Lato"/>
              <a:cs typeface="Lato"/>
              <a:sym typeface="Lato"/>
            </a:endParaRPr>
          </a:p>
          <a:p>
            <a:pPr indent="0" lvl="0" marL="0" rtl="0" algn="l">
              <a:lnSpc>
                <a:spcPct val="100000"/>
              </a:lnSpc>
              <a:spcBef>
                <a:spcPts val="0"/>
              </a:spcBef>
              <a:spcAft>
                <a:spcPts val="0"/>
              </a:spcAft>
              <a:buNone/>
            </a:pPr>
            <a:r>
              <a:rPr lang="it" sz="1800">
                <a:latin typeface="Lato"/>
                <a:ea typeface="Lato"/>
                <a:cs typeface="Lato"/>
                <a:sym typeface="Lato"/>
              </a:rPr>
              <a:t>Ogni valore del vettore rappresenta una caratteristica del token</a:t>
            </a:r>
            <a:endParaRPr sz="1800">
              <a:latin typeface="Lato"/>
              <a:ea typeface="Lato"/>
              <a:cs typeface="Lato"/>
              <a:sym typeface="Lato"/>
            </a:endParaRPr>
          </a:p>
        </p:txBody>
      </p:sp>
      <p:sp>
        <p:nvSpPr>
          <p:cNvPr id="209" name="Google Shape;209;p26"/>
          <p:cNvSpPr txBox="1"/>
          <p:nvPr>
            <p:ph type="title"/>
          </p:nvPr>
        </p:nvSpPr>
        <p:spPr>
          <a:xfrm>
            <a:off x="773925" y="2991125"/>
            <a:ext cx="6549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800">
                <a:latin typeface="Lato"/>
                <a:ea typeface="Lato"/>
                <a:cs typeface="Lato"/>
                <a:sym typeface="Lato"/>
              </a:rPr>
              <a:t>0.8</a:t>
            </a:r>
            <a:endParaRPr sz="1800">
              <a:latin typeface="Lato"/>
              <a:ea typeface="Lato"/>
              <a:cs typeface="Lato"/>
              <a:sym typeface="Lato"/>
            </a:endParaRPr>
          </a:p>
          <a:p>
            <a:pPr indent="0" lvl="0" marL="0" rtl="0" algn="l">
              <a:lnSpc>
                <a:spcPct val="100000"/>
              </a:lnSpc>
              <a:spcBef>
                <a:spcPts val="0"/>
              </a:spcBef>
              <a:spcAft>
                <a:spcPts val="0"/>
              </a:spcAft>
              <a:buNone/>
            </a:pPr>
            <a:r>
              <a:rPr lang="it" sz="1800">
                <a:latin typeface="Lato"/>
                <a:ea typeface="Lato"/>
                <a:cs typeface="Lato"/>
                <a:sym typeface="Lato"/>
              </a:rPr>
              <a:t>0.2</a:t>
            </a:r>
            <a:endParaRPr sz="1800">
              <a:latin typeface="Lato"/>
              <a:ea typeface="Lato"/>
              <a:cs typeface="Lato"/>
              <a:sym typeface="Lato"/>
            </a:endParaRPr>
          </a:p>
          <a:p>
            <a:pPr indent="0" lvl="0" marL="0" rtl="0" algn="l">
              <a:lnSpc>
                <a:spcPct val="100000"/>
              </a:lnSpc>
              <a:spcBef>
                <a:spcPts val="0"/>
              </a:spcBef>
              <a:spcAft>
                <a:spcPts val="0"/>
              </a:spcAft>
              <a:buNone/>
            </a:pPr>
            <a:r>
              <a:rPr lang="it" sz="1800">
                <a:latin typeface="Lato"/>
                <a:ea typeface="Lato"/>
                <a:cs typeface="Lato"/>
                <a:sym typeface="Lato"/>
              </a:rPr>
              <a:t>0.6</a:t>
            </a:r>
            <a:endParaRPr sz="1800">
              <a:latin typeface="Lato"/>
              <a:ea typeface="Lato"/>
              <a:cs typeface="Lato"/>
              <a:sym typeface="Lato"/>
            </a:endParaRPr>
          </a:p>
          <a:p>
            <a:pPr indent="0" lvl="0" marL="0" rtl="0" algn="l">
              <a:lnSpc>
                <a:spcPct val="100000"/>
              </a:lnSpc>
              <a:spcBef>
                <a:spcPts val="0"/>
              </a:spcBef>
              <a:spcAft>
                <a:spcPts val="0"/>
              </a:spcAft>
              <a:buNone/>
            </a:pPr>
            <a:r>
              <a:rPr lang="it" sz="1800">
                <a:latin typeface="Lato"/>
                <a:ea typeface="Lato"/>
                <a:cs typeface="Lato"/>
                <a:sym typeface="Lato"/>
              </a:rPr>
              <a:t>0.3</a:t>
            </a:r>
            <a:endParaRPr sz="1800">
              <a:latin typeface="Lato"/>
              <a:ea typeface="Lato"/>
              <a:cs typeface="Lato"/>
              <a:sym typeface="Lato"/>
            </a:endParaRPr>
          </a:p>
          <a:p>
            <a:pPr indent="0" lvl="0" marL="0" rtl="0" algn="l">
              <a:lnSpc>
                <a:spcPct val="100000"/>
              </a:lnSpc>
              <a:spcBef>
                <a:spcPts val="0"/>
              </a:spcBef>
              <a:spcAft>
                <a:spcPts val="0"/>
              </a:spcAft>
              <a:buNone/>
            </a:pPr>
            <a:r>
              <a:rPr lang="it" sz="1800">
                <a:latin typeface="Lato"/>
                <a:ea typeface="Lato"/>
                <a:cs typeface="Lato"/>
                <a:sym typeface="Lato"/>
              </a:rPr>
              <a:t>0.2</a:t>
            </a:r>
            <a:endParaRPr sz="1800">
              <a:latin typeface="Lato"/>
              <a:ea typeface="Lato"/>
              <a:cs typeface="Lato"/>
              <a:sym typeface="Lato"/>
            </a:endParaRPr>
          </a:p>
        </p:txBody>
      </p:sp>
      <p:sp>
        <p:nvSpPr>
          <p:cNvPr id="210" name="Google Shape;210;p26"/>
          <p:cNvSpPr txBox="1"/>
          <p:nvPr>
            <p:ph type="title"/>
          </p:nvPr>
        </p:nvSpPr>
        <p:spPr>
          <a:xfrm>
            <a:off x="3397275" y="2991125"/>
            <a:ext cx="6549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800">
                <a:latin typeface="Lato"/>
                <a:ea typeface="Lato"/>
                <a:cs typeface="Lato"/>
                <a:sym typeface="Lato"/>
              </a:rPr>
              <a:t>1.0</a:t>
            </a:r>
            <a:endParaRPr sz="1800">
              <a:latin typeface="Lato"/>
              <a:ea typeface="Lato"/>
              <a:cs typeface="Lato"/>
              <a:sym typeface="Lato"/>
            </a:endParaRPr>
          </a:p>
          <a:p>
            <a:pPr indent="0" lvl="0" marL="0" rtl="0" algn="l">
              <a:lnSpc>
                <a:spcPct val="100000"/>
              </a:lnSpc>
              <a:spcBef>
                <a:spcPts val="0"/>
              </a:spcBef>
              <a:spcAft>
                <a:spcPts val="0"/>
              </a:spcAft>
              <a:buNone/>
            </a:pPr>
            <a:r>
              <a:rPr lang="it" sz="1800">
                <a:latin typeface="Lato"/>
                <a:ea typeface="Lato"/>
                <a:cs typeface="Lato"/>
                <a:sym typeface="Lato"/>
              </a:rPr>
              <a:t>0.7</a:t>
            </a:r>
            <a:endParaRPr sz="1800">
              <a:latin typeface="Lato"/>
              <a:ea typeface="Lato"/>
              <a:cs typeface="Lato"/>
              <a:sym typeface="Lato"/>
            </a:endParaRPr>
          </a:p>
          <a:p>
            <a:pPr indent="0" lvl="0" marL="0" rtl="0" algn="l">
              <a:lnSpc>
                <a:spcPct val="100000"/>
              </a:lnSpc>
              <a:spcBef>
                <a:spcPts val="0"/>
              </a:spcBef>
              <a:spcAft>
                <a:spcPts val="0"/>
              </a:spcAft>
              <a:buNone/>
            </a:pPr>
            <a:r>
              <a:rPr lang="it" sz="1800">
                <a:latin typeface="Lato"/>
                <a:ea typeface="Lato"/>
                <a:cs typeface="Lato"/>
                <a:sym typeface="Lato"/>
              </a:rPr>
              <a:t>0.3</a:t>
            </a:r>
            <a:endParaRPr sz="1800">
              <a:latin typeface="Lato"/>
              <a:ea typeface="Lato"/>
              <a:cs typeface="Lato"/>
              <a:sym typeface="Lato"/>
            </a:endParaRPr>
          </a:p>
          <a:p>
            <a:pPr indent="0" lvl="0" marL="0" rtl="0" algn="l">
              <a:lnSpc>
                <a:spcPct val="100000"/>
              </a:lnSpc>
              <a:spcBef>
                <a:spcPts val="0"/>
              </a:spcBef>
              <a:spcAft>
                <a:spcPts val="0"/>
              </a:spcAft>
              <a:buNone/>
            </a:pPr>
            <a:r>
              <a:rPr lang="it" sz="1800">
                <a:latin typeface="Lato"/>
                <a:ea typeface="Lato"/>
                <a:cs typeface="Lato"/>
                <a:sym typeface="Lato"/>
              </a:rPr>
              <a:t>0.5</a:t>
            </a:r>
            <a:endParaRPr sz="1800">
              <a:latin typeface="Lato"/>
              <a:ea typeface="Lato"/>
              <a:cs typeface="Lato"/>
              <a:sym typeface="Lato"/>
            </a:endParaRPr>
          </a:p>
          <a:p>
            <a:pPr indent="0" lvl="0" marL="0" rtl="0" algn="l">
              <a:lnSpc>
                <a:spcPct val="100000"/>
              </a:lnSpc>
              <a:spcBef>
                <a:spcPts val="0"/>
              </a:spcBef>
              <a:spcAft>
                <a:spcPts val="0"/>
              </a:spcAft>
              <a:buNone/>
            </a:pPr>
            <a:r>
              <a:rPr lang="it" sz="1800">
                <a:latin typeface="Lato"/>
                <a:ea typeface="Lato"/>
                <a:cs typeface="Lato"/>
                <a:sym typeface="Lato"/>
              </a:rPr>
              <a:t>0.7</a:t>
            </a:r>
            <a:endParaRPr sz="1800">
              <a:latin typeface="Lato"/>
              <a:ea typeface="Lato"/>
              <a:cs typeface="Lato"/>
              <a:sym typeface="Lato"/>
            </a:endParaRPr>
          </a:p>
        </p:txBody>
      </p:sp>
      <p:sp>
        <p:nvSpPr>
          <p:cNvPr id="211" name="Google Shape;211;p26"/>
          <p:cNvSpPr txBox="1"/>
          <p:nvPr>
            <p:ph type="title"/>
          </p:nvPr>
        </p:nvSpPr>
        <p:spPr>
          <a:xfrm>
            <a:off x="4987350" y="2991125"/>
            <a:ext cx="6549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800">
                <a:latin typeface="Lato"/>
                <a:ea typeface="Lato"/>
                <a:cs typeface="Lato"/>
                <a:sym typeface="Lato"/>
              </a:rPr>
              <a:t>0.8</a:t>
            </a:r>
            <a:endParaRPr sz="1800">
              <a:latin typeface="Lato"/>
              <a:ea typeface="Lato"/>
              <a:cs typeface="Lato"/>
              <a:sym typeface="Lato"/>
            </a:endParaRPr>
          </a:p>
          <a:p>
            <a:pPr indent="0" lvl="0" marL="0" rtl="0" algn="l">
              <a:lnSpc>
                <a:spcPct val="100000"/>
              </a:lnSpc>
              <a:spcBef>
                <a:spcPts val="0"/>
              </a:spcBef>
              <a:spcAft>
                <a:spcPts val="0"/>
              </a:spcAft>
              <a:buNone/>
            </a:pPr>
            <a:r>
              <a:rPr lang="it" sz="1800">
                <a:latin typeface="Lato"/>
                <a:ea typeface="Lato"/>
                <a:cs typeface="Lato"/>
                <a:sym typeface="Lato"/>
              </a:rPr>
              <a:t>0.2</a:t>
            </a:r>
            <a:endParaRPr sz="1800">
              <a:latin typeface="Lato"/>
              <a:ea typeface="Lato"/>
              <a:cs typeface="Lato"/>
              <a:sym typeface="Lato"/>
            </a:endParaRPr>
          </a:p>
          <a:p>
            <a:pPr indent="0" lvl="0" marL="0" rtl="0" algn="l">
              <a:lnSpc>
                <a:spcPct val="100000"/>
              </a:lnSpc>
              <a:spcBef>
                <a:spcPts val="0"/>
              </a:spcBef>
              <a:spcAft>
                <a:spcPts val="0"/>
              </a:spcAft>
              <a:buNone/>
            </a:pPr>
            <a:r>
              <a:rPr lang="it" sz="1800">
                <a:latin typeface="Lato"/>
                <a:ea typeface="Lato"/>
                <a:cs typeface="Lato"/>
                <a:sym typeface="Lato"/>
              </a:rPr>
              <a:t>0.7</a:t>
            </a:r>
            <a:endParaRPr sz="1800">
              <a:latin typeface="Lato"/>
              <a:ea typeface="Lato"/>
              <a:cs typeface="Lato"/>
              <a:sym typeface="Lato"/>
            </a:endParaRPr>
          </a:p>
          <a:p>
            <a:pPr indent="0" lvl="0" marL="0" rtl="0" algn="l">
              <a:lnSpc>
                <a:spcPct val="100000"/>
              </a:lnSpc>
              <a:spcBef>
                <a:spcPts val="0"/>
              </a:spcBef>
              <a:spcAft>
                <a:spcPts val="0"/>
              </a:spcAft>
              <a:buNone/>
            </a:pPr>
            <a:r>
              <a:rPr lang="it" sz="1800">
                <a:latin typeface="Lato"/>
                <a:ea typeface="Lato"/>
                <a:cs typeface="Lato"/>
                <a:sym typeface="Lato"/>
              </a:rPr>
              <a:t>0.2</a:t>
            </a:r>
            <a:endParaRPr sz="1800">
              <a:latin typeface="Lato"/>
              <a:ea typeface="Lato"/>
              <a:cs typeface="Lato"/>
              <a:sym typeface="Lato"/>
            </a:endParaRPr>
          </a:p>
          <a:p>
            <a:pPr indent="0" lvl="0" marL="0" rtl="0" algn="l">
              <a:lnSpc>
                <a:spcPct val="100000"/>
              </a:lnSpc>
              <a:spcBef>
                <a:spcPts val="0"/>
              </a:spcBef>
              <a:spcAft>
                <a:spcPts val="0"/>
              </a:spcAft>
              <a:buNone/>
            </a:pPr>
            <a:r>
              <a:rPr lang="it" sz="1800">
                <a:latin typeface="Lato"/>
                <a:ea typeface="Lato"/>
                <a:cs typeface="Lato"/>
                <a:sym typeface="Lato"/>
              </a:rPr>
              <a:t>0.1</a:t>
            </a:r>
            <a:endParaRPr sz="1800">
              <a:latin typeface="Lato"/>
              <a:ea typeface="Lato"/>
              <a:cs typeface="Lato"/>
              <a:sym typeface="Lato"/>
            </a:endParaRPr>
          </a:p>
        </p:txBody>
      </p:sp>
      <p:sp>
        <p:nvSpPr>
          <p:cNvPr id="212" name="Google Shape;212;p26"/>
          <p:cNvSpPr txBox="1"/>
          <p:nvPr>
            <p:ph type="title"/>
          </p:nvPr>
        </p:nvSpPr>
        <p:spPr>
          <a:xfrm>
            <a:off x="2182500" y="2991125"/>
            <a:ext cx="6549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800">
                <a:latin typeface="Lato"/>
                <a:ea typeface="Lato"/>
                <a:cs typeface="Lato"/>
                <a:sym typeface="Lato"/>
              </a:rPr>
              <a:t>0.5</a:t>
            </a:r>
            <a:endParaRPr sz="1800">
              <a:latin typeface="Lato"/>
              <a:ea typeface="Lato"/>
              <a:cs typeface="Lato"/>
              <a:sym typeface="Lato"/>
            </a:endParaRPr>
          </a:p>
          <a:p>
            <a:pPr indent="0" lvl="0" marL="0" rtl="0" algn="l">
              <a:lnSpc>
                <a:spcPct val="100000"/>
              </a:lnSpc>
              <a:spcBef>
                <a:spcPts val="0"/>
              </a:spcBef>
              <a:spcAft>
                <a:spcPts val="0"/>
              </a:spcAft>
              <a:buNone/>
            </a:pPr>
            <a:r>
              <a:rPr lang="it" sz="1800">
                <a:latin typeface="Lato"/>
                <a:ea typeface="Lato"/>
                <a:cs typeface="Lato"/>
                <a:sym typeface="Lato"/>
              </a:rPr>
              <a:t>0.2</a:t>
            </a:r>
            <a:endParaRPr sz="1800">
              <a:latin typeface="Lato"/>
              <a:ea typeface="Lato"/>
              <a:cs typeface="Lato"/>
              <a:sym typeface="Lato"/>
            </a:endParaRPr>
          </a:p>
          <a:p>
            <a:pPr indent="0" lvl="0" marL="0" rtl="0" algn="l">
              <a:lnSpc>
                <a:spcPct val="100000"/>
              </a:lnSpc>
              <a:spcBef>
                <a:spcPts val="0"/>
              </a:spcBef>
              <a:spcAft>
                <a:spcPts val="0"/>
              </a:spcAft>
              <a:buNone/>
            </a:pPr>
            <a:r>
              <a:rPr lang="it" sz="1800">
                <a:latin typeface="Lato"/>
                <a:ea typeface="Lato"/>
                <a:cs typeface="Lato"/>
                <a:sym typeface="Lato"/>
              </a:rPr>
              <a:t>0.7</a:t>
            </a:r>
            <a:endParaRPr sz="1800">
              <a:latin typeface="Lato"/>
              <a:ea typeface="Lato"/>
              <a:cs typeface="Lato"/>
              <a:sym typeface="Lato"/>
            </a:endParaRPr>
          </a:p>
          <a:p>
            <a:pPr indent="0" lvl="0" marL="0" rtl="0" algn="l">
              <a:lnSpc>
                <a:spcPct val="100000"/>
              </a:lnSpc>
              <a:spcBef>
                <a:spcPts val="0"/>
              </a:spcBef>
              <a:spcAft>
                <a:spcPts val="0"/>
              </a:spcAft>
              <a:buNone/>
            </a:pPr>
            <a:r>
              <a:rPr lang="it" sz="1800">
                <a:latin typeface="Lato"/>
                <a:ea typeface="Lato"/>
                <a:cs typeface="Lato"/>
                <a:sym typeface="Lato"/>
              </a:rPr>
              <a:t>1.0</a:t>
            </a:r>
            <a:endParaRPr sz="1800">
              <a:latin typeface="Lato"/>
              <a:ea typeface="Lato"/>
              <a:cs typeface="Lato"/>
              <a:sym typeface="Lato"/>
            </a:endParaRPr>
          </a:p>
          <a:p>
            <a:pPr indent="0" lvl="0" marL="0" rtl="0" algn="l">
              <a:lnSpc>
                <a:spcPct val="100000"/>
              </a:lnSpc>
              <a:spcBef>
                <a:spcPts val="0"/>
              </a:spcBef>
              <a:spcAft>
                <a:spcPts val="0"/>
              </a:spcAft>
              <a:buNone/>
            </a:pPr>
            <a:r>
              <a:rPr lang="it" sz="1800">
                <a:latin typeface="Lato"/>
                <a:ea typeface="Lato"/>
                <a:cs typeface="Lato"/>
                <a:sym typeface="Lato"/>
              </a:rPr>
              <a:t>0.4</a:t>
            </a:r>
            <a:endParaRPr sz="1800">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7"/>
          <p:cNvSpPr/>
          <p:nvPr/>
        </p:nvSpPr>
        <p:spPr>
          <a:xfrm>
            <a:off x="-94000" y="-85050"/>
            <a:ext cx="9237900" cy="5228700"/>
          </a:xfrm>
          <a:prstGeom prst="rect">
            <a:avLst/>
          </a:prstGeom>
          <a:solidFill>
            <a:srgbClr val="33415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7"/>
          <p:cNvSpPr txBox="1"/>
          <p:nvPr/>
        </p:nvSpPr>
        <p:spPr>
          <a:xfrm>
            <a:off x="-47050" y="378475"/>
            <a:ext cx="9144000" cy="1053900"/>
          </a:xfrm>
          <a:prstGeom prst="rect">
            <a:avLst/>
          </a:prstGeom>
          <a:noFill/>
          <a:ln>
            <a:noFill/>
          </a:ln>
        </p:spPr>
        <p:txBody>
          <a:bodyPr anchorCtr="0" anchor="b" bIns="91425" lIns="91425" spcFirstLastPara="1" rIns="91425" wrap="square" tIns="91425">
            <a:normAutofit/>
          </a:bodyPr>
          <a:lstStyle/>
          <a:p>
            <a:pPr indent="0" lvl="0" marL="0" rtl="0" algn="ctr">
              <a:lnSpc>
                <a:spcPct val="120000"/>
              </a:lnSpc>
              <a:spcBef>
                <a:spcPts val="0"/>
              </a:spcBef>
              <a:spcAft>
                <a:spcPts val="0"/>
              </a:spcAft>
              <a:buNone/>
            </a:pPr>
            <a:r>
              <a:rPr lang="it" sz="3600">
                <a:solidFill>
                  <a:srgbClr val="FFFFFF"/>
                </a:solidFill>
                <a:latin typeface="Lato"/>
                <a:ea typeface="Lato"/>
                <a:cs typeface="Lato"/>
                <a:sym typeface="Lato"/>
              </a:rPr>
              <a:t>AI Week</a:t>
            </a:r>
            <a:endParaRPr sz="2445">
              <a:solidFill>
                <a:srgbClr val="FFFFFF"/>
              </a:solidFill>
              <a:latin typeface="Lato"/>
              <a:ea typeface="Lato"/>
              <a:cs typeface="Lato"/>
              <a:sym typeface="Lato"/>
            </a:endParaRPr>
          </a:p>
        </p:txBody>
      </p:sp>
      <p:pic>
        <p:nvPicPr>
          <p:cNvPr id="219" name="Google Shape;219;p27"/>
          <p:cNvPicPr preferRelativeResize="0"/>
          <p:nvPr/>
        </p:nvPicPr>
        <p:blipFill>
          <a:blip r:embed="rId3">
            <a:alphaModFix/>
          </a:blip>
          <a:stretch>
            <a:fillRect/>
          </a:stretch>
        </p:blipFill>
        <p:spPr>
          <a:xfrm>
            <a:off x="3752625" y="4548275"/>
            <a:ext cx="1638725" cy="265225"/>
          </a:xfrm>
          <a:prstGeom prst="rect">
            <a:avLst/>
          </a:prstGeom>
          <a:noFill/>
          <a:ln>
            <a:noFill/>
          </a:ln>
        </p:spPr>
      </p:pic>
      <p:sp>
        <p:nvSpPr>
          <p:cNvPr id="220" name="Google Shape;220;p27"/>
          <p:cNvSpPr txBox="1"/>
          <p:nvPr/>
        </p:nvSpPr>
        <p:spPr>
          <a:xfrm>
            <a:off x="0" y="2538975"/>
            <a:ext cx="9144000" cy="538800"/>
          </a:xfrm>
          <a:prstGeom prst="rect">
            <a:avLst/>
          </a:prstGeom>
          <a:noFill/>
          <a:ln>
            <a:noFill/>
          </a:ln>
        </p:spPr>
        <p:txBody>
          <a:bodyPr anchorCtr="0" anchor="b" bIns="91425" lIns="91425" spcFirstLastPara="1" rIns="91425" wrap="square" tIns="91425">
            <a:normAutofit lnSpcReduction="20000"/>
          </a:bodyPr>
          <a:lstStyle/>
          <a:p>
            <a:pPr indent="0" lvl="0" marL="0" rtl="0" algn="ctr">
              <a:spcBef>
                <a:spcPts val="0"/>
              </a:spcBef>
              <a:spcAft>
                <a:spcPts val="0"/>
              </a:spcAft>
              <a:buNone/>
            </a:pPr>
            <a:r>
              <a:rPr b="1" lang="it" sz="2800">
                <a:solidFill>
                  <a:srgbClr val="FFFFFF"/>
                </a:solidFill>
                <a:latin typeface="Lato"/>
                <a:ea typeface="Lato"/>
                <a:cs typeface="Lato"/>
                <a:sym typeface="Lato"/>
              </a:rPr>
              <a:t>Large Language Model</a:t>
            </a:r>
            <a:endParaRPr b="1" sz="2800">
              <a:solidFill>
                <a:srgbClr val="FFFFFF"/>
              </a:solidFill>
              <a:latin typeface="Lato"/>
              <a:ea typeface="Lato"/>
              <a:cs typeface="Lato"/>
              <a:sym typeface="Lato"/>
            </a:endParaRPr>
          </a:p>
        </p:txBody>
      </p:sp>
      <p:sp>
        <p:nvSpPr>
          <p:cNvPr id="221" name="Google Shape;221;p27"/>
          <p:cNvSpPr txBox="1"/>
          <p:nvPr/>
        </p:nvSpPr>
        <p:spPr>
          <a:xfrm>
            <a:off x="-93875" y="3172250"/>
            <a:ext cx="9237900" cy="10539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it" sz="1440">
                <a:solidFill>
                  <a:srgbClr val="FFFFFF"/>
                </a:solidFill>
                <a:latin typeface="Lato"/>
                <a:ea typeface="Lato"/>
                <a:cs typeface="Lato"/>
                <a:sym typeface="Lato"/>
              </a:rPr>
              <a:t>presentato da</a:t>
            </a:r>
            <a:endParaRPr sz="1440">
              <a:solidFill>
                <a:srgbClr val="FFFFFF"/>
              </a:solidFill>
              <a:latin typeface="Lato"/>
              <a:ea typeface="Lato"/>
              <a:cs typeface="Lato"/>
              <a:sym typeface="Lato"/>
            </a:endParaRPr>
          </a:p>
          <a:p>
            <a:pPr indent="0" lvl="0" marL="0" rtl="0" algn="ctr">
              <a:lnSpc>
                <a:spcPct val="115000"/>
              </a:lnSpc>
              <a:spcBef>
                <a:spcPts val="0"/>
              </a:spcBef>
              <a:spcAft>
                <a:spcPts val="0"/>
              </a:spcAft>
              <a:buNone/>
            </a:pPr>
            <a:r>
              <a:rPr lang="it" sz="1840">
                <a:solidFill>
                  <a:srgbClr val="FFFFFF"/>
                </a:solidFill>
                <a:latin typeface="Lato"/>
                <a:ea typeface="Lato"/>
                <a:cs typeface="Lato"/>
                <a:sym typeface="Lato"/>
              </a:rPr>
              <a:t>Giuseppe Gullo</a:t>
            </a:r>
            <a:endParaRPr sz="1840">
              <a:solidFill>
                <a:srgbClr val="FFFFFF"/>
              </a:solidFill>
              <a:latin typeface="Lato"/>
              <a:ea typeface="Lato"/>
              <a:cs typeface="Lato"/>
              <a:sym typeface="Lato"/>
            </a:endParaRPr>
          </a:p>
        </p:txBody>
      </p:sp>
      <p:sp>
        <p:nvSpPr>
          <p:cNvPr id="222" name="Google Shape;222;p27"/>
          <p:cNvSpPr txBox="1"/>
          <p:nvPr/>
        </p:nvSpPr>
        <p:spPr>
          <a:xfrm>
            <a:off x="-12" y="1892288"/>
            <a:ext cx="9144000" cy="538800"/>
          </a:xfrm>
          <a:prstGeom prst="rect">
            <a:avLst/>
          </a:prstGeom>
          <a:noFill/>
          <a:ln>
            <a:noFill/>
          </a:ln>
        </p:spPr>
        <p:txBody>
          <a:bodyPr anchorCtr="0" anchor="b" bIns="91425" lIns="91425" spcFirstLastPara="1" rIns="91425" wrap="square" tIns="91425">
            <a:normAutofit lnSpcReduction="10000"/>
          </a:bodyPr>
          <a:lstStyle/>
          <a:p>
            <a:pPr indent="0" lvl="0" marL="0" rtl="0" algn="ctr">
              <a:spcBef>
                <a:spcPts val="0"/>
              </a:spcBef>
              <a:spcAft>
                <a:spcPts val="0"/>
              </a:spcAft>
              <a:buNone/>
            </a:pPr>
            <a:r>
              <a:rPr lang="it" sz="2400">
                <a:solidFill>
                  <a:srgbClr val="FFFFFF"/>
                </a:solidFill>
                <a:latin typeface="Lato Light"/>
                <a:ea typeface="Lato Light"/>
                <a:cs typeface="Lato Light"/>
                <a:sym typeface="Lato Light"/>
              </a:rPr>
              <a:t>Giorno 5</a:t>
            </a:r>
            <a:endParaRPr sz="2400">
              <a:solidFill>
                <a:srgbClr val="FFFFFF"/>
              </a:solidFill>
              <a:latin typeface="Lato Light"/>
              <a:ea typeface="Lato Light"/>
              <a:cs typeface="Lato Light"/>
              <a:sym typeface="Lato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8"/>
          <p:cNvSpPr txBox="1"/>
          <p:nvPr>
            <p:ph type="title"/>
          </p:nvPr>
        </p:nvSpPr>
        <p:spPr>
          <a:xfrm>
            <a:off x="311700" y="259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20">
                <a:solidFill>
                  <a:srgbClr val="45818E"/>
                </a:solidFill>
                <a:latin typeface="Lato Black"/>
                <a:ea typeface="Lato Black"/>
                <a:cs typeface="Lato Black"/>
                <a:sym typeface="Lato Black"/>
              </a:rPr>
              <a:t>Language Model</a:t>
            </a:r>
            <a:endParaRPr sz="2420">
              <a:solidFill>
                <a:srgbClr val="45818E"/>
              </a:solidFill>
              <a:latin typeface="Lato Black"/>
              <a:ea typeface="Lato Black"/>
              <a:cs typeface="Lato Black"/>
              <a:sym typeface="Lato Black"/>
            </a:endParaRPr>
          </a:p>
        </p:txBody>
      </p:sp>
      <p:sp>
        <p:nvSpPr>
          <p:cNvPr id="228" name="Google Shape;228;p28"/>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9" name="Google Shape;229;p28"/>
          <p:cNvPicPr preferRelativeResize="0"/>
          <p:nvPr/>
        </p:nvPicPr>
        <p:blipFill>
          <a:blip r:embed="rId3">
            <a:alphaModFix/>
          </a:blip>
          <a:stretch>
            <a:fillRect/>
          </a:stretch>
        </p:blipFill>
        <p:spPr>
          <a:xfrm>
            <a:off x="110750" y="4830849"/>
            <a:ext cx="1410350" cy="228250"/>
          </a:xfrm>
          <a:prstGeom prst="rect">
            <a:avLst/>
          </a:prstGeom>
          <a:noFill/>
          <a:ln>
            <a:noFill/>
          </a:ln>
        </p:spPr>
      </p:pic>
      <p:sp>
        <p:nvSpPr>
          <p:cNvPr id="230" name="Google Shape;230;p28"/>
          <p:cNvSpPr txBox="1"/>
          <p:nvPr/>
        </p:nvSpPr>
        <p:spPr>
          <a:xfrm>
            <a:off x="5254725" y="4748600"/>
            <a:ext cx="3889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it">
                <a:solidFill>
                  <a:schemeClr val="lt1"/>
                </a:solidFill>
                <a:latin typeface="Lato"/>
                <a:ea typeface="Lato"/>
                <a:cs typeface="Lato"/>
                <a:sym typeface="Lato"/>
              </a:rPr>
              <a:t>Large Language Model</a:t>
            </a:r>
            <a:endParaRPr b="1">
              <a:solidFill>
                <a:schemeClr val="lt1"/>
              </a:solidFill>
              <a:latin typeface="Lato"/>
              <a:ea typeface="Lato"/>
              <a:cs typeface="Lato"/>
              <a:sym typeface="Lato"/>
            </a:endParaRPr>
          </a:p>
        </p:txBody>
      </p:sp>
      <p:sp>
        <p:nvSpPr>
          <p:cNvPr id="231" name="Google Shape;231;p28"/>
          <p:cNvSpPr txBox="1"/>
          <p:nvPr>
            <p:ph type="title"/>
          </p:nvPr>
        </p:nvSpPr>
        <p:spPr>
          <a:xfrm>
            <a:off x="349475" y="832550"/>
            <a:ext cx="76404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800">
                <a:latin typeface="Lato"/>
                <a:ea typeface="Lato"/>
                <a:cs typeface="Lato"/>
                <a:sym typeface="Lato"/>
              </a:rPr>
              <a:t>Sono modelli progettati e addestrati </a:t>
            </a:r>
            <a:endParaRPr sz="1800">
              <a:latin typeface="Lato"/>
              <a:ea typeface="Lato"/>
              <a:cs typeface="Lato"/>
              <a:sym typeface="Lato"/>
            </a:endParaRPr>
          </a:p>
          <a:p>
            <a:pPr indent="0" lvl="0" marL="0" rtl="0" algn="l">
              <a:lnSpc>
                <a:spcPct val="100000"/>
              </a:lnSpc>
              <a:spcBef>
                <a:spcPts val="0"/>
              </a:spcBef>
              <a:spcAft>
                <a:spcPts val="0"/>
              </a:spcAft>
              <a:buNone/>
            </a:pPr>
            <a:r>
              <a:rPr lang="it" sz="1800">
                <a:latin typeface="Lato"/>
                <a:ea typeface="Lato"/>
                <a:cs typeface="Lato"/>
                <a:sym typeface="Lato"/>
              </a:rPr>
              <a:t>per comprendere e generare testo in linguaggio naturale.</a:t>
            </a:r>
            <a:endParaRPr sz="1800">
              <a:latin typeface="Lato"/>
              <a:ea typeface="Lato"/>
              <a:cs typeface="Lato"/>
              <a:sym typeface="Lato"/>
            </a:endParaRPr>
          </a:p>
          <a:p>
            <a:pPr indent="0" lvl="0" marL="0" rtl="0" algn="l">
              <a:lnSpc>
                <a:spcPct val="100000"/>
              </a:lnSpc>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None/>
            </a:pPr>
            <a:r>
              <a:rPr lang="it" sz="1800">
                <a:latin typeface="Lato"/>
                <a:ea typeface="Lato"/>
                <a:cs typeface="Lato"/>
                <a:sym typeface="Lato"/>
              </a:rPr>
              <a:t>Vengono addestrati per prevedere la parola seguente nel testo</a:t>
            </a:r>
            <a:endParaRPr sz="1800">
              <a:latin typeface="Lato"/>
              <a:ea typeface="Lato"/>
              <a:cs typeface="Lato"/>
              <a:sym typeface="Lato"/>
            </a:endParaRPr>
          </a:p>
        </p:txBody>
      </p:sp>
      <p:sp>
        <p:nvSpPr>
          <p:cNvPr id="232" name="Google Shape;232;p28"/>
          <p:cNvSpPr/>
          <p:nvPr/>
        </p:nvSpPr>
        <p:spPr>
          <a:xfrm>
            <a:off x="4388800" y="2392391"/>
            <a:ext cx="1780200" cy="905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giornata</a:t>
            </a:r>
            <a:endParaRPr b="1" sz="2000">
              <a:solidFill>
                <a:schemeClr val="lt1"/>
              </a:solidFill>
            </a:endParaRPr>
          </a:p>
          <a:p>
            <a:pPr indent="0" lvl="0" marL="0" rtl="0" algn="ctr">
              <a:spcBef>
                <a:spcPts val="0"/>
              </a:spcBef>
              <a:spcAft>
                <a:spcPts val="0"/>
              </a:spcAft>
              <a:buNone/>
            </a:pPr>
            <a:r>
              <a:rPr b="1" lang="it" sz="2000">
                <a:solidFill>
                  <a:schemeClr val="lt1"/>
                </a:solidFill>
              </a:rPr>
              <a:t>(prob: 0.995)</a:t>
            </a:r>
            <a:endParaRPr b="1" sz="2000">
              <a:solidFill>
                <a:schemeClr val="lt1"/>
              </a:solidFill>
            </a:endParaRPr>
          </a:p>
        </p:txBody>
      </p:sp>
      <p:sp>
        <p:nvSpPr>
          <p:cNvPr id="233" name="Google Shape;233;p28"/>
          <p:cNvSpPr/>
          <p:nvPr/>
        </p:nvSpPr>
        <p:spPr>
          <a:xfrm>
            <a:off x="4388800" y="3435491"/>
            <a:ext cx="1780200" cy="905100"/>
          </a:xfrm>
          <a:prstGeom prst="rect">
            <a:avLst/>
          </a:prstGeom>
          <a:solidFill>
            <a:srgbClr val="FF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frittata</a:t>
            </a:r>
            <a:endParaRPr b="1" sz="2000">
              <a:solidFill>
                <a:schemeClr val="lt1"/>
              </a:solidFill>
            </a:endParaRPr>
          </a:p>
          <a:p>
            <a:pPr indent="0" lvl="0" marL="0" rtl="0" algn="ctr">
              <a:spcBef>
                <a:spcPts val="0"/>
              </a:spcBef>
              <a:spcAft>
                <a:spcPts val="0"/>
              </a:spcAft>
              <a:buNone/>
            </a:pPr>
            <a:r>
              <a:rPr b="1" lang="it" sz="2000">
                <a:solidFill>
                  <a:schemeClr val="lt1"/>
                </a:solidFill>
              </a:rPr>
              <a:t>(prob: 0.005)</a:t>
            </a:r>
            <a:endParaRPr b="1" sz="2000">
              <a:solidFill>
                <a:schemeClr val="lt1"/>
              </a:solidFill>
            </a:endParaRPr>
          </a:p>
        </p:txBody>
      </p:sp>
      <p:sp>
        <p:nvSpPr>
          <p:cNvPr id="234" name="Google Shape;234;p28"/>
          <p:cNvSpPr txBox="1"/>
          <p:nvPr>
            <p:ph type="title"/>
          </p:nvPr>
        </p:nvSpPr>
        <p:spPr>
          <a:xfrm>
            <a:off x="513000" y="3133800"/>
            <a:ext cx="37668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2400">
                <a:latin typeface="Lato"/>
                <a:ea typeface="Lato"/>
                <a:cs typeface="Lato"/>
                <a:sym typeface="Lato"/>
              </a:rPr>
              <a:t>Oggi è una bella giornata</a:t>
            </a:r>
            <a:endParaRPr b="1" sz="2400">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9"/>
          <p:cNvSpPr txBox="1"/>
          <p:nvPr>
            <p:ph type="title"/>
          </p:nvPr>
        </p:nvSpPr>
        <p:spPr>
          <a:xfrm>
            <a:off x="311700" y="281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20">
                <a:solidFill>
                  <a:srgbClr val="45818E"/>
                </a:solidFill>
                <a:latin typeface="Lato Black"/>
                <a:ea typeface="Lato Black"/>
                <a:cs typeface="Lato Black"/>
                <a:sym typeface="Lato Black"/>
              </a:rPr>
              <a:t>Addestramento di un </a:t>
            </a:r>
            <a:r>
              <a:rPr lang="it" sz="2420">
                <a:solidFill>
                  <a:srgbClr val="45818E"/>
                </a:solidFill>
                <a:latin typeface="Lato Black"/>
                <a:ea typeface="Lato Black"/>
                <a:cs typeface="Lato Black"/>
                <a:sym typeface="Lato Black"/>
              </a:rPr>
              <a:t>Language Model</a:t>
            </a:r>
            <a:endParaRPr sz="2420">
              <a:solidFill>
                <a:srgbClr val="45818E"/>
              </a:solidFill>
              <a:latin typeface="Lato Black"/>
              <a:ea typeface="Lato Black"/>
              <a:cs typeface="Lato Black"/>
              <a:sym typeface="Lato Black"/>
            </a:endParaRPr>
          </a:p>
        </p:txBody>
      </p:sp>
      <p:sp>
        <p:nvSpPr>
          <p:cNvPr id="240" name="Google Shape;240;p29"/>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1" name="Google Shape;241;p29"/>
          <p:cNvPicPr preferRelativeResize="0"/>
          <p:nvPr/>
        </p:nvPicPr>
        <p:blipFill>
          <a:blip r:embed="rId3">
            <a:alphaModFix/>
          </a:blip>
          <a:stretch>
            <a:fillRect/>
          </a:stretch>
        </p:blipFill>
        <p:spPr>
          <a:xfrm>
            <a:off x="110750" y="4830849"/>
            <a:ext cx="1410350" cy="228250"/>
          </a:xfrm>
          <a:prstGeom prst="rect">
            <a:avLst/>
          </a:prstGeom>
          <a:noFill/>
          <a:ln>
            <a:noFill/>
          </a:ln>
        </p:spPr>
      </p:pic>
      <p:sp>
        <p:nvSpPr>
          <p:cNvPr id="242" name="Google Shape;242;p29"/>
          <p:cNvSpPr txBox="1"/>
          <p:nvPr/>
        </p:nvSpPr>
        <p:spPr>
          <a:xfrm>
            <a:off x="5254725" y="4748600"/>
            <a:ext cx="3889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it">
                <a:solidFill>
                  <a:schemeClr val="lt1"/>
                </a:solidFill>
                <a:latin typeface="Lato"/>
                <a:ea typeface="Lato"/>
                <a:cs typeface="Lato"/>
                <a:sym typeface="Lato"/>
              </a:rPr>
              <a:t>Large Language Model</a:t>
            </a:r>
            <a:endParaRPr b="1">
              <a:solidFill>
                <a:schemeClr val="lt1"/>
              </a:solidFill>
              <a:latin typeface="Lato"/>
              <a:ea typeface="Lato"/>
              <a:cs typeface="Lato"/>
              <a:sym typeface="Lato"/>
            </a:endParaRPr>
          </a:p>
        </p:txBody>
      </p:sp>
      <p:sp>
        <p:nvSpPr>
          <p:cNvPr id="243" name="Google Shape;243;p29"/>
          <p:cNvSpPr txBox="1"/>
          <p:nvPr>
            <p:ph type="title"/>
          </p:nvPr>
        </p:nvSpPr>
        <p:spPr>
          <a:xfrm>
            <a:off x="311700" y="1220450"/>
            <a:ext cx="7640400" cy="504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800">
                <a:latin typeface="Lato"/>
                <a:ea typeface="Lato"/>
                <a:cs typeface="Lato"/>
                <a:sym typeface="Lato"/>
              </a:rPr>
              <a:t>Dati</a:t>
            </a:r>
            <a:endParaRPr b="1" sz="1800">
              <a:latin typeface="Lato"/>
              <a:ea typeface="Lato"/>
              <a:cs typeface="Lato"/>
              <a:sym typeface="Lato"/>
            </a:endParaRPr>
          </a:p>
          <a:p>
            <a:pPr indent="0" lvl="0" marL="0" rtl="0" algn="l">
              <a:lnSpc>
                <a:spcPct val="100000"/>
              </a:lnSpc>
              <a:spcBef>
                <a:spcPts val="0"/>
              </a:spcBef>
              <a:spcAft>
                <a:spcPts val="0"/>
              </a:spcAft>
              <a:buNone/>
            </a:pPr>
            <a:r>
              <a:rPr lang="it" sz="1800">
                <a:latin typeface="Lato"/>
                <a:ea typeface="Lato"/>
                <a:cs typeface="Lato"/>
                <a:sym typeface="Lato"/>
              </a:rPr>
              <a:t>Vengono utilizzate grande quantità di testo</a:t>
            </a:r>
            <a:endParaRPr sz="1800">
              <a:latin typeface="Lato"/>
              <a:ea typeface="Lato"/>
              <a:cs typeface="Lato"/>
              <a:sym typeface="Lato"/>
            </a:endParaRPr>
          </a:p>
          <a:p>
            <a:pPr indent="0" lvl="0" marL="0" rtl="0" algn="l">
              <a:lnSpc>
                <a:spcPct val="100000"/>
              </a:lnSpc>
              <a:spcBef>
                <a:spcPts val="0"/>
              </a:spcBef>
              <a:spcAft>
                <a:spcPts val="0"/>
              </a:spcAft>
              <a:buNone/>
            </a:pPr>
            <a:r>
              <a:t/>
            </a:r>
            <a:endParaRPr sz="1800">
              <a:latin typeface="Lato"/>
              <a:ea typeface="Lato"/>
              <a:cs typeface="Lato"/>
              <a:sym typeface="Lato"/>
            </a:endParaRPr>
          </a:p>
          <a:p>
            <a:pPr indent="0" lvl="0" marL="0" rtl="0" algn="l">
              <a:lnSpc>
                <a:spcPct val="100000"/>
              </a:lnSpc>
              <a:spcBef>
                <a:spcPts val="0"/>
              </a:spcBef>
              <a:spcAft>
                <a:spcPts val="0"/>
              </a:spcAft>
              <a:buNone/>
            </a:pPr>
            <a:r>
              <a:rPr b="1" lang="it" sz="1800">
                <a:latin typeface="Lato"/>
                <a:ea typeface="Lato"/>
                <a:cs typeface="Lato"/>
                <a:sym typeface="Lato"/>
              </a:rPr>
              <a:t>Esempi</a:t>
            </a:r>
            <a:endParaRPr b="1" sz="1800">
              <a:latin typeface="Lato"/>
              <a:ea typeface="Lato"/>
              <a:cs typeface="Lato"/>
              <a:sym typeface="Lato"/>
            </a:endParaRPr>
          </a:p>
          <a:p>
            <a:pPr indent="-342900" lvl="0" marL="457200" rtl="0" algn="l">
              <a:lnSpc>
                <a:spcPct val="100000"/>
              </a:lnSpc>
              <a:spcBef>
                <a:spcPts val="0"/>
              </a:spcBef>
              <a:spcAft>
                <a:spcPts val="0"/>
              </a:spcAft>
              <a:buSzPts val="1800"/>
              <a:buFont typeface="Lato"/>
              <a:buChar char="-"/>
            </a:pPr>
            <a:r>
              <a:rPr lang="it" sz="1800">
                <a:latin typeface="Lato"/>
                <a:ea typeface="Lato"/>
                <a:cs typeface="Lato"/>
                <a:sym typeface="Lato"/>
              </a:rPr>
              <a:t>Articoli di giornale</a:t>
            </a:r>
            <a:endParaRPr sz="1800">
              <a:latin typeface="Lato"/>
              <a:ea typeface="Lato"/>
              <a:cs typeface="Lato"/>
              <a:sym typeface="Lato"/>
            </a:endParaRPr>
          </a:p>
          <a:p>
            <a:pPr indent="-342900" lvl="0" marL="457200" rtl="0" algn="l">
              <a:lnSpc>
                <a:spcPct val="100000"/>
              </a:lnSpc>
              <a:spcBef>
                <a:spcPts val="0"/>
              </a:spcBef>
              <a:spcAft>
                <a:spcPts val="0"/>
              </a:spcAft>
              <a:buSzPts val="1800"/>
              <a:buFont typeface="Lato"/>
              <a:buChar char="-"/>
            </a:pPr>
            <a:r>
              <a:rPr lang="it" sz="1800">
                <a:latin typeface="Lato"/>
                <a:ea typeface="Lato"/>
                <a:cs typeface="Lato"/>
                <a:sym typeface="Lato"/>
              </a:rPr>
              <a:t>Blog post</a:t>
            </a:r>
            <a:endParaRPr sz="1800">
              <a:latin typeface="Lato"/>
              <a:ea typeface="Lato"/>
              <a:cs typeface="Lato"/>
              <a:sym typeface="Lato"/>
            </a:endParaRPr>
          </a:p>
          <a:p>
            <a:pPr indent="-342900" lvl="0" marL="457200" rtl="0" algn="l">
              <a:lnSpc>
                <a:spcPct val="100000"/>
              </a:lnSpc>
              <a:spcBef>
                <a:spcPts val="0"/>
              </a:spcBef>
              <a:spcAft>
                <a:spcPts val="0"/>
              </a:spcAft>
              <a:buSzPts val="1800"/>
              <a:buFont typeface="Lato"/>
              <a:buChar char="-"/>
            </a:pPr>
            <a:r>
              <a:rPr lang="it" sz="1800">
                <a:latin typeface="Lato"/>
                <a:ea typeface="Lato"/>
                <a:cs typeface="Lato"/>
                <a:sym typeface="Lato"/>
              </a:rPr>
              <a:t>Recensioni di prodotti</a:t>
            </a:r>
            <a:endParaRPr sz="1800">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0"/>
          <p:cNvSpPr txBox="1"/>
          <p:nvPr>
            <p:ph type="title"/>
          </p:nvPr>
        </p:nvSpPr>
        <p:spPr>
          <a:xfrm>
            <a:off x="311700" y="281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20">
                <a:solidFill>
                  <a:srgbClr val="45818E"/>
                </a:solidFill>
                <a:latin typeface="Lato Black"/>
                <a:ea typeface="Lato Black"/>
                <a:cs typeface="Lato Black"/>
                <a:sym typeface="Lato Black"/>
              </a:rPr>
              <a:t>Addestramento di un Language Model</a:t>
            </a:r>
            <a:endParaRPr sz="2420">
              <a:solidFill>
                <a:srgbClr val="45818E"/>
              </a:solidFill>
              <a:latin typeface="Lato Black"/>
              <a:ea typeface="Lato Black"/>
              <a:cs typeface="Lato Black"/>
              <a:sym typeface="Lato Black"/>
            </a:endParaRPr>
          </a:p>
        </p:txBody>
      </p:sp>
      <p:sp>
        <p:nvSpPr>
          <p:cNvPr id="249" name="Google Shape;249;p30"/>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0" name="Google Shape;250;p30"/>
          <p:cNvPicPr preferRelativeResize="0"/>
          <p:nvPr/>
        </p:nvPicPr>
        <p:blipFill>
          <a:blip r:embed="rId3">
            <a:alphaModFix/>
          </a:blip>
          <a:stretch>
            <a:fillRect/>
          </a:stretch>
        </p:blipFill>
        <p:spPr>
          <a:xfrm>
            <a:off x="110750" y="4830849"/>
            <a:ext cx="1410350" cy="228250"/>
          </a:xfrm>
          <a:prstGeom prst="rect">
            <a:avLst/>
          </a:prstGeom>
          <a:noFill/>
          <a:ln>
            <a:noFill/>
          </a:ln>
        </p:spPr>
      </p:pic>
      <p:sp>
        <p:nvSpPr>
          <p:cNvPr id="251" name="Google Shape;251;p30"/>
          <p:cNvSpPr txBox="1"/>
          <p:nvPr/>
        </p:nvSpPr>
        <p:spPr>
          <a:xfrm>
            <a:off x="5254725" y="4748600"/>
            <a:ext cx="3889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it">
                <a:solidFill>
                  <a:schemeClr val="lt1"/>
                </a:solidFill>
                <a:latin typeface="Lato"/>
                <a:ea typeface="Lato"/>
                <a:cs typeface="Lato"/>
                <a:sym typeface="Lato"/>
              </a:rPr>
              <a:t>Large Language Model</a:t>
            </a:r>
            <a:endParaRPr b="1">
              <a:solidFill>
                <a:schemeClr val="lt1"/>
              </a:solidFill>
              <a:latin typeface="Lato"/>
              <a:ea typeface="Lato"/>
              <a:cs typeface="Lato"/>
              <a:sym typeface="Lato"/>
            </a:endParaRPr>
          </a:p>
        </p:txBody>
      </p:sp>
      <p:sp>
        <p:nvSpPr>
          <p:cNvPr id="252" name="Google Shape;252;p30"/>
          <p:cNvSpPr txBox="1"/>
          <p:nvPr>
            <p:ph type="title"/>
          </p:nvPr>
        </p:nvSpPr>
        <p:spPr>
          <a:xfrm>
            <a:off x="311700" y="915650"/>
            <a:ext cx="7640400" cy="504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800">
                <a:latin typeface="Lato"/>
                <a:ea typeface="Lato"/>
                <a:cs typeface="Lato"/>
                <a:sym typeface="Lato"/>
              </a:rPr>
              <a:t>Dai dati viene creato un vocabolario, </a:t>
            </a:r>
            <a:endParaRPr sz="1800">
              <a:latin typeface="Lato"/>
              <a:ea typeface="Lato"/>
              <a:cs typeface="Lato"/>
              <a:sym typeface="Lato"/>
            </a:endParaRPr>
          </a:p>
          <a:p>
            <a:pPr indent="0" lvl="0" marL="0" rtl="0" algn="l">
              <a:lnSpc>
                <a:spcPct val="100000"/>
              </a:lnSpc>
              <a:spcBef>
                <a:spcPts val="0"/>
              </a:spcBef>
              <a:spcAft>
                <a:spcPts val="0"/>
              </a:spcAft>
              <a:buNone/>
            </a:pPr>
            <a:r>
              <a:rPr lang="it" sz="1800">
                <a:latin typeface="Lato"/>
                <a:ea typeface="Lato"/>
                <a:cs typeface="Lato"/>
                <a:sym typeface="Lato"/>
              </a:rPr>
              <a:t>cioè l’insieme di tutti i token presi singolarmente</a:t>
            </a:r>
            <a:endParaRPr sz="1800">
              <a:latin typeface="Lato"/>
              <a:ea typeface="Lato"/>
              <a:cs typeface="Lato"/>
              <a:sym typeface="Lato"/>
            </a:endParaRPr>
          </a:p>
          <a:p>
            <a:pPr indent="0" lvl="0" marL="0" rtl="0" algn="l">
              <a:lnSpc>
                <a:spcPct val="100000"/>
              </a:lnSpc>
              <a:spcBef>
                <a:spcPts val="0"/>
              </a:spcBef>
              <a:spcAft>
                <a:spcPts val="0"/>
              </a:spcAft>
              <a:buNone/>
            </a:pPr>
            <a:r>
              <a:t/>
            </a:r>
            <a:endParaRPr sz="1800">
              <a:latin typeface="Lato"/>
              <a:ea typeface="Lato"/>
              <a:cs typeface="Lato"/>
              <a:sym typeface="Lato"/>
            </a:endParaRPr>
          </a:p>
          <a:p>
            <a:pPr indent="0" lvl="0" marL="0" rtl="0" algn="l">
              <a:lnSpc>
                <a:spcPct val="100000"/>
              </a:lnSpc>
              <a:spcBef>
                <a:spcPts val="0"/>
              </a:spcBef>
              <a:spcAft>
                <a:spcPts val="0"/>
              </a:spcAft>
              <a:buNone/>
            </a:pPr>
            <a:r>
              <a:rPr b="1" lang="it" sz="1800">
                <a:latin typeface="Lato"/>
                <a:ea typeface="Lato"/>
                <a:cs typeface="Lato"/>
                <a:sym typeface="Lato"/>
              </a:rPr>
              <a:t>Esempio - Corpus di Testo</a:t>
            </a:r>
            <a:endParaRPr b="1" sz="1800">
              <a:latin typeface="Lato"/>
              <a:ea typeface="Lato"/>
              <a:cs typeface="Lato"/>
              <a:sym typeface="Lato"/>
            </a:endParaRPr>
          </a:p>
          <a:p>
            <a:pPr indent="0" lvl="0" marL="457200" rtl="0" algn="l">
              <a:lnSpc>
                <a:spcPct val="100000"/>
              </a:lnSpc>
              <a:spcBef>
                <a:spcPts val="0"/>
              </a:spcBef>
              <a:spcAft>
                <a:spcPts val="0"/>
              </a:spcAft>
              <a:buNone/>
            </a:pPr>
            <a:r>
              <a:t/>
            </a:r>
            <a:endParaRPr sz="1800">
              <a:latin typeface="Lato"/>
              <a:ea typeface="Lato"/>
              <a:cs typeface="Lato"/>
              <a:sym typeface="Lato"/>
            </a:endParaRPr>
          </a:p>
        </p:txBody>
      </p:sp>
      <p:sp>
        <p:nvSpPr>
          <p:cNvPr id="253" name="Google Shape;253;p30"/>
          <p:cNvSpPr/>
          <p:nvPr/>
        </p:nvSpPr>
        <p:spPr>
          <a:xfrm>
            <a:off x="379425" y="2238422"/>
            <a:ext cx="14439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Giuseppe</a:t>
            </a:r>
            <a:endParaRPr b="1" sz="2000">
              <a:solidFill>
                <a:schemeClr val="lt1"/>
              </a:solidFill>
            </a:endParaRPr>
          </a:p>
        </p:txBody>
      </p:sp>
      <p:sp>
        <p:nvSpPr>
          <p:cNvPr id="254" name="Google Shape;254;p30"/>
          <p:cNvSpPr/>
          <p:nvPr/>
        </p:nvSpPr>
        <p:spPr>
          <a:xfrm>
            <a:off x="2025900" y="2238422"/>
            <a:ext cx="9681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è</a:t>
            </a:r>
            <a:endParaRPr b="1" sz="2000">
              <a:solidFill>
                <a:schemeClr val="lt1"/>
              </a:solidFill>
            </a:endParaRPr>
          </a:p>
        </p:txBody>
      </p:sp>
      <p:sp>
        <p:nvSpPr>
          <p:cNvPr id="255" name="Google Shape;255;p30"/>
          <p:cNvSpPr/>
          <p:nvPr/>
        </p:nvSpPr>
        <p:spPr>
          <a:xfrm>
            <a:off x="3196575" y="2238422"/>
            <a:ext cx="9681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un</a:t>
            </a:r>
            <a:endParaRPr b="1" sz="2000">
              <a:solidFill>
                <a:schemeClr val="lt1"/>
              </a:solidFill>
            </a:endParaRPr>
          </a:p>
        </p:txBody>
      </p:sp>
      <p:sp>
        <p:nvSpPr>
          <p:cNvPr id="256" name="Google Shape;256;p30"/>
          <p:cNvSpPr/>
          <p:nvPr/>
        </p:nvSpPr>
        <p:spPr>
          <a:xfrm>
            <a:off x="4367250" y="2238422"/>
            <a:ext cx="17802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pagliaccio</a:t>
            </a:r>
            <a:endParaRPr b="1" sz="2000">
              <a:solidFill>
                <a:schemeClr val="lt1"/>
              </a:solidFill>
            </a:endParaRPr>
          </a:p>
        </p:txBody>
      </p:sp>
      <p:sp>
        <p:nvSpPr>
          <p:cNvPr id="257" name="Google Shape;257;p30"/>
          <p:cNvSpPr/>
          <p:nvPr/>
        </p:nvSpPr>
        <p:spPr>
          <a:xfrm>
            <a:off x="379425" y="2994197"/>
            <a:ext cx="14439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Giuseppe</a:t>
            </a:r>
            <a:endParaRPr b="1" sz="2000">
              <a:solidFill>
                <a:schemeClr val="lt1"/>
              </a:solidFill>
            </a:endParaRPr>
          </a:p>
        </p:txBody>
      </p:sp>
      <p:sp>
        <p:nvSpPr>
          <p:cNvPr id="258" name="Google Shape;258;p30"/>
          <p:cNvSpPr/>
          <p:nvPr/>
        </p:nvSpPr>
        <p:spPr>
          <a:xfrm>
            <a:off x="2025900" y="2994197"/>
            <a:ext cx="9681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ha</a:t>
            </a:r>
            <a:endParaRPr b="1" sz="2000">
              <a:solidFill>
                <a:schemeClr val="lt1"/>
              </a:solidFill>
            </a:endParaRPr>
          </a:p>
        </p:txBody>
      </p:sp>
      <p:sp>
        <p:nvSpPr>
          <p:cNvPr id="259" name="Google Shape;259;p30"/>
          <p:cNvSpPr/>
          <p:nvPr/>
        </p:nvSpPr>
        <p:spPr>
          <a:xfrm>
            <a:off x="3196575" y="2994197"/>
            <a:ext cx="9681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33</a:t>
            </a:r>
            <a:endParaRPr b="1" sz="2000">
              <a:solidFill>
                <a:schemeClr val="lt1"/>
              </a:solidFill>
            </a:endParaRPr>
          </a:p>
        </p:txBody>
      </p:sp>
      <p:sp>
        <p:nvSpPr>
          <p:cNvPr id="260" name="Google Shape;260;p30"/>
          <p:cNvSpPr/>
          <p:nvPr/>
        </p:nvSpPr>
        <p:spPr>
          <a:xfrm>
            <a:off x="4367250" y="2994197"/>
            <a:ext cx="17802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anni</a:t>
            </a:r>
            <a:endParaRPr b="1" sz="2000">
              <a:solidFill>
                <a:schemeClr val="lt1"/>
              </a:solidFill>
            </a:endParaRPr>
          </a:p>
        </p:txBody>
      </p:sp>
      <p:sp>
        <p:nvSpPr>
          <p:cNvPr id="261" name="Google Shape;261;p30"/>
          <p:cNvSpPr/>
          <p:nvPr/>
        </p:nvSpPr>
        <p:spPr>
          <a:xfrm>
            <a:off x="379425" y="3832397"/>
            <a:ext cx="14439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Gianluca</a:t>
            </a:r>
            <a:endParaRPr b="1" sz="2000">
              <a:solidFill>
                <a:schemeClr val="lt1"/>
              </a:solidFill>
            </a:endParaRPr>
          </a:p>
        </p:txBody>
      </p:sp>
      <p:sp>
        <p:nvSpPr>
          <p:cNvPr id="262" name="Google Shape;262;p30"/>
          <p:cNvSpPr/>
          <p:nvPr/>
        </p:nvSpPr>
        <p:spPr>
          <a:xfrm>
            <a:off x="1949700" y="3832400"/>
            <a:ext cx="6234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ha</a:t>
            </a:r>
            <a:endParaRPr b="1" sz="2000">
              <a:solidFill>
                <a:schemeClr val="lt1"/>
              </a:solidFill>
            </a:endParaRPr>
          </a:p>
        </p:txBody>
      </p:sp>
      <p:sp>
        <p:nvSpPr>
          <p:cNvPr id="263" name="Google Shape;263;p30"/>
          <p:cNvSpPr/>
          <p:nvPr/>
        </p:nvSpPr>
        <p:spPr>
          <a:xfrm>
            <a:off x="2699475" y="3832400"/>
            <a:ext cx="5874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un</a:t>
            </a:r>
            <a:endParaRPr b="1" sz="2000">
              <a:solidFill>
                <a:schemeClr val="lt1"/>
              </a:solidFill>
            </a:endParaRPr>
          </a:p>
        </p:txBody>
      </p:sp>
      <p:sp>
        <p:nvSpPr>
          <p:cNvPr id="264" name="Google Shape;264;p30"/>
          <p:cNvSpPr/>
          <p:nvPr/>
        </p:nvSpPr>
        <p:spPr>
          <a:xfrm>
            <a:off x="3399413" y="3831115"/>
            <a:ext cx="9681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figlio</a:t>
            </a:r>
            <a:endParaRPr b="1" sz="2000">
              <a:solidFill>
                <a:schemeClr val="lt1"/>
              </a:solidFill>
            </a:endParaRPr>
          </a:p>
        </p:txBody>
      </p:sp>
      <p:sp>
        <p:nvSpPr>
          <p:cNvPr id="265" name="Google Shape;265;p30"/>
          <p:cNvSpPr/>
          <p:nvPr/>
        </p:nvSpPr>
        <p:spPr>
          <a:xfrm>
            <a:off x="4480050" y="3831125"/>
            <a:ext cx="5874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di</a:t>
            </a:r>
            <a:endParaRPr b="1" sz="2000">
              <a:solidFill>
                <a:schemeClr val="lt1"/>
              </a:solidFill>
            </a:endParaRPr>
          </a:p>
        </p:txBody>
      </p:sp>
      <p:sp>
        <p:nvSpPr>
          <p:cNvPr id="266" name="Google Shape;266;p30"/>
          <p:cNvSpPr/>
          <p:nvPr/>
        </p:nvSpPr>
        <p:spPr>
          <a:xfrm>
            <a:off x="5145300" y="3832400"/>
            <a:ext cx="5874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2</a:t>
            </a:r>
            <a:endParaRPr b="1" sz="2000">
              <a:solidFill>
                <a:schemeClr val="lt1"/>
              </a:solidFill>
            </a:endParaRPr>
          </a:p>
        </p:txBody>
      </p:sp>
      <p:sp>
        <p:nvSpPr>
          <p:cNvPr id="267" name="Google Shape;267;p30"/>
          <p:cNvSpPr/>
          <p:nvPr/>
        </p:nvSpPr>
        <p:spPr>
          <a:xfrm>
            <a:off x="5797000" y="3831125"/>
            <a:ext cx="8346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anni</a:t>
            </a:r>
            <a:endParaRPr b="1" sz="200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1"/>
          <p:cNvSpPr txBox="1"/>
          <p:nvPr>
            <p:ph type="title"/>
          </p:nvPr>
        </p:nvSpPr>
        <p:spPr>
          <a:xfrm>
            <a:off x="311700" y="281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20">
                <a:solidFill>
                  <a:srgbClr val="45818E"/>
                </a:solidFill>
                <a:latin typeface="Lato Black"/>
                <a:ea typeface="Lato Black"/>
                <a:cs typeface="Lato Black"/>
                <a:sym typeface="Lato Black"/>
              </a:rPr>
              <a:t>Addestramento di un Language Model</a:t>
            </a:r>
            <a:endParaRPr sz="2420">
              <a:solidFill>
                <a:srgbClr val="45818E"/>
              </a:solidFill>
              <a:latin typeface="Lato Black"/>
              <a:ea typeface="Lato Black"/>
              <a:cs typeface="Lato Black"/>
              <a:sym typeface="Lato Black"/>
            </a:endParaRPr>
          </a:p>
        </p:txBody>
      </p:sp>
      <p:sp>
        <p:nvSpPr>
          <p:cNvPr id="273" name="Google Shape;273;p31"/>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4" name="Google Shape;274;p31"/>
          <p:cNvPicPr preferRelativeResize="0"/>
          <p:nvPr/>
        </p:nvPicPr>
        <p:blipFill>
          <a:blip r:embed="rId3">
            <a:alphaModFix/>
          </a:blip>
          <a:stretch>
            <a:fillRect/>
          </a:stretch>
        </p:blipFill>
        <p:spPr>
          <a:xfrm>
            <a:off x="110750" y="4830849"/>
            <a:ext cx="1410350" cy="228250"/>
          </a:xfrm>
          <a:prstGeom prst="rect">
            <a:avLst/>
          </a:prstGeom>
          <a:noFill/>
          <a:ln>
            <a:noFill/>
          </a:ln>
        </p:spPr>
      </p:pic>
      <p:sp>
        <p:nvSpPr>
          <p:cNvPr id="275" name="Google Shape;275;p31"/>
          <p:cNvSpPr txBox="1"/>
          <p:nvPr/>
        </p:nvSpPr>
        <p:spPr>
          <a:xfrm>
            <a:off x="5254725" y="4748600"/>
            <a:ext cx="3889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it">
                <a:solidFill>
                  <a:schemeClr val="lt1"/>
                </a:solidFill>
                <a:latin typeface="Lato"/>
                <a:ea typeface="Lato"/>
                <a:cs typeface="Lato"/>
                <a:sym typeface="Lato"/>
              </a:rPr>
              <a:t>Large Language Model</a:t>
            </a:r>
            <a:endParaRPr b="1">
              <a:solidFill>
                <a:schemeClr val="lt1"/>
              </a:solidFill>
              <a:latin typeface="Lato"/>
              <a:ea typeface="Lato"/>
              <a:cs typeface="Lato"/>
              <a:sym typeface="Lato"/>
            </a:endParaRPr>
          </a:p>
        </p:txBody>
      </p:sp>
      <p:sp>
        <p:nvSpPr>
          <p:cNvPr id="276" name="Google Shape;276;p31"/>
          <p:cNvSpPr txBox="1"/>
          <p:nvPr>
            <p:ph type="title"/>
          </p:nvPr>
        </p:nvSpPr>
        <p:spPr>
          <a:xfrm>
            <a:off x="311700" y="915650"/>
            <a:ext cx="7640400" cy="504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800">
                <a:latin typeface="Lato"/>
                <a:ea typeface="Lato"/>
                <a:cs typeface="Lato"/>
                <a:sym typeface="Lato"/>
              </a:rPr>
              <a:t>Dai dati viene creato un vocabolario, </a:t>
            </a:r>
            <a:endParaRPr sz="1800">
              <a:latin typeface="Lato"/>
              <a:ea typeface="Lato"/>
              <a:cs typeface="Lato"/>
              <a:sym typeface="Lato"/>
            </a:endParaRPr>
          </a:p>
          <a:p>
            <a:pPr indent="0" lvl="0" marL="0" rtl="0" algn="l">
              <a:lnSpc>
                <a:spcPct val="100000"/>
              </a:lnSpc>
              <a:spcBef>
                <a:spcPts val="0"/>
              </a:spcBef>
              <a:spcAft>
                <a:spcPts val="0"/>
              </a:spcAft>
              <a:buNone/>
            </a:pPr>
            <a:r>
              <a:rPr lang="it" sz="1800">
                <a:latin typeface="Lato"/>
                <a:ea typeface="Lato"/>
                <a:cs typeface="Lato"/>
                <a:sym typeface="Lato"/>
              </a:rPr>
              <a:t>cioè l’insieme di tutti i token presi singolarmente</a:t>
            </a:r>
            <a:endParaRPr sz="1800">
              <a:latin typeface="Lato"/>
              <a:ea typeface="Lato"/>
              <a:cs typeface="Lato"/>
              <a:sym typeface="Lato"/>
            </a:endParaRPr>
          </a:p>
          <a:p>
            <a:pPr indent="0" lvl="0" marL="0" rtl="0" algn="l">
              <a:lnSpc>
                <a:spcPct val="100000"/>
              </a:lnSpc>
              <a:spcBef>
                <a:spcPts val="0"/>
              </a:spcBef>
              <a:spcAft>
                <a:spcPts val="0"/>
              </a:spcAft>
              <a:buNone/>
            </a:pPr>
            <a:r>
              <a:t/>
            </a:r>
            <a:endParaRPr sz="1800">
              <a:latin typeface="Lato"/>
              <a:ea typeface="Lato"/>
              <a:cs typeface="Lato"/>
              <a:sym typeface="Lato"/>
            </a:endParaRPr>
          </a:p>
          <a:p>
            <a:pPr indent="0" lvl="0" marL="0" rtl="0" algn="l">
              <a:lnSpc>
                <a:spcPct val="100000"/>
              </a:lnSpc>
              <a:spcBef>
                <a:spcPts val="0"/>
              </a:spcBef>
              <a:spcAft>
                <a:spcPts val="0"/>
              </a:spcAft>
              <a:buNone/>
            </a:pPr>
            <a:r>
              <a:rPr b="1" lang="it" sz="1800">
                <a:latin typeface="Lato"/>
                <a:ea typeface="Lato"/>
                <a:cs typeface="Lato"/>
                <a:sym typeface="Lato"/>
              </a:rPr>
              <a:t>Esempio - Corpus di Testo</a:t>
            </a:r>
            <a:endParaRPr b="1" sz="1800">
              <a:latin typeface="Lato"/>
              <a:ea typeface="Lato"/>
              <a:cs typeface="Lato"/>
              <a:sym typeface="Lato"/>
            </a:endParaRPr>
          </a:p>
          <a:p>
            <a:pPr indent="0" lvl="0" marL="457200" rtl="0" algn="l">
              <a:lnSpc>
                <a:spcPct val="100000"/>
              </a:lnSpc>
              <a:spcBef>
                <a:spcPts val="0"/>
              </a:spcBef>
              <a:spcAft>
                <a:spcPts val="0"/>
              </a:spcAft>
              <a:buNone/>
            </a:pPr>
            <a:r>
              <a:t/>
            </a:r>
            <a:endParaRPr sz="1800">
              <a:latin typeface="Lato"/>
              <a:ea typeface="Lato"/>
              <a:cs typeface="Lato"/>
              <a:sym typeface="Lato"/>
            </a:endParaRPr>
          </a:p>
        </p:txBody>
      </p:sp>
      <p:sp>
        <p:nvSpPr>
          <p:cNvPr id="277" name="Google Shape;277;p31"/>
          <p:cNvSpPr/>
          <p:nvPr/>
        </p:nvSpPr>
        <p:spPr>
          <a:xfrm>
            <a:off x="379425" y="2238422"/>
            <a:ext cx="1443900" cy="614100"/>
          </a:xfrm>
          <a:prstGeom prst="rect">
            <a:avLst/>
          </a:prstGeom>
          <a:solidFill>
            <a:srgbClr val="00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Giuseppe</a:t>
            </a:r>
            <a:endParaRPr b="1" sz="2000">
              <a:solidFill>
                <a:schemeClr val="lt1"/>
              </a:solidFill>
            </a:endParaRPr>
          </a:p>
        </p:txBody>
      </p:sp>
      <p:sp>
        <p:nvSpPr>
          <p:cNvPr id="278" name="Google Shape;278;p31"/>
          <p:cNvSpPr/>
          <p:nvPr/>
        </p:nvSpPr>
        <p:spPr>
          <a:xfrm>
            <a:off x="2025900" y="2238422"/>
            <a:ext cx="968100" cy="614100"/>
          </a:xfrm>
          <a:prstGeom prst="rect">
            <a:avLst/>
          </a:prstGeom>
          <a:solidFill>
            <a:srgbClr val="00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è</a:t>
            </a:r>
            <a:endParaRPr b="1" sz="2000">
              <a:solidFill>
                <a:schemeClr val="lt1"/>
              </a:solidFill>
            </a:endParaRPr>
          </a:p>
        </p:txBody>
      </p:sp>
      <p:sp>
        <p:nvSpPr>
          <p:cNvPr id="279" name="Google Shape;279;p31"/>
          <p:cNvSpPr/>
          <p:nvPr/>
        </p:nvSpPr>
        <p:spPr>
          <a:xfrm>
            <a:off x="3196575" y="2238422"/>
            <a:ext cx="968100" cy="614100"/>
          </a:xfrm>
          <a:prstGeom prst="rect">
            <a:avLst/>
          </a:prstGeom>
          <a:solidFill>
            <a:srgbClr val="00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un</a:t>
            </a:r>
            <a:endParaRPr b="1" sz="2000">
              <a:solidFill>
                <a:schemeClr val="lt1"/>
              </a:solidFill>
            </a:endParaRPr>
          </a:p>
        </p:txBody>
      </p:sp>
      <p:sp>
        <p:nvSpPr>
          <p:cNvPr id="280" name="Google Shape;280;p31"/>
          <p:cNvSpPr/>
          <p:nvPr/>
        </p:nvSpPr>
        <p:spPr>
          <a:xfrm>
            <a:off x="4367250" y="2238422"/>
            <a:ext cx="1780200" cy="614100"/>
          </a:xfrm>
          <a:prstGeom prst="rect">
            <a:avLst/>
          </a:prstGeom>
          <a:solidFill>
            <a:srgbClr val="00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pagliaccio</a:t>
            </a:r>
            <a:endParaRPr b="1" sz="2000">
              <a:solidFill>
                <a:schemeClr val="lt1"/>
              </a:solidFill>
            </a:endParaRPr>
          </a:p>
        </p:txBody>
      </p:sp>
      <p:sp>
        <p:nvSpPr>
          <p:cNvPr id="281" name="Google Shape;281;p31"/>
          <p:cNvSpPr/>
          <p:nvPr/>
        </p:nvSpPr>
        <p:spPr>
          <a:xfrm>
            <a:off x="379425" y="2994197"/>
            <a:ext cx="14439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Giuseppe</a:t>
            </a:r>
            <a:endParaRPr b="1" sz="2000">
              <a:solidFill>
                <a:schemeClr val="lt1"/>
              </a:solidFill>
            </a:endParaRPr>
          </a:p>
        </p:txBody>
      </p:sp>
      <p:sp>
        <p:nvSpPr>
          <p:cNvPr id="282" name="Google Shape;282;p31"/>
          <p:cNvSpPr/>
          <p:nvPr/>
        </p:nvSpPr>
        <p:spPr>
          <a:xfrm>
            <a:off x="2025900" y="2994197"/>
            <a:ext cx="968100" cy="614100"/>
          </a:xfrm>
          <a:prstGeom prst="rect">
            <a:avLst/>
          </a:prstGeom>
          <a:solidFill>
            <a:srgbClr val="00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ha</a:t>
            </a:r>
            <a:endParaRPr b="1" sz="2000">
              <a:solidFill>
                <a:schemeClr val="lt1"/>
              </a:solidFill>
            </a:endParaRPr>
          </a:p>
        </p:txBody>
      </p:sp>
      <p:sp>
        <p:nvSpPr>
          <p:cNvPr id="283" name="Google Shape;283;p31"/>
          <p:cNvSpPr/>
          <p:nvPr/>
        </p:nvSpPr>
        <p:spPr>
          <a:xfrm>
            <a:off x="3196575" y="2994197"/>
            <a:ext cx="968100" cy="614100"/>
          </a:xfrm>
          <a:prstGeom prst="rect">
            <a:avLst/>
          </a:prstGeom>
          <a:solidFill>
            <a:srgbClr val="00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33</a:t>
            </a:r>
            <a:endParaRPr b="1" sz="2000">
              <a:solidFill>
                <a:schemeClr val="lt1"/>
              </a:solidFill>
            </a:endParaRPr>
          </a:p>
        </p:txBody>
      </p:sp>
      <p:sp>
        <p:nvSpPr>
          <p:cNvPr id="284" name="Google Shape;284;p31"/>
          <p:cNvSpPr/>
          <p:nvPr/>
        </p:nvSpPr>
        <p:spPr>
          <a:xfrm>
            <a:off x="4367250" y="2994197"/>
            <a:ext cx="1780200" cy="614100"/>
          </a:xfrm>
          <a:prstGeom prst="rect">
            <a:avLst/>
          </a:prstGeom>
          <a:solidFill>
            <a:srgbClr val="00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anni</a:t>
            </a:r>
            <a:endParaRPr b="1" sz="2000">
              <a:solidFill>
                <a:schemeClr val="lt1"/>
              </a:solidFill>
            </a:endParaRPr>
          </a:p>
        </p:txBody>
      </p:sp>
      <p:sp>
        <p:nvSpPr>
          <p:cNvPr id="285" name="Google Shape;285;p31"/>
          <p:cNvSpPr/>
          <p:nvPr/>
        </p:nvSpPr>
        <p:spPr>
          <a:xfrm>
            <a:off x="379425" y="3832397"/>
            <a:ext cx="1443900" cy="614100"/>
          </a:xfrm>
          <a:prstGeom prst="rect">
            <a:avLst/>
          </a:prstGeom>
          <a:solidFill>
            <a:srgbClr val="00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Gianluca</a:t>
            </a:r>
            <a:endParaRPr b="1" sz="2000">
              <a:solidFill>
                <a:schemeClr val="lt1"/>
              </a:solidFill>
            </a:endParaRPr>
          </a:p>
        </p:txBody>
      </p:sp>
      <p:sp>
        <p:nvSpPr>
          <p:cNvPr id="286" name="Google Shape;286;p31"/>
          <p:cNvSpPr/>
          <p:nvPr/>
        </p:nvSpPr>
        <p:spPr>
          <a:xfrm>
            <a:off x="1949700" y="3832400"/>
            <a:ext cx="6234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ha</a:t>
            </a:r>
            <a:endParaRPr b="1" sz="2000">
              <a:solidFill>
                <a:schemeClr val="lt1"/>
              </a:solidFill>
            </a:endParaRPr>
          </a:p>
        </p:txBody>
      </p:sp>
      <p:sp>
        <p:nvSpPr>
          <p:cNvPr id="287" name="Google Shape;287;p31"/>
          <p:cNvSpPr/>
          <p:nvPr/>
        </p:nvSpPr>
        <p:spPr>
          <a:xfrm>
            <a:off x="2699475" y="3832400"/>
            <a:ext cx="5874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un</a:t>
            </a:r>
            <a:endParaRPr b="1" sz="2000">
              <a:solidFill>
                <a:schemeClr val="lt1"/>
              </a:solidFill>
            </a:endParaRPr>
          </a:p>
        </p:txBody>
      </p:sp>
      <p:sp>
        <p:nvSpPr>
          <p:cNvPr id="288" name="Google Shape;288;p31"/>
          <p:cNvSpPr/>
          <p:nvPr/>
        </p:nvSpPr>
        <p:spPr>
          <a:xfrm>
            <a:off x="3413250" y="3831115"/>
            <a:ext cx="968100" cy="614100"/>
          </a:xfrm>
          <a:prstGeom prst="rect">
            <a:avLst/>
          </a:prstGeom>
          <a:solidFill>
            <a:srgbClr val="00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figlio</a:t>
            </a:r>
            <a:endParaRPr b="1" sz="2000">
              <a:solidFill>
                <a:schemeClr val="lt1"/>
              </a:solidFill>
            </a:endParaRPr>
          </a:p>
        </p:txBody>
      </p:sp>
      <p:sp>
        <p:nvSpPr>
          <p:cNvPr id="289" name="Google Shape;289;p31"/>
          <p:cNvSpPr/>
          <p:nvPr/>
        </p:nvSpPr>
        <p:spPr>
          <a:xfrm>
            <a:off x="4480050" y="3831125"/>
            <a:ext cx="587400" cy="614100"/>
          </a:xfrm>
          <a:prstGeom prst="rect">
            <a:avLst/>
          </a:prstGeom>
          <a:solidFill>
            <a:srgbClr val="00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di</a:t>
            </a:r>
            <a:endParaRPr b="1" sz="2000">
              <a:solidFill>
                <a:schemeClr val="lt1"/>
              </a:solidFill>
            </a:endParaRPr>
          </a:p>
        </p:txBody>
      </p:sp>
      <p:sp>
        <p:nvSpPr>
          <p:cNvPr id="290" name="Google Shape;290;p31"/>
          <p:cNvSpPr/>
          <p:nvPr/>
        </p:nvSpPr>
        <p:spPr>
          <a:xfrm>
            <a:off x="5145300" y="3832400"/>
            <a:ext cx="587400" cy="614100"/>
          </a:xfrm>
          <a:prstGeom prst="rect">
            <a:avLst/>
          </a:prstGeom>
          <a:solidFill>
            <a:srgbClr val="00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2</a:t>
            </a:r>
            <a:endParaRPr b="1" sz="2000">
              <a:solidFill>
                <a:schemeClr val="lt1"/>
              </a:solidFill>
            </a:endParaRPr>
          </a:p>
        </p:txBody>
      </p:sp>
      <p:sp>
        <p:nvSpPr>
          <p:cNvPr id="291" name="Google Shape;291;p31"/>
          <p:cNvSpPr/>
          <p:nvPr/>
        </p:nvSpPr>
        <p:spPr>
          <a:xfrm>
            <a:off x="5797000" y="3831125"/>
            <a:ext cx="8346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anni</a:t>
            </a:r>
            <a:endParaRPr b="1" sz="20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259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20">
                <a:solidFill>
                  <a:srgbClr val="45818E"/>
                </a:solidFill>
                <a:latin typeface="Lato Black"/>
                <a:ea typeface="Lato Black"/>
                <a:cs typeface="Lato Black"/>
                <a:sym typeface="Lato Black"/>
              </a:rPr>
              <a:t>Cosa è l’AI Generativa ?</a:t>
            </a:r>
            <a:endParaRPr sz="2420">
              <a:solidFill>
                <a:srgbClr val="45818E"/>
              </a:solidFill>
              <a:latin typeface="Lato Black"/>
              <a:ea typeface="Lato Black"/>
              <a:cs typeface="Lato Black"/>
              <a:sym typeface="Lato Black"/>
            </a:endParaRPr>
          </a:p>
        </p:txBody>
      </p:sp>
      <p:sp>
        <p:nvSpPr>
          <p:cNvPr id="65" name="Google Shape;65;p14"/>
          <p:cNvSpPr txBox="1"/>
          <p:nvPr>
            <p:ph type="title"/>
          </p:nvPr>
        </p:nvSpPr>
        <p:spPr>
          <a:xfrm>
            <a:off x="311700" y="813425"/>
            <a:ext cx="76404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it" sz="2000">
                <a:latin typeface="Lato"/>
                <a:ea typeface="Lato"/>
                <a:cs typeface="Lato"/>
                <a:sym typeface="Lato"/>
              </a:rPr>
              <a:t>L'AI generativa è la branca dell'intelligenza artificiale che utilizza </a:t>
            </a:r>
            <a:r>
              <a:rPr b="1" lang="it" sz="2000">
                <a:latin typeface="Lato"/>
                <a:ea typeface="Lato"/>
                <a:cs typeface="Lato"/>
                <a:sym typeface="Lato"/>
              </a:rPr>
              <a:t>modelli generativi</a:t>
            </a:r>
            <a:r>
              <a:rPr lang="it" sz="2000">
                <a:latin typeface="Lato"/>
                <a:ea typeface="Lato"/>
                <a:cs typeface="Lato"/>
                <a:sym typeface="Lato"/>
              </a:rPr>
              <a:t> per creare nuovi contenuti originali, come testi, immagini, musica e video, partendo da esempi esistenti.</a:t>
            </a:r>
            <a:endParaRPr sz="2000">
              <a:latin typeface="Lato"/>
              <a:ea typeface="Lato"/>
              <a:cs typeface="Lato"/>
              <a:sym typeface="Lato"/>
            </a:endParaRPr>
          </a:p>
        </p:txBody>
      </p:sp>
      <p:sp>
        <p:nvSpPr>
          <p:cNvPr id="66" name="Google Shape;66;p14"/>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7" name="Google Shape;67;p14"/>
          <p:cNvPicPr preferRelativeResize="0"/>
          <p:nvPr/>
        </p:nvPicPr>
        <p:blipFill>
          <a:blip r:embed="rId3">
            <a:alphaModFix/>
          </a:blip>
          <a:stretch>
            <a:fillRect/>
          </a:stretch>
        </p:blipFill>
        <p:spPr>
          <a:xfrm>
            <a:off x="110750" y="4830849"/>
            <a:ext cx="1410350" cy="228250"/>
          </a:xfrm>
          <a:prstGeom prst="rect">
            <a:avLst/>
          </a:prstGeom>
          <a:noFill/>
          <a:ln>
            <a:noFill/>
          </a:ln>
        </p:spPr>
      </p:pic>
      <p:sp>
        <p:nvSpPr>
          <p:cNvPr id="68" name="Google Shape;68;p14"/>
          <p:cNvSpPr txBox="1"/>
          <p:nvPr/>
        </p:nvSpPr>
        <p:spPr>
          <a:xfrm>
            <a:off x="5254725" y="4748600"/>
            <a:ext cx="3889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it">
                <a:solidFill>
                  <a:schemeClr val="lt1"/>
                </a:solidFill>
                <a:latin typeface="Lato"/>
                <a:ea typeface="Lato"/>
                <a:cs typeface="Lato"/>
                <a:sym typeface="Lato"/>
              </a:rPr>
              <a:t>AI Generativa e Modelli Generativi</a:t>
            </a:r>
            <a:endParaRPr b="1">
              <a:solidFill>
                <a:schemeClr val="lt1"/>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2"/>
          <p:cNvSpPr txBox="1"/>
          <p:nvPr>
            <p:ph type="title"/>
          </p:nvPr>
        </p:nvSpPr>
        <p:spPr>
          <a:xfrm>
            <a:off x="311700" y="281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20">
                <a:solidFill>
                  <a:srgbClr val="45818E"/>
                </a:solidFill>
                <a:latin typeface="Lato Black"/>
                <a:ea typeface="Lato Black"/>
                <a:cs typeface="Lato Black"/>
                <a:sym typeface="Lato Black"/>
              </a:rPr>
              <a:t>Addestramento di un Language Model</a:t>
            </a:r>
            <a:endParaRPr sz="2420">
              <a:solidFill>
                <a:srgbClr val="45818E"/>
              </a:solidFill>
              <a:latin typeface="Lato Black"/>
              <a:ea typeface="Lato Black"/>
              <a:cs typeface="Lato Black"/>
              <a:sym typeface="Lato Black"/>
            </a:endParaRPr>
          </a:p>
        </p:txBody>
      </p:sp>
      <p:sp>
        <p:nvSpPr>
          <p:cNvPr id="297" name="Google Shape;297;p32"/>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8" name="Google Shape;298;p32"/>
          <p:cNvPicPr preferRelativeResize="0"/>
          <p:nvPr/>
        </p:nvPicPr>
        <p:blipFill>
          <a:blip r:embed="rId3">
            <a:alphaModFix/>
          </a:blip>
          <a:stretch>
            <a:fillRect/>
          </a:stretch>
        </p:blipFill>
        <p:spPr>
          <a:xfrm>
            <a:off x="110750" y="4830849"/>
            <a:ext cx="1410350" cy="228250"/>
          </a:xfrm>
          <a:prstGeom prst="rect">
            <a:avLst/>
          </a:prstGeom>
          <a:noFill/>
          <a:ln>
            <a:noFill/>
          </a:ln>
        </p:spPr>
      </p:pic>
      <p:sp>
        <p:nvSpPr>
          <p:cNvPr id="299" name="Google Shape;299;p32"/>
          <p:cNvSpPr txBox="1"/>
          <p:nvPr/>
        </p:nvSpPr>
        <p:spPr>
          <a:xfrm>
            <a:off x="5254725" y="4748600"/>
            <a:ext cx="3889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it">
                <a:solidFill>
                  <a:schemeClr val="lt1"/>
                </a:solidFill>
                <a:latin typeface="Lato"/>
                <a:ea typeface="Lato"/>
                <a:cs typeface="Lato"/>
                <a:sym typeface="Lato"/>
              </a:rPr>
              <a:t>Large Language Model</a:t>
            </a:r>
            <a:endParaRPr b="1">
              <a:solidFill>
                <a:schemeClr val="lt1"/>
              </a:solidFill>
              <a:latin typeface="Lato"/>
              <a:ea typeface="Lato"/>
              <a:cs typeface="Lato"/>
              <a:sym typeface="Lato"/>
            </a:endParaRPr>
          </a:p>
        </p:txBody>
      </p:sp>
      <p:sp>
        <p:nvSpPr>
          <p:cNvPr id="300" name="Google Shape;300;p32"/>
          <p:cNvSpPr txBox="1"/>
          <p:nvPr>
            <p:ph type="title"/>
          </p:nvPr>
        </p:nvSpPr>
        <p:spPr>
          <a:xfrm>
            <a:off x="311700" y="915650"/>
            <a:ext cx="7640400" cy="504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800">
                <a:latin typeface="Lato"/>
                <a:ea typeface="Lato"/>
                <a:cs typeface="Lato"/>
                <a:sym typeface="Lato"/>
              </a:rPr>
              <a:t>Il vocabolario rappresenta tutti i token conosciuti dal modello</a:t>
            </a:r>
            <a:endParaRPr sz="1800">
              <a:latin typeface="Lato"/>
              <a:ea typeface="Lato"/>
              <a:cs typeface="Lato"/>
              <a:sym typeface="Lato"/>
            </a:endParaRPr>
          </a:p>
          <a:p>
            <a:pPr indent="0" lvl="0" marL="0" rtl="0" algn="l">
              <a:lnSpc>
                <a:spcPct val="100000"/>
              </a:lnSpc>
              <a:spcBef>
                <a:spcPts val="0"/>
              </a:spcBef>
              <a:spcAft>
                <a:spcPts val="0"/>
              </a:spcAft>
              <a:buNone/>
            </a:pPr>
            <a:r>
              <a:t/>
            </a:r>
            <a:endParaRPr sz="1800">
              <a:latin typeface="Lato"/>
              <a:ea typeface="Lato"/>
              <a:cs typeface="Lato"/>
              <a:sym typeface="Lato"/>
            </a:endParaRPr>
          </a:p>
          <a:p>
            <a:pPr indent="0" lvl="0" marL="0" rtl="0" algn="l">
              <a:lnSpc>
                <a:spcPct val="100000"/>
              </a:lnSpc>
              <a:spcBef>
                <a:spcPts val="0"/>
              </a:spcBef>
              <a:spcAft>
                <a:spcPts val="0"/>
              </a:spcAft>
              <a:buNone/>
            </a:pPr>
            <a:r>
              <a:rPr b="1" lang="it" sz="1800">
                <a:latin typeface="Lato"/>
                <a:ea typeface="Lato"/>
                <a:cs typeface="Lato"/>
                <a:sym typeface="Lato"/>
              </a:rPr>
              <a:t>Esempio - Vocabolario</a:t>
            </a:r>
            <a:endParaRPr b="1" sz="1800">
              <a:latin typeface="Lato"/>
              <a:ea typeface="Lato"/>
              <a:cs typeface="Lato"/>
              <a:sym typeface="Lato"/>
            </a:endParaRPr>
          </a:p>
          <a:p>
            <a:pPr indent="0" lvl="0" marL="457200" rtl="0" algn="l">
              <a:lnSpc>
                <a:spcPct val="100000"/>
              </a:lnSpc>
              <a:spcBef>
                <a:spcPts val="0"/>
              </a:spcBef>
              <a:spcAft>
                <a:spcPts val="0"/>
              </a:spcAft>
              <a:buNone/>
            </a:pPr>
            <a:r>
              <a:t/>
            </a:r>
            <a:endParaRPr sz="1800">
              <a:latin typeface="Lato"/>
              <a:ea typeface="Lato"/>
              <a:cs typeface="Lato"/>
              <a:sym typeface="Lato"/>
            </a:endParaRPr>
          </a:p>
        </p:txBody>
      </p:sp>
      <p:sp>
        <p:nvSpPr>
          <p:cNvPr id="301" name="Google Shape;301;p32"/>
          <p:cNvSpPr/>
          <p:nvPr/>
        </p:nvSpPr>
        <p:spPr>
          <a:xfrm>
            <a:off x="379425" y="2238422"/>
            <a:ext cx="1443900" cy="614100"/>
          </a:xfrm>
          <a:prstGeom prst="rect">
            <a:avLst/>
          </a:prstGeom>
          <a:solidFill>
            <a:srgbClr val="00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Giuseppe</a:t>
            </a:r>
            <a:endParaRPr b="1" sz="2000">
              <a:solidFill>
                <a:schemeClr val="lt1"/>
              </a:solidFill>
            </a:endParaRPr>
          </a:p>
        </p:txBody>
      </p:sp>
      <p:sp>
        <p:nvSpPr>
          <p:cNvPr id="302" name="Google Shape;302;p32"/>
          <p:cNvSpPr/>
          <p:nvPr/>
        </p:nvSpPr>
        <p:spPr>
          <a:xfrm>
            <a:off x="2025900" y="2238422"/>
            <a:ext cx="968100" cy="614100"/>
          </a:xfrm>
          <a:prstGeom prst="rect">
            <a:avLst/>
          </a:prstGeom>
          <a:solidFill>
            <a:srgbClr val="00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è</a:t>
            </a:r>
            <a:endParaRPr b="1" sz="2000">
              <a:solidFill>
                <a:schemeClr val="lt1"/>
              </a:solidFill>
            </a:endParaRPr>
          </a:p>
        </p:txBody>
      </p:sp>
      <p:sp>
        <p:nvSpPr>
          <p:cNvPr id="303" name="Google Shape;303;p32"/>
          <p:cNvSpPr/>
          <p:nvPr/>
        </p:nvSpPr>
        <p:spPr>
          <a:xfrm>
            <a:off x="3196575" y="2238422"/>
            <a:ext cx="968100" cy="614100"/>
          </a:xfrm>
          <a:prstGeom prst="rect">
            <a:avLst/>
          </a:prstGeom>
          <a:solidFill>
            <a:srgbClr val="00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un</a:t>
            </a:r>
            <a:endParaRPr b="1" sz="2000">
              <a:solidFill>
                <a:schemeClr val="lt1"/>
              </a:solidFill>
            </a:endParaRPr>
          </a:p>
        </p:txBody>
      </p:sp>
      <p:sp>
        <p:nvSpPr>
          <p:cNvPr id="304" name="Google Shape;304;p32"/>
          <p:cNvSpPr/>
          <p:nvPr/>
        </p:nvSpPr>
        <p:spPr>
          <a:xfrm>
            <a:off x="4367250" y="2238422"/>
            <a:ext cx="1780200" cy="614100"/>
          </a:xfrm>
          <a:prstGeom prst="rect">
            <a:avLst/>
          </a:prstGeom>
          <a:solidFill>
            <a:srgbClr val="00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pagliaccio</a:t>
            </a:r>
            <a:endParaRPr b="1" sz="2000">
              <a:solidFill>
                <a:schemeClr val="lt1"/>
              </a:solidFill>
            </a:endParaRPr>
          </a:p>
        </p:txBody>
      </p:sp>
      <p:sp>
        <p:nvSpPr>
          <p:cNvPr id="305" name="Google Shape;305;p32"/>
          <p:cNvSpPr/>
          <p:nvPr/>
        </p:nvSpPr>
        <p:spPr>
          <a:xfrm>
            <a:off x="349500" y="2994197"/>
            <a:ext cx="968100" cy="614100"/>
          </a:xfrm>
          <a:prstGeom prst="rect">
            <a:avLst/>
          </a:prstGeom>
          <a:solidFill>
            <a:srgbClr val="00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ha</a:t>
            </a:r>
            <a:endParaRPr b="1" sz="2000">
              <a:solidFill>
                <a:schemeClr val="lt1"/>
              </a:solidFill>
            </a:endParaRPr>
          </a:p>
        </p:txBody>
      </p:sp>
      <p:sp>
        <p:nvSpPr>
          <p:cNvPr id="306" name="Google Shape;306;p32"/>
          <p:cNvSpPr/>
          <p:nvPr/>
        </p:nvSpPr>
        <p:spPr>
          <a:xfrm>
            <a:off x="1443975" y="2994197"/>
            <a:ext cx="968100" cy="614100"/>
          </a:xfrm>
          <a:prstGeom prst="rect">
            <a:avLst/>
          </a:prstGeom>
          <a:solidFill>
            <a:srgbClr val="00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33</a:t>
            </a:r>
            <a:endParaRPr b="1" sz="2000">
              <a:solidFill>
                <a:schemeClr val="lt1"/>
              </a:solidFill>
            </a:endParaRPr>
          </a:p>
        </p:txBody>
      </p:sp>
      <p:sp>
        <p:nvSpPr>
          <p:cNvPr id="307" name="Google Shape;307;p32"/>
          <p:cNvSpPr/>
          <p:nvPr/>
        </p:nvSpPr>
        <p:spPr>
          <a:xfrm>
            <a:off x="2538450" y="2994200"/>
            <a:ext cx="1217100" cy="614100"/>
          </a:xfrm>
          <a:prstGeom prst="rect">
            <a:avLst/>
          </a:prstGeom>
          <a:solidFill>
            <a:srgbClr val="00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anni</a:t>
            </a:r>
            <a:endParaRPr b="1" sz="2000">
              <a:solidFill>
                <a:schemeClr val="lt1"/>
              </a:solidFill>
            </a:endParaRPr>
          </a:p>
        </p:txBody>
      </p:sp>
      <p:sp>
        <p:nvSpPr>
          <p:cNvPr id="308" name="Google Shape;308;p32"/>
          <p:cNvSpPr/>
          <p:nvPr/>
        </p:nvSpPr>
        <p:spPr>
          <a:xfrm>
            <a:off x="3886200" y="2994197"/>
            <a:ext cx="1443900" cy="614100"/>
          </a:xfrm>
          <a:prstGeom prst="rect">
            <a:avLst/>
          </a:prstGeom>
          <a:solidFill>
            <a:srgbClr val="00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Gianluca</a:t>
            </a:r>
            <a:endParaRPr b="1" sz="2000">
              <a:solidFill>
                <a:schemeClr val="lt1"/>
              </a:solidFill>
            </a:endParaRPr>
          </a:p>
        </p:txBody>
      </p:sp>
      <p:sp>
        <p:nvSpPr>
          <p:cNvPr id="309" name="Google Shape;309;p32"/>
          <p:cNvSpPr/>
          <p:nvPr/>
        </p:nvSpPr>
        <p:spPr>
          <a:xfrm>
            <a:off x="5461650" y="2994200"/>
            <a:ext cx="1086000" cy="614100"/>
          </a:xfrm>
          <a:prstGeom prst="rect">
            <a:avLst/>
          </a:prstGeom>
          <a:solidFill>
            <a:srgbClr val="00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figlio</a:t>
            </a:r>
            <a:endParaRPr b="1" sz="2000">
              <a:solidFill>
                <a:schemeClr val="lt1"/>
              </a:solidFill>
            </a:endParaRPr>
          </a:p>
        </p:txBody>
      </p:sp>
      <p:sp>
        <p:nvSpPr>
          <p:cNvPr id="310" name="Google Shape;310;p32"/>
          <p:cNvSpPr/>
          <p:nvPr/>
        </p:nvSpPr>
        <p:spPr>
          <a:xfrm>
            <a:off x="349500" y="3795200"/>
            <a:ext cx="587400" cy="614100"/>
          </a:xfrm>
          <a:prstGeom prst="rect">
            <a:avLst/>
          </a:prstGeom>
          <a:solidFill>
            <a:srgbClr val="00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di</a:t>
            </a:r>
            <a:endParaRPr b="1" sz="2000">
              <a:solidFill>
                <a:schemeClr val="lt1"/>
              </a:solidFill>
            </a:endParaRPr>
          </a:p>
        </p:txBody>
      </p:sp>
      <p:sp>
        <p:nvSpPr>
          <p:cNvPr id="311" name="Google Shape;311;p32"/>
          <p:cNvSpPr/>
          <p:nvPr/>
        </p:nvSpPr>
        <p:spPr>
          <a:xfrm>
            <a:off x="1014750" y="3796475"/>
            <a:ext cx="587400" cy="614100"/>
          </a:xfrm>
          <a:prstGeom prst="rect">
            <a:avLst/>
          </a:prstGeom>
          <a:solidFill>
            <a:srgbClr val="00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2</a:t>
            </a:r>
            <a:endParaRPr b="1" sz="2000">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3"/>
          <p:cNvSpPr txBox="1"/>
          <p:nvPr>
            <p:ph type="title"/>
          </p:nvPr>
        </p:nvSpPr>
        <p:spPr>
          <a:xfrm>
            <a:off x="311700" y="281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20">
                <a:solidFill>
                  <a:srgbClr val="45818E"/>
                </a:solidFill>
                <a:latin typeface="Lato Black"/>
                <a:ea typeface="Lato Black"/>
                <a:cs typeface="Lato Black"/>
                <a:sym typeface="Lato Black"/>
              </a:rPr>
              <a:t>Addestramento di un Language Model</a:t>
            </a:r>
            <a:endParaRPr sz="2420">
              <a:solidFill>
                <a:srgbClr val="45818E"/>
              </a:solidFill>
              <a:latin typeface="Lato Black"/>
              <a:ea typeface="Lato Black"/>
              <a:cs typeface="Lato Black"/>
              <a:sym typeface="Lato Black"/>
            </a:endParaRPr>
          </a:p>
        </p:txBody>
      </p:sp>
      <p:sp>
        <p:nvSpPr>
          <p:cNvPr id="317" name="Google Shape;317;p33"/>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8" name="Google Shape;318;p33"/>
          <p:cNvPicPr preferRelativeResize="0"/>
          <p:nvPr/>
        </p:nvPicPr>
        <p:blipFill>
          <a:blip r:embed="rId3">
            <a:alphaModFix/>
          </a:blip>
          <a:stretch>
            <a:fillRect/>
          </a:stretch>
        </p:blipFill>
        <p:spPr>
          <a:xfrm>
            <a:off x="110750" y="4830849"/>
            <a:ext cx="1410350" cy="228250"/>
          </a:xfrm>
          <a:prstGeom prst="rect">
            <a:avLst/>
          </a:prstGeom>
          <a:noFill/>
          <a:ln>
            <a:noFill/>
          </a:ln>
        </p:spPr>
      </p:pic>
      <p:sp>
        <p:nvSpPr>
          <p:cNvPr id="319" name="Google Shape;319;p33"/>
          <p:cNvSpPr txBox="1"/>
          <p:nvPr/>
        </p:nvSpPr>
        <p:spPr>
          <a:xfrm>
            <a:off x="5254725" y="4748600"/>
            <a:ext cx="3889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it">
                <a:solidFill>
                  <a:schemeClr val="lt1"/>
                </a:solidFill>
                <a:latin typeface="Lato"/>
                <a:ea typeface="Lato"/>
                <a:cs typeface="Lato"/>
                <a:sym typeface="Lato"/>
              </a:rPr>
              <a:t>Large Language Model</a:t>
            </a:r>
            <a:endParaRPr b="1">
              <a:solidFill>
                <a:schemeClr val="lt1"/>
              </a:solidFill>
              <a:latin typeface="Lato"/>
              <a:ea typeface="Lato"/>
              <a:cs typeface="Lato"/>
              <a:sym typeface="Lato"/>
            </a:endParaRPr>
          </a:p>
        </p:txBody>
      </p:sp>
      <p:sp>
        <p:nvSpPr>
          <p:cNvPr id="320" name="Google Shape;320;p33"/>
          <p:cNvSpPr txBox="1"/>
          <p:nvPr>
            <p:ph type="title"/>
          </p:nvPr>
        </p:nvSpPr>
        <p:spPr>
          <a:xfrm>
            <a:off x="311700" y="839450"/>
            <a:ext cx="7640400" cy="504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800">
                <a:latin typeface="Lato"/>
                <a:ea typeface="Lato"/>
                <a:cs typeface="Lato"/>
                <a:sym typeface="Lato"/>
              </a:rPr>
              <a:t>Preprocessing</a:t>
            </a:r>
            <a:endParaRPr b="1" sz="1800">
              <a:latin typeface="Lato"/>
              <a:ea typeface="Lato"/>
              <a:cs typeface="Lato"/>
              <a:sym typeface="Lato"/>
            </a:endParaRPr>
          </a:p>
          <a:p>
            <a:pPr indent="0" lvl="0" marL="0" rtl="0" algn="l">
              <a:lnSpc>
                <a:spcPct val="100000"/>
              </a:lnSpc>
              <a:spcBef>
                <a:spcPts val="0"/>
              </a:spcBef>
              <a:spcAft>
                <a:spcPts val="0"/>
              </a:spcAft>
              <a:buNone/>
            </a:pPr>
            <a:r>
              <a:rPr lang="it" sz="1800">
                <a:latin typeface="Lato"/>
                <a:ea typeface="Lato"/>
                <a:cs typeface="Lato"/>
                <a:sym typeface="Lato"/>
              </a:rPr>
              <a:t>I documenti del corpus vengono portati alla stessa lunghezza tramite:</a:t>
            </a:r>
            <a:endParaRPr sz="1800">
              <a:latin typeface="Lato"/>
              <a:ea typeface="Lato"/>
              <a:cs typeface="Lato"/>
              <a:sym typeface="Lato"/>
            </a:endParaRPr>
          </a:p>
          <a:p>
            <a:pPr indent="0" lvl="0" marL="0" rtl="0" algn="l">
              <a:lnSpc>
                <a:spcPct val="100000"/>
              </a:lnSpc>
              <a:spcBef>
                <a:spcPts val="0"/>
              </a:spcBef>
              <a:spcAft>
                <a:spcPts val="0"/>
              </a:spcAft>
              <a:buNone/>
            </a:pPr>
            <a:r>
              <a:rPr lang="it" sz="1800">
                <a:latin typeface="Lato"/>
                <a:ea typeface="Lato"/>
                <a:cs typeface="Lato"/>
                <a:sym typeface="Lato"/>
              </a:rPr>
              <a:t>Padding o Truncation</a:t>
            </a:r>
            <a:endParaRPr sz="1800">
              <a:latin typeface="Lato"/>
              <a:ea typeface="Lato"/>
              <a:cs typeface="Lato"/>
              <a:sym typeface="Lato"/>
            </a:endParaRPr>
          </a:p>
        </p:txBody>
      </p:sp>
      <p:sp>
        <p:nvSpPr>
          <p:cNvPr id="321" name="Google Shape;321;p33"/>
          <p:cNvSpPr/>
          <p:nvPr/>
        </p:nvSpPr>
        <p:spPr>
          <a:xfrm>
            <a:off x="379425" y="2086022"/>
            <a:ext cx="14439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Giuseppe</a:t>
            </a:r>
            <a:endParaRPr b="1" sz="2000">
              <a:solidFill>
                <a:schemeClr val="lt1"/>
              </a:solidFill>
            </a:endParaRPr>
          </a:p>
        </p:txBody>
      </p:sp>
      <p:sp>
        <p:nvSpPr>
          <p:cNvPr id="322" name="Google Shape;322;p33"/>
          <p:cNvSpPr/>
          <p:nvPr/>
        </p:nvSpPr>
        <p:spPr>
          <a:xfrm>
            <a:off x="2025900" y="2086022"/>
            <a:ext cx="9681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è</a:t>
            </a:r>
            <a:endParaRPr b="1" sz="2000">
              <a:solidFill>
                <a:schemeClr val="lt1"/>
              </a:solidFill>
            </a:endParaRPr>
          </a:p>
        </p:txBody>
      </p:sp>
      <p:sp>
        <p:nvSpPr>
          <p:cNvPr id="323" name="Google Shape;323;p33"/>
          <p:cNvSpPr/>
          <p:nvPr/>
        </p:nvSpPr>
        <p:spPr>
          <a:xfrm>
            <a:off x="3196575" y="2086022"/>
            <a:ext cx="9681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un</a:t>
            </a:r>
            <a:endParaRPr b="1" sz="2000">
              <a:solidFill>
                <a:schemeClr val="lt1"/>
              </a:solidFill>
            </a:endParaRPr>
          </a:p>
        </p:txBody>
      </p:sp>
      <p:sp>
        <p:nvSpPr>
          <p:cNvPr id="324" name="Google Shape;324;p33"/>
          <p:cNvSpPr/>
          <p:nvPr/>
        </p:nvSpPr>
        <p:spPr>
          <a:xfrm>
            <a:off x="4367250" y="2086022"/>
            <a:ext cx="17802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pagliaccio</a:t>
            </a:r>
            <a:endParaRPr b="1" sz="2000">
              <a:solidFill>
                <a:schemeClr val="lt1"/>
              </a:solidFill>
            </a:endParaRPr>
          </a:p>
        </p:txBody>
      </p:sp>
      <p:sp>
        <p:nvSpPr>
          <p:cNvPr id="325" name="Google Shape;325;p33"/>
          <p:cNvSpPr/>
          <p:nvPr/>
        </p:nvSpPr>
        <p:spPr>
          <a:xfrm>
            <a:off x="379425" y="2841797"/>
            <a:ext cx="14439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Giuseppe</a:t>
            </a:r>
            <a:endParaRPr b="1" sz="2000">
              <a:solidFill>
                <a:schemeClr val="lt1"/>
              </a:solidFill>
            </a:endParaRPr>
          </a:p>
        </p:txBody>
      </p:sp>
      <p:sp>
        <p:nvSpPr>
          <p:cNvPr id="326" name="Google Shape;326;p33"/>
          <p:cNvSpPr/>
          <p:nvPr/>
        </p:nvSpPr>
        <p:spPr>
          <a:xfrm>
            <a:off x="2025900" y="2841797"/>
            <a:ext cx="9681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ha</a:t>
            </a:r>
            <a:endParaRPr b="1" sz="2000">
              <a:solidFill>
                <a:schemeClr val="lt1"/>
              </a:solidFill>
            </a:endParaRPr>
          </a:p>
        </p:txBody>
      </p:sp>
      <p:sp>
        <p:nvSpPr>
          <p:cNvPr id="327" name="Google Shape;327;p33"/>
          <p:cNvSpPr/>
          <p:nvPr/>
        </p:nvSpPr>
        <p:spPr>
          <a:xfrm>
            <a:off x="3196575" y="2841797"/>
            <a:ext cx="9681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33</a:t>
            </a:r>
            <a:endParaRPr b="1" sz="2000">
              <a:solidFill>
                <a:schemeClr val="lt1"/>
              </a:solidFill>
            </a:endParaRPr>
          </a:p>
        </p:txBody>
      </p:sp>
      <p:sp>
        <p:nvSpPr>
          <p:cNvPr id="328" name="Google Shape;328;p33"/>
          <p:cNvSpPr/>
          <p:nvPr/>
        </p:nvSpPr>
        <p:spPr>
          <a:xfrm>
            <a:off x="4367250" y="2841797"/>
            <a:ext cx="17802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anni</a:t>
            </a:r>
            <a:endParaRPr b="1" sz="2000">
              <a:solidFill>
                <a:schemeClr val="lt1"/>
              </a:solidFill>
            </a:endParaRPr>
          </a:p>
        </p:txBody>
      </p:sp>
      <p:sp>
        <p:nvSpPr>
          <p:cNvPr id="329" name="Google Shape;329;p33"/>
          <p:cNvSpPr/>
          <p:nvPr/>
        </p:nvSpPr>
        <p:spPr>
          <a:xfrm>
            <a:off x="379425" y="3679997"/>
            <a:ext cx="14439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Gianluca</a:t>
            </a:r>
            <a:endParaRPr b="1" sz="2000">
              <a:solidFill>
                <a:schemeClr val="lt1"/>
              </a:solidFill>
            </a:endParaRPr>
          </a:p>
        </p:txBody>
      </p:sp>
      <p:sp>
        <p:nvSpPr>
          <p:cNvPr id="330" name="Google Shape;330;p33"/>
          <p:cNvSpPr/>
          <p:nvPr/>
        </p:nvSpPr>
        <p:spPr>
          <a:xfrm>
            <a:off x="1949700" y="3680000"/>
            <a:ext cx="6234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ha</a:t>
            </a:r>
            <a:endParaRPr b="1" sz="2000">
              <a:solidFill>
                <a:schemeClr val="lt1"/>
              </a:solidFill>
            </a:endParaRPr>
          </a:p>
        </p:txBody>
      </p:sp>
      <p:sp>
        <p:nvSpPr>
          <p:cNvPr id="331" name="Google Shape;331;p33"/>
          <p:cNvSpPr/>
          <p:nvPr/>
        </p:nvSpPr>
        <p:spPr>
          <a:xfrm>
            <a:off x="2699475" y="3680000"/>
            <a:ext cx="5874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un</a:t>
            </a:r>
            <a:endParaRPr b="1" sz="2000">
              <a:solidFill>
                <a:schemeClr val="lt1"/>
              </a:solidFill>
            </a:endParaRPr>
          </a:p>
        </p:txBody>
      </p:sp>
      <p:sp>
        <p:nvSpPr>
          <p:cNvPr id="332" name="Google Shape;332;p33"/>
          <p:cNvSpPr/>
          <p:nvPr/>
        </p:nvSpPr>
        <p:spPr>
          <a:xfrm>
            <a:off x="3399413" y="3678715"/>
            <a:ext cx="9681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figlio</a:t>
            </a:r>
            <a:endParaRPr b="1" sz="2000">
              <a:solidFill>
                <a:schemeClr val="lt1"/>
              </a:solidFill>
            </a:endParaRPr>
          </a:p>
        </p:txBody>
      </p:sp>
      <p:sp>
        <p:nvSpPr>
          <p:cNvPr id="333" name="Google Shape;333;p33"/>
          <p:cNvSpPr/>
          <p:nvPr/>
        </p:nvSpPr>
        <p:spPr>
          <a:xfrm>
            <a:off x="4480050" y="3678725"/>
            <a:ext cx="5874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di</a:t>
            </a:r>
            <a:endParaRPr b="1" sz="2000">
              <a:solidFill>
                <a:schemeClr val="lt1"/>
              </a:solidFill>
            </a:endParaRPr>
          </a:p>
        </p:txBody>
      </p:sp>
      <p:sp>
        <p:nvSpPr>
          <p:cNvPr id="334" name="Google Shape;334;p33"/>
          <p:cNvSpPr/>
          <p:nvPr/>
        </p:nvSpPr>
        <p:spPr>
          <a:xfrm>
            <a:off x="5145300" y="3680000"/>
            <a:ext cx="5874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2</a:t>
            </a:r>
            <a:endParaRPr b="1" sz="2000">
              <a:solidFill>
                <a:schemeClr val="lt1"/>
              </a:solidFill>
            </a:endParaRPr>
          </a:p>
        </p:txBody>
      </p:sp>
      <p:sp>
        <p:nvSpPr>
          <p:cNvPr id="335" name="Google Shape;335;p33"/>
          <p:cNvSpPr/>
          <p:nvPr/>
        </p:nvSpPr>
        <p:spPr>
          <a:xfrm>
            <a:off x="5797000" y="3678725"/>
            <a:ext cx="8346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anni</a:t>
            </a:r>
            <a:endParaRPr b="1" sz="2000">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4"/>
          <p:cNvSpPr txBox="1"/>
          <p:nvPr>
            <p:ph type="title"/>
          </p:nvPr>
        </p:nvSpPr>
        <p:spPr>
          <a:xfrm>
            <a:off x="311700" y="281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20">
                <a:solidFill>
                  <a:srgbClr val="45818E"/>
                </a:solidFill>
                <a:latin typeface="Lato Black"/>
                <a:ea typeface="Lato Black"/>
                <a:cs typeface="Lato Black"/>
                <a:sym typeface="Lato Black"/>
              </a:rPr>
              <a:t>Addestramento di un Language Model</a:t>
            </a:r>
            <a:endParaRPr sz="2420">
              <a:solidFill>
                <a:srgbClr val="45818E"/>
              </a:solidFill>
              <a:latin typeface="Lato Black"/>
              <a:ea typeface="Lato Black"/>
              <a:cs typeface="Lato Black"/>
              <a:sym typeface="Lato Black"/>
            </a:endParaRPr>
          </a:p>
        </p:txBody>
      </p:sp>
      <p:sp>
        <p:nvSpPr>
          <p:cNvPr id="341" name="Google Shape;341;p34"/>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2" name="Google Shape;342;p34"/>
          <p:cNvPicPr preferRelativeResize="0"/>
          <p:nvPr/>
        </p:nvPicPr>
        <p:blipFill>
          <a:blip r:embed="rId3">
            <a:alphaModFix/>
          </a:blip>
          <a:stretch>
            <a:fillRect/>
          </a:stretch>
        </p:blipFill>
        <p:spPr>
          <a:xfrm>
            <a:off x="110750" y="4830849"/>
            <a:ext cx="1410350" cy="228250"/>
          </a:xfrm>
          <a:prstGeom prst="rect">
            <a:avLst/>
          </a:prstGeom>
          <a:noFill/>
          <a:ln>
            <a:noFill/>
          </a:ln>
        </p:spPr>
      </p:pic>
      <p:sp>
        <p:nvSpPr>
          <p:cNvPr id="343" name="Google Shape;343;p34"/>
          <p:cNvSpPr txBox="1"/>
          <p:nvPr/>
        </p:nvSpPr>
        <p:spPr>
          <a:xfrm>
            <a:off x="5254725" y="4748600"/>
            <a:ext cx="3889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it">
                <a:solidFill>
                  <a:schemeClr val="lt1"/>
                </a:solidFill>
                <a:latin typeface="Lato"/>
                <a:ea typeface="Lato"/>
                <a:cs typeface="Lato"/>
                <a:sym typeface="Lato"/>
              </a:rPr>
              <a:t>Large Language Model</a:t>
            </a:r>
            <a:endParaRPr b="1">
              <a:solidFill>
                <a:schemeClr val="lt1"/>
              </a:solidFill>
              <a:latin typeface="Lato"/>
              <a:ea typeface="Lato"/>
              <a:cs typeface="Lato"/>
              <a:sym typeface="Lato"/>
            </a:endParaRPr>
          </a:p>
        </p:txBody>
      </p:sp>
      <p:sp>
        <p:nvSpPr>
          <p:cNvPr id="344" name="Google Shape;344;p34"/>
          <p:cNvSpPr txBox="1"/>
          <p:nvPr>
            <p:ph type="title"/>
          </p:nvPr>
        </p:nvSpPr>
        <p:spPr>
          <a:xfrm>
            <a:off x="311700" y="839450"/>
            <a:ext cx="7640400" cy="504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800">
                <a:latin typeface="Lato"/>
                <a:ea typeface="Lato"/>
                <a:cs typeface="Lato"/>
                <a:sym typeface="Lato"/>
              </a:rPr>
              <a:t>Preprocessing</a:t>
            </a:r>
            <a:endParaRPr b="1" sz="1800">
              <a:latin typeface="Lato"/>
              <a:ea typeface="Lato"/>
              <a:cs typeface="Lato"/>
              <a:sym typeface="Lato"/>
            </a:endParaRPr>
          </a:p>
          <a:p>
            <a:pPr indent="0" lvl="0" marL="0" rtl="0" algn="l">
              <a:lnSpc>
                <a:spcPct val="100000"/>
              </a:lnSpc>
              <a:spcBef>
                <a:spcPts val="0"/>
              </a:spcBef>
              <a:spcAft>
                <a:spcPts val="0"/>
              </a:spcAft>
              <a:buNone/>
            </a:pPr>
            <a:r>
              <a:rPr lang="it" sz="1800">
                <a:latin typeface="Lato"/>
                <a:ea typeface="Lato"/>
                <a:cs typeface="Lato"/>
                <a:sym typeface="Lato"/>
              </a:rPr>
              <a:t>I documenti del corpus vengono portati alla stessa lunghezza tramite:</a:t>
            </a:r>
            <a:endParaRPr sz="1800">
              <a:latin typeface="Lato"/>
              <a:ea typeface="Lato"/>
              <a:cs typeface="Lato"/>
              <a:sym typeface="Lato"/>
            </a:endParaRPr>
          </a:p>
          <a:p>
            <a:pPr indent="0" lvl="0" marL="0" rtl="0" algn="l">
              <a:lnSpc>
                <a:spcPct val="100000"/>
              </a:lnSpc>
              <a:spcBef>
                <a:spcPts val="0"/>
              </a:spcBef>
              <a:spcAft>
                <a:spcPts val="0"/>
              </a:spcAft>
              <a:buNone/>
            </a:pPr>
            <a:r>
              <a:rPr lang="it" sz="1800">
                <a:latin typeface="Lato"/>
                <a:ea typeface="Lato"/>
                <a:cs typeface="Lato"/>
                <a:sym typeface="Lato"/>
              </a:rPr>
              <a:t>Padding o Truncation</a:t>
            </a:r>
            <a:endParaRPr sz="1800">
              <a:latin typeface="Lato"/>
              <a:ea typeface="Lato"/>
              <a:cs typeface="Lato"/>
              <a:sym typeface="Lato"/>
            </a:endParaRPr>
          </a:p>
        </p:txBody>
      </p:sp>
      <p:sp>
        <p:nvSpPr>
          <p:cNvPr id="345" name="Google Shape;345;p34"/>
          <p:cNvSpPr/>
          <p:nvPr/>
        </p:nvSpPr>
        <p:spPr>
          <a:xfrm>
            <a:off x="379425" y="2390822"/>
            <a:ext cx="14439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Giuseppe</a:t>
            </a:r>
            <a:endParaRPr b="1" sz="2000">
              <a:solidFill>
                <a:schemeClr val="lt1"/>
              </a:solidFill>
            </a:endParaRPr>
          </a:p>
        </p:txBody>
      </p:sp>
      <p:sp>
        <p:nvSpPr>
          <p:cNvPr id="346" name="Google Shape;346;p34"/>
          <p:cNvSpPr/>
          <p:nvPr/>
        </p:nvSpPr>
        <p:spPr>
          <a:xfrm>
            <a:off x="2025900" y="2390822"/>
            <a:ext cx="9681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è</a:t>
            </a:r>
            <a:endParaRPr b="1" sz="2000">
              <a:solidFill>
                <a:schemeClr val="lt1"/>
              </a:solidFill>
            </a:endParaRPr>
          </a:p>
        </p:txBody>
      </p:sp>
      <p:sp>
        <p:nvSpPr>
          <p:cNvPr id="347" name="Google Shape;347;p34"/>
          <p:cNvSpPr/>
          <p:nvPr/>
        </p:nvSpPr>
        <p:spPr>
          <a:xfrm>
            <a:off x="3196575" y="2390822"/>
            <a:ext cx="9681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un</a:t>
            </a:r>
            <a:endParaRPr b="1" sz="2000">
              <a:solidFill>
                <a:schemeClr val="lt1"/>
              </a:solidFill>
            </a:endParaRPr>
          </a:p>
        </p:txBody>
      </p:sp>
      <p:sp>
        <p:nvSpPr>
          <p:cNvPr id="348" name="Google Shape;348;p34"/>
          <p:cNvSpPr/>
          <p:nvPr/>
        </p:nvSpPr>
        <p:spPr>
          <a:xfrm>
            <a:off x="4367250" y="2390822"/>
            <a:ext cx="17802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pagliaccio</a:t>
            </a:r>
            <a:endParaRPr b="1" sz="2000">
              <a:solidFill>
                <a:schemeClr val="lt1"/>
              </a:solidFill>
            </a:endParaRPr>
          </a:p>
        </p:txBody>
      </p:sp>
      <p:sp>
        <p:nvSpPr>
          <p:cNvPr id="349" name="Google Shape;349;p34"/>
          <p:cNvSpPr/>
          <p:nvPr/>
        </p:nvSpPr>
        <p:spPr>
          <a:xfrm>
            <a:off x="379425" y="3146597"/>
            <a:ext cx="14439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Giuseppe</a:t>
            </a:r>
            <a:endParaRPr b="1" sz="2000">
              <a:solidFill>
                <a:schemeClr val="lt1"/>
              </a:solidFill>
            </a:endParaRPr>
          </a:p>
        </p:txBody>
      </p:sp>
      <p:sp>
        <p:nvSpPr>
          <p:cNvPr id="350" name="Google Shape;350;p34"/>
          <p:cNvSpPr/>
          <p:nvPr/>
        </p:nvSpPr>
        <p:spPr>
          <a:xfrm>
            <a:off x="2025900" y="3146597"/>
            <a:ext cx="9681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ha</a:t>
            </a:r>
            <a:endParaRPr b="1" sz="2000">
              <a:solidFill>
                <a:schemeClr val="lt1"/>
              </a:solidFill>
            </a:endParaRPr>
          </a:p>
        </p:txBody>
      </p:sp>
      <p:sp>
        <p:nvSpPr>
          <p:cNvPr id="351" name="Google Shape;351;p34"/>
          <p:cNvSpPr/>
          <p:nvPr/>
        </p:nvSpPr>
        <p:spPr>
          <a:xfrm>
            <a:off x="3196575" y="3146597"/>
            <a:ext cx="9681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33</a:t>
            </a:r>
            <a:endParaRPr b="1" sz="2000">
              <a:solidFill>
                <a:schemeClr val="lt1"/>
              </a:solidFill>
            </a:endParaRPr>
          </a:p>
        </p:txBody>
      </p:sp>
      <p:sp>
        <p:nvSpPr>
          <p:cNvPr id="352" name="Google Shape;352;p34"/>
          <p:cNvSpPr/>
          <p:nvPr/>
        </p:nvSpPr>
        <p:spPr>
          <a:xfrm>
            <a:off x="4367250" y="3146597"/>
            <a:ext cx="17802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anni</a:t>
            </a:r>
            <a:endParaRPr b="1" sz="2000">
              <a:solidFill>
                <a:schemeClr val="lt1"/>
              </a:solidFill>
            </a:endParaRPr>
          </a:p>
        </p:txBody>
      </p:sp>
      <p:sp>
        <p:nvSpPr>
          <p:cNvPr id="353" name="Google Shape;353;p34"/>
          <p:cNvSpPr/>
          <p:nvPr/>
        </p:nvSpPr>
        <p:spPr>
          <a:xfrm>
            <a:off x="379425" y="3984797"/>
            <a:ext cx="14439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Gianluca</a:t>
            </a:r>
            <a:endParaRPr b="1" sz="2000">
              <a:solidFill>
                <a:schemeClr val="lt1"/>
              </a:solidFill>
            </a:endParaRPr>
          </a:p>
        </p:txBody>
      </p:sp>
      <p:sp>
        <p:nvSpPr>
          <p:cNvPr id="354" name="Google Shape;354;p34"/>
          <p:cNvSpPr/>
          <p:nvPr/>
        </p:nvSpPr>
        <p:spPr>
          <a:xfrm>
            <a:off x="1949700" y="3984800"/>
            <a:ext cx="6234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ha</a:t>
            </a:r>
            <a:endParaRPr b="1" sz="2000">
              <a:solidFill>
                <a:schemeClr val="lt1"/>
              </a:solidFill>
            </a:endParaRPr>
          </a:p>
        </p:txBody>
      </p:sp>
      <p:sp>
        <p:nvSpPr>
          <p:cNvPr id="355" name="Google Shape;355;p34"/>
          <p:cNvSpPr/>
          <p:nvPr/>
        </p:nvSpPr>
        <p:spPr>
          <a:xfrm>
            <a:off x="2699475" y="3984800"/>
            <a:ext cx="5874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un</a:t>
            </a:r>
            <a:endParaRPr b="1" sz="2000">
              <a:solidFill>
                <a:schemeClr val="lt1"/>
              </a:solidFill>
            </a:endParaRPr>
          </a:p>
        </p:txBody>
      </p:sp>
      <p:sp>
        <p:nvSpPr>
          <p:cNvPr id="356" name="Google Shape;356;p34"/>
          <p:cNvSpPr/>
          <p:nvPr/>
        </p:nvSpPr>
        <p:spPr>
          <a:xfrm>
            <a:off x="3399413" y="3983515"/>
            <a:ext cx="9681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figlio</a:t>
            </a:r>
            <a:endParaRPr b="1" sz="2000">
              <a:solidFill>
                <a:schemeClr val="lt1"/>
              </a:solidFill>
            </a:endParaRPr>
          </a:p>
        </p:txBody>
      </p:sp>
      <p:sp>
        <p:nvSpPr>
          <p:cNvPr id="357" name="Google Shape;357;p34"/>
          <p:cNvSpPr txBox="1"/>
          <p:nvPr/>
        </p:nvSpPr>
        <p:spPr>
          <a:xfrm>
            <a:off x="438175" y="1846025"/>
            <a:ext cx="4041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1800">
                <a:solidFill>
                  <a:schemeClr val="dk1"/>
                </a:solidFill>
                <a:latin typeface="Lato"/>
                <a:ea typeface="Lato"/>
                <a:cs typeface="Lato"/>
                <a:sym typeface="Lato"/>
              </a:rPr>
              <a:t>Esempio - Truncation (max len = 4)</a:t>
            </a:r>
            <a:endParaRPr b="1" sz="1800">
              <a:solidFill>
                <a:schemeClr val="dk1"/>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5"/>
          <p:cNvSpPr txBox="1"/>
          <p:nvPr>
            <p:ph type="title"/>
          </p:nvPr>
        </p:nvSpPr>
        <p:spPr>
          <a:xfrm>
            <a:off x="311700" y="281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20">
                <a:solidFill>
                  <a:srgbClr val="45818E"/>
                </a:solidFill>
                <a:latin typeface="Lato Black"/>
                <a:ea typeface="Lato Black"/>
                <a:cs typeface="Lato Black"/>
                <a:sym typeface="Lato Black"/>
              </a:rPr>
              <a:t>Addestramento di un Language Model</a:t>
            </a:r>
            <a:endParaRPr sz="2420">
              <a:solidFill>
                <a:srgbClr val="45818E"/>
              </a:solidFill>
              <a:latin typeface="Lato Black"/>
              <a:ea typeface="Lato Black"/>
              <a:cs typeface="Lato Black"/>
              <a:sym typeface="Lato Black"/>
            </a:endParaRPr>
          </a:p>
        </p:txBody>
      </p:sp>
      <p:sp>
        <p:nvSpPr>
          <p:cNvPr id="363" name="Google Shape;363;p35"/>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4" name="Google Shape;364;p35"/>
          <p:cNvPicPr preferRelativeResize="0"/>
          <p:nvPr/>
        </p:nvPicPr>
        <p:blipFill>
          <a:blip r:embed="rId3">
            <a:alphaModFix/>
          </a:blip>
          <a:stretch>
            <a:fillRect/>
          </a:stretch>
        </p:blipFill>
        <p:spPr>
          <a:xfrm>
            <a:off x="110750" y="4830849"/>
            <a:ext cx="1410350" cy="228250"/>
          </a:xfrm>
          <a:prstGeom prst="rect">
            <a:avLst/>
          </a:prstGeom>
          <a:noFill/>
          <a:ln>
            <a:noFill/>
          </a:ln>
        </p:spPr>
      </p:pic>
      <p:sp>
        <p:nvSpPr>
          <p:cNvPr id="365" name="Google Shape;365;p35"/>
          <p:cNvSpPr txBox="1"/>
          <p:nvPr/>
        </p:nvSpPr>
        <p:spPr>
          <a:xfrm>
            <a:off x="5254725" y="4748600"/>
            <a:ext cx="3889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it">
                <a:solidFill>
                  <a:schemeClr val="lt1"/>
                </a:solidFill>
                <a:latin typeface="Lato"/>
                <a:ea typeface="Lato"/>
                <a:cs typeface="Lato"/>
                <a:sym typeface="Lato"/>
              </a:rPr>
              <a:t>Large Language Model</a:t>
            </a:r>
            <a:endParaRPr b="1">
              <a:solidFill>
                <a:schemeClr val="lt1"/>
              </a:solidFill>
              <a:latin typeface="Lato"/>
              <a:ea typeface="Lato"/>
              <a:cs typeface="Lato"/>
              <a:sym typeface="Lato"/>
            </a:endParaRPr>
          </a:p>
        </p:txBody>
      </p:sp>
      <p:sp>
        <p:nvSpPr>
          <p:cNvPr id="366" name="Google Shape;366;p35"/>
          <p:cNvSpPr txBox="1"/>
          <p:nvPr>
            <p:ph type="title"/>
          </p:nvPr>
        </p:nvSpPr>
        <p:spPr>
          <a:xfrm>
            <a:off x="311700" y="839450"/>
            <a:ext cx="7640400" cy="504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800">
                <a:latin typeface="Lato"/>
                <a:ea typeface="Lato"/>
                <a:cs typeface="Lato"/>
                <a:sym typeface="Lato"/>
              </a:rPr>
              <a:t>Preprocessing</a:t>
            </a:r>
            <a:endParaRPr b="1" sz="1800">
              <a:latin typeface="Lato"/>
              <a:ea typeface="Lato"/>
              <a:cs typeface="Lato"/>
              <a:sym typeface="Lato"/>
            </a:endParaRPr>
          </a:p>
          <a:p>
            <a:pPr indent="0" lvl="0" marL="0" rtl="0" algn="l">
              <a:lnSpc>
                <a:spcPct val="100000"/>
              </a:lnSpc>
              <a:spcBef>
                <a:spcPts val="0"/>
              </a:spcBef>
              <a:spcAft>
                <a:spcPts val="0"/>
              </a:spcAft>
              <a:buNone/>
            </a:pPr>
            <a:r>
              <a:rPr lang="it" sz="1800">
                <a:latin typeface="Lato"/>
                <a:ea typeface="Lato"/>
                <a:cs typeface="Lato"/>
                <a:sym typeface="Lato"/>
              </a:rPr>
              <a:t>I documenti del corpus vengono portati alla stessa lunghezza tramite:</a:t>
            </a:r>
            <a:endParaRPr sz="1800">
              <a:latin typeface="Lato"/>
              <a:ea typeface="Lato"/>
              <a:cs typeface="Lato"/>
              <a:sym typeface="Lato"/>
            </a:endParaRPr>
          </a:p>
          <a:p>
            <a:pPr indent="0" lvl="0" marL="0" rtl="0" algn="l">
              <a:lnSpc>
                <a:spcPct val="100000"/>
              </a:lnSpc>
              <a:spcBef>
                <a:spcPts val="0"/>
              </a:spcBef>
              <a:spcAft>
                <a:spcPts val="0"/>
              </a:spcAft>
              <a:buNone/>
            </a:pPr>
            <a:r>
              <a:rPr lang="it" sz="1800">
                <a:latin typeface="Lato"/>
                <a:ea typeface="Lato"/>
                <a:cs typeface="Lato"/>
                <a:sym typeface="Lato"/>
              </a:rPr>
              <a:t>Padding o Truncation</a:t>
            </a:r>
            <a:endParaRPr sz="1800">
              <a:latin typeface="Lato"/>
              <a:ea typeface="Lato"/>
              <a:cs typeface="Lato"/>
              <a:sym typeface="Lato"/>
            </a:endParaRPr>
          </a:p>
        </p:txBody>
      </p:sp>
      <p:sp>
        <p:nvSpPr>
          <p:cNvPr id="367" name="Google Shape;367;p35"/>
          <p:cNvSpPr txBox="1"/>
          <p:nvPr/>
        </p:nvSpPr>
        <p:spPr>
          <a:xfrm>
            <a:off x="438175" y="1846025"/>
            <a:ext cx="4041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1800">
                <a:solidFill>
                  <a:schemeClr val="dk1"/>
                </a:solidFill>
                <a:latin typeface="Lato"/>
                <a:ea typeface="Lato"/>
                <a:cs typeface="Lato"/>
                <a:sym typeface="Lato"/>
              </a:rPr>
              <a:t>Esempio - Padding (max len = 7)</a:t>
            </a:r>
            <a:endParaRPr b="1" sz="1800">
              <a:solidFill>
                <a:schemeClr val="dk1"/>
              </a:solidFill>
              <a:latin typeface="Lato"/>
              <a:ea typeface="Lato"/>
              <a:cs typeface="Lato"/>
              <a:sym typeface="Lato"/>
            </a:endParaRPr>
          </a:p>
        </p:txBody>
      </p:sp>
      <p:sp>
        <p:nvSpPr>
          <p:cNvPr id="368" name="Google Shape;368;p35"/>
          <p:cNvSpPr/>
          <p:nvPr/>
        </p:nvSpPr>
        <p:spPr>
          <a:xfrm>
            <a:off x="311700" y="2490296"/>
            <a:ext cx="1355100" cy="55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Giuseppe</a:t>
            </a:r>
            <a:endParaRPr b="1" sz="2000">
              <a:solidFill>
                <a:schemeClr val="lt1"/>
              </a:solidFill>
            </a:endParaRPr>
          </a:p>
        </p:txBody>
      </p:sp>
      <p:sp>
        <p:nvSpPr>
          <p:cNvPr id="369" name="Google Shape;369;p35"/>
          <p:cNvSpPr/>
          <p:nvPr/>
        </p:nvSpPr>
        <p:spPr>
          <a:xfrm>
            <a:off x="1736462" y="2490299"/>
            <a:ext cx="1029000" cy="55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è</a:t>
            </a:r>
            <a:endParaRPr b="1" sz="2400">
              <a:solidFill>
                <a:schemeClr val="lt1"/>
              </a:solidFill>
            </a:endParaRPr>
          </a:p>
        </p:txBody>
      </p:sp>
      <p:sp>
        <p:nvSpPr>
          <p:cNvPr id="370" name="Google Shape;370;p35"/>
          <p:cNvSpPr/>
          <p:nvPr/>
        </p:nvSpPr>
        <p:spPr>
          <a:xfrm>
            <a:off x="2861646" y="2490296"/>
            <a:ext cx="908700" cy="55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un</a:t>
            </a:r>
            <a:endParaRPr b="1" sz="2000">
              <a:solidFill>
                <a:schemeClr val="lt1"/>
              </a:solidFill>
            </a:endParaRPr>
          </a:p>
        </p:txBody>
      </p:sp>
      <p:sp>
        <p:nvSpPr>
          <p:cNvPr id="371" name="Google Shape;371;p35"/>
          <p:cNvSpPr/>
          <p:nvPr/>
        </p:nvSpPr>
        <p:spPr>
          <a:xfrm>
            <a:off x="3858158" y="2490296"/>
            <a:ext cx="1670700" cy="55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pagliaccio</a:t>
            </a:r>
            <a:endParaRPr b="1" sz="2000">
              <a:solidFill>
                <a:schemeClr val="lt1"/>
              </a:solidFill>
            </a:endParaRPr>
          </a:p>
        </p:txBody>
      </p:sp>
      <p:sp>
        <p:nvSpPr>
          <p:cNvPr id="372" name="Google Shape;372;p35"/>
          <p:cNvSpPr/>
          <p:nvPr/>
        </p:nvSpPr>
        <p:spPr>
          <a:xfrm>
            <a:off x="311700" y="3171575"/>
            <a:ext cx="1355100" cy="55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Giuseppe</a:t>
            </a:r>
            <a:endParaRPr b="1" sz="2000">
              <a:solidFill>
                <a:schemeClr val="lt1"/>
              </a:solidFill>
            </a:endParaRPr>
          </a:p>
        </p:txBody>
      </p:sp>
      <p:sp>
        <p:nvSpPr>
          <p:cNvPr id="373" name="Google Shape;373;p35"/>
          <p:cNvSpPr/>
          <p:nvPr/>
        </p:nvSpPr>
        <p:spPr>
          <a:xfrm>
            <a:off x="1713937" y="3171575"/>
            <a:ext cx="908700" cy="55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ha</a:t>
            </a:r>
            <a:endParaRPr b="1" sz="2000">
              <a:solidFill>
                <a:schemeClr val="lt1"/>
              </a:solidFill>
            </a:endParaRPr>
          </a:p>
        </p:txBody>
      </p:sp>
      <p:sp>
        <p:nvSpPr>
          <p:cNvPr id="374" name="Google Shape;374;p35"/>
          <p:cNvSpPr/>
          <p:nvPr/>
        </p:nvSpPr>
        <p:spPr>
          <a:xfrm>
            <a:off x="2702283" y="3171575"/>
            <a:ext cx="908700" cy="55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33</a:t>
            </a:r>
            <a:endParaRPr b="1" sz="2000">
              <a:solidFill>
                <a:schemeClr val="lt1"/>
              </a:solidFill>
            </a:endParaRPr>
          </a:p>
        </p:txBody>
      </p:sp>
      <p:sp>
        <p:nvSpPr>
          <p:cNvPr id="375" name="Google Shape;375;p35"/>
          <p:cNvSpPr/>
          <p:nvPr/>
        </p:nvSpPr>
        <p:spPr>
          <a:xfrm>
            <a:off x="3674298" y="3171578"/>
            <a:ext cx="1064700" cy="55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anni</a:t>
            </a:r>
            <a:endParaRPr b="1" sz="2000">
              <a:solidFill>
                <a:schemeClr val="lt1"/>
              </a:solidFill>
            </a:endParaRPr>
          </a:p>
        </p:txBody>
      </p:sp>
      <p:sp>
        <p:nvSpPr>
          <p:cNvPr id="376" name="Google Shape;376;p35"/>
          <p:cNvSpPr/>
          <p:nvPr/>
        </p:nvSpPr>
        <p:spPr>
          <a:xfrm>
            <a:off x="311700" y="3927154"/>
            <a:ext cx="1355100" cy="55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Gianluca</a:t>
            </a:r>
            <a:endParaRPr b="1" sz="2000">
              <a:solidFill>
                <a:schemeClr val="lt1"/>
              </a:solidFill>
            </a:endParaRPr>
          </a:p>
        </p:txBody>
      </p:sp>
      <p:sp>
        <p:nvSpPr>
          <p:cNvPr id="377" name="Google Shape;377;p35"/>
          <p:cNvSpPr/>
          <p:nvPr/>
        </p:nvSpPr>
        <p:spPr>
          <a:xfrm>
            <a:off x="1785453" y="3927157"/>
            <a:ext cx="585000" cy="55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ha</a:t>
            </a:r>
            <a:endParaRPr b="1" sz="2000">
              <a:solidFill>
                <a:schemeClr val="lt1"/>
              </a:solidFill>
            </a:endParaRPr>
          </a:p>
        </p:txBody>
      </p:sp>
      <p:sp>
        <p:nvSpPr>
          <p:cNvPr id="378" name="Google Shape;378;p35"/>
          <p:cNvSpPr/>
          <p:nvPr/>
        </p:nvSpPr>
        <p:spPr>
          <a:xfrm>
            <a:off x="2489141" y="3927157"/>
            <a:ext cx="551400" cy="55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un</a:t>
            </a:r>
            <a:endParaRPr b="1" sz="2000">
              <a:solidFill>
                <a:schemeClr val="lt1"/>
              </a:solidFill>
            </a:endParaRPr>
          </a:p>
        </p:txBody>
      </p:sp>
      <p:sp>
        <p:nvSpPr>
          <p:cNvPr id="379" name="Google Shape;379;p35"/>
          <p:cNvSpPr/>
          <p:nvPr/>
        </p:nvSpPr>
        <p:spPr>
          <a:xfrm>
            <a:off x="3146055" y="3925998"/>
            <a:ext cx="908700" cy="55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figlio</a:t>
            </a:r>
            <a:endParaRPr b="1" sz="2000">
              <a:solidFill>
                <a:schemeClr val="lt1"/>
              </a:solidFill>
            </a:endParaRPr>
          </a:p>
        </p:txBody>
      </p:sp>
      <p:sp>
        <p:nvSpPr>
          <p:cNvPr id="380" name="Google Shape;380;p35"/>
          <p:cNvSpPr/>
          <p:nvPr/>
        </p:nvSpPr>
        <p:spPr>
          <a:xfrm>
            <a:off x="4160268" y="3926007"/>
            <a:ext cx="551400" cy="55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di</a:t>
            </a:r>
            <a:endParaRPr b="1" sz="2000">
              <a:solidFill>
                <a:schemeClr val="lt1"/>
              </a:solidFill>
            </a:endParaRPr>
          </a:p>
        </p:txBody>
      </p:sp>
      <p:sp>
        <p:nvSpPr>
          <p:cNvPr id="381" name="Google Shape;381;p35"/>
          <p:cNvSpPr/>
          <p:nvPr/>
        </p:nvSpPr>
        <p:spPr>
          <a:xfrm>
            <a:off x="4784627" y="3927157"/>
            <a:ext cx="551400" cy="55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2</a:t>
            </a:r>
            <a:endParaRPr b="1" sz="2000">
              <a:solidFill>
                <a:schemeClr val="lt1"/>
              </a:solidFill>
            </a:endParaRPr>
          </a:p>
        </p:txBody>
      </p:sp>
      <p:sp>
        <p:nvSpPr>
          <p:cNvPr id="382" name="Google Shape;382;p35"/>
          <p:cNvSpPr/>
          <p:nvPr/>
        </p:nvSpPr>
        <p:spPr>
          <a:xfrm>
            <a:off x="5396268" y="3926007"/>
            <a:ext cx="783300" cy="55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anni</a:t>
            </a:r>
            <a:endParaRPr b="1" sz="2000">
              <a:solidFill>
                <a:schemeClr val="lt1"/>
              </a:solidFill>
            </a:endParaRPr>
          </a:p>
        </p:txBody>
      </p:sp>
      <p:sp>
        <p:nvSpPr>
          <p:cNvPr id="383" name="Google Shape;383;p35"/>
          <p:cNvSpPr/>
          <p:nvPr/>
        </p:nvSpPr>
        <p:spPr>
          <a:xfrm>
            <a:off x="5609225" y="2485325"/>
            <a:ext cx="908700" cy="55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[PAD]</a:t>
            </a:r>
            <a:endParaRPr b="1" sz="2000">
              <a:solidFill>
                <a:schemeClr val="lt1"/>
              </a:solidFill>
            </a:endParaRPr>
          </a:p>
        </p:txBody>
      </p:sp>
      <p:sp>
        <p:nvSpPr>
          <p:cNvPr id="384" name="Google Shape;384;p35"/>
          <p:cNvSpPr/>
          <p:nvPr/>
        </p:nvSpPr>
        <p:spPr>
          <a:xfrm>
            <a:off x="6593841" y="2471129"/>
            <a:ext cx="908700" cy="55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[PAD]</a:t>
            </a:r>
            <a:endParaRPr b="1" sz="2000">
              <a:solidFill>
                <a:schemeClr val="lt1"/>
              </a:solidFill>
            </a:endParaRPr>
          </a:p>
        </p:txBody>
      </p:sp>
      <p:sp>
        <p:nvSpPr>
          <p:cNvPr id="385" name="Google Shape;385;p35"/>
          <p:cNvSpPr/>
          <p:nvPr/>
        </p:nvSpPr>
        <p:spPr>
          <a:xfrm>
            <a:off x="7583957" y="2459425"/>
            <a:ext cx="908700" cy="55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[PAD]</a:t>
            </a:r>
            <a:endParaRPr b="1" sz="2000">
              <a:solidFill>
                <a:schemeClr val="lt1"/>
              </a:solidFill>
            </a:endParaRPr>
          </a:p>
        </p:txBody>
      </p:sp>
      <p:sp>
        <p:nvSpPr>
          <p:cNvPr id="386" name="Google Shape;386;p35"/>
          <p:cNvSpPr/>
          <p:nvPr/>
        </p:nvSpPr>
        <p:spPr>
          <a:xfrm>
            <a:off x="4826879" y="3162880"/>
            <a:ext cx="908700" cy="55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[PAD]</a:t>
            </a:r>
            <a:endParaRPr b="1" sz="2000">
              <a:solidFill>
                <a:schemeClr val="lt1"/>
              </a:solidFill>
            </a:endParaRPr>
          </a:p>
        </p:txBody>
      </p:sp>
      <p:sp>
        <p:nvSpPr>
          <p:cNvPr id="387" name="Google Shape;387;p35"/>
          <p:cNvSpPr/>
          <p:nvPr/>
        </p:nvSpPr>
        <p:spPr>
          <a:xfrm>
            <a:off x="5817687" y="3148684"/>
            <a:ext cx="908700" cy="55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[PAD]</a:t>
            </a:r>
            <a:endParaRPr b="1" sz="2000">
              <a:solidFill>
                <a:schemeClr val="lt1"/>
              </a:solidFill>
            </a:endParaRPr>
          </a:p>
        </p:txBody>
      </p:sp>
      <p:sp>
        <p:nvSpPr>
          <p:cNvPr id="388" name="Google Shape;388;p35"/>
          <p:cNvSpPr/>
          <p:nvPr/>
        </p:nvSpPr>
        <p:spPr>
          <a:xfrm>
            <a:off x="6793445" y="3136980"/>
            <a:ext cx="908700" cy="55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[PAD]</a:t>
            </a:r>
            <a:endParaRPr b="1" sz="2000">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6"/>
          <p:cNvSpPr txBox="1"/>
          <p:nvPr>
            <p:ph type="title"/>
          </p:nvPr>
        </p:nvSpPr>
        <p:spPr>
          <a:xfrm>
            <a:off x="311700" y="281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20">
                <a:solidFill>
                  <a:srgbClr val="45818E"/>
                </a:solidFill>
                <a:latin typeface="Lato Black"/>
                <a:ea typeface="Lato Black"/>
                <a:cs typeface="Lato Black"/>
                <a:sym typeface="Lato Black"/>
              </a:rPr>
              <a:t>Addestramento di un Language Model</a:t>
            </a:r>
            <a:endParaRPr sz="2420">
              <a:solidFill>
                <a:srgbClr val="45818E"/>
              </a:solidFill>
              <a:latin typeface="Lato Black"/>
              <a:ea typeface="Lato Black"/>
              <a:cs typeface="Lato Black"/>
              <a:sym typeface="Lato Black"/>
            </a:endParaRPr>
          </a:p>
        </p:txBody>
      </p:sp>
      <p:sp>
        <p:nvSpPr>
          <p:cNvPr id="394" name="Google Shape;394;p36"/>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95" name="Google Shape;395;p36"/>
          <p:cNvPicPr preferRelativeResize="0"/>
          <p:nvPr/>
        </p:nvPicPr>
        <p:blipFill>
          <a:blip r:embed="rId3">
            <a:alphaModFix/>
          </a:blip>
          <a:stretch>
            <a:fillRect/>
          </a:stretch>
        </p:blipFill>
        <p:spPr>
          <a:xfrm>
            <a:off x="110750" y="4830849"/>
            <a:ext cx="1410350" cy="228250"/>
          </a:xfrm>
          <a:prstGeom prst="rect">
            <a:avLst/>
          </a:prstGeom>
          <a:noFill/>
          <a:ln>
            <a:noFill/>
          </a:ln>
        </p:spPr>
      </p:pic>
      <p:sp>
        <p:nvSpPr>
          <p:cNvPr id="396" name="Google Shape;396;p36"/>
          <p:cNvSpPr txBox="1"/>
          <p:nvPr/>
        </p:nvSpPr>
        <p:spPr>
          <a:xfrm>
            <a:off x="5254725" y="4748600"/>
            <a:ext cx="3889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it">
                <a:solidFill>
                  <a:schemeClr val="lt1"/>
                </a:solidFill>
                <a:latin typeface="Lato"/>
                <a:ea typeface="Lato"/>
                <a:cs typeface="Lato"/>
                <a:sym typeface="Lato"/>
              </a:rPr>
              <a:t>Large Language Model</a:t>
            </a:r>
            <a:endParaRPr b="1">
              <a:solidFill>
                <a:schemeClr val="lt1"/>
              </a:solidFill>
              <a:latin typeface="Lato"/>
              <a:ea typeface="Lato"/>
              <a:cs typeface="Lato"/>
              <a:sym typeface="Lato"/>
            </a:endParaRPr>
          </a:p>
        </p:txBody>
      </p:sp>
      <p:sp>
        <p:nvSpPr>
          <p:cNvPr id="397" name="Google Shape;397;p36"/>
          <p:cNvSpPr txBox="1"/>
          <p:nvPr>
            <p:ph type="title"/>
          </p:nvPr>
        </p:nvSpPr>
        <p:spPr>
          <a:xfrm>
            <a:off x="311700" y="839450"/>
            <a:ext cx="7640400" cy="504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800">
                <a:latin typeface="Lato"/>
                <a:ea typeface="Lato"/>
                <a:cs typeface="Lato"/>
                <a:sym typeface="Lato"/>
              </a:rPr>
              <a:t>Codifica del testo - Word Embedding</a:t>
            </a:r>
            <a:endParaRPr b="1" sz="1800">
              <a:latin typeface="Lato"/>
              <a:ea typeface="Lato"/>
              <a:cs typeface="Lato"/>
              <a:sym typeface="Lato"/>
            </a:endParaRPr>
          </a:p>
          <a:p>
            <a:pPr indent="0" lvl="0" marL="0" rtl="0" algn="l">
              <a:lnSpc>
                <a:spcPct val="100000"/>
              </a:lnSpc>
              <a:spcBef>
                <a:spcPts val="0"/>
              </a:spcBef>
              <a:spcAft>
                <a:spcPts val="0"/>
              </a:spcAft>
              <a:buNone/>
            </a:pPr>
            <a:r>
              <a:t/>
            </a:r>
            <a:endParaRPr sz="1800">
              <a:latin typeface="Lato"/>
              <a:ea typeface="Lato"/>
              <a:cs typeface="Lato"/>
              <a:sym typeface="Lato"/>
            </a:endParaRPr>
          </a:p>
        </p:txBody>
      </p:sp>
      <p:sp>
        <p:nvSpPr>
          <p:cNvPr id="398" name="Google Shape;398;p36"/>
          <p:cNvSpPr/>
          <p:nvPr/>
        </p:nvSpPr>
        <p:spPr>
          <a:xfrm>
            <a:off x="150825" y="1476422"/>
            <a:ext cx="14439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Giuseppe</a:t>
            </a:r>
            <a:endParaRPr b="1" sz="2000">
              <a:solidFill>
                <a:schemeClr val="lt1"/>
              </a:solidFill>
            </a:endParaRPr>
          </a:p>
        </p:txBody>
      </p:sp>
      <p:sp>
        <p:nvSpPr>
          <p:cNvPr id="399" name="Google Shape;399;p36"/>
          <p:cNvSpPr/>
          <p:nvPr/>
        </p:nvSpPr>
        <p:spPr>
          <a:xfrm>
            <a:off x="1668900" y="1476425"/>
            <a:ext cx="10965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è</a:t>
            </a:r>
            <a:endParaRPr b="1" sz="2400">
              <a:solidFill>
                <a:schemeClr val="lt1"/>
              </a:solidFill>
            </a:endParaRPr>
          </a:p>
        </p:txBody>
      </p:sp>
      <p:sp>
        <p:nvSpPr>
          <p:cNvPr id="400" name="Google Shape;400;p36"/>
          <p:cNvSpPr/>
          <p:nvPr/>
        </p:nvSpPr>
        <p:spPr>
          <a:xfrm>
            <a:off x="2867777" y="1476422"/>
            <a:ext cx="9681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un</a:t>
            </a:r>
            <a:endParaRPr b="1" sz="2000">
              <a:solidFill>
                <a:schemeClr val="lt1"/>
              </a:solidFill>
            </a:endParaRPr>
          </a:p>
        </p:txBody>
      </p:sp>
      <p:sp>
        <p:nvSpPr>
          <p:cNvPr id="401" name="Google Shape;401;p36"/>
          <p:cNvSpPr/>
          <p:nvPr/>
        </p:nvSpPr>
        <p:spPr>
          <a:xfrm>
            <a:off x="3929553" y="1476422"/>
            <a:ext cx="17802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pagliaccio</a:t>
            </a:r>
            <a:endParaRPr b="1" sz="2000">
              <a:solidFill>
                <a:schemeClr val="lt1"/>
              </a:solidFill>
            </a:endParaRPr>
          </a:p>
        </p:txBody>
      </p:sp>
      <p:sp>
        <p:nvSpPr>
          <p:cNvPr id="402" name="Google Shape;402;p36"/>
          <p:cNvSpPr/>
          <p:nvPr/>
        </p:nvSpPr>
        <p:spPr>
          <a:xfrm>
            <a:off x="150825" y="2232197"/>
            <a:ext cx="14439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Giuseppe</a:t>
            </a:r>
            <a:endParaRPr b="1" sz="2000">
              <a:solidFill>
                <a:schemeClr val="lt1"/>
              </a:solidFill>
            </a:endParaRPr>
          </a:p>
        </p:txBody>
      </p:sp>
      <p:sp>
        <p:nvSpPr>
          <p:cNvPr id="403" name="Google Shape;403;p36"/>
          <p:cNvSpPr/>
          <p:nvPr/>
        </p:nvSpPr>
        <p:spPr>
          <a:xfrm>
            <a:off x="1644900" y="2232197"/>
            <a:ext cx="9681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ha</a:t>
            </a:r>
            <a:endParaRPr b="1" sz="2000">
              <a:solidFill>
                <a:schemeClr val="lt1"/>
              </a:solidFill>
            </a:endParaRPr>
          </a:p>
        </p:txBody>
      </p:sp>
      <p:sp>
        <p:nvSpPr>
          <p:cNvPr id="404" name="Google Shape;404;p36"/>
          <p:cNvSpPr/>
          <p:nvPr/>
        </p:nvSpPr>
        <p:spPr>
          <a:xfrm>
            <a:off x="2697976" y="2232197"/>
            <a:ext cx="9681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33</a:t>
            </a:r>
            <a:endParaRPr b="1" sz="2000">
              <a:solidFill>
                <a:schemeClr val="lt1"/>
              </a:solidFill>
            </a:endParaRPr>
          </a:p>
        </p:txBody>
      </p:sp>
      <p:sp>
        <p:nvSpPr>
          <p:cNvPr id="405" name="Google Shape;405;p36"/>
          <p:cNvSpPr/>
          <p:nvPr/>
        </p:nvSpPr>
        <p:spPr>
          <a:xfrm>
            <a:off x="3733652" y="2232200"/>
            <a:ext cx="11343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anni</a:t>
            </a:r>
            <a:endParaRPr b="1" sz="2000">
              <a:solidFill>
                <a:schemeClr val="lt1"/>
              </a:solidFill>
            </a:endParaRPr>
          </a:p>
        </p:txBody>
      </p:sp>
      <p:sp>
        <p:nvSpPr>
          <p:cNvPr id="406" name="Google Shape;406;p36"/>
          <p:cNvSpPr/>
          <p:nvPr/>
        </p:nvSpPr>
        <p:spPr>
          <a:xfrm>
            <a:off x="150825" y="3070397"/>
            <a:ext cx="14439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Gianluca</a:t>
            </a:r>
            <a:endParaRPr b="1" sz="2000">
              <a:solidFill>
                <a:schemeClr val="lt1"/>
              </a:solidFill>
            </a:endParaRPr>
          </a:p>
        </p:txBody>
      </p:sp>
      <p:sp>
        <p:nvSpPr>
          <p:cNvPr id="407" name="Google Shape;407;p36"/>
          <p:cNvSpPr/>
          <p:nvPr/>
        </p:nvSpPr>
        <p:spPr>
          <a:xfrm>
            <a:off x="1721100" y="3070400"/>
            <a:ext cx="6234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ha</a:t>
            </a:r>
            <a:endParaRPr b="1" sz="2000">
              <a:solidFill>
                <a:schemeClr val="lt1"/>
              </a:solidFill>
            </a:endParaRPr>
          </a:p>
        </p:txBody>
      </p:sp>
      <p:sp>
        <p:nvSpPr>
          <p:cNvPr id="408" name="Google Shape;408;p36"/>
          <p:cNvSpPr/>
          <p:nvPr/>
        </p:nvSpPr>
        <p:spPr>
          <a:xfrm>
            <a:off x="2470875" y="3070400"/>
            <a:ext cx="5874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un</a:t>
            </a:r>
            <a:endParaRPr b="1" sz="2000">
              <a:solidFill>
                <a:schemeClr val="lt1"/>
              </a:solidFill>
            </a:endParaRPr>
          </a:p>
        </p:txBody>
      </p:sp>
      <p:sp>
        <p:nvSpPr>
          <p:cNvPr id="409" name="Google Shape;409;p36"/>
          <p:cNvSpPr/>
          <p:nvPr/>
        </p:nvSpPr>
        <p:spPr>
          <a:xfrm>
            <a:off x="3170813" y="3069115"/>
            <a:ext cx="9681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figlio</a:t>
            </a:r>
            <a:endParaRPr b="1" sz="2000">
              <a:solidFill>
                <a:schemeClr val="lt1"/>
              </a:solidFill>
            </a:endParaRPr>
          </a:p>
        </p:txBody>
      </p:sp>
      <p:sp>
        <p:nvSpPr>
          <p:cNvPr id="410" name="Google Shape;410;p36"/>
          <p:cNvSpPr/>
          <p:nvPr/>
        </p:nvSpPr>
        <p:spPr>
          <a:xfrm>
            <a:off x="4251450" y="3069125"/>
            <a:ext cx="5874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di</a:t>
            </a:r>
            <a:endParaRPr b="1" sz="2000">
              <a:solidFill>
                <a:schemeClr val="lt1"/>
              </a:solidFill>
            </a:endParaRPr>
          </a:p>
        </p:txBody>
      </p:sp>
      <p:sp>
        <p:nvSpPr>
          <p:cNvPr id="411" name="Google Shape;411;p36"/>
          <p:cNvSpPr/>
          <p:nvPr/>
        </p:nvSpPr>
        <p:spPr>
          <a:xfrm>
            <a:off x="4916700" y="3070400"/>
            <a:ext cx="5874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2</a:t>
            </a:r>
            <a:endParaRPr b="1" sz="2000">
              <a:solidFill>
                <a:schemeClr val="lt1"/>
              </a:solidFill>
            </a:endParaRPr>
          </a:p>
        </p:txBody>
      </p:sp>
      <p:sp>
        <p:nvSpPr>
          <p:cNvPr id="412" name="Google Shape;412;p36"/>
          <p:cNvSpPr/>
          <p:nvPr/>
        </p:nvSpPr>
        <p:spPr>
          <a:xfrm>
            <a:off x="5568400" y="3069125"/>
            <a:ext cx="8346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anni</a:t>
            </a:r>
            <a:endParaRPr b="1" sz="2000">
              <a:solidFill>
                <a:schemeClr val="lt1"/>
              </a:solidFill>
            </a:endParaRPr>
          </a:p>
        </p:txBody>
      </p:sp>
      <p:sp>
        <p:nvSpPr>
          <p:cNvPr id="413" name="Google Shape;413;p36"/>
          <p:cNvSpPr/>
          <p:nvPr/>
        </p:nvSpPr>
        <p:spPr>
          <a:xfrm>
            <a:off x="5795304" y="1470907"/>
            <a:ext cx="9681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[PAD]</a:t>
            </a:r>
            <a:endParaRPr b="1" sz="2000">
              <a:solidFill>
                <a:schemeClr val="lt1"/>
              </a:solidFill>
            </a:endParaRPr>
          </a:p>
        </p:txBody>
      </p:sp>
      <p:sp>
        <p:nvSpPr>
          <p:cNvPr id="414" name="Google Shape;414;p36"/>
          <p:cNvSpPr/>
          <p:nvPr/>
        </p:nvSpPr>
        <p:spPr>
          <a:xfrm>
            <a:off x="6844407" y="1455159"/>
            <a:ext cx="9681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[PAD]</a:t>
            </a:r>
            <a:endParaRPr b="1" sz="2000">
              <a:solidFill>
                <a:schemeClr val="lt1"/>
              </a:solidFill>
            </a:endParaRPr>
          </a:p>
        </p:txBody>
      </p:sp>
      <p:sp>
        <p:nvSpPr>
          <p:cNvPr id="415" name="Google Shape;415;p36"/>
          <p:cNvSpPr/>
          <p:nvPr/>
        </p:nvSpPr>
        <p:spPr>
          <a:xfrm>
            <a:off x="7899369" y="1442175"/>
            <a:ext cx="9681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[PAD]</a:t>
            </a:r>
            <a:endParaRPr b="1" sz="2000">
              <a:solidFill>
                <a:schemeClr val="lt1"/>
              </a:solidFill>
            </a:endParaRPr>
          </a:p>
        </p:txBody>
      </p:sp>
      <p:sp>
        <p:nvSpPr>
          <p:cNvPr id="416" name="Google Shape;416;p36"/>
          <p:cNvSpPr/>
          <p:nvPr/>
        </p:nvSpPr>
        <p:spPr>
          <a:xfrm>
            <a:off x="4961720" y="2222552"/>
            <a:ext cx="9681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[PAD]</a:t>
            </a:r>
            <a:endParaRPr b="1" sz="2000">
              <a:solidFill>
                <a:schemeClr val="lt1"/>
              </a:solidFill>
            </a:endParaRPr>
          </a:p>
        </p:txBody>
      </p:sp>
      <p:sp>
        <p:nvSpPr>
          <p:cNvPr id="417" name="Google Shape;417;p36"/>
          <p:cNvSpPr/>
          <p:nvPr/>
        </p:nvSpPr>
        <p:spPr>
          <a:xfrm>
            <a:off x="6017420" y="2206804"/>
            <a:ext cx="9681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[PAD]</a:t>
            </a:r>
            <a:endParaRPr b="1" sz="2000">
              <a:solidFill>
                <a:schemeClr val="lt1"/>
              </a:solidFill>
            </a:endParaRPr>
          </a:p>
        </p:txBody>
      </p:sp>
      <p:sp>
        <p:nvSpPr>
          <p:cNvPr id="418" name="Google Shape;418;p36"/>
          <p:cNvSpPr/>
          <p:nvPr/>
        </p:nvSpPr>
        <p:spPr>
          <a:xfrm>
            <a:off x="7057084" y="2193820"/>
            <a:ext cx="9681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[PAD]</a:t>
            </a:r>
            <a:endParaRPr b="1" sz="2000">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37"/>
          <p:cNvSpPr txBox="1"/>
          <p:nvPr>
            <p:ph type="title"/>
          </p:nvPr>
        </p:nvSpPr>
        <p:spPr>
          <a:xfrm>
            <a:off x="311700" y="281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20">
                <a:solidFill>
                  <a:srgbClr val="45818E"/>
                </a:solidFill>
                <a:latin typeface="Lato Black"/>
                <a:ea typeface="Lato Black"/>
                <a:cs typeface="Lato Black"/>
                <a:sym typeface="Lato Black"/>
              </a:rPr>
              <a:t>Addestramento di un Language Model</a:t>
            </a:r>
            <a:endParaRPr sz="2420">
              <a:solidFill>
                <a:srgbClr val="45818E"/>
              </a:solidFill>
              <a:latin typeface="Lato Black"/>
              <a:ea typeface="Lato Black"/>
              <a:cs typeface="Lato Black"/>
              <a:sym typeface="Lato Black"/>
            </a:endParaRPr>
          </a:p>
        </p:txBody>
      </p:sp>
      <p:sp>
        <p:nvSpPr>
          <p:cNvPr id="424" name="Google Shape;424;p37"/>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5" name="Google Shape;425;p37"/>
          <p:cNvPicPr preferRelativeResize="0"/>
          <p:nvPr/>
        </p:nvPicPr>
        <p:blipFill>
          <a:blip r:embed="rId3">
            <a:alphaModFix/>
          </a:blip>
          <a:stretch>
            <a:fillRect/>
          </a:stretch>
        </p:blipFill>
        <p:spPr>
          <a:xfrm>
            <a:off x="110750" y="4830849"/>
            <a:ext cx="1410350" cy="228250"/>
          </a:xfrm>
          <a:prstGeom prst="rect">
            <a:avLst/>
          </a:prstGeom>
          <a:noFill/>
          <a:ln>
            <a:noFill/>
          </a:ln>
        </p:spPr>
      </p:pic>
      <p:sp>
        <p:nvSpPr>
          <p:cNvPr id="426" name="Google Shape;426;p37"/>
          <p:cNvSpPr txBox="1"/>
          <p:nvPr/>
        </p:nvSpPr>
        <p:spPr>
          <a:xfrm>
            <a:off x="5254725" y="4748600"/>
            <a:ext cx="3889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Font typeface="Arial"/>
              <a:buNone/>
            </a:pPr>
            <a:r>
              <a:rPr b="1" lang="it">
                <a:solidFill>
                  <a:schemeClr val="lt1"/>
                </a:solidFill>
                <a:latin typeface="Lato"/>
                <a:ea typeface="Lato"/>
                <a:cs typeface="Lato"/>
                <a:sym typeface="Lato"/>
              </a:rPr>
              <a:t>Large Language Model</a:t>
            </a:r>
            <a:endParaRPr b="1">
              <a:solidFill>
                <a:schemeClr val="lt1"/>
              </a:solidFill>
              <a:latin typeface="Lato"/>
              <a:ea typeface="Lato"/>
              <a:cs typeface="Lato"/>
              <a:sym typeface="Lato"/>
            </a:endParaRPr>
          </a:p>
        </p:txBody>
      </p:sp>
      <p:sp>
        <p:nvSpPr>
          <p:cNvPr id="427" name="Google Shape;427;p37"/>
          <p:cNvSpPr txBox="1"/>
          <p:nvPr>
            <p:ph type="title"/>
          </p:nvPr>
        </p:nvSpPr>
        <p:spPr>
          <a:xfrm>
            <a:off x="311700" y="839450"/>
            <a:ext cx="7640400" cy="504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800">
                <a:latin typeface="Lato"/>
                <a:ea typeface="Lato"/>
                <a:cs typeface="Lato"/>
                <a:sym typeface="Lato"/>
              </a:rPr>
              <a:t>Codifica del testo - Word Embedding</a:t>
            </a:r>
            <a:endParaRPr b="1" sz="1800">
              <a:latin typeface="Lato"/>
              <a:ea typeface="Lato"/>
              <a:cs typeface="Lato"/>
              <a:sym typeface="Lato"/>
            </a:endParaRPr>
          </a:p>
          <a:p>
            <a:pPr indent="0" lvl="0" marL="0" rtl="0" algn="l">
              <a:lnSpc>
                <a:spcPct val="100000"/>
              </a:lnSpc>
              <a:spcBef>
                <a:spcPts val="0"/>
              </a:spcBef>
              <a:spcAft>
                <a:spcPts val="0"/>
              </a:spcAft>
              <a:buNone/>
            </a:pPr>
            <a:r>
              <a:t/>
            </a:r>
            <a:endParaRPr sz="1800">
              <a:latin typeface="Lato"/>
              <a:ea typeface="Lato"/>
              <a:cs typeface="Lato"/>
              <a:sym typeface="Lato"/>
            </a:endParaRPr>
          </a:p>
        </p:txBody>
      </p:sp>
      <p:sp>
        <p:nvSpPr>
          <p:cNvPr id="428" name="Google Shape;428;p37"/>
          <p:cNvSpPr/>
          <p:nvPr/>
        </p:nvSpPr>
        <p:spPr>
          <a:xfrm>
            <a:off x="227025" y="1476425"/>
            <a:ext cx="11880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[0.5, 0.1, -0.2]</a:t>
            </a:r>
            <a:endParaRPr b="1" sz="1200">
              <a:solidFill>
                <a:schemeClr val="lt1"/>
              </a:solidFill>
            </a:endParaRPr>
          </a:p>
        </p:txBody>
      </p:sp>
      <p:sp>
        <p:nvSpPr>
          <p:cNvPr id="429" name="Google Shape;429;p37"/>
          <p:cNvSpPr/>
          <p:nvPr/>
        </p:nvSpPr>
        <p:spPr>
          <a:xfrm>
            <a:off x="1480725" y="1468225"/>
            <a:ext cx="11268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[0.3, 0.7, 0.1]</a:t>
            </a:r>
            <a:endParaRPr b="1" sz="1200">
              <a:solidFill>
                <a:schemeClr val="lt1"/>
              </a:solidFill>
            </a:endParaRPr>
          </a:p>
        </p:txBody>
      </p:sp>
      <p:sp>
        <p:nvSpPr>
          <p:cNvPr id="430" name="Google Shape;430;p37"/>
          <p:cNvSpPr/>
          <p:nvPr/>
        </p:nvSpPr>
        <p:spPr>
          <a:xfrm>
            <a:off x="2679825" y="1480925"/>
            <a:ext cx="11880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[-0.6, 0.0, 0.3]</a:t>
            </a:r>
            <a:endParaRPr b="1" sz="1200">
              <a:solidFill>
                <a:schemeClr val="lt1"/>
              </a:solidFill>
            </a:endParaRPr>
          </a:p>
        </p:txBody>
      </p:sp>
      <p:sp>
        <p:nvSpPr>
          <p:cNvPr id="431" name="Google Shape;431;p37"/>
          <p:cNvSpPr/>
          <p:nvPr/>
        </p:nvSpPr>
        <p:spPr>
          <a:xfrm>
            <a:off x="3918800" y="1476100"/>
            <a:ext cx="11880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[0.2, -0.5, 0.8]</a:t>
            </a:r>
            <a:endParaRPr b="1" sz="1200">
              <a:solidFill>
                <a:schemeClr val="lt1"/>
              </a:solidFill>
            </a:endParaRPr>
          </a:p>
        </p:txBody>
      </p:sp>
      <p:sp>
        <p:nvSpPr>
          <p:cNvPr id="432" name="Google Shape;432;p37"/>
          <p:cNvSpPr/>
          <p:nvPr/>
        </p:nvSpPr>
        <p:spPr>
          <a:xfrm>
            <a:off x="227025" y="2232200"/>
            <a:ext cx="11880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[0.5, 0.1, -0.2]</a:t>
            </a:r>
            <a:endParaRPr b="1" sz="1200">
              <a:solidFill>
                <a:schemeClr val="lt1"/>
              </a:solidFill>
            </a:endParaRPr>
          </a:p>
        </p:txBody>
      </p:sp>
      <p:sp>
        <p:nvSpPr>
          <p:cNvPr id="433" name="Google Shape;433;p37"/>
          <p:cNvSpPr/>
          <p:nvPr/>
        </p:nvSpPr>
        <p:spPr>
          <a:xfrm>
            <a:off x="1490950" y="2240575"/>
            <a:ext cx="11268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[0.4, 0.3, 0.5]</a:t>
            </a:r>
            <a:endParaRPr b="1" sz="1200">
              <a:solidFill>
                <a:schemeClr val="lt1"/>
              </a:solidFill>
            </a:endParaRPr>
          </a:p>
        </p:txBody>
      </p:sp>
      <p:sp>
        <p:nvSpPr>
          <p:cNvPr id="434" name="Google Shape;434;p37"/>
          <p:cNvSpPr/>
          <p:nvPr/>
        </p:nvSpPr>
        <p:spPr>
          <a:xfrm>
            <a:off x="2679825" y="2232200"/>
            <a:ext cx="11880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[0.1, -0.1, 0.4]</a:t>
            </a:r>
            <a:endParaRPr b="1" sz="1200">
              <a:solidFill>
                <a:schemeClr val="lt1"/>
              </a:solidFill>
            </a:endParaRPr>
          </a:p>
        </p:txBody>
      </p:sp>
      <p:sp>
        <p:nvSpPr>
          <p:cNvPr id="435" name="Google Shape;435;p37"/>
          <p:cNvSpPr/>
          <p:nvPr/>
        </p:nvSpPr>
        <p:spPr>
          <a:xfrm>
            <a:off x="3918800" y="2222550"/>
            <a:ext cx="11880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[0.2, 0.6, -0.3]</a:t>
            </a:r>
            <a:endParaRPr b="1" sz="1200">
              <a:solidFill>
                <a:schemeClr val="lt1"/>
              </a:solidFill>
            </a:endParaRPr>
          </a:p>
        </p:txBody>
      </p:sp>
      <p:sp>
        <p:nvSpPr>
          <p:cNvPr id="436" name="Google Shape;436;p37"/>
          <p:cNvSpPr/>
          <p:nvPr/>
        </p:nvSpPr>
        <p:spPr>
          <a:xfrm>
            <a:off x="5173077" y="1468225"/>
            <a:ext cx="11268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a:solidFill>
                  <a:schemeClr val="lt1"/>
                </a:solidFill>
              </a:rPr>
              <a:t>[0, 0, 0]</a:t>
            </a:r>
            <a:endParaRPr b="1">
              <a:solidFill>
                <a:schemeClr val="lt1"/>
              </a:solidFill>
            </a:endParaRPr>
          </a:p>
        </p:txBody>
      </p:sp>
      <p:sp>
        <p:nvSpPr>
          <p:cNvPr id="437" name="Google Shape;437;p37"/>
          <p:cNvSpPr/>
          <p:nvPr/>
        </p:nvSpPr>
        <p:spPr>
          <a:xfrm>
            <a:off x="6362524" y="1480925"/>
            <a:ext cx="11880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a:solidFill>
                  <a:schemeClr val="lt1"/>
                </a:solidFill>
              </a:rPr>
              <a:t>[0, 0, 0]</a:t>
            </a:r>
            <a:endParaRPr b="1" sz="2000">
              <a:solidFill>
                <a:schemeClr val="lt1"/>
              </a:solidFill>
            </a:endParaRPr>
          </a:p>
        </p:txBody>
      </p:sp>
      <p:sp>
        <p:nvSpPr>
          <p:cNvPr id="438" name="Google Shape;438;p37"/>
          <p:cNvSpPr/>
          <p:nvPr/>
        </p:nvSpPr>
        <p:spPr>
          <a:xfrm>
            <a:off x="7628178" y="1468225"/>
            <a:ext cx="13002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a:solidFill>
                  <a:schemeClr val="lt1"/>
                </a:solidFill>
              </a:rPr>
              <a:t>[0, 0, 0]</a:t>
            </a:r>
            <a:endParaRPr b="1" sz="2000">
              <a:solidFill>
                <a:schemeClr val="lt1"/>
              </a:solidFill>
            </a:endParaRPr>
          </a:p>
        </p:txBody>
      </p:sp>
      <p:sp>
        <p:nvSpPr>
          <p:cNvPr id="439" name="Google Shape;439;p37"/>
          <p:cNvSpPr/>
          <p:nvPr/>
        </p:nvSpPr>
        <p:spPr>
          <a:xfrm>
            <a:off x="5173076" y="2230225"/>
            <a:ext cx="11268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a:solidFill>
                  <a:schemeClr val="lt1"/>
                </a:solidFill>
              </a:rPr>
              <a:t>[0, 0, 0]</a:t>
            </a:r>
            <a:endParaRPr b="1">
              <a:solidFill>
                <a:schemeClr val="lt1"/>
              </a:solidFill>
            </a:endParaRPr>
          </a:p>
        </p:txBody>
      </p:sp>
      <p:sp>
        <p:nvSpPr>
          <p:cNvPr id="440" name="Google Shape;440;p37"/>
          <p:cNvSpPr/>
          <p:nvPr/>
        </p:nvSpPr>
        <p:spPr>
          <a:xfrm>
            <a:off x="6362524" y="2242925"/>
            <a:ext cx="11880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a:solidFill>
                  <a:schemeClr val="lt1"/>
                </a:solidFill>
              </a:rPr>
              <a:t>[0, 0, 0]</a:t>
            </a:r>
            <a:endParaRPr b="1" sz="2000">
              <a:solidFill>
                <a:schemeClr val="lt1"/>
              </a:solidFill>
            </a:endParaRPr>
          </a:p>
        </p:txBody>
      </p:sp>
      <p:sp>
        <p:nvSpPr>
          <p:cNvPr id="441" name="Google Shape;441;p37"/>
          <p:cNvSpPr/>
          <p:nvPr/>
        </p:nvSpPr>
        <p:spPr>
          <a:xfrm>
            <a:off x="7628177" y="2230225"/>
            <a:ext cx="13002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a:solidFill>
                  <a:schemeClr val="lt1"/>
                </a:solidFill>
              </a:rPr>
              <a:t>[0, 0, 0]</a:t>
            </a:r>
            <a:endParaRPr b="1" sz="2000">
              <a:solidFill>
                <a:schemeClr val="lt1"/>
              </a:solidFill>
            </a:endParaRPr>
          </a:p>
        </p:txBody>
      </p:sp>
      <p:sp>
        <p:nvSpPr>
          <p:cNvPr id="442" name="Google Shape;442;p37"/>
          <p:cNvSpPr/>
          <p:nvPr/>
        </p:nvSpPr>
        <p:spPr>
          <a:xfrm>
            <a:off x="227025" y="2994200"/>
            <a:ext cx="11880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[0.6, -0.2, 0.1]</a:t>
            </a:r>
            <a:endParaRPr b="1" sz="1200">
              <a:solidFill>
                <a:schemeClr val="lt1"/>
              </a:solidFill>
            </a:endParaRPr>
          </a:p>
        </p:txBody>
      </p:sp>
      <p:sp>
        <p:nvSpPr>
          <p:cNvPr id="443" name="Google Shape;443;p37"/>
          <p:cNvSpPr/>
          <p:nvPr/>
        </p:nvSpPr>
        <p:spPr>
          <a:xfrm>
            <a:off x="1490950" y="3002575"/>
            <a:ext cx="11268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[0.4, 0.3, 0.5]</a:t>
            </a:r>
            <a:endParaRPr b="1" sz="1200">
              <a:solidFill>
                <a:schemeClr val="lt1"/>
              </a:solidFill>
            </a:endParaRPr>
          </a:p>
        </p:txBody>
      </p:sp>
      <p:sp>
        <p:nvSpPr>
          <p:cNvPr id="444" name="Google Shape;444;p37"/>
          <p:cNvSpPr/>
          <p:nvPr/>
        </p:nvSpPr>
        <p:spPr>
          <a:xfrm>
            <a:off x="2679825" y="2994200"/>
            <a:ext cx="11880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[-0.6, 0.0, 0.3]</a:t>
            </a:r>
            <a:endParaRPr b="1" sz="1200">
              <a:solidFill>
                <a:schemeClr val="lt1"/>
              </a:solidFill>
            </a:endParaRPr>
          </a:p>
        </p:txBody>
      </p:sp>
      <p:sp>
        <p:nvSpPr>
          <p:cNvPr id="445" name="Google Shape;445;p37"/>
          <p:cNvSpPr/>
          <p:nvPr/>
        </p:nvSpPr>
        <p:spPr>
          <a:xfrm>
            <a:off x="3918800" y="2984550"/>
            <a:ext cx="11880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 [0.3, 0.2, -0.1]</a:t>
            </a:r>
            <a:endParaRPr b="1" sz="1200">
              <a:solidFill>
                <a:schemeClr val="lt1"/>
              </a:solidFill>
            </a:endParaRPr>
          </a:p>
        </p:txBody>
      </p:sp>
      <p:sp>
        <p:nvSpPr>
          <p:cNvPr id="446" name="Google Shape;446;p37"/>
          <p:cNvSpPr/>
          <p:nvPr/>
        </p:nvSpPr>
        <p:spPr>
          <a:xfrm>
            <a:off x="5173075" y="2992225"/>
            <a:ext cx="11268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[0.2, 0.1, 0.0]</a:t>
            </a:r>
            <a:endParaRPr b="1" sz="1200">
              <a:solidFill>
                <a:schemeClr val="lt1"/>
              </a:solidFill>
            </a:endParaRPr>
          </a:p>
        </p:txBody>
      </p:sp>
      <p:sp>
        <p:nvSpPr>
          <p:cNvPr id="447" name="Google Shape;447;p37"/>
          <p:cNvSpPr/>
          <p:nvPr/>
        </p:nvSpPr>
        <p:spPr>
          <a:xfrm>
            <a:off x="6362525" y="3004925"/>
            <a:ext cx="11880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[0.1, -0.1, 0.4]</a:t>
            </a:r>
            <a:endParaRPr b="1" sz="1200">
              <a:solidFill>
                <a:schemeClr val="lt1"/>
              </a:solidFill>
            </a:endParaRPr>
          </a:p>
        </p:txBody>
      </p:sp>
      <p:sp>
        <p:nvSpPr>
          <p:cNvPr id="448" name="Google Shape;448;p37"/>
          <p:cNvSpPr/>
          <p:nvPr/>
        </p:nvSpPr>
        <p:spPr>
          <a:xfrm>
            <a:off x="7628175" y="2992225"/>
            <a:ext cx="13002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a:solidFill>
                  <a:schemeClr val="lt1"/>
                </a:solidFill>
              </a:rPr>
              <a:t>[0.2, 0.6, -0.3]</a:t>
            </a:r>
            <a:endParaRPr b="1" sz="2000">
              <a:solidFill>
                <a:schemeClr val="l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38"/>
          <p:cNvSpPr txBox="1"/>
          <p:nvPr>
            <p:ph type="title"/>
          </p:nvPr>
        </p:nvSpPr>
        <p:spPr>
          <a:xfrm>
            <a:off x="311700" y="281400"/>
            <a:ext cx="566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20">
                <a:solidFill>
                  <a:srgbClr val="45818E"/>
                </a:solidFill>
                <a:latin typeface="Lato Black"/>
                <a:ea typeface="Lato Black"/>
                <a:cs typeface="Lato Black"/>
                <a:sym typeface="Lato Black"/>
              </a:rPr>
              <a:t>Addestramento di un Language Model</a:t>
            </a:r>
            <a:endParaRPr sz="2420">
              <a:solidFill>
                <a:srgbClr val="45818E"/>
              </a:solidFill>
              <a:latin typeface="Lato Black"/>
              <a:ea typeface="Lato Black"/>
              <a:cs typeface="Lato Black"/>
              <a:sym typeface="Lato Black"/>
            </a:endParaRPr>
          </a:p>
        </p:txBody>
      </p:sp>
      <p:sp>
        <p:nvSpPr>
          <p:cNvPr id="454" name="Google Shape;454;p38"/>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55" name="Google Shape;455;p38"/>
          <p:cNvPicPr preferRelativeResize="0"/>
          <p:nvPr/>
        </p:nvPicPr>
        <p:blipFill>
          <a:blip r:embed="rId3">
            <a:alphaModFix/>
          </a:blip>
          <a:stretch>
            <a:fillRect/>
          </a:stretch>
        </p:blipFill>
        <p:spPr>
          <a:xfrm>
            <a:off x="110750" y="4830849"/>
            <a:ext cx="1410350" cy="228250"/>
          </a:xfrm>
          <a:prstGeom prst="rect">
            <a:avLst/>
          </a:prstGeom>
          <a:noFill/>
          <a:ln>
            <a:noFill/>
          </a:ln>
        </p:spPr>
      </p:pic>
      <p:sp>
        <p:nvSpPr>
          <p:cNvPr id="456" name="Google Shape;456;p38"/>
          <p:cNvSpPr txBox="1"/>
          <p:nvPr/>
        </p:nvSpPr>
        <p:spPr>
          <a:xfrm>
            <a:off x="5254725" y="4748600"/>
            <a:ext cx="3889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Font typeface="Arial"/>
              <a:buNone/>
            </a:pPr>
            <a:r>
              <a:rPr b="1" lang="it">
                <a:solidFill>
                  <a:schemeClr val="lt1"/>
                </a:solidFill>
                <a:latin typeface="Lato"/>
                <a:ea typeface="Lato"/>
                <a:cs typeface="Lato"/>
                <a:sym typeface="Lato"/>
              </a:rPr>
              <a:t>Large Language Model</a:t>
            </a:r>
            <a:endParaRPr b="1">
              <a:solidFill>
                <a:schemeClr val="lt1"/>
              </a:solidFill>
              <a:latin typeface="Lato"/>
              <a:ea typeface="Lato"/>
              <a:cs typeface="Lato"/>
              <a:sym typeface="Lato"/>
            </a:endParaRPr>
          </a:p>
        </p:txBody>
      </p:sp>
      <p:sp>
        <p:nvSpPr>
          <p:cNvPr id="457" name="Google Shape;457;p38"/>
          <p:cNvSpPr txBox="1"/>
          <p:nvPr>
            <p:ph type="title"/>
          </p:nvPr>
        </p:nvSpPr>
        <p:spPr>
          <a:xfrm>
            <a:off x="311700" y="763250"/>
            <a:ext cx="3939900" cy="504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800">
                <a:latin typeface="Lato"/>
                <a:ea typeface="Lato"/>
                <a:cs typeface="Lato"/>
                <a:sym typeface="Lato"/>
              </a:rPr>
              <a:t>Il modello verrà addestrato per </a:t>
            </a:r>
            <a:endParaRPr sz="1800">
              <a:latin typeface="Lato"/>
              <a:ea typeface="Lato"/>
              <a:cs typeface="Lato"/>
              <a:sym typeface="Lato"/>
            </a:endParaRPr>
          </a:p>
          <a:p>
            <a:pPr indent="0" lvl="0" marL="0" rtl="0" algn="l">
              <a:lnSpc>
                <a:spcPct val="100000"/>
              </a:lnSpc>
              <a:spcBef>
                <a:spcPts val="0"/>
              </a:spcBef>
              <a:spcAft>
                <a:spcPts val="0"/>
              </a:spcAft>
              <a:buNone/>
            </a:pPr>
            <a:r>
              <a:rPr lang="it" sz="1800">
                <a:latin typeface="Lato"/>
                <a:ea typeface="Lato"/>
                <a:cs typeface="Lato"/>
                <a:sym typeface="Lato"/>
              </a:rPr>
              <a:t>prevedere il prossimo token,</a:t>
            </a:r>
            <a:endParaRPr sz="1800">
              <a:latin typeface="Lato"/>
              <a:ea typeface="Lato"/>
              <a:cs typeface="Lato"/>
              <a:sym typeface="Lato"/>
            </a:endParaRPr>
          </a:p>
          <a:p>
            <a:pPr indent="0" lvl="0" marL="0" rtl="0" algn="l">
              <a:lnSpc>
                <a:spcPct val="100000"/>
              </a:lnSpc>
              <a:spcBef>
                <a:spcPts val="0"/>
              </a:spcBef>
              <a:spcAft>
                <a:spcPts val="0"/>
              </a:spcAft>
              <a:buNone/>
            </a:pPr>
            <a:r>
              <a:rPr lang="it" sz="1800">
                <a:latin typeface="Lato"/>
                <a:ea typeface="Lato"/>
                <a:cs typeface="Lato"/>
                <a:sym typeface="Lato"/>
              </a:rPr>
              <a:t>in questo processo apprenderà </a:t>
            </a:r>
            <a:endParaRPr sz="1800">
              <a:latin typeface="Lato"/>
              <a:ea typeface="Lato"/>
              <a:cs typeface="Lato"/>
              <a:sym typeface="Lato"/>
            </a:endParaRPr>
          </a:p>
          <a:p>
            <a:pPr indent="0" lvl="0" marL="0" rtl="0" algn="l">
              <a:lnSpc>
                <a:spcPct val="100000"/>
              </a:lnSpc>
              <a:spcBef>
                <a:spcPts val="0"/>
              </a:spcBef>
              <a:spcAft>
                <a:spcPts val="0"/>
              </a:spcAft>
              <a:buNone/>
            </a:pPr>
            <a:r>
              <a:rPr lang="it" sz="1800">
                <a:latin typeface="Lato"/>
                <a:ea typeface="Lato"/>
                <a:cs typeface="Lato"/>
                <a:sym typeface="Lato"/>
              </a:rPr>
              <a:t>la relazione semantica tra di essi</a:t>
            </a:r>
            <a:endParaRPr sz="1800">
              <a:latin typeface="Lato"/>
              <a:ea typeface="Lato"/>
              <a:cs typeface="Lato"/>
              <a:sym typeface="Lato"/>
            </a:endParaRPr>
          </a:p>
        </p:txBody>
      </p:sp>
      <p:sp>
        <p:nvSpPr>
          <p:cNvPr id="458" name="Google Shape;458;p38"/>
          <p:cNvSpPr/>
          <p:nvPr/>
        </p:nvSpPr>
        <p:spPr>
          <a:xfrm>
            <a:off x="379425" y="2313372"/>
            <a:ext cx="14439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Giuseppe</a:t>
            </a:r>
            <a:endParaRPr b="1" sz="2000">
              <a:solidFill>
                <a:schemeClr val="lt1"/>
              </a:solidFill>
            </a:endParaRPr>
          </a:p>
        </p:txBody>
      </p:sp>
      <p:sp>
        <p:nvSpPr>
          <p:cNvPr id="459" name="Google Shape;459;p38"/>
          <p:cNvSpPr/>
          <p:nvPr/>
        </p:nvSpPr>
        <p:spPr>
          <a:xfrm>
            <a:off x="379425" y="3053222"/>
            <a:ext cx="9681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è</a:t>
            </a:r>
            <a:endParaRPr b="1" sz="2000">
              <a:solidFill>
                <a:schemeClr val="lt1"/>
              </a:solidFill>
            </a:endParaRPr>
          </a:p>
        </p:txBody>
      </p:sp>
      <p:sp>
        <p:nvSpPr>
          <p:cNvPr id="460" name="Google Shape;460;p38"/>
          <p:cNvSpPr/>
          <p:nvPr/>
        </p:nvSpPr>
        <p:spPr>
          <a:xfrm>
            <a:off x="379425" y="3793072"/>
            <a:ext cx="9681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un</a:t>
            </a:r>
            <a:endParaRPr b="1" sz="2000">
              <a:solidFill>
                <a:schemeClr val="lt1"/>
              </a:solidFill>
            </a:endParaRPr>
          </a:p>
        </p:txBody>
      </p:sp>
      <p:sp>
        <p:nvSpPr>
          <p:cNvPr id="461" name="Google Shape;461;p38"/>
          <p:cNvSpPr/>
          <p:nvPr/>
        </p:nvSpPr>
        <p:spPr>
          <a:xfrm>
            <a:off x="4251600" y="1399150"/>
            <a:ext cx="1142100" cy="279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Giuseppe</a:t>
            </a:r>
            <a:endParaRPr b="1" sz="1200">
              <a:solidFill>
                <a:schemeClr val="lt1"/>
              </a:solidFill>
            </a:endParaRPr>
          </a:p>
        </p:txBody>
      </p:sp>
      <p:sp>
        <p:nvSpPr>
          <p:cNvPr id="462" name="Google Shape;462;p38"/>
          <p:cNvSpPr/>
          <p:nvPr/>
        </p:nvSpPr>
        <p:spPr>
          <a:xfrm>
            <a:off x="4251600" y="1716550"/>
            <a:ext cx="883500" cy="228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è</a:t>
            </a:r>
            <a:endParaRPr b="1" sz="1200">
              <a:solidFill>
                <a:schemeClr val="lt1"/>
              </a:solidFill>
            </a:endParaRPr>
          </a:p>
        </p:txBody>
      </p:sp>
      <p:sp>
        <p:nvSpPr>
          <p:cNvPr id="463" name="Google Shape;463;p38"/>
          <p:cNvSpPr/>
          <p:nvPr/>
        </p:nvSpPr>
        <p:spPr>
          <a:xfrm>
            <a:off x="4251600" y="1989450"/>
            <a:ext cx="883500" cy="228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un</a:t>
            </a:r>
            <a:endParaRPr b="1" sz="1200">
              <a:solidFill>
                <a:schemeClr val="lt1"/>
              </a:solidFill>
            </a:endParaRPr>
          </a:p>
        </p:txBody>
      </p:sp>
      <p:sp>
        <p:nvSpPr>
          <p:cNvPr id="464" name="Google Shape;464;p38"/>
          <p:cNvSpPr/>
          <p:nvPr/>
        </p:nvSpPr>
        <p:spPr>
          <a:xfrm>
            <a:off x="4251604" y="2261875"/>
            <a:ext cx="3455100" cy="279600"/>
          </a:xfrm>
          <a:prstGeom prst="rect">
            <a:avLst/>
          </a:prstGeom>
          <a:solidFill>
            <a:srgbClr val="00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pagliaccio</a:t>
            </a:r>
            <a:endParaRPr b="1" sz="1200">
              <a:solidFill>
                <a:schemeClr val="lt1"/>
              </a:solidFill>
            </a:endParaRPr>
          </a:p>
        </p:txBody>
      </p:sp>
      <p:sp>
        <p:nvSpPr>
          <p:cNvPr id="465" name="Google Shape;465;p38"/>
          <p:cNvSpPr/>
          <p:nvPr/>
        </p:nvSpPr>
        <p:spPr>
          <a:xfrm>
            <a:off x="4251600" y="2598600"/>
            <a:ext cx="883500" cy="228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ha</a:t>
            </a:r>
            <a:endParaRPr b="1" sz="1200">
              <a:solidFill>
                <a:schemeClr val="lt1"/>
              </a:solidFill>
            </a:endParaRPr>
          </a:p>
        </p:txBody>
      </p:sp>
      <p:sp>
        <p:nvSpPr>
          <p:cNvPr id="466" name="Google Shape;466;p38"/>
          <p:cNvSpPr/>
          <p:nvPr/>
        </p:nvSpPr>
        <p:spPr>
          <a:xfrm>
            <a:off x="4251600" y="2888075"/>
            <a:ext cx="883500" cy="228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33</a:t>
            </a:r>
            <a:endParaRPr b="1" sz="1200">
              <a:solidFill>
                <a:schemeClr val="lt1"/>
              </a:solidFill>
            </a:endParaRPr>
          </a:p>
        </p:txBody>
      </p:sp>
      <p:sp>
        <p:nvSpPr>
          <p:cNvPr id="467" name="Google Shape;467;p38"/>
          <p:cNvSpPr/>
          <p:nvPr/>
        </p:nvSpPr>
        <p:spPr>
          <a:xfrm>
            <a:off x="4251600" y="3167725"/>
            <a:ext cx="883500" cy="228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anni</a:t>
            </a:r>
            <a:endParaRPr b="1" sz="1200">
              <a:solidFill>
                <a:schemeClr val="lt1"/>
              </a:solidFill>
            </a:endParaRPr>
          </a:p>
        </p:txBody>
      </p:sp>
      <p:sp>
        <p:nvSpPr>
          <p:cNvPr id="468" name="Google Shape;468;p38"/>
          <p:cNvSpPr/>
          <p:nvPr/>
        </p:nvSpPr>
        <p:spPr>
          <a:xfrm>
            <a:off x="4251600" y="3450150"/>
            <a:ext cx="1142100" cy="228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Gianluca</a:t>
            </a:r>
            <a:endParaRPr b="1" sz="1200">
              <a:solidFill>
                <a:schemeClr val="lt1"/>
              </a:solidFill>
            </a:endParaRPr>
          </a:p>
        </p:txBody>
      </p:sp>
      <p:sp>
        <p:nvSpPr>
          <p:cNvPr id="469" name="Google Shape;469;p38"/>
          <p:cNvSpPr/>
          <p:nvPr/>
        </p:nvSpPr>
        <p:spPr>
          <a:xfrm>
            <a:off x="4251600" y="3722825"/>
            <a:ext cx="1724100" cy="279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figlio</a:t>
            </a:r>
            <a:endParaRPr b="1" sz="1200">
              <a:solidFill>
                <a:schemeClr val="lt1"/>
              </a:solidFill>
            </a:endParaRPr>
          </a:p>
        </p:txBody>
      </p:sp>
      <p:sp>
        <p:nvSpPr>
          <p:cNvPr id="470" name="Google Shape;470;p38"/>
          <p:cNvSpPr/>
          <p:nvPr/>
        </p:nvSpPr>
        <p:spPr>
          <a:xfrm>
            <a:off x="4255650" y="4329675"/>
            <a:ext cx="883500" cy="228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2</a:t>
            </a:r>
            <a:endParaRPr b="1" sz="1200">
              <a:solidFill>
                <a:schemeClr val="lt1"/>
              </a:solidFill>
            </a:endParaRPr>
          </a:p>
        </p:txBody>
      </p:sp>
      <p:sp>
        <p:nvSpPr>
          <p:cNvPr id="471" name="Google Shape;471;p38"/>
          <p:cNvSpPr/>
          <p:nvPr/>
        </p:nvSpPr>
        <p:spPr>
          <a:xfrm>
            <a:off x="4251600" y="4045475"/>
            <a:ext cx="876300" cy="228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di</a:t>
            </a:r>
            <a:endParaRPr b="1" sz="1200">
              <a:solidFill>
                <a:schemeClr val="lt1"/>
              </a:solidFill>
            </a:endParaRPr>
          </a:p>
        </p:txBody>
      </p:sp>
      <p:sp>
        <p:nvSpPr>
          <p:cNvPr id="472" name="Google Shape;472;p38"/>
          <p:cNvSpPr/>
          <p:nvPr/>
        </p:nvSpPr>
        <p:spPr>
          <a:xfrm>
            <a:off x="2333850" y="2844175"/>
            <a:ext cx="1142100" cy="1180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Modello</a:t>
            </a:r>
            <a:endParaRPr/>
          </a:p>
        </p:txBody>
      </p:sp>
      <p:sp>
        <p:nvSpPr>
          <p:cNvPr id="473" name="Google Shape;473;p38"/>
          <p:cNvSpPr/>
          <p:nvPr/>
        </p:nvSpPr>
        <p:spPr>
          <a:xfrm rot="1666751">
            <a:off x="1880495" y="2706845"/>
            <a:ext cx="620514" cy="164790"/>
          </a:xfrm>
          <a:prstGeom prst="rightArrow">
            <a:avLst>
              <a:gd fmla="val 50000" name="adj1"/>
              <a:gd fmla="val 50000"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4" name="Google Shape;474;p38"/>
          <p:cNvSpPr/>
          <p:nvPr/>
        </p:nvSpPr>
        <p:spPr>
          <a:xfrm rot="-1590745">
            <a:off x="1402381" y="3795262"/>
            <a:ext cx="876360" cy="164888"/>
          </a:xfrm>
          <a:prstGeom prst="rightArrow">
            <a:avLst>
              <a:gd fmla="val 50000" name="adj1"/>
              <a:gd fmla="val 23621"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5" name="Google Shape;475;p38"/>
          <p:cNvSpPr/>
          <p:nvPr/>
        </p:nvSpPr>
        <p:spPr>
          <a:xfrm rot="-2354">
            <a:off x="1402543" y="3320423"/>
            <a:ext cx="876300" cy="165000"/>
          </a:xfrm>
          <a:prstGeom prst="rightArrow">
            <a:avLst>
              <a:gd fmla="val 50000" name="adj1"/>
              <a:gd fmla="val 22291"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6" name="Google Shape;476;p38"/>
          <p:cNvSpPr/>
          <p:nvPr/>
        </p:nvSpPr>
        <p:spPr>
          <a:xfrm rot="-2337">
            <a:off x="3643122" y="3277777"/>
            <a:ext cx="441300" cy="165000"/>
          </a:xfrm>
          <a:prstGeom prst="rightArrow">
            <a:avLst>
              <a:gd fmla="val 50000" name="adj1"/>
              <a:gd fmla="val 22291"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7" name="Google Shape;477;p38"/>
          <p:cNvSpPr txBox="1"/>
          <p:nvPr>
            <p:ph type="title"/>
          </p:nvPr>
        </p:nvSpPr>
        <p:spPr>
          <a:xfrm>
            <a:off x="7663600" y="2167200"/>
            <a:ext cx="876300" cy="504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600">
                <a:latin typeface="Lato"/>
                <a:ea typeface="Lato"/>
                <a:cs typeface="Lato"/>
                <a:sym typeface="Lato"/>
              </a:rPr>
              <a:t>60%</a:t>
            </a:r>
            <a:endParaRPr b="1" sz="1600">
              <a:latin typeface="Lato"/>
              <a:ea typeface="Lato"/>
              <a:cs typeface="Lato"/>
              <a:sym typeface="Lato"/>
            </a:endParaRPr>
          </a:p>
        </p:txBody>
      </p:sp>
      <p:sp>
        <p:nvSpPr>
          <p:cNvPr id="478" name="Google Shape;478;p38"/>
          <p:cNvSpPr txBox="1"/>
          <p:nvPr>
            <p:ph type="title"/>
          </p:nvPr>
        </p:nvSpPr>
        <p:spPr>
          <a:xfrm>
            <a:off x="6005850" y="3610475"/>
            <a:ext cx="876300" cy="504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600">
                <a:latin typeface="Lato"/>
                <a:ea typeface="Lato"/>
                <a:cs typeface="Lato"/>
                <a:sym typeface="Lato"/>
              </a:rPr>
              <a:t>23</a:t>
            </a:r>
            <a:r>
              <a:rPr b="1" lang="it" sz="1600">
                <a:latin typeface="Lato"/>
                <a:ea typeface="Lato"/>
                <a:cs typeface="Lato"/>
                <a:sym typeface="Lato"/>
              </a:rPr>
              <a:t>%</a:t>
            </a:r>
            <a:endParaRPr b="1" sz="1600">
              <a:latin typeface="Lato"/>
              <a:ea typeface="Lato"/>
              <a:cs typeface="Lato"/>
              <a:sym typeface="Lato"/>
            </a:endParaRPr>
          </a:p>
        </p:txBody>
      </p:sp>
      <p:sp>
        <p:nvSpPr>
          <p:cNvPr id="479" name="Google Shape;479;p38"/>
          <p:cNvSpPr txBox="1"/>
          <p:nvPr>
            <p:ph type="title"/>
          </p:nvPr>
        </p:nvSpPr>
        <p:spPr>
          <a:xfrm>
            <a:off x="5139150" y="1622152"/>
            <a:ext cx="876300" cy="27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400">
                <a:latin typeface="Lato"/>
                <a:ea typeface="Lato"/>
                <a:cs typeface="Lato"/>
                <a:sym typeface="Lato"/>
              </a:rPr>
              <a:t>1%</a:t>
            </a:r>
            <a:endParaRPr b="1" sz="1400">
              <a:latin typeface="Lato"/>
              <a:ea typeface="Lato"/>
              <a:cs typeface="Lato"/>
              <a:sym typeface="Lato"/>
            </a:endParaRPr>
          </a:p>
        </p:txBody>
      </p:sp>
      <p:sp>
        <p:nvSpPr>
          <p:cNvPr id="480" name="Google Shape;480;p38"/>
          <p:cNvSpPr txBox="1"/>
          <p:nvPr>
            <p:ph type="title"/>
          </p:nvPr>
        </p:nvSpPr>
        <p:spPr>
          <a:xfrm>
            <a:off x="5393700" y="3333325"/>
            <a:ext cx="876300" cy="504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600">
                <a:latin typeface="Lato"/>
                <a:ea typeface="Lato"/>
                <a:cs typeface="Lato"/>
                <a:sym typeface="Lato"/>
              </a:rPr>
              <a:t>5</a:t>
            </a:r>
            <a:r>
              <a:rPr b="1" lang="it" sz="1600">
                <a:latin typeface="Lato"/>
                <a:ea typeface="Lato"/>
                <a:cs typeface="Lato"/>
                <a:sym typeface="Lato"/>
              </a:rPr>
              <a:t>%</a:t>
            </a:r>
            <a:endParaRPr b="1" sz="1600">
              <a:latin typeface="Lato"/>
              <a:ea typeface="Lato"/>
              <a:cs typeface="Lato"/>
              <a:sym typeface="Lato"/>
            </a:endParaRPr>
          </a:p>
        </p:txBody>
      </p:sp>
      <p:sp>
        <p:nvSpPr>
          <p:cNvPr id="481" name="Google Shape;481;p38"/>
          <p:cNvSpPr txBox="1"/>
          <p:nvPr>
            <p:ph type="title"/>
          </p:nvPr>
        </p:nvSpPr>
        <p:spPr>
          <a:xfrm>
            <a:off x="5139150" y="1883854"/>
            <a:ext cx="876300" cy="27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400">
                <a:latin typeface="Lato"/>
                <a:ea typeface="Lato"/>
                <a:cs typeface="Lato"/>
                <a:sym typeface="Lato"/>
              </a:rPr>
              <a:t>1%</a:t>
            </a:r>
            <a:endParaRPr b="1" sz="1400">
              <a:latin typeface="Lato"/>
              <a:ea typeface="Lato"/>
              <a:cs typeface="Lato"/>
              <a:sym typeface="Lato"/>
            </a:endParaRPr>
          </a:p>
        </p:txBody>
      </p:sp>
      <p:sp>
        <p:nvSpPr>
          <p:cNvPr id="482" name="Google Shape;482;p38"/>
          <p:cNvSpPr txBox="1"/>
          <p:nvPr>
            <p:ph type="title"/>
          </p:nvPr>
        </p:nvSpPr>
        <p:spPr>
          <a:xfrm>
            <a:off x="5139150" y="2515003"/>
            <a:ext cx="876300" cy="27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400">
                <a:latin typeface="Lato"/>
                <a:ea typeface="Lato"/>
                <a:cs typeface="Lato"/>
                <a:sym typeface="Lato"/>
              </a:rPr>
              <a:t>1%</a:t>
            </a:r>
            <a:endParaRPr b="1" sz="1400">
              <a:latin typeface="Lato"/>
              <a:ea typeface="Lato"/>
              <a:cs typeface="Lato"/>
              <a:sym typeface="Lato"/>
            </a:endParaRPr>
          </a:p>
        </p:txBody>
      </p:sp>
      <p:sp>
        <p:nvSpPr>
          <p:cNvPr id="483" name="Google Shape;483;p38"/>
          <p:cNvSpPr txBox="1"/>
          <p:nvPr>
            <p:ph type="title"/>
          </p:nvPr>
        </p:nvSpPr>
        <p:spPr>
          <a:xfrm>
            <a:off x="5139150" y="2815433"/>
            <a:ext cx="876300" cy="27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400">
                <a:latin typeface="Lato"/>
                <a:ea typeface="Lato"/>
                <a:cs typeface="Lato"/>
                <a:sym typeface="Lato"/>
              </a:rPr>
              <a:t>1%</a:t>
            </a:r>
            <a:endParaRPr b="1" sz="1400">
              <a:latin typeface="Lato"/>
              <a:ea typeface="Lato"/>
              <a:cs typeface="Lato"/>
              <a:sym typeface="Lato"/>
            </a:endParaRPr>
          </a:p>
        </p:txBody>
      </p:sp>
      <p:sp>
        <p:nvSpPr>
          <p:cNvPr id="484" name="Google Shape;484;p38"/>
          <p:cNvSpPr txBox="1"/>
          <p:nvPr>
            <p:ph type="title"/>
          </p:nvPr>
        </p:nvSpPr>
        <p:spPr>
          <a:xfrm>
            <a:off x="5139150" y="3058399"/>
            <a:ext cx="876300" cy="27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400">
                <a:latin typeface="Lato"/>
                <a:ea typeface="Lato"/>
                <a:cs typeface="Lato"/>
                <a:sym typeface="Lato"/>
              </a:rPr>
              <a:t>1%</a:t>
            </a:r>
            <a:endParaRPr b="1" sz="1400">
              <a:latin typeface="Lato"/>
              <a:ea typeface="Lato"/>
              <a:cs typeface="Lato"/>
              <a:sym typeface="Lato"/>
            </a:endParaRPr>
          </a:p>
        </p:txBody>
      </p:sp>
      <p:sp>
        <p:nvSpPr>
          <p:cNvPr id="485" name="Google Shape;485;p38"/>
          <p:cNvSpPr txBox="1"/>
          <p:nvPr>
            <p:ph type="title"/>
          </p:nvPr>
        </p:nvSpPr>
        <p:spPr>
          <a:xfrm>
            <a:off x="5139150" y="3972799"/>
            <a:ext cx="876300" cy="27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400">
                <a:latin typeface="Lato"/>
                <a:ea typeface="Lato"/>
                <a:cs typeface="Lato"/>
                <a:sym typeface="Lato"/>
              </a:rPr>
              <a:t>1%</a:t>
            </a:r>
            <a:endParaRPr b="1" sz="1400">
              <a:latin typeface="Lato"/>
              <a:ea typeface="Lato"/>
              <a:cs typeface="Lato"/>
              <a:sym typeface="Lato"/>
            </a:endParaRPr>
          </a:p>
        </p:txBody>
      </p:sp>
      <p:sp>
        <p:nvSpPr>
          <p:cNvPr id="486" name="Google Shape;486;p38"/>
          <p:cNvSpPr txBox="1"/>
          <p:nvPr>
            <p:ph type="title"/>
          </p:nvPr>
        </p:nvSpPr>
        <p:spPr>
          <a:xfrm>
            <a:off x="5139150" y="4234501"/>
            <a:ext cx="876300" cy="27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400">
                <a:latin typeface="Lato"/>
                <a:ea typeface="Lato"/>
                <a:cs typeface="Lato"/>
                <a:sym typeface="Lato"/>
              </a:rPr>
              <a:t>1%</a:t>
            </a:r>
            <a:endParaRPr b="1" sz="1400">
              <a:latin typeface="Lato"/>
              <a:ea typeface="Lato"/>
              <a:cs typeface="Lato"/>
              <a:sym typeface="Lato"/>
            </a:endParaRPr>
          </a:p>
        </p:txBody>
      </p:sp>
      <p:sp>
        <p:nvSpPr>
          <p:cNvPr id="487" name="Google Shape;487;p38"/>
          <p:cNvSpPr txBox="1"/>
          <p:nvPr>
            <p:ph type="title"/>
          </p:nvPr>
        </p:nvSpPr>
        <p:spPr>
          <a:xfrm>
            <a:off x="5393700" y="1316210"/>
            <a:ext cx="876300" cy="504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600">
                <a:latin typeface="Lato"/>
                <a:ea typeface="Lato"/>
                <a:cs typeface="Lato"/>
                <a:sym typeface="Lato"/>
              </a:rPr>
              <a:t>5%</a:t>
            </a:r>
            <a:endParaRPr b="1" sz="1600">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39"/>
          <p:cNvSpPr txBox="1"/>
          <p:nvPr>
            <p:ph type="title"/>
          </p:nvPr>
        </p:nvSpPr>
        <p:spPr>
          <a:xfrm>
            <a:off x="311700" y="281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20">
                <a:solidFill>
                  <a:srgbClr val="45818E"/>
                </a:solidFill>
                <a:latin typeface="Lato Black"/>
                <a:ea typeface="Lato Black"/>
                <a:cs typeface="Lato Black"/>
                <a:sym typeface="Lato Black"/>
              </a:rPr>
              <a:t>Generare nuovo testo</a:t>
            </a:r>
            <a:endParaRPr sz="2420">
              <a:solidFill>
                <a:srgbClr val="45818E"/>
              </a:solidFill>
              <a:latin typeface="Lato Black"/>
              <a:ea typeface="Lato Black"/>
              <a:cs typeface="Lato Black"/>
              <a:sym typeface="Lato Black"/>
            </a:endParaRPr>
          </a:p>
        </p:txBody>
      </p:sp>
      <p:sp>
        <p:nvSpPr>
          <p:cNvPr id="493" name="Google Shape;493;p39"/>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94" name="Google Shape;494;p39"/>
          <p:cNvPicPr preferRelativeResize="0"/>
          <p:nvPr/>
        </p:nvPicPr>
        <p:blipFill>
          <a:blip r:embed="rId3">
            <a:alphaModFix/>
          </a:blip>
          <a:stretch>
            <a:fillRect/>
          </a:stretch>
        </p:blipFill>
        <p:spPr>
          <a:xfrm>
            <a:off x="110750" y="4830849"/>
            <a:ext cx="1410350" cy="228250"/>
          </a:xfrm>
          <a:prstGeom prst="rect">
            <a:avLst/>
          </a:prstGeom>
          <a:noFill/>
          <a:ln>
            <a:noFill/>
          </a:ln>
        </p:spPr>
      </p:pic>
      <p:sp>
        <p:nvSpPr>
          <p:cNvPr id="495" name="Google Shape;495;p39"/>
          <p:cNvSpPr txBox="1"/>
          <p:nvPr/>
        </p:nvSpPr>
        <p:spPr>
          <a:xfrm>
            <a:off x="5254725" y="4748600"/>
            <a:ext cx="3889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Font typeface="Arial"/>
              <a:buNone/>
            </a:pPr>
            <a:r>
              <a:rPr b="1" lang="it">
                <a:solidFill>
                  <a:schemeClr val="lt1"/>
                </a:solidFill>
                <a:latin typeface="Lato"/>
                <a:ea typeface="Lato"/>
                <a:cs typeface="Lato"/>
                <a:sym typeface="Lato"/>
              </a:rPr>
              <a:t>Large Language Model</a:t>
            </a:r>
            <a:endParaRPr b="1">
              <a:solidFill>
                <a:schemeClr val="lt1"/>
              </a:solidFill>
              <a:latin typeface="Lato"/>
              <a:ea typeface="Lato"/>
              <a:cs typeface="Lato"/>
              <a:sym typeface="Lato"/>
            </a:endParaRPr>
          </a:p>
        </p:txBody>
      </p:sp>
      <p:sp>
        <p:nvSpPr>
          <p:cNvPr id="496" name="Google Shape;496;p39"/>
          <p:cNvSpPr txBox="1"/>
          <p:nvPr>
            <p:ph type="title"/>
          </p:nvPr>
        </p:nvSpPr>
        <p:spPr>
          <a:xfrm>
            <a:off x="311700" y="812050"/>
            <a:ext cx="7640400" cy="504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800">
                <a:latin typeface="Lato"/>
                <a:ea typeface="Lato"/>
                <a:cs typeface="Lato"/>
                <a:sym typeface="Lato"/>
              </a:rPr>
              <a:t>Testo generato</a:t>
            </a:r>
            <a:endParaRPr sz="1800">
              <a:latin typeface="Lato"/>
              <a:ea typeface="Lato"/>
              <a:cs typeface="Lato"/>
              <a:sym typeface="Lato"/>
            </a:endParaRPr>
          </a:p>
          <a:p>
            <a:pPr indent="0" lvl="0" marL="0" rtl="0" algn="l">
              <a:lnSpc>
                <a:spcPct val="100000"/>
              </a:lnSpc>
              <a:spcBef>
                <a:spcPts val="0"/>
              </a:spcBef>
              <a:spcAft>
                <a:spcPts val="0"/>
              </a:spcAft>
              <a:buNone/>
            </a:pPr>
            <a:r>
              <a:rPr b="1" lang="it" sz="1800">
                <a:latin typeface="Lato"/>
                <a:ea typeface="Lato"/>
                <a:cs typeface="Lato"/>
                <a:sym typeface="Lato"/>
              </a:rPr>
              <a:t>Gianluca ha un</a:t>
            </a:r>
            <a:endParaRPr b="1" sz="1800">
              <a:latin typeface="Lato"/>
              <a:ea typeface="Lato"/>
              <a:cs typeface="Lato"/>
              <a:sym typeface="Lato"/>
            </a:endParaRPr>
          </a:p>
          <a:p>
            <a:pPr indent="0" lvl="0" marL="0" rtl="0" algn="l">
              <a:lnSpc>
                <a:spcPct val="100000"/>
              </a:lnSpc>
              <a:spcBef>
                <a:spcPts val="0"/>
              </a:spcBef>
              <a:spcAft>
                <a:spcPts val="0"/>
              </a:spcAft>
              <a:buNone/>
            </a:pPr>
            <a:r>
              <a:t/>
            </a:r>
            <a:endParaRPr sz="1800">
              <a:latin typeface="Lato"/>
              <a:ea typeface="Lato"/>
              <a:cs typeface="Lato"/>
              <a:sym typeface="Lato"/>
            </a:endParaRPr>
          </a:p>
        </p:txBody>
      </p:sp>
      <p:sp>
        <p:nvSpPr>
          <p:cNvPr id="497" name="Google Shape;497;p39"/>
          <p:cNvSpPr/>
          <p:nvPr/>
        </p:nvSpPr>
        <p:spPr>
          <a:xfrm>
            <a:off x="357875" y="2007297"/>
            <a:ext cx="14439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Gianluca</a:t>
            </a:r>
            <a:endParaRPr b="1" sz="2000">
              <a:solidFill>
                <a:schemeClr val="lt1"/>
              </a:solidFill>
            </a:endParaRPr>
          </a:p>
        </p:txBody>
      </p:sp>
      <p:sp>
        <p:nvSpPr>
          <p:cNvPr id="498" name="Google Shape;498;p39"/>
          <p:cNvSpPr/>
          <p:nvPr/>
        </p:nvSpPr>
        <p:spPr>
          <a:xfrm>
            <a:off x="357875" y="2747147"/>
            <a:ext cx="9681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ha</a:t>
            </a:r>
            <a:endParaRPr b="1" sz="2000">
              <a:solidFill>
                <a:schemeClr val="lt1"/>
              </a:solidFill>
            </a:endParaRPr>
          </a:p>
        </p:txBody>
      </p:sp>
      <p:sp>
        <p:nvSpPr>
          <p:cNvPr id="499" name="Google Shape;499;p39"/>
          <p:cNvSpPr/>
          <p:nvPr/>
        </p:nvSpPr>
        <p:spPr>
          <a:xfrm>
            <a:off x="357875" y="3486997"/>
            <a:ext cx="9681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un</a:t>
            </a:r>
            <a:endParaRPr b="1" sz="2000">
              <a:solidFill>
                <a:schemeClr val="lt1"/>
              </a:solidFill>
            </a:endParaRPr>
          </a:p>
        </p:txBody>
      </p:sp>
      <p:sp>
        <p:nvSpPr>
          <p:cNvPr id="500" name="Google Shape;500;p39"/>
          <p:cNvSpPr/>
          <p:nvPr/>
        </p:nvSpPr>
        <p:spPr>
          <a:xfrm>
            <a:off x="4230050" y="1245475"/>
            <a:ext cx="1142100" cy="279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Giuseppe</a:t>
            </a:r>
            <a:endParaRPr b="1" sz="1200">
              <a:solidFill>
                <a:schemeClr val="lt1"/>
              </a:solidFill>
            </a:endParaRPr>
          </a:p>
        </p:txBody>
      </p:sp>
      <p:sp>
        <p:nvSpPr>
          <p:cNvPr id="501" name="Google Shape;501;p39"/>
          <p:cNvSpPr/>
          <p:nvPr/>
        </p:nvSpPr>
        <p:spPr>
          <a:xfrm>
            <a:off x="4230050" y="1562875"/>
            <a:ext cx="883500" cy="228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è</a:t>
            </a:r>
            <a:endParaRPr b="1" sz="1200">
              <a:solidFill>
                <a:schemeClr val="lt1"/>
              </a:solidFill>
            </a:endParaRPr>
          </a:p>
        </p:txBody>
      </p:sp>
      <p:sp>
        <p:nvSpPr>
          <p:cNvPr id="502" name="Google Shape;502;p39"/>
          <p:cNvSpPr/>
          <p:nvPr/>
        </p:nvSpPr>
        <p:spPr>
          <a:xfrm>
            <a:off x="4230050" y="1835775"/>
            <a:ext cx="883500" cy="228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un</a:t>
            </a:r>
            <a:endParaRPr b="1" sz="1200">
              <a:solidFill>
                <a:schemeClr val="lt1"/>
              </a:solidFill>
            </a:endParaRPr>
          </a:p>
        </p:txBody>
      </p:sp>
      <p:sp>
        <p:nvSpPr>
          <p:cNvPr id="503" name="Google Shape;503;p39"/>
          <p:cNvSpPr/>
          <p:nvPr/>
        </p:nvSpPr>
        <p:spPr>
          <a:xfrm>
            <a:off x="4230052" y="2108200"/>
            <a:ext cx="1763700" cy="279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pagliaccio</a:t>
            </a:r>
            <a:endParaRPr b="1" sz="1200">
              <a:solidFill>
                <a:schemeClr val="lt1"/>
              </a:solidFill>
            </a:endParaRPr>
          </a:p>
        </p:txBody>
      </p:sp>
      <p:sp>
        <p:nvSpPr>
          <p:cNvPr id="504" name="Google Shape;504;p39"/>
          <p:cNvSpPr/>
          <p:nvPr/>
        </p:nvSpPr>
        <p:spPr>
          <a:xfrm>
            <a:off x="4230050" y="2444925"/>
            <a:ext cx="883500" cy="228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ha</a:t>
            </a:r>
            <a:endParaRPr b="1" sz="1200">
              <a:solidFill>
                <a:schemeClr val="lt1"/>
              </a:solidFill>
            </a:endParaRPr>
          </a:p>
        </p:txBody>
      </p:sp>
      <p:sp>
        <p:nvSpPr>
          <p:cNvPr id="505" name="Google Shape;505;p39"/>
          <p:cNvSpPr/>
          <p:nvPr/>
        </p:nvSpPr>
        <p:spPr>
          <a:xfrm>
            <a:off x="4230050" y="2734400"/>
            <a:ext cx="883500" cy="228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33</a:t>
            </a:r>
            <a:endParaRPr b="1" sz="1200">
              <a:solidFill>
                <a:schemeClr val="lt1"/>
              </a:solidFill>
            </a:endParaRPr>
          </a:p>
        </p:txBody>
      </p:sp>
      <p:sp>
        <p:nvSpPr>
          <p:cNvPr id="506" name="Google Shape;506;p39"/>
          <p:cNvSpPr/>
          <p:nvPr/>
        </p:nvSpPr>
        <p:spPr>
          <a:xfrm>
            <a:off x="4230050" y="3014050"/>
            <a:ext cx="883500" cy="228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anni</a:t>
            </a:r>
            <a:endParaRPr b="1" sz="1200">
              <a:solidFill>
                <a:schemeClr val="lt1"/>
              </a:solidFill>
            </a:endParaRPr>
          </a:p>
        </p:txBody>
      </p:sp>
      <p:sp>
        <p:nvSpPr>
          <p:cNvPr id="507" name="Google Shape;507;p39"/>
          <p:cNvSpPr/>
          <p:nvPr/>
        </p:nvSpPr>
        <p:spPr>
          <a:xfrm>
            <a:off x="4230050" y="3296475"/>
            <a:ext cx="1142100" cy="228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Gianluca</a:t>
            </a:r>
            <a:endParaRPr b="1" sz="1200">
              <a:solidFill>
                <a:schemeClr val="lt1"/>
              </a:solidFill>
            </a:endParaRPr>
          </a:p>
        </p:txBody>
      </p:sp>
      <p:sp>
        <p:nvSpPr>
          <p:cNvPr id="508" name="Google Shape;508;p39"/>
          <p:cNvSpPr/>
          <p:nvPr/>
        </p:nvSpPr>
        <p:spPr>
          <a:xfrm>
            <a:off x="4230050" y="3569150"/>
            <a:ext cx="3411900" cy="279600"/>
          </a:xfrm>
          <a:prstGeom prst="rect">
            <a:avLst/>
          </a:prstGeom>
          <a:solidFill>
            <a:srgbClr val="00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figlio</a:t>
            </a:r>
            <a:endParaRPr b="1" sz="1200">
              <a:solidFill>
                <a:schemeClr val="lt1"/>
              </a:solidFill>
            </a:endParaRPr>
          </a:p>
        </p:txBody>
      </p:sp>
      <p:sp>
        <p:nvSpPr>
          <p:cNvPr id="509" name="Google Shape;509;p39"/>
          <p:cNvSpPr/>
          <p:nvPr/>
        </p:nvSpPr>
        <p:spPr>
          <a:xfrm>
            <a:off x="4234100" y="4164540"/>
            <a:ext cx="883500" cy="228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2</a:t>
            </a:r>
            <a:endParaRPr b="1" sz="1200">
              <a:solidFill>
                <a:schemeClr val="lt1"/>
              </a:solidFill>
            </a:endParaRPr>
          </a:p>
        </p:txBody>
      </p:sp>
      <p:sp>
        <p:nvSpPr>
          <p:cNvPr id="510" name="Google Shape;510;p39"/>
          <p:cNvSpPr/>
          <p:nvPr/>
        </p:nvSpPr>
        <p:spPr>
          <a:xfrm>
            <a:off x="4230050" y="3891800"/>
            <a:ext cx="876300" cy="228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di</a:t>
            </a:r>
            <a:endParaRPr b="1" sz="1200">
              <a:solidFill>
                <a:schemeClr val="lt1"/>
              </a:solidFill>
            </a:endParaRPr>
          </a:p>
        </p:txBody>
      </p:sp>
      <p:sp>
        <p:nvSpPr>
          <p:cNvPr id="511" name="Google Shape;511;p39"/>
          <p:cNvSpPr/>
          <p:nvPr/>
        </p:nvSpPr>
        <p:spPr>
          <a:xfrm>
            <a:off x="2312300" y="2538100"/>
            <a:ext cx="1142100" cy="1180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Modello</a:t>
            </a:r>
            <a:endParaRPr/>
          </a:p>
        </p:txBody>
      </p:sp>
      <p:sp>
        <p:nvSpPr>
          <p:cNvPr id="512" name="Google Shape;512;p39"/>
          <p:cNvSpPr/>
          <p:nvPr/>
        </p:nvSpPr>
        <p:spPr>
          <a:xfrm rot="1666751">
            <a:off x="1858945" y="2400770"/>
            <a:ext cx="620514" cy="164790"/>
          </a:xfrm>
          <a:prstGeom prst="rightArrow">
            <a:avLst>
              <a:gd fmla="val 50000" name="adj1"/>
              <a:gd fmla="val 50000"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3" name="Google Shape;513;p39"/>
          <p:cNvSpPr/>
          <p:nvPr/>
        </p:nvSpPr>
        <p:spPr>
          <a:xfrm rot="-1590745">
            <a:off x="1380831" y="3489187"/>
            <a:ext cx="876360" cy="164888"/>
          </a:xfrm>
          <a:prstGeom prst="rightArrow">
            <a:avLst>
              <a:gd fmla="val 50000" name="adj1"/>
              <a:gd fmla="val 23621"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4" name="Google Shape;514;p39"/>
          <p:cNvSpPr/>
          <p:nvPr/>
        </p:nvSpPr>
        <p:spPr>
          <a:xfrm rot="-2354">
            <a:off x="1380993" y="3014348"/>
            <a:ext cx="876300" cy="165000"/>
          </a:xfrm>
          <a:prstGeom prst="rightArrow">
            <a:avLst>
              <a:gd fmla="val 50000" name="adj1"/>
              <a:gd fmla="val 22291"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5" name="Google Shape;515;p39"/>
          <p:cNvSpPr/>
          <p:nvPr/>
        </p:nvSpPr>
        <p:spPr>
          <a:xfrm rot="-2337">
            <a:off x="3621572" y="2971702"/>
            <a:ext cx="441300" cy="165000"/>
          </a:xfrm>
          <a:prstGeom prst="rightArrow">
            <a:avLst>
              <a:gd fmla="val 50000" name="adj1"/>
              <a:gd fmla="val 22291"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6" name="Google Shape;516;p39"/>
          <p:cNvSpPr txBox="1"/>
          <p:nvPr>
            <p:ph type="title"/>
          </p:nvPr>
        </p:nvSpPr>
        <p:spPr>
          <a:xfrm>
            <a:off x="5999950" y="1995850"/>
            <a:ext cx="876300" cy="504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600">
                <a:latin typeface="Lato"/>
                <a:ea typeface="Lato"/>
                <a:cs typeface="Lato"/>
                <a:sym typeface="Lato"/>
              </a:rPr>
              <a:t>18</a:t>
            </a:r>
            <a:r>
              <a:rPr b="1" lang="it" sz="1600">
                <a:latin typeface="Lato"/>
                <a:ea typeface="Lato"/>
                <a:cs typeface="Lato"/>
                <a:sym typeface="Lato"/>
              </a:rPr>
              <a:t>%</a:t>
            </a:r>
            <a:endParaRPr b="1" sz="1600">
              <a:latin typeface="Lato"/>
              <a:ea typeface="Lato"/>
              <a:cs typeface="Lato"/>
              <a:sym typeface="Lato"/>
            </a:endParaRPr>
          </a:p>
        </p:txBody>
      </p:sp>
      <p:sp>
        <p:nvSpPr>
          <p:cNvPr id="517" name="Google Shape;517;p39"/>
          <p:cNvSpPr txBox="1"/>
          <p:nvPr>
            <p:ph type="title"/>
          </p:nvPr>
        </p:nvSpPr>
        <p:spPr>
          <a:xfrm>
            <a:off x="7642050" y="3456800"/>
            <a:ext cx="876300" cy="504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600">
                <a:latin typeface="Lato"/>
                <a:ea typeface="Lato"/>
                <a:cs typeface="Lato"/>
                <a:sym typeface="Lato"/>
              </a:rPr>
              <a:t>65</a:t>
            </a:r>
            <a:r>
              <a:rPr b="1" lang="it" sz="1600">
                <a:latin typeface="Lato"/>
                <a:ea typeface="Lato"/>
                <a:cs typeface="Lato"/>
                <a:sym typeface="Lato"/>
              </a:rPr>
              <a:t>%</a:t>
            </a:r>
            <a:endParaRPr b="1" sz="1600">
              <a:latin typeface="Lato"/>
              <a:ea typeface="Lato"/>
              <a:cs typeface="Lato"/>
              <a:sym typeface="Lato"/>
            </a:endParaRPr>
          </a:p>
        </p:txBody>
      </p:sp>
      <p:sp>
        <p:nvSpPr>
          <p:cNvPr id="518" name="Google Shape;518;p39"/>
          <p:cNvSpPr txBox="1"/>
          <p:nvPr>
            <p:ph type="title"/>
          </p:nvPr>
        </p:nvSpPr>
        <p:spPr>
          <a:xfrm>
            <a:off x="5117600" y="1468477"/>
            <a:ext cx="876300" cy="27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400">
                <a:latin typeface="Lato"/>
                <a:ea typeface="Lato"/>
                <a:cs typeface="Lato"/>
                <a:sym typeface="Lato"/>
              </a:rPr>
              <a:t>1%</a:t>
            </a:r>
            <a:endParaRPr b="1" sz="1400">
              <a:latin typeface="Lato"/>
              <a:ea typeface="Lato"/>
              <a:cs typeface="Lato"/>
              <a:sym typeface="Lato"/>
            </a:endParaRPr>
          </a:p>
        </p:txBody>
      </p:sp>
      <p:sp>
        <p:nvSpPr>
          <p:cNvPr id="519" name="Google Shape;519;p39"/>
          <p:cNvSpPr txBox="1"/>
          <p:nvPr>
            <p:ph type="title"/>
          </p:nvPr>
        </p:nvSpPr>
        <p:spPr>
          <a:xfrm>
            <a:off x="5372150" y="3179650"/>
            <a:ext cx="876300" cy="504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600">
                <a:latin typeface="Lato"/>
                <a:ea typeface="Lato"/>
                <a:cs typeface="Lato"/>
                <a:sym typeface="Lato"/>
              </a:rPr>
              <a:t>5%</a:t>
            </a:r>
            <a:endParaRPr b="1" sz="1600">
              <a:latin typeface="Lato"/>
              <a:ea typeface="Lato"/>
              <a:cs typeface="Lato"/>
              <a:sym typeface="Lato"/>
            </a:endParaRPr>
          </a:p>
        </p:txBody>
      </p:sp>
      <p:sp>
        <p:nvSpPr>
          <p:cNvPr id="520" name="Google Shape;520;p39"/>
          <p:cNvSpPr txBox="1"/>
          <p:nvPr>
            <p:ph type="title"/>
          </p:nvPr>
        </p:nvSpPr>
        <p:spPr>
          <a:xfrm>
            <a:off x="5117600" y="1730179"/>
            <a:ext cx="876300" cy="27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400">
                <a:latin typeface="Lato"/>
                <a:ea typeface="Lato"/>
                <a:cs typeface="Lato"/>
                <a:sym typeface="Lato"/>
              </a:rPr>
              <a:t>1%</a:t>
            </a:r>
            <a:endParaRPr b="1" sz="1400">
              <a:latin typeface="Lato"/>
              <a:ea typeface="Lato"/>
              <a:cs typeface="Lato"/>
              <a:sym typeface="Lato"/>
            </a:endParaRPr>
          </a:p>
        </p:txBody>
      </p:sp>
      <p:sp>
        <p:nvSpPr>
          <p:cNvPr id="521" name="Google Shape;521;p39"/>
          <p:cNvSpPr txBox="1"/>
          <p:nvPr>
            <p:ph type="title"/>
          </p:nvPr>
        </p:nvSpPr>
        <p:spPr>
          <a:xfrm>
            <a:off x="5117600" y="2361328"/>
            <a:ext cx="876300" cy="27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400">
                <a:latin typeface="Lato"/>
                <a:ea typeface="Lato"/>
                <a:cs typeface="Lato"/>
                <a:sym typeface="Lato"/>
              </a:rPr>
              <a:t>1%</a:t>
            </a:r>
            <a:endParaRPr b="1" sz="1400">
              <a:latin typeface="Lato"/>
              <a:ea typeface="Lato"/>
              <a:cs typeface="Lato"/>
              <a:sym typeface="Lato"/>
            </a:endParaRPr>
          </a:p>
        </p:txBody>
      </p:sp>
      <p:sp>
        <p:nvSpPr>
          <p:cNvPr id="522" name="Google Shape;522;p39"/>
          <p:cNvSpPr txBox="1"/>
          <p:nvPr>
            <p:ph type="title"/>
          </p:nvPr>
        </p:nvSpPr>
        <p:spPr>
          <a:xfrm>
            <a:off x="5117600" y="2661758"/>
            <a:ext cx="876300" cy="27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400">
                <a:latin typeface="Lato"/>
                <a:ea typeface="Lato"/>
                <a:cs typeface="Lato"/>
                <a:sym typeface="Lato"/>
              </a:rPr>
              <a:t>1%</a:t>
            </a:r>
            <a:endParaRPr b="1" sz="1400">
              <a:latin typeface="Lato"/>
              <a:ea typeface="Lato"/>
              <a:cs typeface="Lato"/>
              <a:sym typeface="Lato"/>
            </a:endParaRPr>
          </a:p>
        </p:txBody>
      </p:sp>
      <p:sp>
        <p:nvSpPr>
          <p:cNvPr id="523" name="Google Shape;523;p39"/>
          <p:cNvSpPr txBox="1"/>
          <p:nvPr>
            <p:ph type="title"/>
          </p:nvPr>
        </p:nvSpPr>
        <p:spPr>
          <a:xfrm>
            <a:off x="5117600" y="2904724"/>
            <a:ext cx="876300" cy="27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400">
                <a:latin typeface="Lato"/>
                <a:ea typeface="Lato"/>
                <a:cs typeface="Lato"/>
                <a:sym typeface="Lato"/>
              </a:rPr>
              <a:t>1%</a:t>
            </a:r>
            <a:endParaRPr b="1" sz="1400">
              <a:latin typeface="Lato"/>
              <a:ea typeface="Lato"/>
              <a:cs typeface="Lato"/>
              <a:sym typeface="Lato"/>
            </a:endParaRPr>
          </a:p>
        </p:txBody>
      </p:sp>
      <p:sp>
        <p:nvSpPr>
          <p:cNvPr id="524" name="Google Shape;524;p39"/>
          <p:cNvSpPr txBox="1"/>
          <p:nvPr>
            <p:ph type="title"/>
          </p:nvPr>
        </p:nvSpPr>
        <p:spPr>
          <a:xfrm>
            <a:off x="5117600" y="3819124"/>
            <a:ext cx="876300" cy="27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400">
                <a:latin typeface="Lato"/>
                <a:ea typeface="Lato"/>
                <a:cs typeface="Lato"/>
                <a:sym typeface="Lato"/>
              </a:rPr>
              <a:t>1%</a:t>
            </a:r>
            <a:endParaRPr b="1" sz="1400">
              <a:latin typeface="Lato"/>
              <a:ea typeface="Lato"/>
              <a:cs typeface="Lato"/>
              <a:sym typeface="Lato"/>
            </a:endParaRPr>
          </a:p>
        </p:txBody>
      </p:sp>
      <p:sp>
        <p:nvSpPr>
          <p:cNvPr id="525" name="Google Shape;525;p39"/>
          <p:cNvSpPr txBox="1"/>
          <p:nvPr>
            <p:ph type="title"/>
          </p:nvPr>
        </p:nvSpPr>
        <p:spPr>
          <a:xfrm>
            <a:off x="5117600" y="4080826"/>
            <a:ext cx="876300" cy="27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400">
                <a:latin typeface="Lato"/>
                <a:ea typeface="Lato"/>
                <a:cs typeface="Lato"/>
                <a:sym typeface="Lato"/>
              </a:rPr>
              <a:t>1%</a:t>
            </a:r>
            <a:endParaRPr b="1" sz="1400">
              <a:latin typeface="Lato"/>
              <a:ea typeface="Lato"/>
              <a:cs typeface="Lato"/>
              <a:sym typeface="Lato"/>
            </a:endParaRPr>
          </a:p>
        </p:txBody>
      </p:sp>
      <p:sp>
        <p:nvSpPr>
          <p:cNvPr id="526" name="Google Shape;526;p39"/>
          <p:cNvSpPr txBox="1"/>
          <p:nvPr>
            <p:ph type="title"/>
          </p:nvPr>
        </p:nvSpPr>
        <p:spPr>
          <a:xfrm>
            <a:off x="5372150" y="1162535"/>
            <a:ext cx="876300" cy="504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600">
                <a:latin typeface="Lato"/>
                <a:ea typeface="Lato"/>
                <a:cs typeface="Lato"/>
                <a:sym typeface="Lato"/>
              </a:rPr>
              <a:t>5%</a:t>
            </a:r>
            <a:endParaRPr b="1" sz="1600">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40"/>
          <p:cNvSpPr txBox="1"/>
          <p:nvPr>
            <p:ph type="title"/>
          </p:nvPr>
        </p:nvSpPr>
        <p:spPr>
          <a:xfrm>
            <a:off x="311700" y="281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20">
                <a:solidFill>
                  <a:srgbClr val="45818E"/>
                </a:solidFill>
                <a:latin typeface="Lato Black"/>
                <a:ea typeface="Lato Black"/>
                <a:cs typeface="Lato Black"/>
                <a:sym typeface="Lato Black"/>
              </a:rPr>
              <a:t>Generare nuovo testo</a:t>
            </a:r>
            <a:endParaRPr sz="2420">
              <a:solidFill>
                <a:srgbClr val="45818E"/>
              </a:solidFill>
              <a:latin typeface="Lato Black"/>
              <a:ea typeface="Lato Black"/>
              <a:cs typeface="Lato Black"/>
              <a:sym typeface="Lato Black"/>
            </a:endParaRPr>
          </a:p>
        </p:txBody>
      </p:sp>
      <p:sp>
        <p:nvSpPr>
          <p:cNvPr id="532" name="Google Shape;532;p40"/>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33" name="Google Shape;533;p40"/>
          <p:cNvPicPr preferRelativeResize="0"/>
          <p:nvPr/>
        </p:nvPicPr>
        <p:blipFill>
          <a:blip r:embed="rId3">
            <a:alphaModFix/>
          </a:blip>
          <a:stretch>
            <a:fillRect/>
          </a:stretch>
        </p:blipFill>
        <p:spPr>
          <a:xfrm>
            <a:off x="110750" y="4830849"/>
            <a:ext cx="1410350" cy="228250"/>
          </a:xfrm>
          <a:prstGeom prst="rect">
            <a:avLst/>
          </a:prstGeom>
          <a:noFill/>
          <a:ln>
            <a:noFill/>
          </a:ln>
        </p:spPr>
      </p:pic>
      <p:sp>
        <p:nvSpPr>
          <p:cNvPr id="534" name="Google Shape;534;p40"/>
          <p:cNvSpPr txBox="1"/>
          <p:nvPr/>
        </p:nvSpPr>
        <p:spPr>
          <a:xfrm>
            <a:off x="5254725" y="4748600"/>
            <a:ext cx="3889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Font typeface="Arial"/>
              <a:buNone/>
            </a:pPr>
            <a:r>
              <a:rPr b="1" lang="it">
                <a:solidFill>
                  <a:schemeClr val="lt1"/>
                </a:solidFill>
                <a:latin typeface="Lato"/>
                <a:ea typeface="Lato"/>
                <a:cs typeface="Lato"/>
                <a:sym typeface="Lato"/>
              </a:rPr>
              <a:t>Large Language Model</a:t>
            </a:r>
            <a:endParaRPr b="1">
              <a:solidFill>
                <a:schemeClr val="lt1"/>
              </a:solidFill>
              <a:latin typeface="Lato"/>
              <a:ea typeface="Lato"/>
              <a:cs typeface="Lato"/>
              <a:sym typeface="Lato"/>
            </a:endParaRPr>
          </a:p>
        </p:txBody>
      </p:sp>
      <p:sp>
        <p:nvSpPr>
          <p:cNvPr id="535" name="Google Shape;535;p40"/>
          <p:cNvSpPr txBox="1"/>
          <p:nvPr>
            <p:ph type="title"/>
          </p:nvPr>
        </p:nvSpPr>
        <p:spPr>
          <a:xfrm>
            <a:off x="311700" y="812050"/>
            <a:ext cx="7640400" cy="504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800">
                <a:latin typeface="Lato"/>
                <a:ea typeface="Lato"/>
                <a:cs typeface="Lato"/>
                <a:sym typeface="Lato"/>
              </a:rPr>
              <a:t>Testo generato</a:t>
            </a:r>
            <a:endParaRPr sz="1800">
              <a:latin typeface="Lato"/>
              <a:ea typeface="Lato"/>
              <a:cs typeface="Lato"/>
              <a:sym typeface="Lato"/>
            </a:endParaRPr>
          </a:p>
          <a:p>
            <a:pPr indent="0" lvl="0" marL="0" rtl="0" algn="l">
              <a:lnSpc>
                <a:spcPct val="100000"/>
              </a:lnSpc>
              <a:spcBef>
                <a:spcPts val="0"/>
              </a:spcBef>
              <a:spcAft>
                <a:spcPts val="0"/>
              </a:spcAft>
              <a:buNone/>
            </a:pPr>
            <a:r>
              <a:rPr b="1" lang="it" sz="1800">
                <a:latin typeface="Lato"/>
                <a:ea typeface="Lato"/>
                <a:cs typeface="Lato"/>
                <a:sym typeface="Lato"/>
              </a:rPr>
              <a:t>Gianluca ha un figlio</a:t>
            </a:r>
            <a:endParaRPr b="1" sz="1800">
              <a:latin typeface="Lato"/>
              <a:ea typeface="Lato"/>
              <a:cs typeface="Lato"/>
              <a:sym typeface="Lato"/>
            </a:endParaRPr>
          </a:p>
          <a:p>
            <a:pPr indent="0" lvl="0" marL="0" rtl="0" algn="l">
              <a:lnSpc>
                <a:spcPct val="100000"/>
              </a:lnSpc>
              <a:spcBef>
                <a:spcPts val="0"/>
              </a:spcBef>
              <a:spcAft>
                <a:spcPts val="0"/>
              </a:spcAft>
              <a:buNone/>
            </a:pPr>
            <a:r>
              <a:t/>
            </a:r>
            <a:endParaRPr sz="1800">
              <a:latin typeface="Lato"/>
              <a:ea typeface="Lato"/>
              <a:cs typeface="Lato"/>
              <a:sym typeface="Lato"/>
            </a:endParaRPr>
          </a:p>
        </p:txBody>
      </p:sp>
      <p:sp>
        <p:nvSpPr>
          <p:cNvPr id="536" name="Google Shape;536;p40"/>
          <p:cNvSpPr/>
          <p:nvPr/>
        </p:nvSpPr>
        <p:spPr>
          <a:xfrm>
            <a:off x="357875" y="2007300"/>
            <a:ext cx="9681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ha</a:t>
            </a:r>
            <a:endParaRPr b="1" sz="2000">
              <a:solidFill>
                <a:schemeClr val="lt1"/>
              </a:solidFill>
            </a:endParaRPr>
          </a:p>
        </p:txBody>
      </p:sp>
      <p:sp>
        <p:nvSpPr>
          <p:cNvPr id="537" name="Google Shape;537;p40"/>
          <p:cNvSpPr/>
          <p:nvPr/>
        </p:nvSpPr>
        <p:spPr>
          <a:xfrm>
            <a:off x="357875" y="2747147"/>
            <a:ext cx="9681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un</a:t>
            </a:r>
            <a:endParaRPr b="1" sz="2000">
              <a:solidFill>
                <a:schemeClr val="lt1"/>
              </a:solidFill>
            </a:endParaRPr>
          </a:p>
        </p:txBody>
      </p:sp>
      <p:sp>
        <p:nvSpPr>
          <p:cNvPr id="538" name="Google Shape;538;p40"/>
          <p:cNvSpPr/>
          <p:nvPr/>
        </p:nvSpPr>
        <p:spPr>
          <a:xfrm>
            <a:off x="357875" y="3486997"/>
            <a:ext cx="9681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figlio</a:t>
            </a:r>
            <a:endParaRPr b="1" sz="2000">
              <a:solidFill>
                <a:schemeClr val="lt1"/>
              </a:solidFill>
            </a:endParaRPr>
          </a:p>
        </p:txBody>
      </p:sp>
      <p:sp>
        <p:nvSpPr>
          <p:cNvPr id="539" name="Google Shape;539;p40"/>
          <p:cNvSpPr/>
          <p:nvPr/>
        </p:nvSpPr>
        <p:spPr>
          <a:xfrm>
            <a:off x="4230050" y="1245475"/>
            <a:ext cx="883500" cy="279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Giuseppe</a:t>
            </a:r>
            <a:endParaRPr b="1" sz="1200">
              <a:solidFill>
                <a:schemeClr val="lt1"/>
              </a:solidFill>
            </a:endParaRPr>
          </a:p>
        </p:txBody>
      </p:sp>
      <p:sp>
        <p:nvSpPr>
          <p:cNvPr id="540" name="Google Shape;540;p40"/>
          <p:cNvSpPr/>
          <p:nvPr/>
        </p:nvSpPr>
        <p:spPr>
          <a:xfrm>
            <a:off x="4230050" y="1562875"/>
            <a:ext cx="883500" cy="228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è</a:t>
            </a:r>
            <a:endParaRPr b="1" sz="1200">
              <a:solidFill>
                <a:schemeClr val="lt1"/>
              </a:solidFill>
            </a:endParaRPr>
          </a:p>
        </p:txBody>
      </p:sp>
      <p:sp>
        <p:nvSpPr>
          <p:cNvPr id="541" name="Google Shape;541;p40"/>
          <p:cNvSpPr/>
          <p:nvPr/>
        </p:nvSpPr>
        <p:spPr>
          <a:xfrm>
            <a:off x="4230050" y="1835775"/>
            <a:ext cx="883500" cy="228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un</a:t>
            </a:r>
            <a:endParaRPr b="1" sz="1200">
              <a:solidFill>
                <a:schemeClr val="lt1"/>
              </a:solidFill>
            </a:endParaRPr>
          </a:p>
        </p:txBody>
      </p:sp>
      <p:sp>
        <p:nvSpPr>
          <p:cNvPr id="542" name="Google Shape;542;p40"/>
          <p:cNvSpPr/>
          <p:nvPr/>
        </p:nvSpPr>
        <p:spPr>
          <a:xfrm>
            <a:off x="4230051" y="2108200"/>
            <a:ext cx="883500" cy="279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100">
                <a:solidFill>
                  <a:schemeClr val="lt1"/>
                </a:solidFill>
              </a:rPr>
              <a:t>pagliaccio</a:t>
            </a:r>
            <a:endParaRPr b="1" sz="1100">
              <a:solidFill>
                <a:schemeClr val="lt1"/>
              </a:solidFill>
            </a:endParaRPr>
          </a:p>
        </p:txBody>
      </p:sp>
      <p:sp>
        <p:nvSpPr>
          <p:cNvPr id="543" name="Google Shape;543;p40"/>
          <p:cNvSpPr/>
          <p:nvPr/>
        </p:nvSpPr>
        <p:spPr>
          <a:xfrm>
            <a:off x="4230050" y="2444925"/>
            <a:ext cx="883500" cy="228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ha</a:t>
            </a:r>
            <a:endParaRPr b="1" sz="1200">
              <a:solidFill>
                <a:schemeClr val="lt1"/>
              </a:solidFill>
            </a:endParaRPr>
          </a:p>
        </p:txBody>
      </p:sp>
      <p:sp>
        <p:nvSpPr>
          <p:cNvPr id="544" name="Google Shape;544;p40"/>
          <p:cNvSpPr/>
          <p:nvPr/>
        </p:nvSpPr>
        <p:spPr>
          <a:xfrm>
            <a:off x="4230050" y="2734400"/>
            <a:ext cx="883500" cy="228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33</a:t>
            </a:r>
            <a:endParaRPr b="1" sz="1200">
              <a:solidFill>
                <a:schemeClr val="lt1"/>
              </a:solidFill>
            </a:endParaRPr>
          </a:p>
        </p:txBody>
      </p:sp>
      <p:sp>
        <p:nvSpPr>
          <p:cNvPr id="545" name="Google Shape;545;p40"/>
          <p:cNvSpPr/>
          <p:nvPr/>
        </p:nvSpPr>
        <p:spPr>
          <a:xfrm>
            <a:off x="4230050" y="3014050"/>
            <a:ext cx="883500" cy="228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anni</a:t>
            </a:r>
            <a:endParaRPr b="1" sz="1200">
              <a:solidFill>
                <a:schemeClr val="lt1"/>
              </a:solidFill>
            </a:endParaRPr>
          </a:p>
        </p:txBody>
      </p:sp>
      <p:sp>
        <p:nvSpPr>
          <p:cNvPr id="546" name="Google Shape;546;p40"/>
          <p:cNvSpPr/>
          <p:nvPr/>
        </p:nvSpPr>
        <p:spPr>
          <a:xfrm>
            <a:off x="4230050" y="3296475"/>
            <a:ext cx="883500" cy="228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Gianluca</a:t>
            </a:r>
            <a:endParaRPr b="1" sz="1200">
              <a:solidFill>
                <a:schemeClr val="lt1"/>
              </a:solidFill>
            </a:endParaRPr>
          </a:p>
        </p:txBody>
      </p:sp>
      <p:sp>
        <p:nvSpPr>
          <p:cNvPr id="547" name="Google Shape;547;p40"/>
          <p:cNvSpPr/>
          <p:nvPr/>
        </p:nvSpPr>
        <p:spPr>
          <a:xfrm>
            <a:off x="4230050" y="3569150"/>
            <a:ext cx="883500" cy="279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figlio</a:t>
            </a:r>
            <a:endParaRPr b="1" sz="1200">
              <a:solidFill>
                <a:schemeClr val="lt1"/>
              </a:solidFill>
            </a:endParaRPr>
          </a:p>
        </p:txBody>
      </p:sp>
      <p:sp>
        <p:nvSpPr>
          <p:cNvPr id="548" name="Google Shape;548;p40"/>
          <p:cNvSpPr/>
          <p:nvPr/>
        </p:nvSpPr>
        <p:spPr>
          <a:xfrm>
            <a:off x="4234100" y="4161727"/>
            <a:ext cx="883500" cy="228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2</a:t>
            </a:r>
            <a:endParaRPr b="1" sz="1200">
              <a:solidFill>
                <a:schemeClr val="lt1"/>
              </a:solidFill>
            </a:endParaRPr>
          </a:p>
        </p:txBody>
      </p:sp>
      <p:sp>
        <p:nvSpPr>
          <p:cNvPr id="549" name="Google Shape;549;p40"/>
          <p:cNvSpPr/>
          <p:nvPr/>
        </p:nvSpPr>
        <p:spPr>
          <a:xfrm>
            <a:off x="4230050" y="3891800"/>
            <a:ext cx="3512100" cy="228300"/>
          </a:xfrm>
          <a:prstGeom prst="rect">
            <a:avLst/>
          </a:prstGeom>
          <a:solidFill>
            <a:srgbClr val="00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di</a:t>
            </a:r>
            <a:endParaRPr b="1" sz="1200">
              <a:solidFill>
                <a:schemeClr val="lt1"/>
              </a:solidFill>
            </a:endParaRPr>
          </a:p>
        </p:txBody>
      </p:sp>
      <p:sp>
        <p:nvSpPr>
          <p:cNvPr id="550" name="Google Shape;550;p40"/>
          <p:cNvSpPr/>
          <p:nvPr/>
        </p:nvSpPr>
        <p:spPr>
          <a:xfrm>
            <a:off x="2312300" y="2538100"/>
            <a:ext cx="1142100" cy="1180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Modello</a:t>
            </a:r>
            <a:endParaRPr/>
          </a:p>
        </p:txBody>
      </p:sp>
      <p:sp>
        <p:nvSpPr>
          <p:cNvPr id="551" name="Google Shape;551;p40"/>
          <p:cNvSpPr/>
          <p:nvPr/>
        </p:nvSpPr>
        <p:spPr>
          <a:xfrm rot="1007686">
            <a:off x="1388806" y="2351955"/>
            <a:ext cx="1034109" cy="142640"/>
          </a:xfrm>
          <a:prstGeom prst="rightArrow">
            <a:avLst>
              <a:gd fmla="val 50000" name="adj1"/>
              <a:gd fmla="val 50000"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2" name="Google Shape;552;p40"/>
          <p:cNvSpPr/>
          <p:nvPr/>
        </p:nvSpPr>
        <p:spPr>
          <a:xfrm rot="-1590745">
            <a:off x="1380831" y="3489187"/>
            <a:ext cx="876360" cy="164888"/>
          </a:xfrm>
          <a:prstGeom prst="rightArrow">
            <a:avLst>
              <a:gd fmla="val 50000" name="adj1"/>
              <a:gd fmla="val 23621"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3" name="Google Shape;553;p40"/>
          <p:cNvSpPr/>
          <p:nvPr/>
        </p:nvSpPr>
        <p:spPr>
          <a:xfrm rot="-2354">
            <a:off x="1380993" y="3014348"/>
            <a:ext cx="876300" cy="165000"/>
          </a:xfrm>
          <a:prstGeom prst="rightArrow">
            <a:avLst>
              <a:gd fmla="val 50000" name="adj1"/>
              <a:gd fmla="val 22291"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4" name="Google Shape;554;p40"/>
          <p:cNvSpPr/>
          <p:nvPr/>
        </p:nvSpPr>
        <p:spPr>
          <a:xfrm rot="-2337">
            <a:off x="3621572" y="2971702"/>
            <a:ext cx="441300" cy="165000"/>
          </a:xfrm>
          <a:prstGeom prst="rightArrow">
            <a:avLst>
              <a:gd fmla="val 50000" name="adj1"/>
              <a:gd fmla="val 22291"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5" name="Google Shape;555;p40"/>
          <p:cNvSpPr txBox="1"/>
          <p:nvPr>
            <p:ph type="title"/>
          </p:nvPr>
        </p:nvSpPr>
        <p:spPr>
          <a:xfrm>
            <a:off x="5085550" y="1995850"/>
            <a:ext cx="876300" cy="504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600">
                <a:latin typeface="Lato"/>
                <a:ea typeface="Lato"/>
                <a:cs typeface="Lato"/>
                <a:sym typeface="Lato"/>
              </a:rPr>
              <a:t>1%</a:t>
            </a:r>
            <a:endParaRPr b="1" sz="1600">
              <a:latin typeface="Lato"/>
              <a:ea typeface="Lato"/>
              <a:cs typeface="Lato"/>
              <a:sym typeface="Lato"/>
            </a:endParaRPr>
          </a:p>
        </p:txBody>
      </p:sp>
      <p:sp>
        <p:nvSpPr>
          <p:cNvPr id="556" name="Google Shape;556;p40"/>
          <p:cNvSpPr txBox="1"/>
          <p:nvPr>
            <p:ph type="title"/>
          </p:nvPr>
        </p:nvSpPr>
        <p:spPr>
          <a:xfrm>
            <a:off x="5113084" y="3456800"/>
            <a:ext cx="876300" cy="504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600">
                <a:latin typeface="Lato"/>
                <a:ea typeface="Lato"/>
                <a:cs typeface="Lato"/>
                <a:sym typeface="Lato"/>
              </a:rPr>
              <a:t>1</a:t>
            </a:r>
            <a:r>
              <a:rPr b="1" lang="it" sz="1600">
                <a:latin typeface="Lato"/>
                <a:ea typeface="Lato"/>
                <a:cs typeface="Lato"/>
                <a:sym typeface="Lato"/>
              </a:rPr>
              <a:t>%</a:t>
            </a:r>
            <a:endParaRPr b="1" sz="1600">
              <a:latin typeface="Lato"/>
              <a:ea typeface="Lato"/>
              <a:cs typeface="Lato"/>
              <a:sym typeface="Lato"/>
            </a:endParaRPr>
          </a:p>
        </p:txBody>
      </p:sp>
      <p:sp>
        <p:nvSpPr>
          <p:cNvPr id="557" name="Google Shape;557;p40"/>
          <p:cNvSpPr txBox="1"/>
          <p:nvPr>
            <p:ph type="title"/>
          </p:nvPr>
        </p:nvSpPr>
        <p:spPr>
          <a:xfrm>
            <a:off x="5117600" y="1468477"/>
            <a:ext cx="876300" cy="27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400">
                <a:latin typeface="Lato"/>
                <a:ea typeface="Lato"/>
                <a:cs typeface="Lato"/>
                <a:sym typeface="Lato"/>
              </a:rPr>
              <a:t>1%</a:t>
            </a:r>
            <a:endParaRPr b="1" sz="1400">
              <a:latin typeface="Lato"/>
              <a:ea typeface="Lato"/>
              <a:cs typeface="Lato"/>
              <a:sym typeface="Lato"/>
            </a:endParaRPr>
          </a:p>
        </p:txBody>
      </p:sp>
      <p:sp>
        <p:nvSpPr>
          <p:cNvPr id="558" name="Google Shape;558;p40"/>
          <p:cNvSpPr txBox="1"/>
          <p:nvPr>
            <p:ph type="title"/>
          </p:nvPr>
        </p:nvSpPr>
        <p:spPr>
          <a:xfrm>
            <a:off x="5103265" y="3179650"/>
            <a:ext cx="876300" cy="504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600">
                <a:latin typeface="Lato"/>
                <a:ea typeface="Lato"/>
                <a:cs typeface="Lato"/>
                <a:sym typeface="Lato"/>
              </a:rPr>
              <a:t>1</a:t>
            </a:r>
            <a:r>
              <a:rPr b="1" lang="it" sz="1600">
                <a:latin typeface="Lato"/>
                <a:ea typeface="Lato"/>
                <a:cs typeface="Lato"/>
                <a:sym typeface="Lato"/>
              </a:rPr>
              <a:t>%</a:t>
            </a:r>
            <a:endParaRPr b="1" sz="1600">
              <a:latin typeface="Lato"/>
              <a:ea typeface="Lato"/>
              <a:cs typeface="Lato"/>
              <a:sym typeface="Lato"/>
            </a:endParaRPr>
          </a:p>
        </p:txBody>
      </p:sp>
      <p:sp>
        <p:nvSpPr>
          <p:cNvPr id="559" name="Google Shape;559;p40"/>
          <p:cNvSpPr txBox="1"/>
          <p:nvPr>
            <p:ph type="title"/>
          </p:nvPr>
        </p:nvSpPr>
        <p:spPr>
          <a:xfrm>
            <a:off x="5117600" y="1730179"/>
            <a:ext cx="876300" cy="27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400">
                <a:latin typeface="Lato"/>
                <a:ea typeface="Lato"/>
                <a:cs typeface="Lato"/>
                <a:sym typeface="Lato"/>
              </a:rPr>
              <a:t>1%</a:t>
            </a:r>
            <a:endParaRPr b="1" sz="1400">
              <a:latin typeface="Lato"/>
              <a:ea typeface="Lato"/>
              <a:cs typeface="Lato"/>
              <a:sym typeface="Lato"/>
            </a:endParaRPr>
          </a:p>
        </p:txBody>
      </p:sp>
      <p:sp>
        <p:nvSpPr>
          <p:cNvPr id="560" name="Google Shape;560;p40"/>
          <p:cNvSpPr txBox="1"/>
          <p:nvPr>
            <p:ph type="title"/>
          </p:nvPr>
        </p:nvSpPr>
        <p:spPr>
          <a:xfrm>
            <a:off x="5117600" y="2361328"/>
            <a:ext cx="876300" cy="27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400">
                <a:latin typeface="Lato"/>
                <a:ea typeface="Lato"/>
                <a:cs typeface="Lato"/>
                <a:sym typeface="Lato"/>
              </a:rPr>
              <a:t>1%</a:t>
            </a:r>
            <a:endParaRPr b="1" sz="1400">
              <a:latin typeface="Lato"/>
              <a:ea typeface="Lato"/>
              <a:cs typeface="Lato"/>
              <a:sym typeface="Lato"/>
            </a:endParaRPr>
          </a:p>
        </p:txBody>
      </p:sp>
      <p:sp>
        <p:nvSpPr>
          <p:cNvPr id="561" name="Google Shape;561;p40"/>
          <p:cNvSpPr txBox="1"/>
          <p:nvPr>
            <p:ph type="title"/>
          </p:nvPr>
        </p:nvSpPr>
        <p:spPr>
          <a:xfrm>
            <a:off x="5117600" y="2661758"/>
            <a:ext cx="876300" cy="27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400">
                <a:latin typeface="Lato"/>
                <a:ea typeface="Lato"/>
                <a:cs typeface="Lato"/>
                <a:sym typeface="Lato"/>
              </a:rPr>
              <a:t>1%</a:t>
            </a:r>
            <a:endParaRPr b="1" sz="1400">
              <a:latin typeface="Lato"/>
              <a:ea typeface="Lato"/>
              <a:cs typeface="Lato"/>
              <a:sym typeface="Lato"/>
            </a:endParaRPr>
          </a:p>
        </p:txBody>
      </p:sp>
      <p:sp>
        <p:nvSpPr>
          <p:cNvPr id="562" name="Google Shape;562;p40"/>
          <p:cNvSpPr txBox="1"/>
          <p:nvPr>
            <p:ph type="title"/>
          </p:nvPr>
        </p:nvSpPr>
        <p:spPr>
          <a:xfrm>
            <a:off x="5117600" y="2904724"/>
            <a:ext cx="876300" cy="27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400">
                <a:latin typeface="Lato"/>
                <a:ea typeface="Lato"/>
                <a:cs typeface="Lato"/>
                <a:sym typeface="Lato"/>
              </a:rPr>
              <a:t>1%</a:t>
            </a:r>
            <a:endParaRPr b="1" sz="1400">
              <a:latin typeface="Lato"/>
              <a:ea typeface="Lato"/>
              <a:cs typeface="Lato"/>
              <a:sym typeface="Lato"/>
            </a:endParaRPr>
          </a:p>
        </p:txBody>
      </p:sp>
      <p:sp>
        <p:nvSpPr>
          <p:cNvPr id="563" name="Google Shape;563;p40"/>
          <p:cNvSpPr txBox="1"/>
          <p:nvPr>
            <p:ph type="title"/>
          </p:nvPr>
        </p:nvSpPr>
        <p:spPr>
          <a:xfrm>
            <a:off x="7734967" y="3811498"/>
            <a:ext cx="876300" cy="27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400">
                <a:latin typeface="Lato"/>
                <a:ea typeface="Lato"/>
                <a:cs typeface="Lato"/>
                <a:sym typeface="Lato"/>
              </a:rPr>
              <a:t>89</a:t>
            </a:r>
            <a:r>
              <a:rPr b="1" lang="it" sz="1400">
                <a:latin typeface="Lato"/>
                <a:ea typeface="Lato"/>
                <a:cs typeface="Lato"/>
                <a:sym typeface="Lato"/>
              </a:rPr>
              <a:t>%</a:t>
            </a:r>
            <a:endParaRPr b="1" sz="1400">
              <a:latin typeface="Lato"/>
              <a:ea typeface="Lato"/>
              <a:cs typeface="Lato"/>
              <a:sym typeface="Lato"/>
            </a:endParaRPr>
          </a:p>
        </p:txBody>
      </p:sp>
      <p:sp>
        <p:nvSpPr>
          <p:cNvPr id="564" name="Google Shape;564;p40"/>
          <p:cNvSpPr txBox="1"/>
          <p:nvPr>
            <p:ph type="title"/>
          </p:nvPr>
        </p:nvSpPr>
        <p:spPr>
          <a:xfrm>
            <a:off x="5117600" y="4080826"/>
            <a:ext cx="876300" cy="27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400">
                <a:latin typeface="Lato"/>
                <a:ea typeface="Lato"/>
                <a:cs typeface="Lato"/>
                <a:sym typeface="Lato"/>
              </a:rPr>
              <a:t>1%</a:t>
            </a:r>
            <a:endParaRPr b="1" sz="1400">
              <a:latin typeface="Lato"/>
              <a:ea typeface="Lato"/>
              <a:cs typeface="Lato"/>
              <a:sym typeface="Lato"/>
            </a:endParaRPr>
          </a:p>
        </p:txBody>
      </p:sp>
      <p:sp>
        <p:nvSpPr>
          <p:cNvPr id="565" name="Google Shape;565;p40"/>
          <p:cNvSpPr txBox="1"/>
          <p:nvPr>
            <p:ph type="title"/>
          </p:nvPr>
        </p:nvSpPr>
        <p:spPr>
          <a:xfrm>
            <a:off x="5114818" y="1162535"/>
            <a:ext cx="876300" cy="504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600">
                <a:latin typeface="Lato"/>
                <a:ea typeface="Lato"/>
                <a:cs typeface="Lato"/>
                <a:sym typeface="Lato"/>
              </a:rPr>
              <a:t>1</a:t>
            </a:r>
            <a:r>
              <a:rPr b="1" lang="it" sz="1600">
                <a:latin typeface="Lato"/>
                <a:ea typeface="Lato"/>
                <a:cs typeface="Lato"/>
                <a:sym typeface="Lato"/>
              </a:rPr>
              <a:t>%</a:t>
            </a:r>
            <a:endParaRPr b="1" sz="1600">
              <a:latin typeface="Lato"/>
              <a:ea typeface="Lato"/>
              <a:cs typeface="Lato"/>
              <a:sym typeface="La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41"/>
          <p:cNvSpPr txBox="1"/>
          <p:nvPr>
            <p:ph type="title"/>
          </p:nvPr>
        </p:nvSpPr>
        <p:spPr>
          <a:xfrm>
            <a:off x="311700" y="281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20">
                <a:solidFill>
                  <a:srgbClr val="45818E"/>
                </a:solidFill>
                <a:latin typeface="Lato Black"/>
                <a:ea typeface="Lato Black"/>
                <a:cs typeface="Lato Black"/>
                <a:sym typeface="Lato Black"/>
              </a:rPr>
              <a:t>Generare nuovo testo</a:t>
            </a:r>
            <a:endParaRPr sz="2420">
              <a:solidFill>
                <a:srgbClr val="45818E"/>
              </a:solidFill>
              <a:latin typeface="Lato Black"/>
              <a:ea typeface="Lato Black"/>
              <a:cs typeface="Lato Black"/>
              <a:sym typeface="Lato Black"/>
            </a:endParaRPr>
          </a:p>
        </p:txBody>
      </p:sp>
      <p:sp>
        <p:nvSpPr>
          <p:cNvPr id="571" name="Google Shape;571;p41"/>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72" name="Google Shape;572;p41"/>
          <p:cNvPicPr preferRelativeResize="0"/>
          <p:nvPr/>
        </p:nvPicPr>
        <p:blipFill>
          <a:blip r:embed="rId3">
            <a:alphaModFix/>
          </a:blip>
          <a:stretch>
            <a:fillRect/>
          </a:stretch>
        </p:blipFill>
        <p:spPr>
          <a:xfrm>
            <a:off x="110750" y="4830849"/>
            <a:ext cx="1410350" cy="228250"/>
          </a:xfrm>
          <a:prstGeom prst="rect">
            <a:avLst/>
          </a:prstGeom>
          <a:noFill/>
          <a:ln>
            <a:noFill/>
          </a:ln>
        </p:spPr>
      </p:pic>
      <p:sp>
        <p:nvSpPr>
          <p:cNvPr id="573" name="Google Shape;573;p41"/>
          <p:cNvSpPr txBox="1"/>
          <p:nvPr/>
        </p:nvSpPr>
        <p:spPr>
          <a:xfrm>
            <a:off x="5254725" y="4748600"/>
            <a:ext cx="3889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Font typeface="Arial"/>
              <a:buNone/>
            </a:pPr>
            <a:r>
              <a:rPr b="1" lang="it">
                <a:solidFill>
                  <a:schemeClr val="lt1"/>
                </a:solidFill>
                <a:latin typeface="Lato"/>
                <a:ea typeface="Lato"/>
                <a:cs typeface="Lato"/>
                <a:sym typeface="Lato"/>
              </a:rPr>
              <a:t>Large Language Model</a:t>
            </a:r>
            <a:endParaRPr b="1">
              <a:solidFill>
                <a:schemeClr val="lt1"/>
              </a:solidFill>
              <a:latin typeface="Lato"/>
              <a:ea typeface="Lato"/>
              <a:cs typeface="Lato"/>
              <a:sym typeface="Lato"/>
            </a:endParaRPr>
          </a:p>
        </p:txBody>
      </p:sp>
      <p:sp>
        <p:nvSpPr>
          <p:cNvPr id="574" name="Google Shape;574;p41"/>
          <p:cNvSpPr txBox="1"/>
          <p:nvPr>
            <p:ph type="title"/>
          </p:nvPr>
        </p:nvSpPr>
        <p:spPr>
          <a:xfrm>
            <a:off x="311700" y="812050"/>
            <a:ext cx="7640400" cy="504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800">
                <a:latin typeface="Lato"/>
                <a:ea typeface="Lato"/>
                <a:cs typeface="Lato"/>
                <a:sym typeface="Lato"/>
              </a:rPr>
              <a:t>Testo generato</a:t>
            </a:r>
            <a:endParaRPr sz="1800">
              <a:latin typeface="Lato"/>
              <a:ea typeface="Lato"/>
              <a:cs typeface="Lato"/>
              <a:sym typeface="Lato"/>
            </a:endParaRPr>
          </a:p>
          <a:p>
            <a:pPr indent="0" lvl="0" marL="0" rtl="0" algn="l">
              <a:lnSpc>
                <a:spcPct val="100000"/>
              </a:lnSpc>
              <a:spcBef>
                <a:spcPts val="0"/>
              </a:spcBef>
              <a:spcAft>
                <a:spcPts val="0"/>
              </a:spcAft>
              <a:buNone/>
            </a:pPr>
            <a:r>
              <a:rPr b="1" lang="it" sz="1800">
                <a:latin typeface="Lato"/>
                <a:ea typeface="Lato"/>
                <a:cs typeface="Lato"/>
                <a:sym typeface="Lato"/>
              </a:rPr>
              <a:t>Gianluca ha un figlio di</a:t>
            </a:r>
            <a:endParaRPr b="1" sz="1800">
              <a:latin typeface="Lato"/>
              <a:ea typeface="Lato"/>
              <a:cs typeface="Lato"/>
              <a:sym typeface="Lato"/>
            </a:endParaRPr>
          </a:p>
          <a:p>
            <a:pPr indent="0" lvl="0" marL="0" rtl="0" algn="l">
              <a:lnSpc>
                <a:spcPct val="100000"/>
              </a:lnSpc>
              <a:spcBef>
                <a:spcPts val="0"/>
              </a:spcBef>
              <a:spcAft>
                <a:spcPts val="0"/>
              </a:spcAft>
              <a:buNone/>
            </a:pPr>
            <a:r>
              <a:t/>
            </a:r>
            <a:endParaRPr sz="1800">
              <a:latin typeface="Lato"/>
              <a:ea typeface="Lato"/>
              <a:cs typeface="Lato"/>
              <a:sym typeface="Lato"/>
            </a:endParaRPr>
          </a:p>
        </p:txBody>
      </p:sp>
      <p:sp>
        <p:nvSpPr>
          <p:cNvPr id="575" name="Google Shape;575;p41"/>
          <p:cNvSpPr/>
          <p:nvPr/>
        </p:nvSpPr>
        <p:spPr>
          <a:xfrm>
            <a:off x="357875" y="2007300"/>
            <a:ext cx="9681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un</a:t>
            </a:r>
            <a:endParaRPr b="1" sz="2000">
              <a:solidFill>
                <a:schemeClr val="lt1"/>
              </a:solidFill>
            </a:endParaRPr>
          </a:p>
        </p:txBody>
      </p:sp>
      <p:sp>
        <p:nvSpPr>
          <p:cNvPr id="576" name="Google Shape;576;p41"/>
          <p:cNvSpPr/>
          <p:nvPr/>
        </p:nvSpPr>
        <p:spPr>
          <a:xfrm>
            <a:off x="357875" y="2747147"/>
            <a:ext cx="9681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figlio</a:t>
            </a:r>
            <a:endParaRPr b="1" sz="2000">
              <a:solidFill>
                <a:schemeClr val="lt1"/>
              </a:solidFill>
            </a:endParaRPr>
          </a:p>
        </p:txBody>
      </p:sp>
      <p:sp>
        <p:nvSpPr>
          <p:cNvPr id="577" name="Google Shape;577;p41"/>
          <p:cNvSpPr/>
          <p:nvPr/>
        </p:nvSpPr>
        <p:spPr>
          <a:xfrm>
            <a:off x="357875" y="3486997"/>
            <a:ext cx="9681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di</a:t>
            </a:r>
            <a:endParaRPr b="1" sz="2000">
              <a:solidFill>
                <a:schemeClr val="lt1"/>
              </a:solidFill>
            </a:endParaRPr>
          </a:p>
        </p:txBody>
      </p:sp>
      <p:sp>
        <p:nvSpPr>
          <p:cNvPr id="578" name="Google Shape;578;p41"/>
          <p:cNvSpPr/>
          <p:nvPr/>
        </p:nvSpPr>
        <p:spPr>
          <a:xfrm>
            <a:off x="4230050" y="1245475"/>
            <a:ext cx="883500" cy="279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Giuseppe</a:t>
            </a:r>
            <a:endParaRPr b="1" sz="1200">
              <a:solidFill>
                <a:schemeClr val="lt1"/>
              </a:solidFill>
            </a:endParaRPr>
          </a:p>
        </p:txBody>
      </p:sp>
      <p:sp>
        <p:nvSpPr>
          <p:cNvPr id="579" name="Google Shape;579;p41"/>
          <p:cNvSpPr/>
          <p:nvPr/>
        </p:nvSpPr>
        <p:spPr>
          <a:xfrm>
            <a:off x="4230050" y="1562875"/>
            <a:ext cx="883500" cy="228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è</a:t>
            </a:r>
            <a:endParaRPr b="1" sz="1200">
              <a:solidFill>
                <a:schemeClr val="lt1"/>
              </a:solidFill>
            </a:endParaRPr>
          </a:p>
        </p:txBody>
      </p:sp>
      <p:sp>
        <p:nvSpPr>
          <p:cNvPr id="580" name="Google Shape;580;p41"/>
          <p:cNvSpPr/>
          <p:nvPr/>
        </p:nvSpPr>
        <p:spPr>
          <a:xfrm>
            <a:off x="4230050" y="1835775"/>
            <a:ext cx="1328400" cy="228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un</a:t>
            </a:r>
            <a:endParaRPr b="1" sz="1200">
              <a:solidFill>
                <a:schemeClr val="lt1"/>
              </a:solidFill>
            </a:endParaRPr>
          </a:p>
        </p:txBody>
      </p:sp>
      <p:sp>
        <p:nvSpPr>
          <p:cNvPr id="581" name="Google Shape;581;p41"/>
          <p:cNvSpPr/>
          <p:nvPr/>
        </p:nvSpPr>
        <p:spPr>
          <a:xfrm>
            <a:off x="4230051" y="2108200"/>
            <a:ext cx="883500" cy="279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100">
                <a:solidFill>
                  <a:schemeClr val="lt1"/>
                </a:solidFill>
              </a:rPr>
              <a:t>pagliaccio</a:t>
            </a:r>
            <a:endParaRPr b="1" sz="1100">
              <a:solidFill>
                <a:schemeClr val="lt1"/>
              </a:solidFill>
            </a:endParaRPr>
          </a:p>
        </p:txBody>
      </p:sp>
      <p:sp>
        <p:nvSpPr>
          <p:cNvPr id="582" name="Google Shape;582;p41"/>
          <p:cNvSpPr/>
          <p:nvPr/>
        </p:nvSpPr>
        <p:spPr>
          <a:xfrm>
            <a:off x="4230050" y="2444925"/>
            <a:ext cx="883500" cy="228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ha</a:t>
            </a:r>
            <a:endParaRPr b="1" sz="1200">
              <a:solidFill>
                <a:schemeClr val="lt1"/>
              </a:solidFill>
            </a:endParaRPr>
          </a:p>
        </p:txBody>
      </p:sp>
      <p:sp>
        <p:nvSpPr>
          <p:cNvPr id="583" name="Google Shape;583;p41"/>
          <p:cNvSpPr/>
          <p:nvPr/>
        </p:nvSpPr>
        <p:spPr>
          <a:xfrm>
            <a:off x="4230050" y="2734400"/>
            <a:ext cx="2030700" cy="228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33</a:t>
            </a:r>
            <a:endParaRPr b="1" sz="1200">
              <a:solidFill>
                <a:schemeClr val="lt1"/>
              </a:solidFill>
            </a:endParaRPr>
          </a:p>
        </p:txBody>
      </p:sp>
      <p:sp>
        <p:nvSpPr>
          <p:cNvPr id="584" name="Google Shape;584;p41"/>
          <p:cNvSpPr/>
          <p:nvPr/>
        </p:nvSpPr>
        <p:spPr>
          <a:xfrm>
            <a:off x="4230050" y="3014050"/>
            <a:ext cx="883500" cy="228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anni</a:t>
            </a:r>
            <a:endParaRPr b="1" sz="1200">
              <a:solidFill>
                <a:schemeClr val="lt1"/>
              </a:solidFill>
            </a:endParaRPr>
          </a:p>
        </p:txBody>
      </p:sp>
      <p:sp>
        <p:nvSpPr>
          <p:cNvPr id="585" name="Google Shape;585;p41"/>
          <p:cNvSpPr/>
          <p:nvPr/>
        </p:nvSpPr>
        <p:spPr>
          <a:xfrm>
            <a:off x="4230050" y="3296475"/>
            <a:ext cx="883500" cy="228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Gianluca</a:t>
            </a:r>
            <a:endParaRPr b="1" sz="1200">
              <a:solidFill>
                <a:schemeClr val="lt1"/>
              </a:solidFill>
            </a:endParaRPr>
          </a:p>
        </p:txBody>
      </p:sp>
      <p:sp>
        <p:nvSpPr>
          <p:cNvPr id="586" name="Google Shape;586;p41"/>
          <p:cNvSpPr/>
          <p:nvPr/>
        </p:nvSpPr>
        <p:spPr>
          <a:xfrm>
            <a:off x="4230050" y="3569150"/>
            <a:ext cx="883500" cy="279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figlio</a:t>
            </a:r>
            <a:endParaRPr b="1" sz="1200">
              <a:solidFill>
                <a:schemeClr val="lt1"/>
              </a:solidFill>
            </a:endParaRPr>
          </a:p>
        </p:txBody>
      </p:sp>
      <p:sp>
        <p:nvSpPr>
          <p:cNvPr id="587" name="Google Shape;587;p41"/>
          <p:cNvSpPr/>
          <p:nvPr/>
        </p:nvSpPr>
        <p:spPr>
          <a:xfrm>
            <a:off x="4234100" y="4161725"/>
            <a:ext cx="2902800" cy="228300"/>
          </a:xfrm>
          <a:prstGeom prst="rect">
            <a:avLst/>
          </a:prstGeom>
          <a:solidFill>
            <a:srgbClr val="00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2</a:t>
            </a:r>
            <a:endParaRPr b="1" sz="1200">
              <a:solidFill>
                <a:schemeClr val="lt1"/>
              </a:solidFill>
            </a:endParaRPr>
          </a:p>
        </p:txBody>
      </p:sp>
      <p:sp>
        <p:nvSpPr>
          <p:cNvPr id="588" name="Google Shape;588;p41"/>
          <p:cNvSpPr/>
          <p:nvPr/>
        </p:nvSpPr>
        <p:spPr>
          <a:xfrm>
            <a:off x="4230050" y="3891800"/>
            <a:ext cx="883500" cy="228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di</a:t>
            </a:r>
            <a:endParaRPr b="1" sz="1200">
              <a:solidFill>
                <a:schemeClr val="lt1"/>
              </a:solidFill>
            </a:endParaRPr>
          </a:p>
        </p:txBody>
      </p:sp>
      <p:sp>
        <p:nvSpPr>
          <p:cNvPr id="589" name="Google Shape;589;p41"/>
          <p:cNvSpPr/>
          <p:nvPr/>
        </p:nvSpPr>
        <p:spPr>
          <a:xfrm>
            <a:off x="2312300" y="2538100"/>
            <a:ext cx="1142100" cy="1180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Modello</a:t>
            </a:r>
            <a:endParaRPr/>
          </a:p>
        </p:txBody>
      </p:sp>
      <p:sp>
        <p:nvSpPr>
          <p:cNvPr id="590" name="Google Shape;590;p41"/>
          <p:cNvSpPr/>
          <p:nvPr/>
        </p:nvSpPr>
        <p:spPr>
          <a:xfrm rot="1007686">
            <a:off x="1388806" y="2351955"/>
            <a:ext cx="1034109" cy="142640"/>
          </a:xfrm>
          <a:prstGeom prst="rightArrow">
            <a:avLst>
              <a:gd fmla="val 50000" name="adj1"/>
              <a:gd fmla="val 50000"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91" name="Google Shape;591;p41"/>
          <p:cNvSpPr/>
          <p:nvPr/>
        </p:nvSpPr>
        <p:spPr>
          <a:xfrm rot="-1590745">
            <a:off x="1380831" y="3489187"/>
            <a:ext cx="876360" cy="164888"/>
          </a:xfrm>
          <a:prstGeom prst="rightArrow">
            <a:avLst>
              <a:gd fmla="val 50000" name="adj1"/>
              <a:gd fmla="val 23621"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92" name="Google Shape;592;p41"/>
          <p:cNvSpPr/>
          <p:nvPr/>
        </p:nvSpPr>
        <p:spPr>
          <a:xfrm rot="-2354">
            <a:off x="1380993" y="3014348"/>
            <a:ext cx="876300" cy="165000"/>
          </a:xfrm>
          <a:prstGeom prst="rightArrow">
            <a:avLst>
              <a:gd fmla="val 50000" name="adj1"/>
              <a:gd fmla="val 22291"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93" name="Google Shape;593;p41"/>
          <p:cNvSpPr/>
          <p:nvPr/>
        </p:nvSpPr>
        <p:spPr>
          <a:xfrm rot="-2337">
            <a:off x="3621572" y="2971702"/>
            <a:ext cx="441300" cy="165000"/>
          </a:xfrm>
          <a:prstGeom prst="rightArrow">
            <a:avLst>
              <a:gd fmla="val 50000" name="adj1"/>
              <a:gd fmla="val 22291"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94" name="Google Shape;594;p41"/>
          <p:cNvSpPr txBox="1"/>
          <p:nvPr>
            <p:ph type="title"/>
          </p:nvPr>
        </p:nvSpPr>
        <p:spPr>
          <a:xfrm>
            <a:off x="5085550" y="1995850"/>
            <a:ext cx="876300" cy="504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600">
                <a:latin typeface="Lato"/>
                <a:ea typeface="Lato"/>
                <a:cs typeface="Lato"/>
                <a:sym typeface="Lato"/>
              </a:rPr>
              <a:t>1%</a:t>
            </a:r>
            <a:endParaRPr b="1" sz="1600">
              <a:latin typeface="Lato"/>
              <a:ea typeface="Lato"/>
              <a:cs typeface="Lato"/>
              <a:sym typeface="Lato"/>
            </a:endParaRPr>
          </a:p>
        </p:txBody>
      </p:sp>
      <p:sp>
        <p:nvSpPr>
          <p:cNvPr id="595" name="Google Shape;595;p41"/>
          <p:cNvSpPr txBox="1"/>
          <p:nvPr>
            <p:ph type="title"/>
          </p:nvPr>
        </p:nvSpPr>
        <p:spPr>
          <a:xfrm>
            <a:off x="5113084" y="3456800"/>
            <a:ext cx="876300" cy="504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600">
                <a:latin typeface="Lato"/>
                <a:ea typeface="Lato"/>
                <a:cs typeface="Lato"/>
                <a:sym typeface="Lato"/>
              </a:rPr>
              <a:t>1%</a:t>
            </a:r>
            <a:endParaRPr b="1" sz="1600">
              <a:latin typeface="Lato"/>
              <a:ea typeface="Lato"/>
              <a:cs typeface="Lato"/>
              <a:sym typeface="Lato"/>
            </a:endParaRPr>
          </a:p>
        </p:txBody>
      </p:sp>
      <p:sp>
        <p:nvSpPr>
          <p:cNvPr id="596" name="Google Shape;596;p41"/>
          <p:cNvSpPr txBox="1"/>
          <p:nvPr>
            <p:ph type="title"/>
          </p:nvPr>
        </p:nvSpPr>
        <p:spPr>
          <a:xfrm>
            <a:off x="5117600" y="1468477"/>
            <a:ext cx="876300" cy="27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400">
                <a:latin typeface="Lato"/>
                <a:ea typeface="Lato"/>
                <a:cs typeface="Lato"/>
                <a:sym typeface="Lato"/>
              </a:rPr>
              <a:t>1%</a:t>
            </a:r>
            <a:endParaRPr b="1" sz="1400">
              <a:latin typeface="Lato"/>
              <a:ea typeface="Lato"/>
              <a:cs typeface="Lato"/>
              <a:sym typeface="Lato"/>
            </a:endParaRPr>
          </a:p>
        </p:txBody>
      </p:sp>
      <p:sp>
        <p:nvSpPr>
          <p:cNvPr id="597" name="Google Shape;597;p41"/>
          <p:cNvSpPr txBox="1"/>
          <p:nvPr>
            <p:ph type="title"/>
          </p:nvPr>
        </p:nvSpPr>
        <p:spPr>
          <a:xfrm>
            <a:off x="5103265" y="3179650"/>
            <a:ext cx="876300" cy="504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600">
                <a:latin typeface="Lato"/>
                <a:ea typeface="Lato"/>
                <a:cs typeface="Lato"/>
                <a:sym typeface="Lato"/>
              </a:rPr>
              <a:t>1%</a:t>
            </a:r>
            <a:endParaRPr b="1" sz="1600">
              <a:latin typeface="Lato"/>
              <a:ea typeface="Lato"/>
              <a:cs typeface="Lato"/>
              <a:sym typeface="Lato"/>
            </a:endParaRPr>
          </a:p>
        </p:txBody>
      </p:sp>
      <p:sp>
        <p:nvSpPr>
          <p:cNvPr id="598" name="Google Shape;598;p41"/>
          <p:cNvSpPr txBox="1"/>
          <p:nvPr>
            <p:ph type="title"/>
          </p:nvPr>
        </p:nvSpPr>
        <p:spPr>
          <a:xfrm>
            <a:off x="5560434" y="1744545"/>
            <a:ext cx="876300" cy="27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400">
                <a:latin typeface="Lato"/>
                <a:ea typeface="Lato"/>
                <a:cs typeface="Lato"/>
                <a:sym typeface="Lato"/>
              </a:rPr>
              <a:t>5</a:t>
            </a:r>
            <a:r>
              <a:rPr b="1" lang="it" sz="1400">
                <a:latin typeface="Lato"/>
                <a:ea typeface="Lato"/>
                <a:cs typeface="Lato"/>
                <a:sym typeface="Lato"/>
              </a:rPr>
              <a:t>%</a:t>
            </a:r>
            <a:endParaRPr b="1" sz="1400">
              <a:latin typeface="Lato"/>
              <a:ea typeface="Lato"/>
              <a:cs typeface="Lato"/>
              <a:sym typeface="Lato"/>
            </a:endParaRPr>
          </a:p>
        </p:txBody>
      </p:sp>
      <p:sp>
        <p:nvSpPr>
          <p:cNvPr id="599" name="Google Shape;599;p41"/>
          <p:cNvSpPr txBox="1"/>
          <p:nvPr>
            <p:ph type="title"/>
          </p:nvPr>
        </p:nvSpPr>
        <p:spPr>
          <a:xfrm>
            <a:off x="5117600" y="2361328"/>
            <a:ext cx="876300" cy="27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400">
                <a:latin typeface="Lato"/>
                <a:ea typeface="Lato"/>
                <a:cs typeface="Lato"/>
                <a:sym typeface="Lato"/>
              </a:rPr>
              <a:t>1%</a:t>
            </a:r>
            <a:endParaRPr b="1" sz="1400">
              <a:latin typeface="Lato"/>
              <a:ea typeface="Lato"/>
              <a:cs typeface="Lato"/>
              <a:sym typeface="Lato"/>
            </a:endParaRPr>
          </a:p>
        </p:txBody>
      </p:sp>
      <p:sp>
        <p:nvSpPr>
          <p:cNvPr id="600" name="Google Shape;600;p41"/>
          <p:cNvSpPr txBox="1"/>
          <p:nvPr>
            <p:ph type="title"/>
          </p:nvPr>
        </p:nvSpPr>
        <p:spPr>
          <a:xfrm>
            <a:off x="6260600" y="2661758"/>
            <a:ext cx="876300" cy="27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400">
                <a:latin typeface="Lato"/>
                <a:ea typeface="Lato"/>
                <a:cs typeface="Lato"/>
                <a:sym typeface="Lato"/>
              </a:rPr>
              <a:t>30</a:t>
            </a:r>
            <a:r>
              <a:rPr b="1" lang="it" sz="1400">
                <a:latin typeface="Lato"/>
                <a:ea typeface="Lato"/>
                <a:cs typeface="Lato"/>
                <a:sym typeface="Lato"/>
              </a:rPr>
              <a:t>%</a:t>
            </a:r>
            <a:endParaRPr b="1" sz="1400">
              <a:latin typeface="Lato"/>
              <a:ea typeface="Lato"/>
              <a:cs typeface="Lato"/>
              <a:sym typeface="Lato"/>
            </a:endParaRPr>
          </a:p>
        </p:txBody>
      </p:sp>
      <p:sp>
        <p:nvSpPr>
          <p:cNvPr id="601" name="Google Shape;601;p41"/>
          <p:cNvSpPr txBox="1"/>
          <p:nvPr>
            <p:ph type="title"/>
          </p:nvPr>
        </p:nvSpPr>
        <p:spPr>
          <a:xfrm>
            <a:off x="5117600" y="2904724"/>
            <a:ext cx="876300" cy="27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400">
                <a:latin typeface="Lato"/>
                <a:ea typeface="Lato"/>
                <a:cs typeface="Lato"/>
                <a:sym typeface="Lato"/>
              </a:rPr>
              <a:t>1%</a:t>
            </a:r>
            <a:endParaRPr b="1" sz="1400">
              <a:latin typeface="Lato"/>
              <a:ea typeface="Lato"/>
              <a:cs typeface="Lato"/>
              <a:sym typeface="Lato"/>
            </a:endParaRPr>
          </a:p>
        </p:txBody>
      </p:sp>
      <p:sp>
        <p:nvSpPr>
          <p:cNvPr id="602" name="Google Shape;602;p41"/>
          <p:cNvSpPr txBox="1"/>
          <p:nvPr>
            <p:ph type="title"/>
          </p:nvPr>
        </p:nvSpPr>
        <p:spPr>
          <a:xfrm>
            <a:off x="5122618" y="3811498"/>
            <a:ext cx="876300" cy="27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400">
                <a:latin typeface="Lato"/>
                <a:ea typeface="Lato"/>
                <a:cs typeface="Lato"/>
                <a:sym typeface="Lato"/>
              </a:rPr>
              <a:t>1</a:t>
            </a:r>
            <a:r>
              <a:rPr b="1" lang="it" sz="1400">
                <a:latin typeface="Lato"/>
                <a:ea typeface="Lato"/>
                <a:cs typeface="Lato"/>
                <a:sym typeface="Lato"/>
              </a:rPr>
              <a:t>%</a:t>
            </a:r>
            <a:endParaRPr b="1" sz="1400">
              <a:latin typeface="Lato"/>
              <a:ea typeface="Lato"/>
              <a:cs typeface="Lato"/>
              <a:sym typeface="Lato"/>
            </a:endParaRPr>
          </a:p>
        </p:txBody>
      </p:sp>
      <p:sp>
        <p:nvSpPr>
          <p:cNvPr id="603" name="Google Shape;603;p41"/>
          <p:cNvSpPr txBox="1"/>
          <p:nvPr>
            <p:ph type="title"/>
          </p:nvPr>
        </p:nvSpPr>
        <p:spPr>
          <a:xfrm>
            <a:off x="7197925" y="4136076"/>
            <a:ext cx="876300" cy="27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400">
                <a:latin typeface="Lato"/>
                <a:ea typeface="Lato"/>
                <a:cs typeface="Lato"/>
                <a:sym typeface="Lato"/>
              </a:rPr>
              <a:t>57</a:t>
            </a:r>
            <a:r>
              <a:rPr b="1" lang="it" sz="1400">
                <a:latin typeface="Lato"/>
                <a:ea typeface="Lato"/>
                <a:cs typeface="Lato"/>
                <a:sym typeface="Lato"/>
              </a:rPr>
              <a:t>%</a:t>
            </a:r>
            <a:endParaRPr b="1" sz="1400">
              <a:latin typeface="Lato"/>
              <a:ea typeface="Lato"/>
              <a:cs typeface="Lato"/>
              <a:sym typeface="Lato"/>
            </a:endParaRPr>
          </a:p>
        </p:txBody>
      </p:sp>
      <p:sp>
        <p:nvSpPr>
          <p:cNvPr id="604" name="Google Shape;604;p41"/>
          <p:cNvSpPr txBox="1"/>
          <p:nvPr>
            <p:ph type="title"/>
          </p:nvPr>
        </p:nvSpPr>
        <p:spPr>
          <a:xfrm>
            <a:off x="5114818" y="1162535"/>
            <a:ext cx="876300" cy="504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600">
                <a:latin typeface="Lato"/>
                <a:ea typeface="Lato"/>
                <a:cs typeface="Lato"/>
                <a:sym typeface="Lato"/>
              </a:rPr>
              <a:t>1%</a:t>
            </a:r>
            <a:endParaRPr b="1" sz="16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259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20">
                <a:solidFill>
                  <a:srgbClr val="45818E"/>
                </a:solidFill>
                <a:latin typeface="Lato Black"/>
                <a:ea typeface="Lato Black"/>
                <a:cs typeface="Lato Black"/>
                <a:sym typeface="Lato Black"/>
              </a:rPr>
              <a:t>Modelli Discriminativi vs Modelli Generativi</a:t>
            </a:r>
            <a:endParaRPr sz="2420">
              <a:solidFill>
                <a:srgbClr val="45818E"/>
              </a:solidFill>
              <a:latin typeface="Lato Black"/>
              <a:ea typeface="Lato Black"/>
              <a:cs typeface="Lato Black"/>
              <a:sym typeface="Lato Black"/>
            </a:endParaRPr>
          </a:p>
        </p:txBody>
      </p:sp>
      <p:sp>
        <p:nvSpPr>
          <p:cNvPr id="74" name="Google Shape;74;p15"/>
          <p:cNvSpPr txBox="1"/>
          <p:nvPr>
            <p:ph type="title"/>
          </p:nvPr>
        </p:nvSpPr>
        <p:spPr>
          <a:xfrm>
            <a:off x="311700" y="1084725"/>
            <a:ext cx="62595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it" sz="1800">
                <a:latin typeface="Lato"/>
                <a:ea typeface="Lato"/>
                <a:cs typeface="Lato"/>
                <a:sym typeface="Lato"/>
              </a:rPr>
              <a:t>Modelli Discriminativi</a:t>
            </a:r>
            <a:endParaRPr sz="1800">
              <a:latin typeface="Lato"/>
              <a:ea typeface="Lato"/>
              <a:cs typeface="Lato"/>
              <a:sym typeface="Lato"/>
            </a:endParaRPr>
          </a:p>
          <a:p>
            <a:pPr indent="0" lvl="0" marL="0" rtl="0" algn="l">
              <a:lnSpc>
                <a:spcPct val="100000"/>
              </a:lnSpc>
              <a:spcBef>
                <a:spcPts val="0"/>
              </a:spcBef>
              <a:spcAft>
                <a:spcPts val="0"/>
              </a:spcAft>
              <a:buSzPts val="990"/>
              <a:buNone/>
            </a:pPr>
            <a:r>
              <a:rPr lang="it" sz="1800">
                <a:latin typeface="Lato"/>
                <a:ea typeface="Lato"/>
                <a:cs typeface="Lato"/>
                <a:sym typeface="Lato"/>
              </a:rPr>
              <a:t>Modellano una funzione in grado di riconoscere (discriminare) i dati di esempio</a:t>
            </a:r>
            <a:endParaRPr sz="1800">
              <a:latin typeface="Lato"/>
              <a:ea typeface="Lato"/>
              <a:cs typeface="Lato"/>
              <a:sym typeface="Lato"/>
            </a:endParaRPr>
          </a:p>
          <a:p>
            <a:pPr indent="0" lvl="0" marL="0" rtl="0" algn="l">
              <a:lnSpc>
                <a:spcPct val="100000"/>
              </a:lnSpc>
              <a:spcBef>
                <a:spcPts val="0"/>
              </a:spcBef>
              <a:spcAft>
                <a:spcPts val="0"/>
              </a:spcAft>
              <a:buSzPts val="990"/>
              <a:buNone/>
            </a:pPr>
            <a:r>
              <a:t/>
            </a:r>
            <a:endParaRPr sz="1800">
              <a:latin typeface="Lato"/>
              <a:ea typeface="Lato"/>
              <a:cs typeface="Lato"/>
              <a:sym typeface="Lato"/>
            </a:endParaRPr>
          </a:p>
          <a:p>
            <a:pPr indent="0" lvl="0" marL="0" rtl="0" algn="l">
              <a:lnSpc>
                <a:spcPct val="100000"/>
              </a:lnSpc>
              <a:spcBef>
                <a:spcPts val="0"/>
              </a:spcBef>
              <a:spcAft>
                <a:spcPts val="0"/>
              </a:spcAft>
              <a:buSzPts val="990"/>
              <a:buNone/>
            </a:pPr>
            <a:r>
              <a:rPr b="1" lang="it" sz="1800">
                <a:latin typeface="Lato"/>
                <a:ea typeface="Lato"/>
                <a:cs typeface="Lato"/>
                <a:sym typeface="Lato"/>
              </a:rPr>
              <a:t>Esempi</a:t>
            </a:r>
            <a:endParaRPr b="1" sz="1800">
              <a:latin typeface="Lato"/>
              <a:ea typeface="Lato"/>
              <a:cs typeface="Lato"/>
              <a:sym typeface="Lato"/>
            </a:endParaRPr>
          </a:p>
          <a:p>
            <a:pPr indent="0" lvl="0" marL="0" rtl="0" algn="l">
              <a:lnSpc>
                <a:spcPct val="100000"/>
              </a:lnSpc>
              <a:spcBef>
                <a:spcPts val="0"/>
              </a:spcBef>
              <a:spcAft>
                <a:spcPts val="0"/>
              </a:spcAft>
              <a:buSzPts val="990"/>
              <a:buNone/>
            </a:pPr>
            <a:r>
              <a:rPr lang="it" sz="1800">
                <a:latin typeface="Lato"/>
                <a:ea typeface="Lato"/>
                <a:cs typeface="Lato"/>
                <a:sym typeface="Lato"/>
              </a:rPr>
              <a:t>Regressione Logistica, Reti Neurali, SVM</a:t>
            </a:r>
            <a:endParaRPr sz="1800">
              <a:latin typeface="Lato"/>
              <a:ea typeface="Lato"/>
              <a:cs typeface="Lato"/>
              <a:sym typeface="Lato"/>
            </a:endParaRPr>
          </a:p>
          <a:p>
            <a:pPr indent="0" lvl="0" marL="0" rtl="0" algn="l">
              <a:lnSpc>
                <a:spcPct val="100000"/>
              </a:lnSpc>
              <a:spcBef>
                <a:spcPts val="0"/>
              </a:spcBef>
              <a:spcAft>
                <a:spcPts val="0"/>
              </a:spcAft>
              <a:buSzPts val="990"/>
              <a:buNone/>
            </a:pPr>
            <a:r>
              <a:t/>
            </a:r>
            <a:endParaRPr sz="1800">
              <a:latin typeface="Lato"/>
              <a:ea typeface="Lato"/>
              <a:cs typeface="Lato"/>
              <a:sym typeface="Lato"/>
            </a:endParaRPr>
          </a:p>
          <a:p>
            <a:pPr indent="0" lvl="0" marL="0" rtl="0" algn="l">
              <a:lnSpc>
                <a:spcPct val="100000"/>
              </a:lnSpc>
              <a:spcBef>
                <a:spcPts val="0"/>
              </a:spcBef>
              <a:spcAft>
                <a:spcPts val="0"/>
              </a:spcAft>
              <a:buSzPts val="990"/>
              <a:buNone/>
            </a:pPr>
            <a:r>
              <a:rPr b="1" lang="it" sz="1800">
                <a:latin typeface="Lato"/>
                <a:ea typeface="Lato"/>
                <a:cs typeface="Lato"/>
                <a:sym typeface="Lato"/>
              </a:rPr>
              <a:t>Applicazioni</a:t>
            </a:r>
            <a:endParaRPr b="1" sz="1800">
              <a:latin typeface="Lato"/>
              <a:ea typeface="Lato"/>
              <a:cs typeface="Lato"/>
              <a:sym typeface="Lato"/>
            </a:endParaRPr>
          </a:p>
          <a:p>
            <a:pPr indent="-342900" lvl="0" marL="457200" rtl="0" algn="l">
              <a:lnSpc>
                <a:spcPct val="100000"/>
              </a:lnSpc>
              <a:spcBef>
                <a:spcPts val="0"/>
              </a:spcBef>
              <a:spcAft>
                <a:spcPts val="0"/>
              </a:spcAft>
              <a:buSzPts val="1800"/>
              <a:buFont typeface="Lato"/>
              <a:buChar char="-"/>
            </a:pPr>
            <a:r>
              <a:rPr lang="it" sz="1800">
                <a:latin typeface="Lato"/>
                <a:ea typeface="Lato"/>
                <a:cs typeface="Lato"/>
                <a:sym typeface="Lato"/>
              </a:rPr>
              <a:t>Classificazione di immagini</a:t>
            </a:r>
            <a:endParaRPr sz="1800">
              <a:latin typeface="Lato"/>
              <a:ea typeface="Lato"/>
              <a:cs typeface="Lato"/>
              <a:sym typeface="Lato"/>
            </a:endParaRPr>
          </a:p>
          <a:p>
            <a:pPr indent="-342900" lvl="0" marL="457200" rtl="0" algn="l">
              <a:lnSpc>
                <a:spcPct val="100000"/>
              </a:lnSpc>
              <a:spcBef>
                <a:spcPts val="0"/>
              </a:spcBef>
              <a:spcAft>
                <a:spcPts val="0"/>
              </a:spcAft>
              <a:buSzPts val="1800"/>
              <a:buFont typeface="Lato"/>
              <a:buChar char="-"/>
            </a:pPr>
            <a:r>
              <a:rPr lang="it" sz="1800">
                <a:latin typeface="Lato"/>
                <a:ea typeface="Lato"/>
                <a:cs typeface="Lato"/>
                <a:sym typeface="Lato"/>
              </a:rPr>
              <a:t>Riconoscimento del parlato</a:t>
            </a:r>
            <a:endParaRPr sz="1800">
              <a:latin typeface="Lato"/>
              <a:ea typeface="Lato"/>
              <a:cs typeface="Lato"/>
              <a:sym typeface="Lato"/>
            </a:endParaRPr>
          </a:p>
          <a:p>
            <a:pPr indent="-342900" lvl="0" marL="457200" rtl="0" algn="l">
              <a:lnSpc>
                <a:spcPct val="100000"/>
              </a:lnSpc>
              <a:spcBef>
                <a:spcPts val="0"/>
              </a:spcBef>
              <a:spcAft>
                <a:spcPts val="0"/>
              </a:spcAft>
              <a:buSzPts val="1800"/>
              <a:buFont typeface="Lato"/>
              <a:buChar char="-"/>
            </a:pPr>
            <a:r>
              <a:rPr lang="it" sz="1800">
                <a:latin typeface="Lato"/>
                <a:ea typeface="Lato"/>
                <a:cs typeface="Lato"/>
                <a:sym typeface="Lato"/>
              </a:rPr>
              <a:t>Diagnosi medica automatizzata</a:t>
            </a:r>
            <a:endParaRPr sz="1800">
              <a:latin typeface="Lato"/>
              <a:ea typeface="Lato"/>
              <a:cs typeface="Lato"/>
              <a:sym typeface="Lato"/>
            </a:endParaRPr>
          </a:p>
        </p:txBody>
      </p:sp>
      <p:sp>
        <p:nvSpPr>
          <p:cNvPr id="75" name="Google Shape;75;p15"/>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6" name="Google Shape;76;p15"/>
          <p:cNvPicPr preferRelativeResize="0"/>
          <p:nvPr/>
        </p:nvPicPr>
        <p:blipFill>
          <a:blip r:embed="rId3">
            <a:alphaModFix/>
          </a:blip>
          <a:stretch>
            <a:fillRect/>
          </a:stretch>
        </p:blipFill>
        <p:spPr>
          <a:xfrm>
            <a:off x="110750" y="4830849"/>
            <a:ext cx="1410350" cy="228250"/>
          </a:xfrm>
          <a:prstGeom prst="rect">
            <a:avLst/>
          </a:prstGeom>
          <a:noFill/>
          <a:ln>
            <a:noFill/>
          </a:ln>
        </p:spPr>
      </p:pic>
      <p:sp>
        <p:nvSpPr>
          <p:cNvPr id="77" name="Google Shape;77;p15"/>
          <p:cNvSpPr txBox="1"/>
          <p:nvPr/>
        </p:nvSpPr>
        <p:spPr>
          <a:xfrm>
            <a:off x="5254725" y="4748600"/>
            <a:ext cx="3889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it">
                <a:solidFill>
                  <a:schemeClr val="lt1"/>
                </a:solidFill>
                <a:latin typeface="Lato"/>
                <a:ea typeface="Lato"/>
                <a:cs typeface="Lato"/>
                <a:sym typeface="Lato"/>
              </a:rPr>
              <a:t>AI Generativa e Modelli Generativi</a:t>
            </a:r>
            <a:endParaRPr b="1">
              <a:solidFill>
                <a:schemeClr val="lt1"/>
              </a:solidFill>
              <a:latin typeface="Lato"/>
              <a:ea typeface="Lato"/>
              <a:cs typeface="Lato"/>
              <a:sym typeface="La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42"/>
          <p:cNvSpPr txBox="1"/>
          <p:nvPr>
            <p:ph type="title"/>
          </p:nvPr>
        </p:nvSpPr>
        <p:spPr>
          <a:xfrm>
            <a:off x="311700" y="281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20">
                <a:solidFill>
                  <a:srgbClr val="45818E"/>
                </a:solidFill>
                <a:latin typeface="Lato Black"/>
                <a:ea typeface="Lato Black"/>
                <a:cs typeface="Lato Black"/>
                <a:sym typeface="Lato Black"/>
              </a:rPr>
              <a:t>Generare nuovo testo</a:t>
            </a:r>
            <a:endParaRPr sz="2420">
              <a:solidFill>
                <a:srgbClr val="45818E"/>
              </a:solidFill>
              <a:latin typeface="Lato Black"/>
              <a:ea typeface="Lato Black"/>
              <a:cs typeface="Lato Black"/>
              <a:sym typeface="Lato Black"/>
            </a:endParaRPr>
          </a:p>
        </p:txBody>
      </p:sp>
      <p:sp>
        <p:nvSpPr>
          <p:cNvPr id="610" name="Google Shape;610;p42"/>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11" name="Google Shape;611;p42"/>
          <p:cNvPicPr preferRelativeResize="0"/>
          <p:nvPr/>
        </p:nvPicPr>
        <p:blipFill>
          <a:blip r:embed="rId3">
            <a:alphaModFix/>
          </a:blip>
          <a:stretch>
            <a:fillRect/>
          </a:stretch>
        </p:blipFill>
        <p:spPr>
          <a:xfrm>
            <a:off x="110750" y="4830849"/>
            <a:ext cx="1410350" cy="228250"/>
          </a:xfrm>
          <a:prstGeom prst="rect">
            <a:avLst/>
          </a:prstGeom>
          <a:noFill/>
          <a:ln>
            <a:noFill/>
          </a:ln>
        </p:spPr>
      </p:pic>
      <p:sp>
        <p:nvSpPr>
          <p:cNvPr id="612" name="Google Shape;612;p42"/>
          <p:cNvSpPr txBox="1"/>
          <p:nvPr/>
        </p:nvSpPr>
        <p:spPr>
          <a:xfrm>
            <a:off x="5254725" y="4748600"/>
            <a:ext cx="3889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Font typeface="Arial"/>
              <a:buNone/>
            </a:pPr>
            <a:r>
              <a:rPr b="1" lang="it">
                <a:solidFill>
                  <a:schemeClr val="lt1"/>
                </a:solidFill>
                <a:latin typeface="Lato"/>
                <a:ea typeface="Lato"/>
                <a:cs typeface="Lato"/>
                <a:sym typeface="Lato"/>
              </a:rPr>
              <a:t>Large Language Model</a:t>
            </a:r>
            <a:endParaRPr b="1">
              <a:solidFill>
                <a:schemeClr val="lt1"/>
              </a:solidFill>
              <a:latin typeface="Lato"/>
              <a:ea typeface="Lato"/>
              <a:cs typeface="Lato"/>
              <a:sym typeface="Lato"/>
            </a:endParaRPr>
          </a:p>
        </p:txBody>
      </p:sp>
      <p:sp>
        <p:nvSpPr>
          <p:cNvPr id="613" name="Google Shape;613;p42"/>
          <p:cNvSpPr txBox="1"/>
          <p:nvPr>
            <p:ph type="title"/>
          </p:nvPr>
        </p:nvSpPr>
        <p:spPr>
          <a:xfrm>
            <a:off x="311700" y="812050"/>
            <a:ext cx="7640400" cy="504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800">
                <a:latin typeface="Lato"/>
                <a:ea typeface="Lato"/>
                <a:cs typeface="Lato"/>
                <a:sym typeface="Lato"/>
              </a:rPr>
              <a:t>Testo generato</a:t>
            </a:r>
            <a:endParaRPr sz="1800">
              <a:latin typeface="Lato"/>
              <a:ea typeface="Lato"/>
              <a:cs typeface="Lato"/>
              <a:sym typeface="Lato"/>
            </a:endParaRPr>
          </a:p>
          <a:p>
            <a:pPr indent="0" lvl="0" marL="0" rtl="0" algn="l">
              <a:lnSpc>
                <a:spcPct val="100000"/>
              </a:lnSpc>
              <a:spcBef>
                <a:spcPts val="0"/>
              </a:spcBef>
              <a:spcAft>
                <a:spcPts val="0"/>
              </a:spcAft>
              <a:buNone/>
            </a:pPr>
            <a:r>
              <a:rPr b="1" lang="it" sz="1800">
                <a:latin typeface="Lato"/>
                <a:ea typeface="Lato"/>
                <a:cs typeface="Lato"/>
                <a:sym typeface="Lato"/>
              </a:rPr>
              <a:t>Gianluca ha un figlio di 2</a:t>
            </a:r>
            <a:endParaRPr b="1" sz="1800">
              <a:latin typeface="Lato"/>
              <a:ea typeface="Lato"/>
              <a:cs typeface="Lato"/>
              <a:sym typeface="Lato"/>
            </a:endParaRPr>
          </a:p>
          <a:p>
            <a:pPr indent="0" lvl="0" marL="0" rtl="0" algn="l">
              <a:lnSpc>
                <a:spcPct val="100000"/>
              </a:lnSpc>
              <a:spcBef>
                <a:spcPts val="0"/>
              </a:spcBef>
              <a:spcAft>
                <a:spcPts val="0"/>
              </a:spcAft>
              <a:buNone/>
            </a:pPr>
            <a:r>
              <a:t/>
            </a:r>
            <a:endParaRPr sz="1800">
              <a:latin typeface="Lato"/>
              <a:ea typeface="Lato"/>
              <a:cs typeface="Lato"/>
              <a:sym typeface="Lato"/>
            </a:endParaRPr>
          </a:p>
        </p:txBody>
      </p:sp>
      <p:sp>
        <p:nvSpPr>
          <p:cNvPr id="614" name="Google Shape;614;p42"/>
          <p:cNvSpPr/>
          <p:nvPr/>
        </p:nvSpPr>
        <p:spPr>
          <a:xfrm>
            <a:off x="357875" y="2007300"/>
            <a:ext cx="9681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figlio</a:t>
            </a:r>
            <a:endParaRPr b="1" sz="2000">
              <a:solidFill>
                <a:schemeClr val="lt1"/>
              </a:solidFill>
            </a:endParaRPr>
          </a:p>
        </p:txBody>
      </p:sp>
      <p:sp>
        <p:nvSpPr>
          <p:cNvPr id="615" name="Google Shape;615;p42"/>
          <p:cNvSpPr/>
          <p:nvPr/>
        </p:nvSpPr>
        <p:spPr>
          <a:xfrm>
            <a:off x="357875" y="2747147"/>
            <a:ext cx="9681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di</a:t>
            </a:r>
            <a:endParaRPr b="1" sz="2000">
              <a:solidFill>
                <a:schemeClr val="lt1"/>
              </a:solidFill>
            </a:endParaRPr>
          </a:p>
        </p:txBody>
      </p:sp>
      <p:sp>
        <p:nvSpPr>
          <p:cNvPr id="616" name="Google Shape;616;p42"/>
          <p:cNvSpPr/>
          <p:nvPr/>
        </p:nvSpPr>
        <p:spPr>
          <a:xfrm>
            <a:off x="357875" y="3486997"/>
            <a:ext cx="968100" cy="61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2</a:t>
            </a:r>
            <a:endParaRPr b="1" sz="2000">
              <a:solidFill>
                <a:schemeClr val="lt1"/>
              </a:solidFill>
            </a:endParaRPr>
          </a:p>
        </p:txBody>
      </p:sp>
      <p:sp>
        <p:nvSpPr>
          <p:cNvPr id="617" name="Google Shape;617;p42"/>
          <p:cNvSpPr/>
          <p:nvPr/>
        </p:nvSpPr>
        <p:spPr>
          <a:xfrm>
            <a:off x="4230050" y="1245475"/>
            <a:ext cx="883500" cy="279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Giuseppe</a:t>
            </a:r>
            <a:endParaRPr b="1" sz="1200">
              <a:solidFill>
                <a:schemeClr val="lt1"/>
              </a:solidFill>
            </a:endParaRPr>
          </a:p>
        </p:txBody>
      </p:sp>
      <p:sp>
        <p:nvSpPr>
          <p:cNvPr id="618" name="Google Shape;618;p42"/>
          <p:cNvSpPr/>
          <p:nvPr/>
        </p:nvSpPr>
        <p:spPr>
          <a:xfrm>
            <a:off x="4230050" y="1562875"/>
            <a:ext cx="883500" cy="228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è</a:t>
            </a:r>
            <a:endParaRPr b="1" sz="1200">
              <a:solidFill>
                <a:schemeClr val="lt1"/>
              </a:solidFill>
            </a:endParaRPr>
          </a:p>
        </p:txBody>
      </p:sp>
      <p:sp>
        <p:nvSpPr>
          <p:cNvPr id="619" name="Google Shape;619;p42"/>
          <p:cNvSpPr/>
          <p:nvPr/>
        </p:nvSpPr>
        <p:spPr>
          <a:xfrm>
            <a:off x="4230050" y="1835775"/>
            <a:ext cx="876300" cy="228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un</a:t>
            </a:r>
            <a:endParaRPr b="1" sz="1200">
              <a:solidFill>
                <a:schemeClr val="lt1"/>
              </a:solidFill>
            </a:endParaRPr>
          </a:p>
        </p:txBody>
      </p:sp>
      <p:sp>
        <p:nvSpPr>
          <p:cNvPr id="620" name="Google Shape;620;p42"/>
          <p:cNvSpPr/>
          <p:nvPr/>
        </p:nvSpPr>
        <p:spPr>
          <a:xfrm>
            <a:off x="4230051" y="2108200"/>
            <a:ext cx="883500" cy="279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100">
                <a:solidFill>
                  <a:schemeClr val="lt1"/>
                </a:solidFill>
              </a:rPr>
              <a:t>pagliaccio</a:t>
            </a:r>
            <a:endParaRPr b="1" sz="1100">
              <a:solidFill>
                <a:schemeClr val="lt1"/>
              </a:solidFill>
            </a:endParaRPr>
          </a:p>
        </p:txBody>
      </p:sp>
      <p:sp>
        <p:nvSpPr>
          <p:cNvPr id="621" name="Google Shape;621;p42"/>
          <p:cNvSpPr/>
          <p:nvPr/>
        </p:nvSpPr>
        <p:spPr>
          <a:xfrm>
            <a:off x="4230050" y="2444925"/>
            <a:ext cx="883500" cy="228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ha</a:t>
            </a:r>
            <a:endParaRPr b="1" sz="1200">
              <a:solidFill>
                <a:schemeClr val="lt1"/>
              </a:solidFill>
            </a:endParaRPr>
          </a:p>
        </p:txBody>
      </p:sp>
      <p:sp>
        <p:nvSpPr>
          <p:cNvPr id="622" name="Google Shape;622;p42"/>
          <p:cNvSpPr/>
          <p:nvPr/>
        </p:nvSpPr>
        <p:spPr>
          <a:xfrm>
            <a:off x="4230050" y="2734400"/>
            <a:ext cx="876300" cy="228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33</a:t>
            </a:r>
            <a:endParaRPr b="1" sz="1200">
              <a:solidFill>
                <a:schemeClr val="lt1"/>
              </a:solidFill>
            </a:endParaRPr>
          </a:p>
        </p:txBody>
      </p:sp>
      <p:sp>
        <p:nvSpPr>
          <p:cNvPr id="623" name="Google Shape;623;p42"/>
          <p:cNvSpPr/>
          <p:nvPr/>
        </p:nvSpPr>
        <p:spPr>
          <a:xfrm>
            <a:off x="4230050" y="3014050"/>
            <a:ext cx="3440100" cy="228300"/>
          </a:xfrm>
          <a:prstGeom prst="rect">
            <a:avLst/>
          </a:prstGeom>
          <a:solidFill>
            <a:srgbClr val="00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anni</a:t>
            </a:r>
            <a:endParaRPr b="1" sz="1200">
              <a:solidFill>
                <a:schemeClr val="lt1"/>
              </a:solidFill>
            </a:endParaRPr>
          </a:p>
        </p:txBody>
      </p:sp>
      <p:sp>
        <p:nvSpPr>
          <p:cNvPr id="624" name="Google Shape;624;p42"/>
          <p:cNvSpPr/>
          <p:nvPr/>
        </p:nvSpPr>
        <p:spPr>
          <a:xfrm>
            <a:off x="4230050" y="3296475"/>
            <a:ext cx="883500" cy="228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Gianluca</a:t>
            </a:r>
            <a:endParaRPr b="1" sz="1200">
              <a:solidFill>
                <a:schemeClr val="lt1"/>
              </a:solidFill>
            </a:endParaRPr>
          </a:p>
        </p:txBody>
      </p:sp>
      <p:sp>
        <p:nvSpPr>
          <p:cNvPr id="625" name="Google Shape;625;p42"/>
          <p:cNvSpPr/>
          <p:nvPr/>
        </p:nvSpPr>
        <p:spPr>
          <a:xfrm>
            <a:off x="4230050" y="3569150"/>
            <a:ext cx="883500" cy="279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figlio</a:t>
            </a:r>
            <a:endParaRPr b="1" sz="1200">
              <a:solidFill>
                <a:schemeClr val="lt1"/>
              </a:solidFill>
            </a:endParaRPr>
          </a:p>
        </p:txBody>
      </p:sp>
      <p:sp>
        <p:nvSpPr>
          <p:cNvPr id="626" name="Google Shape;626;p42"/>
          <p:cNvSpPr/>
          <p:nvPr/>
        </p:nvSpPr>
        <p:spPr>
          <a:xfrm>
            <a:off x="4234100" y="4161725"/>
            <a:ext cx="876300" cy="228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2</a:t>
            </a:r>
            <a:endParaRPr b="1" sz="1200">
              <a:solidFill>
                <a:schemeClr val="lt1"/>
              </a:solidFill>
            </a:endParaRPr>
          </a:p>
        </p:txBody>
      </p:sp>
      <p:sp>
        <p:nvSpPr>
          <p:cNvPr id="627" name="Google Shape;627;p42"/>
          <p:cNvSpPr/>
          <p:nvPr/>
        </p:nvSpPr>
        <p:spPr>
          <a:xfrm>
            <a:off x="4230050" y="3891800"/>
            <a:ext cx="883500" cy="228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200">
                <a:solidFill>
                  <a:schemeClr val="lt1"/>
                </a:solidFill>
              </a:rPr>
              <a:t>di</a:t>
            </a:r>
            <a:endParaRPr b="1" sz="1200">
              <a:solidFill>
                <a:schemeClr val="lt1"/>
              </a:solidFill>
            </a:endParaRPr>
          </a:p>
        </p:txBody>
      </p:sp>
      <p:sp>
        <p:nvSpPr>
          <p:cNvPr id="628" name="Google Shape;628;p42"/>
          <p:cNvSpPr/>
          <p:nvPr/>
        </p:nvSpPr>
        <p:spPr>
          <a:xfrm>
            <a:off x="2312300" y="2538100"/>
            <a:ext cx="1142100" cy="1180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Modello</a:t>
            </a:r>
            <a:endParaRPr/>
          </a:p>
        </p:txBody>
      </p:sp>
      <p:sp>
        <p:nvSpPr>
          <p:cNvPr id="629" name="Google Shape;629;p42"/>
          <p:cNvSpPr/>
          <p:nvPr/>
        </p:nvSpPr>
        <p:spPr>
          <a:xfrm rot="1007686">
            <a:off x="1388806" y="2351955"/>
            <a:ext cx="1034109" cy="142640"/>
          </a:xfrm>
          <a:prstGeom prst="rightArrow">
            <a:avLst>
              <a:gd fmla="val 50000" name="adj1"/>
              <a:gd fmla="val 50000"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30" name="Google Shape;630;p42"/>
          <p:cNvSpPr/>
          <p:nvPr/>
        </p:nvSpPr>
        <p:spPr>
          <a:xfrm rot="-1590745">
            <a:off x="1380831" y="3489187"/>
            <a:ext cx="876360" cy="164888"/>
          </a:xfrm>
          <a:prstGeom prst="rightArrow">
            <a:avLst>
              <a:gd fmla="val 50000" name="adj1"/>
              <a:gd fmla="val 23621"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31" name="Google Shape;631;p42"/>
          <p:cNvSpPr/>
          <p:nvPr/>
        </p:nvSpPr>
        <p:spPr>
          <a:xfrm rot="-2354">
            <a:off x="1380993" y="3014348"/>
            <a:ext cx="876300" cy="165000"/>
          </a:xfrm>
          <a:prstGeom prst="rightArrow">
            <a:avLst>
              <a:gd fmla="val 50000" name="adj1"/>
              <a:gd fmla="val 22291"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32" name="Google Shape;632;p42"/>
          <p:cNvSpPr/>
          <p:nvPr/>
        </p:nvSpPr>
        <p:spPr>
          <a:xfrm rot="-2337">
            <a:off x="3621572" y="2971702"/>
            <a:ext cx="441300" cy="165000"/>
          </a:xfrm>
          <a:prstGeom prst="rightArrow">
            <a:avLst>
              <a:gd fmla="val 50000" name="adj1"/>
              <a:gd fmla="val 22291"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33" name="Google Shape;633;p42"/>
          <p:cNvSpPr txBox="1"/>
          <p:nvPr>
            <p:ph type="title"/>
          </p:nvPr>
        </p:nvSpPr>
        <p:spPr>
          <a:xfrm>
            <a:off x="5085550" y="1995850"/>
            <a:ext cx="876300" cy="504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600">
                <a:latin typeface="Lato"/>
                <a:ea typeface="Lato"/>
                <a:cs typeface="Lato"/>
                <a:sym typeface="Lato"/>
              </a:rPr>
              <a:t>1%</a:t>
            </a:r>
            <a:endParaRPr b="1" sz="1600">
              <a:latin typeface="Lato"/>
              <a:ea typeface="Lato"/>
              <a:cs typeface="Lato"/>
              <a:sym typeface="Lato"/>
            </a:endParaRPr>
          </a:p>
        </p:txBody>
      </p:sp>
      <p:sp>
        <p:nvSpPr>
          <p:cNvPr id="634" name="Google Shape;634;p42"/>
          <p:cNvSpPr txBox="1"/>
          <p:nvPr>
            <p:ph type="title"/>
          </p:nvPr>
        </p:nvSpPr>
        <p:spPr>
          <a:xfrm>
            <a:off x="5113084" y="3456800"/>
            <a:ext cx="876300" cy="504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600">
                <a:latin typeface="Lato"/>
                <a:ea typeface="Lato"/>
                <a:cs typeface="Lato"/>
                <a:sym typeface="Lato"/>
              </a:rPr>
              <a:t>1%</a:t>
            </a:r>
            <a:endParaRPr b="1" sz="1600">
              <a:latin typeface="Lato"/>
              <a:ea typeface="Lato"/>
              <a:cs typeface="Lato"/>
              <a:sym typeface="Lato"/>
            </a:endParaRPr>
          </a:p>
        </p:txBody>
      </p:sp>
      <p:sp>
        <p:nvSpPr>
          <p:cNvPr id="635" name="Google Shape;635;p42"/>
          <p:cNvSpPr txBox="1"/>
          <p:nvPr>
            <p:ph type="title"/>
          </p:nvPr>
        </p:nvSpPr>
        <p:spPr>
          <a:xfrm>
            <a:off x="5117600" y="1468477"/>
            <a:ext cx="876300" cy="27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400">
                <a:latin typeface="Lato"/>
                <a:ea typeface="Lato"/>
                <a:cs typeface="Lato"/>
                <a:sym typeface="Lato"/>
              </a:rPr>
              <a:t>1%</a:t>
            </a:r>
            <a:endParaRPr b="1" sz="1400">
              <a:latin typeface="Lato"/>
              <a:ea typeface="Lato"/>
              <a:cs typeface="Lato"/>
              <a:sym typeface="Lato"/>
            </a:endParaRPr>
          </a:p>
        </p:txBody>
      </p:sp>
      <p:sp>
        <p:nvSpPr>
          <p:cNvPr id="636" name="Google Shape;636;p42"/>
          <p:cNvSpPr txBox="1"/>
          <p:nvPr>
            <p:ph type="title"/>
          </p:nvPr>
        </p:nvSpPr>
        <p:spPr>
          <a:xfrm>
            <a:off x="5103265" y="3179650"/>
            <a:ext cx="876300" cy="504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600">
                <a:latin typeface="Lato"/>
                <a:ea typeface="Lato"/>
                <a:cs typeface="Lato"/>
                <a:sym typeface="Lato"/>
              </a:rPr>
              <a:t>1%</a:t>
            </a:r>
            <a:endParaRPr b="1" sz="1600">
              <a:latin typeface="Lato"/>
              <a:ea typeface="Lato"/>
              <a:cs typeface="Lato"/>
              <a:sym typeface="Lato"/>
            </a:endParaRPr>
          </a:p>
        </p:txBody>
      </p:sp>
      <p:sp>
        <p:nvSpPr>
          <p:cNvPr id="637" name="Google Shape;637;p42"/>
          <p:cNvSpPr txBox="1"/>
          <p:nvPr>
            <p:ph type="title"/>
          </p:nvPr>
        </p:nvSpPr>
        <p:spPr>
          <a:xfrm>
            <a:off x="5124783" y="1744545"/>
            <a:ext cx="876300" cy="27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400">
                <a:latin typeface="Lato"/>
                <a:ea typeface="Lato"/>
                <a:cs typeface="Lato"/>
                <a:sym typeface="Lato"/>
              </a:rPr>
              <a:t>1</a:t>
            </a:r>
            <a:r>
              <a:rPr b="1" lang="it" sz="1400">
                <a:latin typeface="Lato"/>
                <a:ea typeface="Lato"/>
                <a:cs typeface="Lato"/>
                <a:sym typeface="Lato"/>
              </a:rPr>
              <a:t>%</a:t>
            </a:r>
            <a:endParaRPr b="1" sz="1400">
              <a:latin typeface="Lato"/>
              <a:ea typeface="Lato"/>
              <a:cs typeface="Lato"/>
              <a:sym typeface="Lato"/>
            </a:endParaRPr>
          </a:p>
        </p:txBody>
      </p:sp>
      <p:sp>
        <p:nvSpPr>
          <p:cNvPr id="638" name="Google Shape;638;p42"/>
          <p:cNvSpPr txBox="1"/>
          <p:nvPr>
            <p:ph type="title"/>
          </p:nvPr>
        </p:nvSpPr>
        <p:spPr>
          <a:xfrm>
            <a:off x="5117600" y="2361328"/>
            <a:ext cx="876300" cy="27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400">
                <a:latin typeface="Lato"/>
                <a:ea typeface="Lato"/>
                <a:cs typeface="Lato"/>
                <a:sym typeface="Lato"/>
              </a:rPr>
              <a:t>1%</a:t>
            </a:r>
            <a:endParaRPr b="1" sz="1400">
              <a:latin typeface="Lato"/>
              <a:ea typeface="Lato"/>
              <a:cs typeface="Lato"/>
              <a:sym typeface="Lato"/>
            </a:endParaRPr>
          </a:p>
        </p:txBody>
      </p:sp>
      <p:sp>
        <p:nvSpPr>
          <p:cNvPr id="639" name="Google Shape;639;p42"/>
          <p:cNvSpPr txBox="1"/>
          <p:nvPr>
            <p:ph type="title"/>
          </p:nvPr>
        </p:nvSpPr>
        <p:spPr>
          <a:xfrm>
            <a:off x="5117600" y="2661758"/>
            <a:ext cx="876300" cy="27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400">
                <a:latin typeface="Lato"/>
                <a:ea typeface="Lato"/>
                <a:cs typeface="Lato"/>
                <a:sym typeface="Lato"/>
              </a:rPr>
              <a:t>1</a:t>
            </a:r>
            <a:r>
              <a:rPr b="1" lang="it" sz="1400">
                <a:latin typeface="Lato"/>
                <a:ea typeface="Lato"/>
                <a:cs typeface="Lato"/>
                <a:sym typeface="Lato"/>
              </a:rPr>
              <a:t>%</a:t>
            </a:r>
            <a:endParaRPr b="1" sz="1400">
              <a:latin typeface="Lato"/>
              <a:ea typeface="Lato"/>
              <a:cs typeface="Lato"/>
              <a:sym typeface="Lato"/>
            </a:endParaRPr>
          </a:p>
        </p:txBody>
      </p:sp>
      <p:sp>
        <p:nvSpPr>
          <p:cNvPr id="640" name="Google Shape;640;p42"/>
          <p:cNvSpPr txBox="1"/>
          <p:nvPr>
            <p:ph type="title"/>
          </p:nvPr>
        </p:nvSpPr>
        <p:spPr>
          <a:xfrm>
            <a:off x="7632200" y="2904724"/>
            <a:ext cx="876300" cy="27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400">
                <a:latin typeface="Lato"/>
                <a:ea typeface="Lato"/>
                <a:cs typeface="Lato"/>
                <a:sym typeface="Lato"/>
              </a:rPr>
              <a:t>99</a:t>
            </a:r>
            <a:r>
              <a:rPr b="1" lang="it" sz="1400">
                <a:latin typeface="Lato"/>
                <a:ea typeface="Lato"/>
                <a:cs typeface="Lato"/>
                <a:sym typeface="Lato"/>
              </a:rPr>
              <a:t>%</a:t>
            </a:r>
            <a:endParaRPr b="1" sz="1400">
              <a:latin typeface="Lato"/>
              <a:ea typeface="Lato"/>
              <a:cs typeface="Lato"/>
              <a:sym typeface="Lato"/>
            </a:endParaRPr>
          </a:p>
        </p:txBody>
      </p:sp>
      <p:sp>
        <p:nvSpPr>
          <p:cNvPr id="641" name="Google Shape;641;p42"/>
          <p:cNvSpPr txBox="1"/>
          <p:nvPr>
            <p:ph type="title"/>
          </p:nvPr>
        </p:nvSpPr>
        <p:spPr>
          <a:xfrm>
            <a:off x="5122618" y="3811498"/>
            <a:ext cx="876300" cy="27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400">
                <a:latin typeface="Lato"/>
                <a:ea typeface="Lato"/>
                <a:cs typeface="Lato"/>
                <a:sym typeface="Lato"/>
              </a:rPr>
              <a:t>1%</a:t>
            </a:r>
            <a:endParaRPr b="1" sz="1400">
              <a:latin typeface="Lato"/>
              <a:ea typeface="Lato"/>
              <a:cs typeface="Lato"/>
              <a:sym typeface="Lato"/>
            </a:endParaRPr>
          </a:p>
        </p:txBody>
      </p:sp>
      <p:sp>
        <p:nvSpPr>
          <p:cNvPr id="642" name="Google Shape;642;p42"/>
          <p:cNvSpPr txBox="1"/>
          <p:nvPr>
            <p:ph type="title"/>
          </p:nvPr>
        </p:nvSpPr>
        <p:spPr>
          <a:xfrm>
            <a:off x="5140525" y="4136076"/>
            <a:ext cx="876300" cy="27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400">
                <a:latin typeface="Lato"/>
                <a:ea typeface="Lato"/>
                <a:cs typeface="Lato"/>
                <a:sym typeface="Lato"/>
              </a:rPr>
              <a:t>1</a:t>
            </a:r>
            <a:r>
              <a:rPr b="1" lang="it" sz="1400">
                <a:latin typeface="Lato"/>
                <a:ea typeface="Lato"/>
                <a:cs typeface="Lato"/>
                <a:sym typeface="Lato"/>
              </a:rPr>
              <a:t>%</a:t>
            </a:r>
            <a:endParaRPr b="1" sz="1400">
              <a:latin typeface="Lato"/>
              <a:ea typeface="Lato"/>
              <a:cs typeface="Lato"/>
              <a:sym typeface="Lato"/>
            </a:endParaRPr>
          </a:p>
        </p:txBody>
      </p:sp>
      <p:sp>
        <p:nvSpPr>
          <p:cNvPr id="643" name="Google Shape;643;p42"/>
          <p:cNvSpPr txBox="1"/>
          <p:nvPr>
            <p:ph type="title"/>
          </p:nvPr>
        </p:nvSpPr>
        <p:spPr>
          <a:xfrm>
            <a:off x="5114818" y="1162535"/>
            <a:ext cx="876300" cy="504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1600">
                <a:latin typeface="Lato"/>
                <a:ea typeface="Lato"/>
                <a:cs typeface="Lato"/>
                <a:sym typeface="Lato"/>
              </a:rPr>
              <a:t>1%</a:t>
            </a:r>
            <a:endParaRPr b="1" sz="1600">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43"/>
          <p:cNvSpPr txBox="1"/>
          <p:nvPr>
            <p:ph type="title"/>
          </p:nvPr>
        </p:nvSpPr>
        <p:spPr>
          <a:xfrm>
            <a:off x="311700" y="281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20">
                <a:solidFill>
                  <a:srgbClr val="45818E"/>
                </a:solidFill>
                <a:latin typeface="Lato Black"/>
                <a:ea typeface="Lato Black"/>
                <a:cs typeface="Lato Black"/>
                <a:sym typeface="Lato Black"/>
              </a:rPr>
              <a:t>Generare nuovo testo</a:t>
            </a:r>
            <a:endParaRPr sz="2420">
              <a:solidFill>
                <a:srgbClr val="45818E"/>
              </a:solidFill>
              <a:latin typeface="Lato Black"/>
              <a:ea typeface="Lato Black"/>
              <a:cs typeface="Lato Black"/>
              <a:sym typeface="Lato Black"/>
            </a:endParaRPr>
          </a:p>
        </p:txBody>
      </p:sp>
      <p:sp>
        <p:nvSpPr>
          <p:cNvPr id="649" name="Google Shape;649;p43"/>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50" name="Google Shape;650;p43"/>
          <p:cNvPicPr preferRelativeResize="0"/>
          <p:nvPr/>
        </p:nvPicPr>
        <p:blipFill>
          <a:blip r:embed="rId3">
            <a:alphaModFix/>
          </a:blip>
          <a:stretch>
            <a:fillRect/>
          </a:stretch>
        </p:blipFill>
        <p:spPr>
          <a:xfrm>
            <a:off x="110750" y="4830849"/>
            <a:ext cx="1410350" cy="228250"/>
          </a:xfrm>
          <a:prstGeom prst="rect">
            <a:avLst/>
          </a:prstGeom>
          <a:noFill/>
          <a:ln>
            <a:noFill/>
          </a:ln>
        </p:spPr>
      </p:pic>
      <p:sp>
        <p:nvSpPr>
          <p:cNvPr id="651" name="Google Shape;651;p43"/>
          <p:cNvSpPr txBox="1"/>
          <p:nvPr/>
        </p:nvSpPr>
        <p:spPr>
          <a:xfrm>
            <a:off x="5254725" y="4748600"/>
            <a:ext cx="3889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Font typeface="Arial"/>
              <a:buNone/>
            </a:pPr>
            <a:r>
              <a:rPr b="1" lang="it">
                <a:solidFill>
                  <a:schemeClr val="lt1"/>
                </a:solidFill>
                <a:latin typeface="Lato"/>
                <a:ea typeface="Lato"/>
                <a:cs typeface="Lato"/>
                <a:sym typeface="Lato"/>
              </a:rPr>
              <a:t>Large Language Model</a:t>
            </a:r>
            <a:endParaRPr b="1">
              <a:solidFill>
                <a:schemeClr val="lt1"/>
              </a:solidFill>
              <a:latin typeface="Lato"/>
              <a:ea typeface="Lato"/>
              <a:cs typeface="Lato"/>
              <a:sym typeface="Lato"/>
            </a:endParaRPr>
          </a:p>
        </p:txBody>
      </p:sp>
      <p:sp>
        <p:nvSpPr>
          <p:cNvPr id="652" name="Google Shape;652;p43"/>
          <p:cNvSpPr txBox="1"/>
          <p:nvPr>
            <p:ph type="title"/>
          </p:nvPr>
        </p:nvSpPr>
        <p:spPr>
          <a:xfrm>
            <a:off x="311700" y="1802650"/>
            <a:ext cx="7640400" cy="5043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it" sz="1800">
                <a:latin typeface="Lato"/>
                <a:ea typeface="Lato"/>
                <a:cs typeface="Lato"/>
                <a:sym typeface="Lato"/>
              </a:rPr>
              <a:t>Testo generato</a:t>
            </a:r>
            <a:endParaRPr sz="1800">
              <a:latin typeface="Lato"/>
              <a:ea typeface="Lato"/>
              <a:cs typeface="Lato"/>
              <a:sym typeface="Lato"/>
            </a:endParaRPr>
          </a:p>
          <a:p>
            <a:pPr indent="0" lvl="0" marL="0" rtl="0" algn="ctr">
              <a:lnSpc>
                <a:spcPct val="100000"/>
              </a:lnSpc>
              <a:spcBef>
                <a:spcPts val="0"/>
              </a:spcBef>
              <a:spcAft>
                <a:spcPts val="0"/>
              </a:spcAft>
              <a:buNone/>
            </a:pPr>
            <a:r>
              <a:rPr b="1" lang="it" sz="1800">
                <a:latin typeface="Lato"/>
                <a:ea typeface="Lato"/>
                <a:cs typeface="Lato"/>
                <a:sym typeface="Lato"/>
              </a:rPr>
              <a:t>Gianluca ha un figlio di 2 anni</a:t>
            </a:r>
            <a:endParaRPr b="1" sz="1800">
              <a:latin typeface="Lato"/>
              <a:ea typeface="Lato"/>
              <a:cs typeface="Lato"/>
              <a:sym typeface="Lato"/>
            </a:endParaRPr>
          </a:p>
          <a:p>
            <a:pPr indent="0" lvl="0" marL="0" rtl="0" algn="l">
              <a:lnSpc>
                <a:spcPct val="100000"/>
              </a:lnSpc>
              <a:spcBef>
                <a:spcPts val="0"/>
              </a:spcBef>
              <a:spcAft>
                <a:spcPts val="0"/>
              </a:spcAft>
              <a:buNone/>
            </a:pPr>
            <a:r>
              <a:t/>
            </a:r>
            <a:endParaRPr sz="1800">
              <a:latin typeface="Lato"/>
              <a:ea typeface="Lato"/>
              <a:cs typeface="Lato"/>
              <a:sym typeface="Lato"/>
            </a:endParaRPr>
          </a:p>
        </p:txBody>
      </p:sp>
      <p:sp>
        <p:nvSpPr>
          <p:cNvPr id="653" name="Google Shape;653;p43"/>
          <p:cNvSpPr txBox="1"/>
          <p:nvPr>
            <p:ph type="title"/>
          </p:nvPr>
        </p:nvSpPr>
        <p:spPr>
          <a:xfrm>
            <a:off x="311700" y="3204875"/>
            <a:ext cx="7640400" cy="504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800">
                <a:latin typeface="Lato"/>
                <a:ea typeface="Lato"/>
                <a:cs typeface="Lato"/>
                <a:sym typeface="Lato"/>
              </a:rPr>
              <a:t>Modelli che operano in questo modo sono chiamati </a:t>
            </a:r>
            <a:endParaRPr sz="1800">
              <a:latin typeface="Lato"/>
              <a:ea typeface="Lato"/>
              <a:cs typeface="Lato"/>
              <a:sym typeface="Lato"/>
            </a:endParaRPr>
          </a:p>
          <a:p>
            <a:pPr indent="0" lvl="0" marL="0" rtl="0" algn="l">
              <a:lnSpc>
                <a:spcPct val="100000"/>
              </a:lnSpc>
              <a:spcBef>
                <a:spcPts val="0"/>
              </a:spcBef>
              <a:spcAft>
                <a:spcPts val="0"/>
              </a:spcAft>
              <a:buNone/>
            </a:pPr>
            <a:r>
              <a:rPr b="1" lang="it" sz="1800">
                <a:latin typeface="Lato"/>
                <a:ea typeface="Lato"/>
                <a:cs typeface="Lato"/>
                <a:sym typeface="Lato"/>
              </a:rPr>
              <a:t>modelli autoregressivi</a:t>
            </a:r>
            <a:endParaRPr b="1" sz="1800">
              <a:latin typeface="Lato"/>
              <a:ea typeface="Lato"/>
              <a:cs typeface="Lato"/>
              <a:sym typeface="La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44"/>
          <p:cNvSpPr txBox="1"/>
          <p:nvPr>
            <p:ph type="title"/>
          </p:nvPr>
        </p:nvSpPr>
        <p:spPr>
          <a:xfrm>
            <a:off x="311700" y="259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20">
                <a:solidFill>
                  <a:srgbClr val="45818E"/>
                </a:solidFill>
                <a:latin typeface="Lato Black"/>
                <a:ea typeface="Lato Black"/>
                <a:cs typeface="Lato Black"/>
                <a:sym typeface="Lato Black"/>
              </a:rPr>
              <a:t>Large Language Model</a:t>
            </a:r>
            <a:endParaRPr sz="2420">
              <a:solidFill>
                <a:srgbClr val="45818E"/>
              </a:solidFill>
              <a:latin typeface="Lato Black"/>
              <a:ea typeface="Lato Black"/>
              <a:cs typeface="Lato Black"/>
              <a:sym typeface="Lato Black"/>
            </a:endParaRPr>
          </a:p>
        </p:txBody>
      </p:sp>
      <p:sp>
        <p:nvSpPr>
          <p:cNvPr id="659" name="Google Shape;659;p44"/>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60" name="Google Shape;660;p44"/>
          <p:cNvPicPr preferRelativeResize="0"/>
          <p:nvPr/>
        </p:nvPicPr>
        <p:blipFill>
          <a:blip r:embed="rId3">
            <a:alphaModFix/>
          </a:blip>
          <a:stretch>
            <a:fillRect/>
          </a:stretch>
        </p:blipFill>
        <p:spPr>
          <a:xfrm>
            <a:off x="110750" y="4830849"/>
            <a:ext cx="1410350" cy="228250"/>
          </a:xfrm>
          <a:prstGeom prst="rect">
            <a:avLst/>
          </a:prstGeom>
          <a:noFill/>
          <a:ln>
            <a:noFill/>
          </a:ln>
        </p:spPr>
      </p:pic>
      <p:sp>
        <p:nvSpPr>
          <p:cNvPr id="661" name="Google Shape;661;p44"/>
          <p:cNvSpPr txBox="1"/>
          <p:nvPr/>
        </p:nvSpPr>
        <p:spPr>
          <a:xfrm>
            <a:off x="5254725" y="4748600"/>
            <a:ext cx="3889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Font typeface="Arial"/>
              <a:buNone/>
            </a:pPr>
            <a:r>
              <a:rPr b="1" lang="it">
                <a:solidFill>
                  <a:schemeClr val="lt1"/>
                </a:solidFill>
                <a:latin typeface="Lato"/>
                <a:ea typeface="Lato"/>
                <a:cs typeface="Lato"/>
                <a:sym typeface="Lato"/>
              </a:rPr>
              <a:t>Large Language Model</a:t>
            </a:r>
            <a:endParaRPr b="1">
              <a:solidFill>
                <a:schemeClr val="lt1"/>
              </a:solidFill>
              <a:latin typeface="Lato"/>
              <a:ea typeface="Lato"/>
              <a:cs typeface="Lato"/>
              <a:sym typeface="Lato"/>
            </a:endParaRPr>
          </a:p>
        </p:txBody>
      </p:sp>
      <p:sp>
        <p:nvSpPr>
          <p:cNvPr id="662" name="Google Shape;662;p44"/>
          <p:cNvSpPr txBox="1"/>
          <p:nvPr>
            <p:ph type="title"/>
          </p:nvPr>
        </p:nvSpPr>
        <p:spPr>
          <a:xfrm>
            <a:off x="349475" y="832550"/>
            <a:ext cx="76404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it" sz="1800">
                <a:latin typeface="Lato"/>
                <a:ea typeface="Lato"/>
                <a:cs typeface="Lato"/>
                <a:sym typeface="Lato"/>
              </a:rPr>
              <a:t>Sono modelli di linguaggio di enormi dimensioni:</a:t>
            </a:r>
            <a:endParaRPr sz="1800">
              <a:latin typeface="Lato"/>
              <a:ea typeface="Lato"/>
              <a:cs typeface="Lato"/>
              <a:sym typeface="Lato"/>
            </a:endParaRPr>
          </a:p>
          <a:p>
            <a:pPr indent="0" lvl="0" marL="0" rtl="0" algn="l">
              <a:lnSpc>
                <a:spcPct val="100000"/>
              </a:lnSpc>
              <a:spcBef>
                <a:spcPts val="0"/>
              </a:spcBef>
              <a:spcAft>
                <a:spcPts val="0"/>
              </a:spcAft>
              <a:buSzPts val="990"/>
              <a:buNone/>
            </a:pPr>
            <a:r>
              <a:t/>
            </a:r>
            <a:endParaRPr sz="1800">
              <a:latin typeface="Lato"/>
              <a:ea typeface="Lato"/>
              <a:cs typeface="Lato"/>
              <a:sym typeface="Lato"/>
            </a:endParaRPr>
          </a:p>
          <a:p>
            <a:pPr indent="-342900" lvl="0" marL="457200" rtl="0" algn="l">
              <a:lnSpc>
                <a:spcPct val="100000"/>
              </a:lnSpc>
              <a:spcBef>
                <a:spcPts val="0"/>
              </a:spcBef>
              <a:spcAft>
                <a:spcPts val="0"/>
              </a:spcAft>
              <a:buSzPts val="1800"/>
              <a:buFont typeface="Lato"/>
              <a:buChar char="-"/>
            </a:pPr>
            <a:r>
              <a:rPr lang="it" sz="1800">
                <a:latin typeface="Lato"/>
                <a:ea typeface="Lato"/>
                <a:cs typeface="Lato"/>
                <a:sym typeface="Lato"/>
              </a:rPr>
              <a:t>dimensione del numero di parametri (Miliardi)</a:t>
            </a:r>
            <a:endParaRPr sz="1800">
              <a:latin typeface="Lato"/>
              <a:ea typeface="Lato"/>
              <a:cs typeface="Lato"/>
              <a:sym typeface="Lato"/>
            </a:endParaRPr>
          </a:p>
          <a:p>
            <a:pPr indent="-342900" lvl="0" marL="457200" rtl="0" algn="l">
              <a:lnSpc>
                <a:spcPct val="100000"/>
              </a:lnSpc>
              <a:spcBef>
                <a:spcPts val="0"/>
              </a:spcBef>
              <a:spcAft>
                <a:spcPts val="0"/>
              </a:spcAft>
              <a:buSzPts val="1800"/>
              <a:buFont typeface="Lato"/>
              <a:buChar char="-"/>
            </a:pPr>
            <a:r>
              <a:rPr lang="it" sz="1800">
                <a:latin typeface="Lato"/>
                <a:ea typeface="Lato"/>
                <a:cs typeface="Lato"/>
                <a:sym typeface="Lato"/>
              </a:rPr>
              <a:t>dimensione dei dati di addestramento (Terabyte)</a:t>
            </a:r>
            <a:endParaRPr sz="1800">
              <a:latin typeface="Lato"/>
              <a:ea typeface="Lato"/>
              <a:cs typeface="Lato"/>
              <a:sym typeface="Lato"/>
            </a:endParaRPr>
          </a:p>
          <a:p>
            <a:pPr indent="0" lvl="0" marL="0" rtl="0" algn="l">
              <a:lnSpc>
                <a:spcPct val="100000"/>
              </a:lnSpc>
              <a:spcBef>
                <a:spcPts val="0"/>
              </a:spcBef>
              <a:spcAft>
                <a:spcPts val="0"/>
              </a:spcAft>
              <a:buNone/>
            </a:pPr>
            <a:r>
              <a:t/>
            </a:r>
            <a:endParaRPr sz="1800">
              <a:latin typeface="Lato"/>
              <a:ea typeface="Lato"/>
              <a:cs typeface="Lato"/>
              <a:sym typeface="La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45"/>
          <p:cNvSpPr txBox="1"/>
          <p:nvPr>
            <p:ph type="title"/>
          </p:nvPr>
        </p:nvSpPr>
        <p:spPr>
          <a:xfrm>
            <a:off x="311700" y="259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20">
                <a:solidFill>
                  <a:srgbClr val="45818E"/>
                </a:solidFill>
                <a:latin typeface="Lato Black"/>
                <a:ea typeface="Lato Black"/>
                <a:cs typeface="Lato Black"/>
                <a:sym typeface="Lato Black"/>
              </a:rPr>
              <a:t>Large Language Model</a:t>
            </a:r>
            <a:endParaRPr sz="2420">
              <a:solidFill>
                <a:srgbClr val="45818E"/>
              </a:solidFill>
              <a:latin typeface="Lato Black"/>
              <a:ea typeface="Lato Black"/>
              <a:cs typeface="Lato Black"/>
              <a:sym typeface="Lato Black"/>
            </a:endParaRPr>
          </a:p>
        </p:txBody>
      </p:sp>
      <p:sp>
        <p:nvSpPr>
          <p:cNvPr id="668" name="Google Shape;668;p45"/>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69" name="Google Shape;669;p45"/>
          <p:cNvPicPr preferRelativeResize="0"/>
          <p:nvPr/>
        </p:nvPicPr>
        <p:blipFill>
          <a:blip r:embed="rId3">
            <a:alphaModFix/>
          </a:blip>
          <a:stretch>
            <a:fillRect/>
          </a:stretch>
        </p:blipFill>
        <p:spPr>
          <a:xfrm>
            <a:off x="110750" y="4830849"/>
            <a:ext cx="1410350" cy="228250"/>
          </a:xfrm>
          <a:prstGeom prst="rect">
            <a:avLst/>
          </a:prstGeom>
          <a:noFill/>
          <a:ln>
            <a:noFill/>
          </a:ln>
        </p:spPr>
      </p:pic>
      <p:sp>
        <p:nvSpPr>
          <p:cNvPr id="670" name="Google Shape;670;p45"/>
          <p:cNvSpPr txBox="1"/>
          <p:nvPr/>
        </p:nvSpPr>
        <p:spPr>
          <a:xfrm>
            <a:off x="5254725" y="4748600"/>
            <a:ext cx="3889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Font typeface="Arial"/>
              <a:buNone/>
            </a:pPr>
            <a:r>
              <a:rPr b="1" lang="it">
                <a:solidFill>
                  <a:schemeClr val="lt1"/>
                </a:solidFill>
                <a:latin typeface="Lato"/>
                <a:ea typeface="Lato"/>
                <a:cs typeface="Lato"/>
                <a:sym typeface="Lato"/>
              </a:rPr>
              <a:t>Large Language Model</a:t>
            </a:r>
            <a:endParaRPr b="1">
              <a:solidFill>
                <a:schemeClr val="lt1"/>
              </a:solidFill>
              <a:latin typeface="Lato"/>
              <a:ea typeface="Lato"/>
              <a:cs typeface="Lato"/>
              <a:sym typeface="Lato"/>
            </a:endParaRPr>
          </a:p>
        </p:txBody>
      </p:sp>
      <p:sp>
        <p:nvSpPr>
          <p:cNvPr id="671" name="Google Shape;671;p45"/>
          <p:cNvSpPr txBox="1"/>
          <p:nvPr>
            <p:ph type="title"/>
          </p:nvPr>
        </p:nvSpPr>
        <p:spPr>
          <a:xfrm>
            <a:off x="349475" y="832550"/>
            <a:ext cx="76404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800">
                <a:latin typeface="Lato"/>
                <a:ea typeface="Lato"/>
                <a:cs typeface="Lato"/>
                <a:sym typeface="Lato"/>
              </a:rPr>
              <a:t>Meta LLama: 7B Parametri</a:t>
            </a:r>
            <a:endParaRPr sz="1800">
              <a:latin typeface="Lato"/>
              <a:ea typeface="Lato"/>
              <a:cs typeface="Lato"/>
              <a:sym typeface="Lato"/>
            </a:endParaRPr>
          </a:p>
        </p:txBody>
      </p:sp>
      <p:pic>
        <p:nvPicPr>
          <p:cNvPr descr="{&quot;type&quot;:&quot;$$&quot;,&quot;backgroundColorModified&quot;:false,&quot;id&quot;:&quot;4&quot;,&quot;aid&quot;:null,&quot;code&quot;:&quot;$$y\\,=\\,b\\,+\\,wx$$&quot;,&quot;backgroundColor&quot;:&quot;#FFFFFF&quot;,&quot;font&quot;:{&quot;size&quot;:34.5,&quot;family&quot;:&quot;Lato&quot;,&quot;color&quot;:&quot;#000000&quot;},&quot;ts&quot;:1638468256927,&quot;cs&quot;:&quot;ruSHMdKdfgESCjXacn3Mig==&quot;,&quot;size&quot;:{&quot;width&quot;:249.99999999999991,&quot;height&quot;:42.199999999999996}}" id="672" name="Google Shape;672;p45"/>
          <p:cNvPicPr preferRelativeResize="0"/>
          <p:nvPr/>
        </p:nvPicPr>
        <p:blipFill>
          <a:blip r:embed="rId4">
            <a:alphaModFix/>
          </a:blip>
          <a:stretch>
            <a:fillRect/>
          </a:stretch>
        </p:blipFill>
        <p:spPr>
          <a:xfrm>
            <a:off x="311698" y="3190414"/>
            <a:ext cx="2381250" cy="401955"/>
          </a:xfrm>
          <a:prstGeom prst="rect">
            <a:avLst/>
          </a:prstGeom>
          <a:noFill/>
          <a:ln>
            <a:noFill/>
          </a:ln>
        </p:spPr>
      </p:pic>
      <p:pic>
        <p:nvPicPr>
          <p:cNvPr id="673" name="Google Shape;673;p45"/>
          <p:cNvPicPr preferRelativeResize="0"/>
          <p:nvPr/>
        </p:nvPicPr>
        <p:blipFill>
          <a:blip r:embed="rId5">
            <a:alphaModFix/>
          </a:blip>
          <a:stretch>
            <a:fillRect/>
          </a:stretch>
        </p:blipFill>
        <p:spPr>
          <a:xfrm>
            <a:off x="349475" y="1405250"/>
            <a:ext cx="2615375" cy="1243500"/>
          </a:xfrm>
          <a:prstGeom prst="rect">
            <a:avLst/>
          </a:prstGeom>
          <a:noFill/>
          <a:ln>
            <a:noFill/>
          </a:ln>
        </p:spPr>
      </p:pic>
      <p:sp>
        <p:nvSpPr>
          <p:cNvPr id="674" name="Google Shape;674;p45"/>
          <p:cNvSpPr txBox="1"/>
          <p:nvPr>
            <p:ph type="title"/>
          </p:nvPr>
        </p:nvSpPr>
        <p:spPr>
          <a:xfrm>
            <a:off x="221725" y="3592375"/>
            <a:ext cx="76404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800">
                <a:latin typeface="Lato"/>
                <a:ea typeface="Lato"/>
                <a:cs typeface="Lato"/>
                <a:sym typeface="Lato"/>
              </a:rPr>
              <a:t>Questo è un modello con 2 parametri….</a:t>
            </a:r>
            <a:endParaRPr sz="1800">
              <a:latin typeface="Lato"/>
              <a:ea typeface="Lato"/>
              <a:cs typeface="Lato"/>
              <a:sym typeface="La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46"/>
          <p:cNvSpPr txBox="1"/>
          <p:nvPr>
            <p:ph type="title"/>
          </p:nvPr>
        </p:nvSpPr>
        <p:spPr>
          <a:xfrm>
            <a:off x="311700" y="259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20" strike="sngStrike">
                <a:solidFill>
                  <a:srgbClr val="45818E"/>
                </a:solidFill>
                <a:latin typeface="Lato Black"/>
                <a:ea typeface="Lato Black"/>
                <a:cs typeface="Lato Black"/>
                <a:sym typeface="Lato Black"/>
              </a:rPr>
              <a:t>Large  </a:t>
            </a:r>
            <a:r>
              <a:rPr lang="it" sz="2420">
                <a:solidFill>
                  <a:srgbClr val="45818E"/>
                </a:solidFill>
                <a:latin typeface="Lato Black"/>
                <a:ea typeface="Lato Black"/>
                <a:cs typeface="Lato Black"/>
                <a:sym typeface="Lato Black"/>
              </a:rPr>
              <a:t>Small </a:t>
            </a:r>
            <a:r>
              <a:rPr lang="it" sz="2420">
                <a:solidFill>
                  <a:srgbClr val="45818E"/>
                </a:solidFill>
                <a:latin typeface="Lato Black"/>
                <a:ea typeface="Lato Black"/>
                <a:cs typeface="Lato Black"/>
                <a:sym typeface="Lato Black"/>
              </a:rPr>
              <a:t>Language Model</a:t>
            </a:r>
            <a:endParaRPr sz="2420">
              <a:solidFill>
                <a:srgbClr val="45818E"/>
              </a:solidFill>
              <a:latin typeface="Lato Black"/>
              <a:ea typeface="Lato Black"/>
              <a:cs typeface="Lato Black"/>
              <a:sym typeface="Lato Black"/>
            </a:endParaRPr>
          </a:p>
        </p:txBody>
      </p:sp>
      <p:sp>
        <p:nvSpPr>
          <p:cNvPr id="680" name="Google Shape;680;p46"/>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81" name="Google Shape;681;p46"/>
          <p:cNvPicPr preferRelativeResize="0"/>
          <p:nvPr/>
        </p:nvPicPr>
        <p:blipFill>
          <a:blip r:embed="rId3">
            <a:alphaModFix/>
          </a:blip>
          <a:stretch>
            <a:fillRect/>
          </a:stretch>
        </p:blipFill>
        <p:spPr>
          <a:xfrm>
            <a:off x="110750" y="4830849"/>
            <a:ext cx="1410350" cy="228250"/>
          </a:xfrm>
          <a:prstGeom prst="rect">
            <a:avLst/>
          </a:prstGeom>
          <a:noFill/>
          <a:ln>
            <a:noFill/>
          </a:ln>
        </p:spPr>
      </p:pic>
      <p:sp>
        <p:nvSpPr>
          <p:cNvPr id="682" name="Google Shape;682;p46"/>
          <p:cNvSpPr txBox="1"/>
          <p:nvPr/>
        </p:nvSpPr>
        <p:spPr>
          <a:xfrm>
            <a:off x="5254725" y="4748600"/>
            <a:ext cx="3889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Font typeface="Arial"/>
              <a:buNone/>
            </a:pPr>
            <a:r>
              <a:rPr b="1" lang="it">
                <a:solidFill>
                  <a:schemeClr val="lt1"/>
                </a:solidFill>
                <a:latin typeface="Lato"/>
                <a:ea typeface="Lato"/>
                <a:cs typeface="Lato"/>
                <a:sym typeface="Lato"/>
              </a:rPr>
              <a:t>Large Language Model</a:t>
            </a:r>
            <a:endParaRPr b="1">
              <a:solidFill>
                <a:schemeClr val="lt1"/>
              </a:solidFill>
              <a:latin typeface="Lato"/>
              <a:ea typeface="Lato"/>
              <a:cs typeface="Lato"/>
              <a:sym typeface="Lato"/>
            </a:endParaRPr>
          </a:p>
        </p:txBody>
      </p:sp>
      <p:sp>
        <p:nvSpPr>
          <p:cNvPr id="683" name="Google Shape;683;p46"/>
          <p:cNvSpPr txBox="1"/>
          <p:nvPr>
            <p:ph type="title"/>
          </p:nvPr>
        </p:nvSpPr>
        <p:spPr>
          <a:xfrm>
            <a:off x="349475" y="832550"/>
            <a:ext cx="76404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800">
                <a:latin typeface="Lato"/>
                <a:ea typeface="Lato"/>
                <a:cs typeface="Lato"/>
                <a:sym typeface="Lato"/>
              </a:rPr>
              <a:t>Meta LLama: 7B Parametri</a:t>
            </a:r>
            <a:endParaRPr sz="1800">
              <a:latin typeface="Lato"/>
              <a:ea typeface="Lato"/>
              <a:cs typeface="Lato"/>
              <a:sym typeface="Lato"/>
            </a:endParaRPr>
          </a:p>
        </p:txBody>
      </p:sp>
      <p:pic>
        <p:nvPicPr>
          <p:cNvPr descr="{&quot;type&quot;:&quot;$$&quot;,&quot;backgroundColorModified&quot;:false,&quot;id&quot;:&quot;4&quot;,&quot;aid&quot;:null,&quot;code&quot;:&quot;$$y\\,=\\,b\\,+\\,wx$$&quot;,&quot;backgroundColor&quot;:&quot;#FFFFFF&quot;,&quot;font&quot;:{&quot;size&quot;:34.5,&quot;family&quot;:&quot;Lato&quot;,&quot;color&quot;:&quot;#000000&quot;},&quot;ts&quot;:1638468256927,&quot;cs&quot;:&quot;ruSHMdKdfgESCjXacn3Mig==&quot;,&quot;size&quot;:{&quot;width&quot;:249.99999999999991,&quot;height&quot;:42.199999999999996}}" id="684" name="Google Shape;684;p46"/>
          <p:cNvPicPr preferRelativeResize="0"/>
          <p:nvPr/>
        </p:nvPicPr>
        <p:blipFill>
          <a:blip r:embed="rId4">
            <a:alphaModFix/>
          </a:blip>
          <a:stretch>
            <a:fillRect/>
          </a:stretch>
        </p:blipFill>
        <p:spPr>
          <a:xfrm>
            <a:off x="311698" y="3190414"/>
            <a:ext cx="2381250" cy="401955"/>
          </a:xfrm>
          <a:prstGeom prst="rect">
            <a:avLst/>
          </a:prstGeom>
          <a:noFill/>
          <a:ln>
            <a:noFill/>
          </a:ln>
        </p:spPr>
      </p:pic>
      <p:pic>
        <p:nvPicPr>
          <p:cNvPr id="685" name="Google Shape;685;p46"/>
          <p:cNvPicPr preferRelativeResize="0"/>
          <p:nvPr/>
        </p:nvPicPr>
        <p:blipFill>
          <a:blip r:embed="rId5">
            <a:alphaModFix/>
          </a:blip>
          <a:stretch>
            <a:fillRect/>
          </a:stretch>
        </p:blipFill>
        <p:spPr>
          <a:xfrm>
            <a:off x="349475" y="1405250"/>
            <a:ext cx="2615375" cy="1243500"/>
          </a:xfrm>
          <a:prstGeom prst="rect">
            <a:avLst/>
          </a:prstGeom>
          <a:noFill/>
          <a:ln>
            <a:noFill/>
          </a:ln>
        </p:spPr>
      </p:pic>
      <p:sp>
        <p:nvSpPr>
          <p:cNvPr id="686" name="Google Shape;686;p46"/>
          <p:cNvSpPr txBox="1"/>
          <p:nvPr>
            <p:ph type="title"/>
          </p:nvPr>
        </p:nvSpPr>
        <p:spPr>
          <a:xfrm>
            <a:off x="221725" y="3592375"/>
            <a:ext cx="76404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800">
                <a:latin typeface="Lato"/>
                <a:ea typeface="Lato"/>
                <a:cs typeface="Lato"/>
                <a:sym typeface="Lato"/>
              </a:rPr>
              <a:t>Questo è un modello con 2 parametri….</a:t>
            </a:r>
            <a:endParaRPr sz="1800">
              <a:latin typeface="Lato"/>
              <a:ea typeface="Lato"/>
              <a:cs typeface="Lato"/>
              <a:sym typeface="La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47"/>
          <p:cNvSpPr txBox="1"/>
          <p:nvPr>
            <p:ph type="title"/>
          </p:nvPr>
        </p:nvSpPr>
        <p:spPr>
          <a:xfrm>
            <a:off x="311700" y="259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20">
                <a:solidFill>
                  <a:srgbClr val="45818E"/>
                </a:solidFill>
                <a:latin typeface="Lato Black"/>
                <a:ea typeface="Lato Black"/>
                <a:cs typeface="Lato Black"/>
                <a:sym typeface="Lato Black"/>
              </a:rPr>
              <a:t>Veri </a:t>
            </a:r>
            <a:r>
              <a:rPr lang="it" sz="2420">
                <a:solidFill>
                  <a:srgbClr val="45818E"/>
                </a:solidFill>
                <a:latin typeface="Lato Black"/>
                <a:ea typeface="Lato Black"/>
                <a:cs typeface="Lato Black"/>
                <a:sym typeface="Lato Black"/>
              </a:rPr>
              <a:t>Large Language Model</a:t>
            </a:r>
            <a:endParaRPr sz="2420">
              <a:solidFill>
                <a:srgbClr val="45818E"/>
              </a:solidFill>
              <a:latin typeface="Lato Black"/>
              <a:ea typeface="Lato Black"/>
              <a:cs typeface="Lato Black"/>
              <a:sym typeface="Lato Black"/>
            </a:endParaRPr>
          </a:p>
        </p:txBody>
      </p:sp>
      <p:sp>
        <p:nvSpPr>
          <p:cNvPr id="692" name="Google Shape;692;p47"/>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93" name="Google Shape;693;p47"/>
          <p:cNvPicPr preferRelativeResize="0"/>
          <p:nvPr/>
        </p:nvPicPr>
        <p:blipFill>
          <a:blip r:embed="rId3">
            <a:alphaModFix/>
          </a:blip>
          <a:stretch>
            <a:fillRect/>
          </a:stretch>
        </p:blipFill>
        <p:spPr>
          <a:xfrm>
            <a:off x="110750" y="4830849"/>
            <a:ext cx="1410350" cy="228250"/>
          </a:xfrm>
          <a:prstGeom prst="rect">
            <a:avLst/>
          </a:prstGeom>
          <a:noFill/>
          <a:ln>
            <a:noFill/>
          </a:ln>
        </p:spPr>
      </p:pic>
      <p:sp>
        <p:nvSpPr>
          <p:cNvPr id="694" name="Google Shape;694;p47"/>
          <p:cNvSpPr txBox="1"/>
          <p:nvPr/>
        </p:nvSpPr>
        <p:spPr>
          <a:xfrm>
            <a:off x="5254725" y="4748600"/>
            <a:ext cx="3889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Font typeface="Arial"/>
              <a:buNone/>
            </a:pPr>
            <a:r>
              <a:rPr b="1" lang="it">
                <a:solidFill>
                  <a:schemeClr val="lt1"/>
                </a:solidFill>
                <a:latin typeface="Lato"/>
                <a:ea typeface="Lato"/>
                <a:cs typeface="Lato"/>
                <a:sym typeface="Lato"/>
              </a:rPr>
              <a:t>Large Language Model</a:t>
            </a:r>
            <a:endParaRPr b="1">
              <a:solidFill>
                <a:schemeClr val="lt1"/>
              </a:solidFill>
              <a:latin typeface="Lato"/>
              <a:ea typeface="Lato"/>
              <a:cs typeface="Lato"/>
              <a:sym typeface="Lato"/>
            </a:endParaRPr>
          </a:p>
        </p:txBody>
      </p:sp>
      <p:sp>
        <p:nvSpPr>
          <p:cNvPr id="695" name="Google Shape;695;p47"/>
          <p:cNvSpPr txBox="1"/>
          <p:nvPr>
            <p:ph type="title"/>
          </p:nvPr>
        </p:nvSpPr>
        <p:spPr>
          <a:xfrm>
            <a:off x="349475" y="832550"/>
            <a:ext cx="76404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800">
                <a:latin typeface="Lato"/>
                <a:ea typeface="Lato"/>
                <a:cs typeface="Lato"/>
                <a:sym typeface="Lato"/>
              </a:rPr>
              <a:t>D</a:t>
            </a:r>
            <a:r>
              <a:rPr lang="it" sz="1800">
                <a:latin typeface="Lato"/>
                <a:ea typeface="Lato"/>
                <a:cs typeface="Lato"/>
                <a:sym typeface="Lato"/>
              </a:rPr>
              <a:t>imensione del numero di parametri </a:t>
            </a:r>
            <a:endParaRPr sz="1800">
              <a:latin typeface="Lato"/>
              <a:ea typeface="Lato"/>
              <a:cs typeface="Lato"/>
              <a:sym typeface="Lato"/>
            </a:endParaRPr>
          </a:p>
        </p:txBody>
      </p:sp>
      <p:pic>
        <p:nvPicPr>
          <p:cNvPr id="696" name="Google Shape;696;p47"/>
          <p:cNvPicPr preferRelativeResize="0"/>
          <p:nvPr/>
        </p:nvPicPr>
        <p:blipFill>
          <a:blip r:embed="rId4">
            <a:alphaModFix/>
          </a:blip>
          <a:stretch>
            <a:fillRect/>
          </a:stretch>
        </p:blipFill>
        <p:spPr>
          <a:xfrm>
            <a:off x="632963" y="1448112"/>
            <a:ext cx="2559075" cy="1916825"/>
          </a:xfrm>
          <a:prstGeom prst="rect">
            <a:avLst/>
          </a:prstGeom>
          <a:noFill/>
          <a:ln>
            <a:noFill/>
          </a:ln>
        </p:spPr>
      </p:pic>
      <p:sp>
        <p:nvSpPr>
          <p:cNvPr id="697" name="Google Shape;697;p47"/>
          <p:cNvSpPr txBox="1"/>
          <p:nvPr>
            <p:ph type="title"/>
          </p:nvPr>
        </p:nvSpPr>
        <p:spPr>
          <a:xfrm>
            <a:off x="491255" y="3443950"/>
            <a:ext cx="39432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it" sz="2000">
                <a:latin typeface="Lato"/>
                <a:ea typeface="Lato"/>
                <a:cs typeface="Lato"/>
                <a:sym typeface="Lato"/>
              </a:rPr>
              <a:t>8x220B = 1.7T parametri</a:t>
            </a:r>
            <a:endParaRPr b="1" sz="2000">
              <a:latin typeface="Lato"/>
              <a:ea typeface="Lato"/>
              <a:cs typeface="Lato"/>
              <a:sym typeface="Lato"/>
            </a:endParaRPr>
          </a:p>
        </p:txBody>
      </p:sp>
      <p:pic>
        <p:nvPicPr>
          <p:cNvPr id="698" name="Google Shape;698;p47"/>
          <p:cNvPicPr preferRelativeResize="0"/>
          <p:nvPr/>
        </p:nvPicPr>
        <p:blipFill>
          <a:blip r:embed="rId5">
            <a:alphaModFix/>
          </a:blip>
          <a:stretch>
            <a:fillRect/>
          </a:stretch>
        </p:blipFill>
        <p:spPr>
          <a:xfrm>
            <a:off x="4434313" y="1514550"/>
            <a:ext cx="2428875" cy="1885950"/>
          </a:xfrm>
          <a:prstGeom prst="rect">
            <a:avLst/>
          </a:prstGeom>
          <a:noFill/>
          <a:ln>
            <a:noFill/>
          </a:ln>
        </p:spPr>
      </p:pic>
      <p:sp>
        <p:nvSpPr>
          <p:cNvPr id="699" name="Google Shape;699;p47"/>
          <p:cNvSpPr txBox="1"/>
          <p:nvPr>
            <p:ph type="title"/>
          </p:nvPr>
        </p:nvSpPr>
        <p:spPr>
          <a:xfrm>
            <a:off x="4227500" y="3443950"/>
            <a:ext cx="2842500" cy="572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it" sz="2000">
                <a:latin typeface="Lato"/>
                <a:ea typeface="Lato"/>
                <a:cs typeface="Lato"/>
                <a:sym typeface="Lato"/>
              </a:rPr>
              <a:t>85B Neuroni</a:t>
            </a:r>
            <a:endParaRPr b="1" sz="2000">
              <a:latin typeface="Lato"/>
              <a:ea typeface="Lato"/>
              <a:cs typeface="Lato"/>
              <a:sym typeface="La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48"/>
          <p:cNvSpPr txBox="1"/>
          <p:nvPr>
            <p:ph type="title"/>
          </p:nvPr>
        </p:nvSpPr>
        <p:spPr>
          <a:xfrm>
            <a:off x="311700" y="259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20">
                <a:solidFill>
                  <a:srgbClr val="45818E"/>
                </a:solidFill>
                <a:latin typeface="Lato Black"/>
                <a:ea typeface="Lato Black"/>
                <a:cs typeface="Lato Black"/>
                <a:sym typeface="Lato Black"/>
              </a:rPr>
              <a:t>Veri Large Language Model</a:t>
            </a:r>
            <a:endParaRPr sz="2420">
              <a:solidFill>
                <a:srgbClr val="45818E"/>
              </a:solidFill>
              <a:latin typeface="Lato Black"/>
              <a:ea typeface="Lato Black"/>
              <a:cs typeface="Lato Black"/>
              <a:sym typeface="Lato Black"/>
            </a:endParaRPr>
          </a:p>
        </p:txBody>
      </p:sp>
      <p:sp>
        <p:nvSpPr>
          <p:cNvPr id="705" name="Google Shape;705;p48"/>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06" name="Google Shape;706;p48"/>
          <p:cNvPicPr preferRelativeResize="0"/>
          <p:nvPr/>
        </p:nvPicPr>
        <p:blipFill>
          <a:blip r:embed="rId3">
            <a:alphaModFix/>
          </a:blip>
          <a:stretch>
            <a:fillRect/>
          </a:stretch>
        </p:blipFill>
        <p:spPr>
          <a:xfrm>
            <a:off x="110750" y="4830849"/>
            <a:ext cx="1410350" cy="228250"/>
          </a:xfrm>
          <a:prstGeom prst="rect">
            <a:avLst/>
          </a:prstGeom>
          <a:noFill/>
          <a:ln>
            <a:noFill/>
          </a:ln>
        </p:spPr>
      </p:pic>
      <p:sp>
        <p:nvSpPr>
          <p:cNvPr id="707" name="Google Shape;707;p48"/>
          <p:cNvSpPr txBox="1"/>
          <p:nvPr/>
        </p:nvSpPr>
        <p:spPr>
          <a:xfrm>
            <a:off x="5254725" y="4748600"/>
            <a:ext cx="3889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Font typeface="Arial"/>
              <a:buNone/>
            </a:pPr>
            <a:r>
              <a:rPr b="1" lang="it">
                <a:solidFill>
                  <a:schemeClr val="lt1"/>
                </a:solidFill>
                <a:latin typeface="Lato"/>
                <a:ea typeface="Lato"/>
                <a:cs typeface="Lato"/>
                <a:sym typeface="Lato"/>
              </a:rPr>
              <a:t>Large Language Model</a:t>
            </a:r>
            <a:endParaRPr b="1">
              <a:solidFill>
                <a:schemeClr val="lt1"/>
              </a:solidFill>
              <a:latin typeface="Lato"/>
              <a:ea typeface="Lato"/>
              <a:cs typeface="Lato"/>
              <a:sym typeface="Lato"/>
            </a:endParaRPr>
          </a:p>
        </p:txBody>
      </p:sp>
      <p:sp>
        <p:nvSpPr>
          <p:cNvPr id="708" name="Google Shape;708;p48"/>
          <p:cNvSpPr txBox="1"/>
          <p:nvPr>
            <p:ph type="title"/>
          </p:nvPr>
        </p:nvSpPr>
        <p:spPr>
          <a:xfrm>
            <a:off x="349475" y="832550"/>
            <a:ext cx="7640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800">
                <a:latin typeface="Lato"/>
                <a:ea typeface="Lato"/>
                <a:cs typeface="Lato"/>
                <a:sym typeface="Lato"/>
              </a:rPr>
              <a:t>D</a:t>
            </a:r>
            <a:r>
              <a:rPr lang="it" sz="1800">
                <a:latin typeface="Lato"/>
                <a:ea typeface="Lato"/>
                <a:cs typeface="Lato"/>
                <a:sym typeface="Lato"/>
              </a:rPr>
              <a:t>imensione dei dati di addestramento </a:t>
            </a:r>
            <a:endParaRPr sz="1800">
              <a:latin typeface="Lato"/>
              <a:ea typeface="Lato"/>
              <a:cs typeface="Lato"/>
              <a:sym typeface="Lato"/>
            </a:endParaRPr>
          </a:p>
        </p:txBody>
      </p:sp>
      <p:pic>
        <p:nvPicPr>
          <p:cNvPr id="709" name="Google Shape;709;p48"/>
          <p:cNvPicPr preferRelativeResize="0"/>
          <p:nvPr/>
        </p:nvPicPr>
        <p:blipFill>
          <a:blip r:embed="rId4">
            <a:alphaModFix/>
          </a:blip>
          <a:stretch>
            <a:fillRect/>
          </a:stretch>
        </p:blipFill>
        <p:spPr>
          <a:xfrm>
            <a:off x="2630803" y="1269148"/>
            <a:ext cx="3077750" cy="2305350"/>
          </a:xfrm>
          <a:prstGeom prst="rect">
            <a:avLst/>
          </a:prstGeom>
          <a:noFill/>
          <a:ln>
            <a:noFill/>
          </a:ln>
        </p:spPr>
      </p:pic>
      <p:sp>
        <p:nvSpPr>
          <p:cNvPr id="710" name="Google Shape;710;p48"/>
          <p:cNvSpPr txBox="1"/>
          <p:nvPr>
            <p:ph type="title"/>
          </p:nvPr>
        </p:nvSpPr>
        <p:spPr>
          <a:xfrm>
            <a:off x="1128723" y="3386625"/>
            <a:ext cx="6081900" cy="572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it" sz="2300">
                <a:latin typeface="Lato"/>
                <a:ea typeface="Lato"/>
                <a:cs typeface="Lato"/>
                <a:sym typeface="Lato"/>
              </a:rPr>
              <a:t>45 Terabyte</a:t>
            </a:r>
            <a:endParaRPr b="1" sz="2300">
              <a:latin typeface="Lato"/>
              <a:ea typeface="Lato"/>
              <a:cs typeface="Lato"/>
              <a:sym typeface="Lato"/>
            </a:endParaRPr>
          </a:p>
          <a:p>
            <a:pPr indent="0" lvl="0" marL="0" rtl="0" algn="ctr">
              <a:lnSpc>
                <a:spcPct val="100000"/>
              </a:lnSpc>
              <a:spcBef>
                <a:spcPts val="0"/>
              </a:spcBef>
              <a:spcAft>
                <a:spcPts val="0"/>
              </a:spcAft>
              <a:buNone/>
            </a:pPr>
            <a:r>
              <a:rPr b="1" lang="it" sz="1800">
                <a:latin typeface="Lato"/>
                <a:ea typeface="Lato"/>
                <a:cs typeface="Lato"/>
                <a:sym typeface="Lato"/>
              </a:rPr>
              <a:t>Circa 50 biloni di caratteri, +100 milioni di libri</a:t>
            </a:r>
            <a:endParaRPr b="1" sz="1800">
              <a:latin typeface="Lato"/>
              <a:ea typeface="Lato"/>
              <a:cs typeface="Lato"/>
              <a:sym typeface="Lato"/>
            </a:endParaRPr>
          </a:p>
          <a:p>
            <a:pPr indent="0" lvl="0" marL="0" rtl="0" algn="ctr">
              <a:lnSpc>
                <a:spcPct val="100000"/>
              </a:lnSpc>
              <a:spcBef>
                <a:spcPts val="0"/>
              </a:spcBef>
              <a:spcAft>
                <a:spcPts val="0"/>
              </a:spcAft>
              <a:buNone/>
            </a:pPr>
            <a:r>
              <a:rPr b="1" lang="it" sz="1800">
                <a:latin typeface="Lato"/>
                <a:ea typeface="Lato"/>
                <a:cs typeface="Lato"/>
                <a:sym typeface="Lato"/>
              </a:rPr>
              <a:t>(tutto internet pubblico e oltre)</a:t>
            </a:r>
            <a:endParaRPr b="1" sz="1800">
              <a:latin typeface="Lato"/>
              <a:ea typeface="Lato"/>
              <a:cs typeface="Lato"/>
              <a:sym typeface="La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49"/>
          <p:cNvSpPr/>
          <p:nvPr/>
        </p:nvSpPr>
        <p:spPr>
          <a:xfrm>
            <a:off x="-94000" y="-85050"/>
            <a:ext cx="9237900" cy="5228700"/>
          </a:xfrm>
          <a:prstGeom prst="rect">
            <a:avLst/>
          </a:prstGeom>
          <a:solidFill>
            <a:srgbClr val="33415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49"/>
          <p:cNvSpPr txBox="1"/>
          <p:nvPr/>
        </p:nvSpPr>
        <p:spPr>
          <a:xfrm>
            <a:off x="-47050" y="378475"/>
            <a:ext cx="9144000" cy="1053900"/>
          </a:xfrm>
          <a:prstGeom prst="rect">
            <a:avLst/>
          </a:prstGeom>
          <a:noFill/>
          <a:ln>
            <a:noFill/>
          </a:ln>
        </p:spPr>
        <p:txBody>
          <a:bodyPr anchorCtr="0" anchor="b" bIns="91425" lIns="91425" spcFirstLastPara="1" rIns="91425" wrap="square" tIns="91425">
            <a:normAutofit/>
          </a:bodyPr>
          <a:lstStyle/>
          <a:p>
            <a:pPr indent="0" lvl="0" marL="0" rtl="0" algn="ctr">
              <a:lnSpc>
                <a:spcPct val="120000"/>
              </a:lnSpc>
              <a:spcBef>
                <a:spcPts val="0"/>
              </a:spcBef>
              <a:spcAft>
                <a:spcPts val="0"/>
              </a:spcAft>
              <a:buNone/>
            </a:pPr>
            <a:r>
              <a:rPr lang="it" sz="3600">
                <a:solidFill>
                  <a:srgbClr val="FFFFFF"/>
                </a:solidFill>
                <a:latin typeface="Lato"/>
                <a:ea typeface="Lato"/>
                <a:cs typeface="Lato"/>
                <a:sym typeface="Lato"/>
              </a:rPr>
              <a:t>AI Week</a:t>
            </a:r>
            <a:endParaRPr sz="2445">
              <a:solidFill>
                <a:srgbClr val="FFFFFF"/>
              </a:solidFill>
              <a:latin typeface="Lato"/>
              <a:ea typeface="Lato"/>
              <a:cs typeface="Lato"/>
              <a:sym typeface="Lato"/>
            </a:endParaRPr>
          </a:p>
        </p:txBody>
      </p:sp>
      <p:pic>
        <p:nvPicPr>
          <p:cNvPr id="717" name="Google Shape;717;p49"/>
          <p:cNvPicPr preferRelativeResize="0"/>
          <p:nvPr/>
        </p:nvPicPr>
        <p:blipFill>
          <a:blip r:embed="rId3">
            <a:alphaModFix/>
          </a:blip>
          <a:stretch>
            <a:fillRect/>
          </a:stretch>
        </p:blipFill>
        <p:spPr>
          <a:xfrm>
            <a:off x="3752625" y="4548275"/>
            <a:ext cx="1638725" cy="265225"/>
          </a:xfrm>
          <a:prstGeom prst="rect">
            <a:avLst/>
          </a:prstGeom>
          <a:noFill/>
          <a:ln>
            <a:noFill/>
          </a:ln>
        </p:spPr>
      </p:pic>
      <p:sp>
        <p:nvSpPr>
          <p:cNvPr id="718" name="Google Shape;718;p49"/>
          <p:cNvSpPr txBox="1"/>
          <p:nvPr/>
        </p:nvSpPr>
        <p:spPr>
          <a:xfrm>
            <a:off x="0" y="2538975"/>
            <a:ext cx="9144000" cy="538800"/>
          </a:xfrm>
          <a:prstGeom prst="rect">
            <a:avLst/>
          </a:prstGeom>
          <a:noFill/>
          <a:ln>
            <a:noFill/>
          </a:ln>
        </p:spPr>
        <p:txBody>
          <a:bodyPr anchorCtr="0" anchor="b" bIns="91425" lIns="91425" spcFirstLastPara="1" rIns="91425" wrap="square" tIns="91425">
            <a:normAutofit lnSpcReduction="20000"/>
          </a:bodyPr>
          <a:lstStyle/>
          <a:p>
            <a:pPr indent="0" lvl="0" marL="0" rtl="0" algn="ctr">
              <a:spcBef>
                <a:spcPts val="0"/>
              </a:spcBef>
              <a:spcAft>
                <a:spcPts val="0"/>
              </a:spcAft>
              <a:buNone/>
            </a:pPr>
            <a:r>
              <a:rPr b="1" lang="it" sz="2800">
                <a:solidFill>
                  <a:srgbClr val="FFFFFF"/>
                </a:solidFill>
                <a:latin typeface="Lato"/>
                <a:ea typeface="Lato"/>
                <a:cs typeface="Lato"/>
                <a:sym typeface="Lato"/>
              </a:rPr>
              <a:t>Dalle RNN ai Transformer</a:t>
            </a:r>
            <a:endParaRPr b="1" sz="2800">
              <a:solidFill>
                <a:srgbClr val="FFFFFF"/>
              </a:solidFill>
              <a:latin typeface="Lato"/>
              <a:ea typeface="Lato"/>
              <a:cs typeface="Lato"/>
              <a:sym typeface="Lato"/>
            </a:endParaRPr>
          </a:p>
        </p:txBody>
      </p:sp>
      <p:sp>
        <p:nvSpPr>
          <p:cNvPr id="719" name="Google Shape;719;p49"/>
          <p:cNvSpPr txBox="1"/>
          <p:nvPr/>
        </p:nvSpPr>
        <p:spPr>
          <a:xfrm>
            <a:off x="-93875" y="3172250"/>
            <a:ext cx="9237900" cy="10539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it" sz="1440">
                <a:solidFill>
                  <a:srgbClr val="FFFFFF"/>
                </a:solidFill>
                <a:latin typeface="Lato"/>
                <a:ea typeface="Lato"/>
                <a:cs typeface="Lato"/>
                <a:sym typeface="Lato"/>
              </a:rPr>
              <a:t>presentato da</a:t>
            </a:r>
            <a:endParaRPr sz="1440">
              <a:solidFill>
                <a:srgbClr val="FFFFFF"/>
              </a:solidFill>
              <a:latin typeface="Lato"/>
              <a:ea typeface="Lato"/>
              <a:cs typeface="Lato"/>
              <a:sym typeface="Lato"/>
            </a:endParaRPr>
          </a:p>
          <a:p>
            <a:pPr indent="0" lvl="0" marL="0" rtl="0" algn="ctr">
              <a:lnSpc>
                <a:spcPct val="115000"/>
              </a:lnSpc>
              <a:spcBef>
                <a:spcPts val="0"/>
              </a:spcBef>
              <a:spcAft>
                <a:spcPts val="0"/>
              </a:spcAft>
              <a:buNone/>
            </a:pPr>
            <a:r>
              <a:rPr lang="it" sz="1840">
                <a:solidFill>
                  <a:srgbClr val="FFFFFF"/>
                </a:solidFill>
                <a:latin typeface="Lato"/>
                <a:ea typeface="Lato"/>
                <a:cs typeface="Lato"/>
                <a:sym typeface="Lato"/>
              </a:rPr>
              <a:t>Giuseppe Gullo</a:t>
            </a:r>
            <a:endParaRPr sz="1840">
              <a:solidFill>
                <a:srgbClr val="FFFFFF"/>
              </a:solidFill>
              <a:latin typeface="Lato"/>
              <a:ea typeface="Lato"/>
              <a:cs typeface="Lato"/>
              <a:sym typeface="Lato"/>
            </a:endParaRPr>
          </a:p>
        </p:txBody>
      </p:sp>
      <p:sp>
        <p:nvSpPr>
          <p:cNvPr id="720" name="Google Shape;720;p49"/>
          <p:cNvSpPr txBox="1"/>
          <p:nvPr/>
        </p:nvSpPr>
        <p:spPr>
          <a:xfrm>
            <a:off x="-12" y="1892288"/>
            <a:ext cx="9144000" cy="538800"/>
          </a:xfrm>
          <a:prstGeom prst="rect">
            <a:avLst/>
          </a:prstGeom>
          <a:noFill/>
          <a:ln>
            <a:noFill/>
          </a:ln>
        </p:spPr>
        <p:txBody>
          <a:bodyPr anchorCtr="0" anchor="b" bIns="91425" lIns="91425" spcFirstLastPara="1" rIns="91425" wrap="square" tIns="91425">
            <a:normAutofit lnSpcReduction="10000"/>
          </a:bodyPr>
          <a:lstStyle/>
          <a:p>
            <a:pPr indent="0" lvl="0" marL="0" rtl="0" algn="ctr">
              <a:spcBef>
                <a:spcPts val="0"/>
              </a:spcBef>
              <a:spcAft>
                <a:spcPts val="0"/>
              </a:spcAft>
              <a:buNone/>
            </a:pPr>
            <a:r>
              <a:rPr lang="it" sz="2400">
                <a:solidFill>
                  <a:srgbClr val="FFFFFF"/>
                </a:solidFill>
                <a:latin typeface="Lato Light"/>
                <a:ea typeface="Lato Light"/>
                <a:cs typeface="Lato Light"/>
                <a:sym typeface="Lato Light"/>
              </a:rPr>
              <a:t>Giorno 5</a:t>
            </a:r>
            <a:endParaRPr sz="2400">
              <a:solidFill>
                <a:srgbClr val="FFFFFF"/>
              </a:solidFill>
              <a:latin typeface="Lato Light"/>
              <a:ea typeface="Lato Light"/>
              <a:cs typeface="Lato Light"/>
              <a:sym typeface="Lato Ligh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50"/>
          <p:cNvSpPr txBox="1"/>
          <p:nvPr>
            <p:ph type="title"/>
          </p:nvPr>
        </p:nvSpPr>
        <p:spPr>
          <a:xfrm>
            <a:off x="181100" y="345975"/>
            <a:ext cx="76404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it" sz="2000">
                <a:latin typeface="Lato"/>
                <a:ea typeface="Lato"/>
                <a:cs typeface="Lato"/>
                <a:sym typeface="Lato"/>
              </a:rPr>
              <a:t>I Transformer sono il cuore di tutti i principali LLM</a:t>
            </a:r>
            <a:endParaRPr sz="2000">
              <a:latin typeface="Lato"/>
              <a:ea typeface="Lato"/>
              <a:cs typeface="Lato"/>
              <a:sym typeface="Lato"/>
            </a:endParaRPr>
          </a:p>
        </p:txBody>
      </p:sp>
      <p:sp>
        <p:nvSpPr>
          <p:cNvPr id="726" name="Google Shape;726;p50"/>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27" name="Google Shape;727;p50"/>
          <p:cNvPicPr preferRelativeResize="0"/>
          <p:nvPr/>
        </p:nvPicPr>
        <p:blipFill>
          <a:blip r:embed="rId3">
            <a:alphaModFix/>
          </a:blip>
          <a:stretch>
            <a:fillRect/>
          </a:stretch>
        </p:blipFill>
        <p:spPr>
          <a:xfrm>
            <a:off x="110750" y="4830849"/>
            <a:ext cx="1410350" cy="228250"/>
          </a:xfrm>
          <a:prstGeom prst="rect">
            <a:avLst/>
          </a:prstGeom>
          <a:noFill/>
          <a:ln>
            <a:noFill/>
          </a:ln>
        </p:spPr>
      </p:pic>
      <p:sp>
        <p:nvSpPr>
          <p:cNvPr id="728" name="Google Shape;728;p50"/>
          <p:cNvSpPr txBox="1"/>
          <p:nvPr/>
        </p:nvSpPr>
        <p:spPr>
          <a:xfrm>
            <a:off x="5254725" y="4748600"/>
            <a:ext cx="3889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it">
                <a:solidFill>
                  <a:schemeClr val="lt1"/>
                </a:solidFill>
                <a:latin typeface="Lato"/>
                <a:ea typeface="Lato"/>
                <a:cs typeface="Lato"/>
                <a:sym typeface="Lato"/>
              </a:rPr>
              <a:t>Dalle RNN ai Transformer</a:t>
            </a:r>
            <a:endParaRPr b="1">
              <a:solidFill>
                <a:schemeClr val="lt1"/>
              </a:solidFill>
              <a:latin typeface="Lato"/>
              <a:ea typeface="Lato"/>
              <a:cs typeface="Lato"/>
              <a:sym typeface="Lato"/>
            </a:endParaRPr>
          </a:p>
        </p:txBody>
      </p:sp>
      <p:pic>
        <p:nvPicPr>
          <p:cNvPr id="729" name="Google Shape;729;p50"/>
          <p:cNvPicPr preferRelativeResize="0"/>
          <p:nvPr/>
        </p:nvPicPr>
        <p:blipFill>
          <a:blip r:embed="rId4">
            <a:alphaModFix/>
          </a:blip>
          <a:stretch>
            <a:fillRect/>
          </a:stretch>
        </p:blipFill>
        <p:spPr>
          <a:xfrm>
            <a:off x="2976725" y="1156325"/>
            <a:ext cx="2583150" cy="949472"/>
          </a:xfrm>
          <a:prstGeom prst="rect">
            <a:avLst/>
          </a:prstGeom>
          <a:noFill/>
          <a:ln>
            <a:noFill/>
          </a:ln>
        </p:spPr>
      </p:pic>
      <p:pic>
        <p:nvPicPr>
          <p:cNvPr id="730" name="Google Shape;730;p50"/>
          <p:cNvPicPr preferRelativeResize="0"/>
          <p:nvPr/>
        </p:nvPicPr>
        <p:blipFill>
          <a:blip r:embed="rId5">
            <a:alphaModFix/>
          </a:blip>
          <a:stretch>
            <a:fillRect/>
          </a:stretch>
        </p:blipFill>
        <p:spPr>
          <a:xfrm>
            <a:off x="2944500" y="2540975"/>
            <a:ext cx="2615375" cy="1243500"/>
          </a:xfrm>
          <a:prstGeom prst="rect">
            <a:avLst/>
          </a:prstGeom>
          <a:noFill/>
          <a:ln>
            <a:noFill/>
          </a:ln>
        </p:spPr>
      </p:pic>
      <p:pic>
        <p:nvPicPr>
          <p:cNvPr id="731" name="Google Shape;731;p50"/>
          <p:cNvPicPr preferRelativeResize="0"/>
          <p:nvPr/>
        </p:nvPicPr>
        <p:blipFill>
          <a:blip r:embed="rId6">
            <a:alphaModFix/>
          </a:blip>
          <a:stretch>
            <a:fillRect/>
          </a:stretch>
        </p:blipFill>
        <p:spPr>
          <a:xfrm>
            <a:off x="561125" y="2571750"/>
            <a:ext cx="2220536" cy="1243500"/>
          </a:xfrm>
          <a:prstGeom prst="rect">
            <a:avLst/>
          </a:prstGeom>
          <a:noFill/>
          <a:ln>
            <a:noFill/>
          </a:ln>
        </p:spPr>
      </p:pic>
      <p:pic>
        <p:nvPicPr>
          <p:cNvPr id="732" name="Google Shape;732;p50"/>
          <p:cNvPicPr preferRelativeResize="0"/>
          <p:nvPr/>
        </p:nvPicPr>
        <p:blipFill>
          <a:blip r:embed="rId7">
            <a:alphaModFix/>
          </a:blip>
          <a:stretch>
            <a:fillRect/>
          </a:stretch>
        </p:blipFill>
        <p:spPr>
          <a:xfrm>
            <a:off x="561125" y="918681"/>
            <a:ext cx="2220525" cy="1663242"/>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51"/>
          <p:cNvSpPr txBox="1"/>
          <p:nvPr>
            <p:ph type="title"/>
          </p:nvPr>
        </p:nvSpPr>
        <p:spPr>
          <a:xfrm>
            <a:off x="181100" y="417800"/>
            <a:ext cx="76404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it" sz="2000">
                <a:latin typeface="Lato"/>
                <a:ea typeface="Lato"/>
                <a:cs typeface="Lato"/>
                <a:sym typeface="Lato"/>
              </a:rPr>
              <a:t>Le </a:t>
            </a:r>
            <a:r>
              <a:rPr b="1" lang="it" sz="2000">
                <a:latin typeface="Lato"/>
                <a:ea typeface="Lato"/>
                <a:cs typeface="Lato"/>
                <a:sym typeface="Lato"/>
              </a:rPr>
              <a:t>CNN </a:t>
            </a:r>
            <a:r>
              <a:rPr lang="it" sz="2000">
                <a:latin typeface="Lato"/>
                <a:ea typeface="Lato"/>
                <a:cs typeface="Lato"/>
                <a:sym typeface="Lato"/>
              </a:rPr>
              <a:t>ci permettono di analizzare immagini con ottimi risultati</a:t>
            </a:r>
            <a:endParaRPr sz="2000">
              <a:latin typeface="Lato"/>
              <a:ea typeface="Lato"/>
              <a:cs typeface="Lato"/>
              <a:sym typeface="Lato"/>
            </a:endParaRPr>
          </a:p>
        </p:txBody>
      </p:sp>
      <p:sp>
        <p:nvSpPr>
          <p:cNvPr id="738" name="Google Shape;738;p51"/>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39" name="Google Shape;739;p51"/>
          <p:cNvPicPr preferRelativeResize="0"/>
          <p:nvPr/>
        </p:nvPicPr>
        <p:blipFill>
          <a:blip r:embed="rId3">
            <a:alphaModFix/>
          </a:blip>
          <a:stretch>
            <a:fillRect/>
          </a:stretch>
        </p:blipFill>
        <p:spPr>
          <a:xfrm>
            <a:off x="110750" y="4830849"/>
            <a:ext cx="1410350" cy="228250"/>
          </a:xfrm>
          <a:prstGeom prst="rect">
            <a:avLst/>
          </a:prstGeom>
          <a:noFill/>
          <a:ln>
            <a:noFill/>
          </a:ln>
        </p:spPr>
      </p:pic>
      <p:sp>
        <p:nvSpPr>
          <p:cNvPr id="740" name="Google Shape;740;p51"/>
          <p:cNvSpPr txBox="1"/>
          <p:nvPr/>
        </p:nvSpPr>
        <p:spPr>
          <a:xfrm>
            <a:off x="5254725" y="4748600"/>
            <a:ext cx="3889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it">
                <a:solidFill>
                  <a:schemeClr val="lt1"/>
                </a:solidFill>
                <a:latin typeface="Lato"/>
                <a:ea typeface="Lato"/>
                <a:cs typeface="Lato"/>
                <a:sym typeface="Lato"/>
              </a:rPr>
              <a:t>Dalle RNN ai Transformer</a:t>
            </a:r>
            <a:endParaRPr b="1">
              <a:solidFill>
                <a:schemeClr val="lt1"/>
              </a:solidFill>
              <a:latin typeface="Lato"/>
              <a:ea typeface="Lato"/>
              <a:cs typeface="Lato"/>
              <a:sym typeface="Lato"/>
            </a:endParaRPr>
          </a:p>
        </p:txBody>
      </p:sp>
      <p:pic>
        <p:nvPicPr>
          <p:cNvPr id="741" name="Google Shape;741;p51"/>
          <p:cNvPicPr preferRelativeResize="0"/>
          <p:nvPr/>
        </p:nvPicPr>
        <p:blipFill>
          <a:blip r:embed="rId4">
            <a:alphaModFix/>
          </a:blip>
          <a:stretch>
            <a:fillRect/>
          </a:stretch>
        </p:blipFill>
        <p:spPr>
          <a:xfrm>
            <a:off x="240423" y="948725"/>
            <a:ext cx="6025575" cy="2557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259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20">
                <a:solidFill>
                  <a:srgbClr val="45818E"/>
                </a:solidFill>
                <a:latin typeface="Lato Black"/>
                <a:ea typeface="Lato Black"/>
                <a:cs typeface="Lato Black"/>
                <a:sym typeface="Lato Black"/>
              </a:rPr>
              <a:t>Modelli Discriminativi vs Modelli Generativi</a:t>
            </a:r>
            <a:endParaRPr sz="2420">
              <a:solidFill>
                <a:srgbClr val="45818E"/>
              </a:solidFill>
              <a:latin typeface="Lato Black"/>
              <a:ea typeface="Lato Black"/>
              <a:cs typeface="Lato Black"/>
              <a:sym typeface="Lato Black"/>
            </a:endParaRPr>
          </a:p>
        </p:txBody>
      </p:sp>
      <p:sp>
        <p:nvSpPr>
          <p:cNvPr id="83" name="Google Shape;83;p16"/>
          <p:cNvSpPr txBox="1"/>
          <p:nvPr>
            <p:ph type="title"/>
          </p:nvPr>
        </p:nvSpPr>
        <p:spPr>
          <a:xfrm>
            <a:off x="311700" y="1008525"/>
            <a:ext cx="62595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it" sz="1800">
                <a:latin typeface="Lato"/>
                <a:ea typeface="Lato"/>
                <a:cs typeface="Lato"/>
                <a:sym typeface="Lato"/>
              </a:rPr>
              <a:t>Modelli Generativi</a:t>
            </a:r>
            <a:endParaRPr sz="1800">
              <a:latin typeface="Lato"/>
              <a:ea typeface="Lato"/>
              <a:cs typeface="Lato"/>
              <a:sym typeface="Lato"/>
            </a:endParaRPr>
          </a:p>
          <a:p>
            <a:pPr indent="0" lvl="0" marL="0" rtl="0" algn="l">
              <a:lnSpc>
                <a:spcPct val="100000"/>
              </a:lnSpc>
              <a:spcBef>
                <a:spcPts val="0"/>
              </a:spcBef>
              <a:spcAft>
                <a:spcPts val="0"/>
              </a:spcAft>
              <a:buSzPts val="990"/>
              <a:buNone/>
            </a:pPr>
            <a:r>
              <a:rPr lang="it" sz="1800">
                <a:latin typeface="Lato"/>
                <a:ea typeface="Lato"/>
                <a:cs typeface="Lato"/>
                <a:sym typeface="Lato"/>
              </a:rPr>
              <a:t>Modellano una funzione in grado di generare i dati di esempio</a:t>
            </a:r>
            <a:endParaRPr sz="1800">
              <a:latin typeface="Lato"/>
              <a:ea typeface="Lato"/>
              <a:cs typeface="Lato"/>
              <a:sym typeface="Lato"/>
            </a:endParaRPr>
          </a:p>
          <a:p>
            <a:pPr indent="0" lvl="0" marL="0" rtl="0" algn="l">
              <a:lnSpc>
                <a:spcPct val="100000"/>
              </a:lnSpc>
              <a:spcBef>
                <a:spcPts val="0"/>
              </a:spcBef>
              <a:spcAft>
                <a:spcPts val="0"/>
              </a:spcAft>
              <a:buSzPts val="990"/>
              <a:buNone/>
            </a:pPr>
            <a:r>
              <a:t/>
            </a:r>
            <a:endParaRPr sz="1800">
              <a:latin typeface="Lato"/>
              <a:ea typeface="Lato"/>
              <a:cs typeface="Lato"/>
              <a:sym typeface="Lato"/>
            </a:endParaRPr>
          </a:p>
          <a:p>
            <a:pPr indent="0" lvl="0" marL="0" rtl="0" algn="l">
              <a:lnSpc>
                <a:spcPct val="100000"/>
              </a:lnSpc>
              <a:spcBef>
                <a:spcPts val="0"/>
              </a:spcBef>
              <a:spcAft>
                <a:spcPts val="0"/>
              </a:spcAft>
              <a:buSzPts val="990"/>
              <a:buNone/>
            </a:pPr>
            <a:r>
              <a:rPr b="1" lang="it" sz="1800">
                <a:latin typeface="Lato"/>
                <a:ea typeface="Lato"/>
                <a:cs typeface="Lato"/>
                <a:sym typeface="Lato"/>
              </a:rPr>
              <a:t>Esempi</a:t>
            </a:r>
            <a:endParaRPr b="1" sz="1800">
              <a:latin typeface="Lato"/>
              <a:ea typeface="Lato"/>
              <a:cs typeface="Lato"/>
              <a:sym typeface="Lato"/>
            </a:endParaRPr>
          </a:p>
          <a:p>
            <a:pPr indent="0" lvl="0" marL="0" rtl="0" algn="l">
              <a:lnSpc>
                <a:spcPct val="100000"/>
              </a:lnSpc>
              <a:spcBef>
                <a:spcPts val="0"/>
              </a:spcBef>
              <a:spcAft>
                <a:spcPts val="0"/>
              </a:spcAft>
              <a:buSzPts val="990"/>
              <a:buNone/>
            </a:pPr>
            <a:r>
              <a:rPr lang="it" sz="1800">
                <a:latin typeface="Lato"/>
                <a:ea typeface="Lato"/>
                <a:cs typeface="Lato"/>
                <a:sym typeface="Lato"/>
              </a:rPr>
              <a:t>GAN (Generative Adversarial Network),</a:t>
            </a:r>
            <a:endParaRPr sz="1800">
              <a:latin typeface="Lato"/>
              <a:ea typeface="Lato"/>
              <a:cs typeface="Lato"/>
              <a:sym typeface="Lato"/>
            </a:endParaRPr>
          </a:p>
          <a:p>
            <a:pPr indent="0" lvl="0" marL="0" rtl="0" algn="l">
              <a:lnSpc>
                <a:spcPct val="100000"/>
              </a:lnSpc>
              <a:spcBef>
                <a:spcPts val="0"/>
              </a:spcBef>
              <a:spcAft>
                <a:spcPts val="0"/>
              </a:spcAft>
              <a:buSzPts val="990"/>
              <a:buNone/>
            </a:pPr>
            <a:r>
              <a:rPr lang="it" sz="1800">
                <a:latin typeface="Lato"/>
                <a:ea typeface="Lato"/>
                <a:cs typeface="Lato"/>
                <a:sym typeface="Lato"/>
              </a:rPr>
              <a:t>VAE (Variational Autoencoders),</a:t>
            </a:r>
            <a:r>
              <a:rPr lang="it" sz="1800">
                <a:latin typeface="Lato"/>
                <a:ea typeface="Lato"/>
                <a:cs typeface="Lato"/>
                <a:sym typeface="Lato"/>
              </a:rPr>
              <a:t> </a:t>
            </a:r>
            <a:endParaRPr sz="1800">
              <a:latin typeface="Lato"/>
              <a:ea typeface="Lato"/>
              <a:cs typeface="Lato"/>
              <a:sym typeface="Lato"/>
            </a:endParaRPr>
          </a:p>
          <a:p>
            <a:pPr indent="0" lvl="0" marL="0" rtl="0" algn="l">
              <a:lnSpc>
                <a:spcPct val="100000"/>
              </a:lnSpc>
              <a:spcBef>
                <a:spcPts val="0"/>
              </a:spcBef>
              <a:spcAft>
                <a:spcPts val="0"/>
              </a:spcAft>
              <a:buSzPts val="990"/>
              <a:buNone/>
            </a:pPr>
            <a:r>
              <a:rPr lang="it" sz="1800">
                <a:latin typeface="Lato"/>
                <a:ea typeface="Lato"/>
                <a:cs typeface="Lato"/>
                <a:sym typeface="Lato"/>
              </a:rPr>
              <a:t>GPT (Generative Pre-trained Transformers)</a:t>
            </a:r>
            <a:endParaRPr sz="1800">
              <a:latin typeface="Lato"/>
              <a:ea typeface="Lato"/>
              <a:cs typeface="Lato"/>
              <a:sym typeface="Lato"/>
            </a:endParaRPr>
          </a:p>
          <a:p>
            <a:pPr indent="0" lvl="0" marL="0" rtl="0" algn="l">
              <a:lnSpc>
                <a:spcPct val="100000"/>
              </a:lnSpc>
              <a:spcBef>
                <a:spcPts val="0"/>
              </a:spcBef>
              <a:spcAft>
                <a:spcPts val="0"/>
              </a:spcAft>
              <a:buSzPts val="990"/>
              <a:buNone/>
            </a:pPr>
            <a:r>
              <a:t/>
            </a:r>
            <a:endParaRPr sz="1800">
              <a:latin typeface="Lato"/>
              <a:ea typeface="Lato"/>
              <a:cs typeface="Lato"/>
              <a:sym typeface="Lato"/>
            </a:endParaRPr>
          </a:p>
          <a:p>
            <a:pPr indent="0" lvl="0" marL="0" rtl="0" algn="l">
              <a:lnSpc>
                <a:spcPct val="100000"/>
              </a:lnSpc>
              <a:spcBef>
                <a:spcPts val="0"/>
              </a:spcBef>
              <a:spcAft>
                <a:spcPts val="0"/>
              </a:spcAft>
              <a:buSzPts val="990"/>
              <a:buNone/>
            </a:pPr>
            <a:r>
              <a:rPr b="1" lang="it" sz="1800">
                <a:latin typeface="Lato"/>
                <a:ea typeface="Lato"/>
                <a:cs typeface="Lato"/>
                <a:sym typeface="Lato"/>
              </a:rPr>
              <a:t>Applicazioni</a:t>
            </a:r>
            <a:endParaRPr b="1" sz="1800">
              <a:latin typeface="Lato"/>
              <a:ea typeface="Lato"/>
              <a:cs typeface="Lato"/>
              <a:sym typeface="Lato"/>
            </a:endParaRPr>
          </a:p>
          <a:p>
            <a:pPr indent="-342900" lvl="0" marL="457200" rtl="0" algn="l">
              <a:lnSpc>
                <a:spcPct val="100000"/>
              </a:lnSpc>
              <a:spcBef>
                <a:spcPts val="0"/>
              </a:spcBef>
              <a:spcAft>
                <a:spcPts val="0"/>
              </a:spcAft>
              <a:buSzPts val="1800"/>
              <a:buFont typeface="Lato"/>
              <a:buChar char="-"/>
            </a:pPr>
            <a:r>
              <a:rPr lang="it" sz="1800">
                <a:latin typeface="Lato"/>
                <a:ea typeface="Lato"/>
                <a:cs typeface="Lato"/>
                <a:sym typeface="Lato"/>
              </a:rPr>
              <a:t>Generazione di contenuti (immagini, testo, musica), </a:t>
            </a:r>
            <a:endParaRPr sz="1800">
              <a:latin typeface="Lato"/>
              <a:ea typeface="Lato"/>
              <a:cs typeface="Lato"/>
              <a:sym typeface="Lato"/>
            </a:endParaRPr>
          </a:p>
          <a:p>
            <a:pPr indent="-342900" lvl="0" marL="457200" rtl="0" algn="l">
              <a:lnSpc>
                <a:spcPct val="100000"/>
              </a:lnSpc>
              <a:spcBef>
                <a:spcPts val="0"/>
              </a:spcBef>
              <a:spcAft>
                <a:spcPts val="0"/>
              </a:spcAft>
              <a:buSzPts val="1800"/>
              <a:buFont typeface="Lato"/>
              <a:buChar char="-"/>
            </a:pPr>
            <a:r>
              <a:rPr lang="it" sz="1800">
                <a:latin typeface="Lato"/>
                <a:ea typeface="Lato"/>
                <a:cs typeface="Lato"/>
                <a:sym typeface="Lato"/>
              </a:rPr>
              <a:t>Creazione di dati sintetici,</a:t>
            </a:r>
            <a:endParaRPr sz="1800">
              <a:latin typeface="Lato"/>
              <a:ea typeface="Lato"/>
              <a:cs typeface="Lato"/>
              <a:sym typeface="Lato"/>
            </a:endParaRPr>
          </a:p>
          <a:p>
            <a:pPr indent="-342900" lvl="0" marL="457200" rtl="0" algn="l">
              <a:lnSpc>
                <a:spcPct val="100000"/>
              </a:lnSpc>
              <a:spcBef>
                <a:spcPts val="0"/>
              </a:spcBef>
              <a:spcAft>
                <a:spcPts val="0"/>
              </a:spcAft>
              <a:buSzPts val="1800"/>
              <a:buFont typeface="Lato"/>
              <a:buChar char="-"/>
            </a:pPr>
            <a:r>
              <a:rPr lang="it" sz="1800">
                <a:latin typeface="Lato"/>
                <a:ea typeface="Lato"/>
                <a:cs typeface="Lato"/>
                <a:sym typeface="Lato"/>
              </a:rPr>
              <a:t>Modellazione di distribuzioni complesse dei dati</a:t>
            </a:r>
            <a:endParaRPr sz="1800">
              <a:latin typeface="Lato"/>
              <a:ea typeface="Lato"/>
              <a:cs typeface="Lato"/>
              <a:sym typeface="Lato"/>
            </a:endParaRPr>
          </a:p>
        </p:txBody>
      </p:sp>
      <p:sp>
        <p:nvSpPr>
          <p:cNvPr id="84" name="Google Shape;84;p16"/>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5" name="Google Shape;85;p16"/>
          <p:cNvPicPr preferRelativeResize="0"/>
          <p:nvPr/>
        </p:nvPicPr>
        <p:blipFill>
          <a:blip r:embed="rId3">
            <a:alphaModFix/>
          </a:blip>
          <a:stretch>
            <a:fillRect/>
          </a:stretch>
        </p:blipFill>
        <p:spPr>
          <a:xfrm>
            <a:off x="110750" y="4830849"/>
            <a:ext cx="1410350" cy="228250"/>
          </a:xfrm>
          <a:prstGeom prst="rect">
            <a:avLst/>
          </a:prstGeom>
          <a:noFill/>
          <a:ln>
            <a:noFill/>
          </a:ln>
        </p:spPr>
      </p:pic>
      <p:sp>
        <p:nvSpPr>
          <p:cNvPr id="86" name="Google Shape;86;p16"/>
          <p:cNvSpPr txBox="1"/>
          <p:nvPr/>
        </p:nvSpPr>
        <p:spPr>
          <a:xfrm>
            <a:off x="5254725" y="4748600"/>
            <a:ext cx="3889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it">
                <a:solidFill>
                  <a:schemeClr val="lt1"/>
                </a:solidFill>
                <a:latin typeface="Lato"/>
                <a:ea typeface="Lato"/>
                <a:cs typeface="Lato"/>
                <a:sym typeface="Lato"/>
              </a:rPr>
              <a:t>AI Generativa e Modelli Generativi</a:t>
            </a:r>
            <a:endParaRPr b="1">
              <a:solidFill>
                <a:schemeClr val="lt1"/>
              </a:solidFill>
              <a:latin typeface="Lato"/>
              <a:ea typeface="Lato"/>
              <a:cs typeface="Lato"/>
              <a:sym typeface="La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52"/>
          <p:cNvSpPr txBox="1"/>
          <p:nvPr>
            <p:ph type="title"/>
          </p:nvPr>
        </p:nvSpPr>
        <p:spPr>
          <a:xfrm>
            <a:off x="181100" y="417800"/>
            <a:ext cx="76404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it" sz="2000">
                <a:latin typeface="Lato"/>
                <a:ea typeface="Lato"/>
                <a:cs typeface="Lato"/>
                <a:sym typeface="Lato"/>
              </a:rPr>
              <a:t>E per analizzare il testo ?</a:t>
            </a:r>
            <a:endParaRPr sz="2000">
              <a:latin typeface="Lato"/>
              <a:ea typeface="Lato"/>
              <a:cs typeface="Lato"/>
              <a:sym typeface="Lato"/>
            </a:endParaRPr>
          </a:p>
        </p:txBody>
      </p:sp>
      <p:sp>
        <p:nvSpPr>
          <p:cNvPr id="747" name="Google Shape;747;p52"/>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48" name="Google Shape;748;p52"/>
          <p:cNvPicPr preferRelativeResize="0"/>
          <p:nvPr/>
        </p:nvPicPr>
        <p:blipFill>
          <a:blip r:embed="rId3">
            <a:alphaModFix/>
          </a:blip>
          <a:stretch>
            <a:fillRect/>
          </a:stretch>
        </p:blipFill>
        <p:spPr>
          <a:xfrm>
            <a:off x="110750" y="4830849"/>
            <a:ext cx="1410350" cy="228250"/>
          </a:xfrm>
          <a:prstGeom prst="rect">
            <a:avLst/>
          </a:prstGeom>
          <a:noFill/>
          <a:ln>
            <a:noFill/>
          </a:ln>
        </p:spPr>
      </p:pic>
      <p:sp>
        <p:nvSpPr>
          <p:cNvPr id="749" name="Google Shape;749;p52"/>
          <p:cNvSpPr txBox="1"/>
          <p:nvPr/>
        </p:nvSpPr>
        <p:spPr>
          <a:xfrm>
            <a:off x="5254725" y="4748600"/>
            <a:ext cx="3889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it">
                <a:solidFill>
                  <a:schemeClr val="lt1"/>
                </a:solidFill>
                <a:latin typeface="Lato"/>
                <a:ea typeface="Lato"/>
                <a:cs typeface="Lato"/>
                <a:sym typeface="Lato"/>
              </a:rPr>
              <a:t>Dalle RNN ai Transformer</a:t>
            </a:r>
            <a:endParaRPr b="1">
              <a:solidFill>
                <a:schemeClr val="lt1"/>
              </a:solidFill>
              <a:latin typeface="Lato"/>
              <a:ea typeface="Lato"/>
              <a:cs typeface="Lato"/>
              <a:sym typeface="Lato"/>
            </a:endParaRPr>
          </a:p>
        </p:txBody>
      </p:sp>
      <p:sp>
        <p:nvSpPr>
          <p:cNvPr id="750" name="Google Shape;750;p52"/>
          <p:cNvSpPr/>
          <p:nvPr/>
        </p:nvSpPr>
        <p:spPr>
          <a:xfrm>
            <a:off x="235750" y="1186000"/>
            <a:ext cx="5502300" cy="905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Giuseppe non è un </a:t>
            </a:r>
            <a:r>
              <a:rPr b="1" lang="it" sz="2000">
                <a:solidFill>
                  <a:srgbClr val="00FF00"/>
                </a:solidFill>
              </a:rPr>
              <a:t>bravo </a:t>
            </a:r>
            <a:r>
              <a:rPr b="1" lang="it" sz="2000">
                <a:solidFill>
                  <a:schemeClr val="lt1"/>
                </a:solidFill>
              </a:rPr>
              <a:t>insegnante</a:t>
            </a:r>
            <a:endParaRPr b="1" sz="2000">
              <a:solidFill>
                <a:schemeClr val="lt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sp>
        <p:nvSpPr>
          <p:cNvPr id="755" name="Google Shape;755;p53"/>
          <p:cNvSpPr txBox="1"/>
          <p:nvPr>
            <p:ph type="title"/>
          </p:nvPr>
        </p:nvSpPr>
        <p:spPr>
          <a:xfrm>
            <a:off x="181100" y="417800"/>
            <a:ext cx="76404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it" sz="2000">
                <a:latin typeface="Lato"/>
                <a:ea typeface="Lato"/>
                <a:cs typeface="Lato"/>
                <a:sym typeface="Lato"/>
              </a:rPr>
              <a:t>E per analizzare il testo ?</a:t>
            </a:r>
            <a:endParaRPr sz="2000">
              <a:latin typeface="Lato"/>
              <a:ea typeface="Lato"/>
              <a:cs typeface="Lato"/>
              <a:sym typeface="Lato"/>
            </a:endParaRPr>
          </a:p>
        </p:txBody>
      </p:sp>
      <p:sp>
        <p:nvSpPr>
          <p:cNvPr id="756" name="Google Shape;756;p53"/>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57" name="Google Shape;757;p53"/>
          <p:cNvPicPr preferRelativeResize="0"/>
          <p:nvPr/>
        </p:nvPicPr>
        <p:blipFill>
          <a:blip r:embed="rId3">
            <a:alphaModFix/>
          </a:blip>
          <a:stretch>
            <a:fillRect/>
          </a:stretch>
        </p:blipFill>
        <p:spPr>
          <a:xfrm>
            <a:off x="110750" y="4830849"/>
            <a:ext cx="1410350" cy="228250"/>
          </a:xfrm>
          <a:prstGeom prst="rect">
            <a:avLst/>
          </a:prstGeom>
          <a:noFill/>
          <a:ln>
            <a:noFill/>
          </a:ln>
        </p:spPr>
      </p:pic>
      <p:sp>
        <p:nvSpPr>
          <p:cNvPr id="758" name="Google Shape;758;p53"/>
          <p:cNvSpPr txBox="1"/>
          <p:nvPr/>
        </p:nvSpPr>
        <p:spPr>
          <a:xfrm>
            <a:off x="5254725" y="4748600"/>
            <a:ext cx="3889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it">
                <a:solidFill>
                  <a:schemeClr val="lt1"/>
                </a:solidFill>
                <a:latin typeface="Lato"/>
                <a:ea typeface="Lato"/>
                <a:cs typeface="Lato"/>
                <a:sym typeface="Lato"/>
              </a:rPr>
              <a:t>Dalle RNN ai Transformer</a:t>
            </a:r>
            <a:endParaRPr b="1">
              <a:solidFill>
                <a:schemeClr val="lt1"/>
              </a:solidFill>
              <a:latin typeface="Lato"/>
              <a:ea typeface="Lato"/>
              <a:cs typeface="Lato"/>
              <a:sym typeface="Lato"/>
            </a:endParaRPr>
          </a:p>
        </p:txBody>
      </p:sp>
      <p:sp>
        <p:nvSpPr>
          <p:cNvPr id="759" name="Google Shape;759;p53"/>
          <p:cNvSpPr/>
          <p:nvPr/>
        </p:nvSpPr>
        <p:spPr>
          <a:xfrm>
            <a:off x="235750" y="1186000"/>
            <a:ext cx="5502300" cy="905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Giuseppe </a:t>
            </a:r>
            <a:r>
              <a:rPr b="1" lang="it" sz="2000">
                <a:solidFill>
                  <a:srgbClr val="FF0000"/>
                </a:solidFill>
              </a:rPr>
              <a:t>non è un bravo </a:t>
            </a:r>
            <a:r>
              <a:rPr b="1" lang="it" sz="2000">
                <a:solidFill>
                  <a:schemeClr val="lt1"/>
                </a:solidFill>
              </a:rPr>
              <a:t>insegnante</a:t>
            </a:r>
            <a:endParaRPr b="1" sz="2000">
              <a:solidFill>
                <a:schemeClr val="lt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54"/>
          <p:cNvSpPr txBox="1"/>
          <p:nvPr>
            <p:ph type="title"/>
          </p:nvPr>
        </p:nvSpPr>
        <p:spPr>
          <a:xfrm>
            <a:off x="181100" y="417800"/>
            <a:ext cx="76404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it" sz="2000">
                <a:latin typeface="Lato"/>
                <a:ea typeface="Lato"/>
                <a:cs typeface="Lato"/>
                <a:sym typeface="Lato"/>
              </a:rPr>
              <a:t>E per analizzare il testo ?</a:t>
            </a:r>
            <a:endParaRPr sz="2000">
              <a:latin typeface="Lato"/>
              <a:ea typeface="Lato"/>
              <a:cs typeface="Lato"/>
              <a:sym typeface="Lato"/>
            </a:endParaRPr>
          </a:p>
        </p:txBody>
      </p:sp>
      <p:sp>
        <p:nvSpPr>
          <p:cNvPr id="765" name="Google Shape;765;p54"/>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66" name="Google Shape;766;p54"/>
          <p:cNvPicPr preferRelativeResize="0"/>
          <p:nvPr/>
        </p:nvPicPr>
        <p:blipFill>
          <a:blip r:embed="rId3">
            <a:alphaModFix/>
          </a:blip>
          <a:stretch>
            <a:fillRect/>
          </a:stretch>
        </p:blipFill>
        <p:spPr>
          <a:xfrm>
            <a:off x="110750" y="4830849"/>
            <a:ext cx="1410350" cy="228250"/>
          </a:xfrm>
          <a:prstGeom prst="rect">
            <a:avLst/>
          </a:prstGeom>
          <a:noFill/>
          <a:ln>
            <a:noFill/>
          </a:ln>
        </p:spPr>
      </p:pic>
      <p:sp>
        <p:nvSpPr>
          <p:cNvPr id="767" name="Google Shape;767;p54"/>
          <p:cNvSpPr txBox="1"/>
          <p:nvPr/>
        </p:nvSpPr>
        <p:spPr>
          <a:xfrm>
            <a:off x="5254725" y="4748600"/>
            <a:ext cx="3889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it">
                <a:solidFill>
                  <a:schemeClr val="lt1"/>
                </a:solidFill>
                <a:latin typeface="Lato"/>
                <a:ea typeface="Lato"/>
                <a:cs typeface="Lato"/>
                <a:sym typeface="Lato"/>
              </a:rPr>
              <a:t>Dalle RNN ai Transformer</a:t>
            </a:r>
            <a:endParaRPr b="1">
              <a:solidFill>
                <a:schemeClr val="lt1"/>
              </a:solidFill>
              <a:latin typeface="Lato"/>
              <a:ea typeface="Lato"/>
              <a:cs typeface="Lato"/>
              <a:sym typeface="Lato"/>
            </a:endParaRPr>
          </a:p>
        </p:txBody>
      </p:sp>
      <p:sp>
        <p:nvSpPr>
          <p:cNvPr id="768" name="Google Shape;768;p54"/>
          <p:cNvSpPr/>
          <p:nvPr/>
        </p:nvSpPr>
        <p:spPr>
          <a:xfrm>
            <a:off x="235750" y="1186000"/>
            <a:ext cx="5502300" cy="905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400">
                <a:solidFill>
                  <a:schemeClr val="lt1"/>
                </a:solidFill>
              </a:rPr>
              <a:t>Giuseppe mangia la carne di cavallo</a:t>
            </a:r>
            <a:endParaRPr b="1" sz="2400">
              <a:solidFill>
                <a:schemeClr val="lt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55"/>
          <p:cNvSpPr txBox="1"/>
          <p:nvPr>
            <p:ph type="title"/>
          </p:nvPr>
        </p:nvSpPr>
        <p:spPr>
          <a:xfrm>
            <a:off x="181100" y="417800"/>
            <a:ext cx="76404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it" sz="2000">
                <a:latin typeface="Lato"/>
                <a:ea typeface="Lato"/>
                <a:cs typeface="Lato"/>
                <a:sym typeface="Lato"/>
              </a:rPr>
              <a:t>E per analizzare il testo ?</a:t>
            </a:r>
            <a:endParaRPr sz="2000">
              <a:latin typeface="Lato"/>
              <a:ea typeface="Lato"/>
              <a:cs typeface="Lato"/>
              <a:sym typeface="Lato"/>
            </a:endParaRPr>
          </a:p>
        </p:txBody>
      </p:sp>
      <p:sp>
        <p:nvSpPr>
          <p:cNvPr id="774" name="Google Shape;774;p55"/>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75" name="Google Shape;775;p55"/>
          <p:cNvPicPr preferRelativeResize="0"/>
          <p:nvPr/>
        </p:nvPicPr>
        <p:blipFill>
          <a:blip r:embed="rId3">
            <a:alphaModFix/>
          </a:blip>
          <a:stretch>
            <a:fillRect/>
          </a:stretch>
        </p:blipFill>
        <p:spPr>
          <a:xfrm>
            <a:off x="110750" y="4830849"/>
            <a:ext cx="1410350" cy="228250"/>
          </a:xfrm>
          <a:prstGeom prst="rect">
            <a:avLst/>
          </a:prstGeom>
          <a:noFill/>
          <a:ln>
            <a:noFill/>
          </a:ln>
        </p:spPr>
      </p:pic>
      <p:sp>
        <p:nvSpPr>
          <p:cNvPr id="776" name="Google Shape;776;p55"/>
          <p:cNvSpPr txBox="1"/>
          <p:nvPr/>
        </p:nvSpPr>
        <p:spPr>
          <a:xfrm>
            <a:off x="5254725" y="4748600"/>
            <a:ext cx="3889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it">
                <a:solidFill>
                  <a:schemeClr val="lt1"/>
                </a:solidFill>
                <a:latin typeface="Lato"/>
                <a:ea typeface="Lato"/>
                <a:cs typeface="Lato"/>
                <a:sym typeface="Lato"/>
              </a:rPr>
              <a:t>Dalle RNN ai Transformer</a:t>
            </a:r>
            <a:endParaRPr b="1">
              <a:solidFill>
                <a:schemeClr val="lt1"/>
              </a:solidFill>
              <a:latin typeface="Lato"/>
              <a:ea typeface="Lato"/>
              <a:cs typeface="Lato"/>
              <a:sym typeface="Lato"/>
            </a:endParaRPr>
          </a:p>
        </p:txBody>
      </p:sp>
      <p:sp>
        <p:nvSpPr>
          <p:cNvPr id="777" name="Google Shape;777;p55"/>
          <p:cNvSpPr txBox="1"/>
          <p:nvPr>
            <p:ph type="title"/>
          </p:nvPr>
        </p:nvSpPr>
        <p:spPr>
          <a:xfrm>
            <a:off x="181100" y="2243500"/>
            <a:ext cx="7640400" cy="494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it" sz="1800">
                <a:latin typeface="Lato"/>
                <a:ea typeface="Lato"/>
                <a:cs typeface="Lato"/>
                <a:sym typeface="Lato"/>
              </a:rPr>
              <a:t>Il modello deve tenere conto della sequenza, </a:t>
            </a:r>
            <a:endParaRPr sz="1800">
              <a:latin typeface="Lato"/>
              <a:ea typeface="Lato"/>
              <a:cs typeface="Lato"/>
              <a:sym typeface="Lato"/>
            </a:endParaRPr>
          </a:p>
          <a:p>
            <a:pPr indent="0" lvl="0" marL="0" rtl="0" algn="l">
              <a:lnSpc>
                <a:spcPct val="100000"/>
              </a:lnSpc>
              <a:spcBef>
                <a:spcPts val="0"/>
              </a:spcBef>
              <a:spcAft>
                <a:spcPts val="0"/>
              </a:spcAft>
              <a:buSzPts val="990"/>
              <a:buNone/>
            </a:pPr>
            <a:r>
              <a:rPr lang="it" sz="1800">
                <a:latin typeface="Lato"/>
                <a:ea typeface="Lato"/>
                <a:cs typeface="Lato"/>
                <a:sym typeface="Lato"/>
              </a:rPr>
              <a:t>cioè dell’ordine delle parole</a:t>
            </a:r>
            <a:endParaRPr sz="1800">
              <a:latin typeface="Lato"/>
              <a:ea typeface="Lato"/>
              <a:cs typeface="Lato"/>
              <a:sym typeface="Lato"/>
            </a:endParaRPr>
          </a:p>
        </p:txBody>
      </p:sp>
      <p:sp>
        <p:nvSpPr>
          <p:cNvPr id="778" name="Google Shape;778;p55"/>
          <p:cNvSpPr/>
          <p:nvPr/>
        </p:nvSpPr>
        <p:spPr>
          <a:xfrm>
            <a:off x="235750" y="1186000"/>
            <a:ext cx="5502300" cy="905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400">
                <a:solidFill>
                  <a:schemeClr val="lt1"/>
                </a:solidFill>
              </a:rPr>
              <a:t>cavallo </a:t>
            </a:r>
            <a:r>
              <a:rPr b="1" lang="it" sz="2400">
                <a:solidFill>
                  <a:schemeClr val="lt1"/>
                </a:solidFill>
              </a:rPr>
              <a:t>mangia la carne di Giuseppe</a:t>
            </a:r>
            <a:endParaRPr b="1" sz="2400">
              <a:solidFill>
                <a:schemeClr val="lt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56"/>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84" name="Google Shape;784;p56"/>
          <p:cNvPicPr preferRelativeResize="0"/>
          <p:nvPr/>
        </p:nvPicPr>
        <p:blipFill>
          <a:blip r:embed="rId3">
            <a:alphaModFix/>
          </a:blip>
          <a:stretch>
            <a:fillRect/>
          </a:stretch>
        </p:blipFill>
        <p:spPr>
          <a:xfrm>
            <a:off x="110750" y="4830849"/>
            <a:ext cx="1410350" cy="228250"/>
          </a:xfrm>
          <a:prstGeom prst="rect">
            <a:avLst/>
          </a:prstGeom>
          <a:noFill/>
          <a:ln>
            <a:noFill/>
          </a:ln>
        </p:spPr>
      </p:pic>
      <p:sp>
        <p:nvSpPr>
          <p:cNvPr id="785" name="Google Shape;785;p56"/>
          <p:cNvSpPr txBox="1"/>
          <p:nvPr/>
        </p:nvSpPr>
        <p:spPr>
          <a:xfrm>
            <a:off x="5254725" y="4748600"/>
            <a:ext cx="3889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it">
                <a:solidFill>
                  <a:schemeClr val="lt1"/>
                </a:solidFill>
                <a:latin typeface="Lato"/>
                <a:ea typeface="Lato"/>
                <a:cs typeface="Lato"/>
                <a:sym typeface="Lato"/>
              </a:rPr>
              <a:t>Dalle RNN ai Transformer</a:t>
            </a:r>
            <a:endParaRPr b="1">
              <a:solidFill>
                <a:schemeClr val="lt1"/>
              </a:solidFill>
              <a:latin typeface="Lato"/>
              <a:ea typeface="Lato"/>
              <a:cs typeface="Lato"/>
              <a:sym typeface="Lato"/>
            </a:endParaRPr>
          </a:p>
        </p:txBody>
      </p:sp>
      <p:sp>
        <p:nvSpPr>
          <p:cNvPr id="786" name="Google Shape;786;p56"/>
          <p:cNvSpPr txBox="1"/>
          <p:nvPr>
            <p:ph type="title"/>
          </p:nvPr>
        </p:nvSpPr>
        <p:spPr>
          <a:xfrm>
            <a:off x="304425" y="389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20">
                <a:solidFill>
                  <a:srgbClr val="45818E"/>
                </a:solidFill>
                <a:latin typeface="Lato Black"/>
                <a:ea typeface="Lato Black"/>
                <a:cs typeface="Lato Black"/>
                <a:sym typeface="Lato Black"/>
              </a:rPr>
              <a:t>Le Reti Neurali Ricorrenti </a:t>
            </a:r>
            <a:r>
              <a:rPr lang="it" sz="1800">
                <a:solidFill>
                  <a:srgbClr val="45818E"/>
                </a:solidFill>
                <a:latin typeface="Lato Black"/>
                <a:ea typeface="Lato Black"/>
                <a:cs typeface="Lato Black"/>
                <a:sym typeface="Lato Black"/>
              </a:rPr>
              <a:t>(RNN - Recurrent Neural Network)</a:t>
            </a:r>
            <a:endParaRPr sz="1800">
              <a:solidFill>
                <a:srgbClr val="45818E"/>
              </a:solidFill>
              <a:latin typeface="Lato Black"/>
              <a:ea typeface="Lato Black"/>
              <a:cs typeface="Lato Black"/>
              <a:sym typeface="Lato Black"/>
            </a:endParaRPr>
          </a:p>
        </p:txBody>
      </p:sp>
      <p:pic>
        <p:nvPicPr>
          <p:cNvPr id="787" name="Google Shape;787;p56"/>
          <p:cNvPicPr preferRelativeResize="0"/>
          <p:nvPr/>
        </p:nvPicPr>
        <p:blipFill>
          <a:blip r:embed="rId4">
            <a:alphaModFix/>
          </a:blip>
          <a:stretch>
            <a:fillRect/>
          </a:stretch>
        </p:blipFill>
        <p:spPr>
          <a:xfrm>
            <a:off x="146013" y="1344900"/>
            <a:ext cx="6409252" cy="1330050"/>
          </a:xfrm>
          <a:prstGeom prst="rect">
            <a:avLst/>
          </a:prstGeom>
          <a:noFill/>
          <a:ln>
            <a:noFill/>
          </a:ln>
        </p:spPr>
      </p:pic>
      <p:sp>
        <p:nvSpPr>
          <p:cNvPr id="788" name="Google Shape;788;p56"/>
          <p:cNvSpPr txBox="1"/>
          <p:nvPr/>
        </p:nvSpPr>
        <p:spPr>
          <a:xfrm>
            <a:off x="220938" y="2624275"/>
            <a:ext cx="917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100">
                <a:latin typeface="Lato Light"/>
                <a:ea typeface="Lato Light"/>
                <a:cs typeface="Lato Light"/>
                <a:sym typeface="Lato Light"/>
              </a:rPr>
              <a:t>Pulp</a:t>
            </a:r>
            <a:endParaRPr sz="1100">
              <a:latin typeface="Lato Light"/>
              <a:ea typeface="Lato Light"/>
              <a:cs typeface="Lato Light"/>
              <a:sym typeface="Lato Light"/>
            </a:endParaRPr>
          </a:p>
        </p:txBody>
      </p:sp>
      <p:sp>
        <p:nvSpPr>
          <p:cNvPr id="789" name="Google Shape;789;p56"/>
          <p:cNvSpPr txBox="1"/>
          <p:nvPr/>
        </p:nvSpPr>
        <p:spPr>
          <a:xfrm>
            <a:off x="1138038" y="2624275"/>
            <a:ext cx="917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100">
                <a:latin typeface="Lato Light"/>
                <a:ea typeface="Lato Light"/>
                <a:cs typeface="Lato Light"/>
                <a:sym typeface="Lato Light"/>
              </a:rPr>
              <a:t>Fiction</a:t>
            </a:r>
            <a:endParaRPr sz="1100">
              <a:latin typeface="Lato Light"/>
              <a:ea typeface="Lato Light"/>
              <a:cs typeface="Lato Light"/>
              <a:sym typeface="Lato Light"/>
            </a:endParaRPr>
          </a:p>
        </p:txBody>
      </p:sp>
      <p:sp>
        <p:nvSpPr>
          <p:cNvPr id="790" name="Google Shape;790;p56"/>
          <p:cNvSpPr txBox="1"/>
          <p:nvPr/>
        </p:nvSpPr>
        <p:spPr>
          <a:xfrm>
            <a:off x="2177800" y="2624275"/>
            <a:ext cx="687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100">
                <a:latin typeface="Lato Light"/>
                <a:ea typeface="Lato Light"/>
                <a:cs typeface="Lato Light"/>
                <a:sym typeface="Lato Light"/>
              </a:rPr>
              <a:t>è</a:t>
            </a:r>
            <a:endParaRPr sz="1100">
              <a:latin typeface="Lato Light"/>
              <a:ea typeface="Lato Light"/>
              <a:cs typeface="Lato Light"/>
              <a:sym typeface="Lato Light"/>
            </a:endParaRPr>
          </a:p>
        </p:txBody>
      </p:sp>
      <p:sp>
        <p:nvSpPr>
          <p:cNvPr id="791" name="Google Shape;791;p56"/>
          <p:cNvSpPr txBox="1"/>
          <p:nvPr/>
        </p:nvSpPr>
        <p:spPr>
          <a:xfrm>
            <a:off x="3234938" y="2624275"/>
            <a:ext cx="633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100">
                <a:latin typeface="Lato Light"/>
                <a:ea typeface="Lato Light"/>
                <a:cs typeface="Lato Light"/>
                <a:sym typeface="Lato Light"/>
              </a:rPr>
              <a:t>il</a:t>
            </a:r>
            <a:endParaRPr sz="1100">
              <a:latin typeface="Lato Light"/>
              <a:ea typeface="Lato Light"/>
              <a:cs typeface="Lato Light"/>
              <a:sym typeface="Lato Light"/>
            </a:endParaRPr>
          </a:p>
        </p:txBody>
      </p:sp>
      <p:sp>
        <p:nvSpPr>
          <p:cNvPr id="792" name="Google Shape;792;p56"/>
          <p:cNvSpPr txBox="1"/>
          <p:nvPr/>
        </p:nvSpPr>
        <p:spPr>
          <a:xfrm>
            <a:off x="4054725" y="2624275"/>
            <a:ext cx="803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100">
                <a:latin typeface="Lato Light"/>
                <a:ea typeface="Lato Light"/>
                <a:cs typeface="Lato Light"/>
                <a:sym typeface="Lato Light"/>
              </a:rPr>
              <a:t>mio</a:t>
            </a:r>
            <a:endParaRPr sz="1100">
              <a:latin typeface="Lato Light"/>
              <a:ea typeface="Lato Light"/>
              <a:cs typeface="Lato Light"/>
              <a:sym typeface="Lato Light"/>
            </a:endParaRPr>
          </a:p>
        </p:txBody>
      </p:sp>
      <p:sp>
        <p:nvSpPr>
          <p:cNvPr id="793" name="Google Shape;793;p56"/>
          <p:cNvSpPr txBox="1"/>
          <p:nvPr/>
        </p:nvSpPr>
        <p:spPr>
          <a:xfrm>
            <a:off x="5048338" y="2624275"/>
            <a:ext cx="6336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100">
                <a:latin typeface="Lato Light"/>
                <a:ea typeface="Lato Light"/>
                <a:cs typeface="Lato Light"/>
                <a:sym typeface="Lato Light"/>
              </a:rPr>
              <a:t>film	</a:t>
            </a:r>
            <a:endParaRPr sz="1100">
              <a:latin typeface="Lato Light"/>
              <a:ea typeface="Lato Light"/>
              <a:cs typeface="Lato Light"/>
              <a:sym typeface="Lato Light"/>
            </a:endParaRPr>
          </a:p>
        </p:txBody>
      </p:sp>
      <p:sp>
        <p:nvSpPr>
          <p:cNvPr id="794" name="Google Shape;794;p56"/>
          <p:cNvSpPr txBox="1"/>
          <p:nvPr/>
        </p:nvSpPr>
        <p:spPr>
          <a:xfrm>
            <a:off x="5871875" y="2624275"/>
            <a:ext cx="1206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100">
                <a:latin typeface="Lato Light"/>
                <a:ea typeface="Lato Light"/>
                <a:cs typeface="Lato Light"/>
                <a:sym typeface="Lato Light"/>
              </a:rPr>
              <a:t>preferito</a:t>
            </a:r>
            <a:endParaRPr sz="1100">
              <a:latin typeface="Lato Light"/>
              <a:ea typeface="Lato Light"/>
              <a:cs typeface="Lato Light"/>
              <a:sym typeface="Lato Light"/>
            </a:endParaRPr>
          </a:p>
        </p:txBody>
      </p:sp>
      <p:sp>
        <p:nvSpPr>
          <p:cNvPr id="795" name="Google Shape;795;p56"/>
          <p:cNvSpPr txBox="1"/>
          <p:nvPr/>
        </p:nvSpPr>
        <p:spPr>
          <a:xfrm>
            <a:off x="416450" y="3321175"/>
            <a:ext cx="62706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 sz="1200">
                <a:solidFill>
                  <a:srgbClr val="999999"/>
                </a:solidFill>
                <a:latin typeface="Lato Light"/>
                <a:ea typeface="Lato Light"/>
                <a:cs typeface="Lato Light"/>
                <a:sym typeface="Lato Light"/>
              </a:rPr>
              <a:t>Sentiment Analysis</a:t>
            </a:r>
            <a:endParaRPr sz="1200">
              <a:solidFill>
                <a:srgbClr val="999999"/>
              </a:solidFill>
              <a:latin typeface="Lato Light"/>
              <a:ea typeface="Lato Light"/>
              <a:cs typeface="Lato Light"/>
              <a:sym typeface="Lato Light"/>
            </a:endParaRPr>
          </a:p>
          <a:p>
            <a:pPr indent="0" lvl="0" marL="0" rtl="0" algn="ctr">
              <a:spcBef>
                <a:spcPts val="0"/>
              </a:spcBef>
              <a:spcAft>
                <a:spcPts val="0"/>
              </a:spcAft>
              <a:buNone/>
            </a:pPr>
            <a:r>
              <a:rPr lang="it" sz="1200">
                <a:solidFill>
                  <a:srgbClr val="999999"/>
                </a:solidFill>
                <a:latin typeface="Lato Light"/>
                <a:ea typeface="Lato Light"/>
                <a:cs typeface="Lato Light"/>
                <a:sym typeface="Lato Light"/>
              </a:rPr>
              <a:t>Document Classification</a:t>
            </a:r>
            <a:endParaRPr sz="1200">
              <a:solidFill>
                <a:srgbClr val="999999"/>
              </a:solidFill>
              <a:latin typeface="Lato Light"/>
              <a:ea typeface="Lato Light"/>
              <a:cs typeface="Lato Light"/>
              <a:sym typeface="Lato Light"/>
            </a:endParaRPr>
          </a:p>
          <a:p>
            <a:pPr indent="0" lvl="0" marL="0" marR="38100" rtl="0" algn="ctr">
              <a:lnSpc>
                <a:spcPct val="128571"/>
              </a:lnSpc>
              <a:spcBef>
                <a:spcPts val="0"/>
              </a:spcBef>
              <a:spcAft>
                <a:spcPts val="0"/>
              </a:spcAft>
              <a:buNone/>
            </a:pPr>
            <a:r>
              <a:t/>
            </a:r>
            <a:endParaRPr sz="1200">
              <a:solidFill>
                <a:srgbClr val="000000"/>
              </a:solidFill>
              <a:highlight>
                <a:srgbClr val="FFFFFF"/>
              </a:highlight>
              <a:latin typeface="Lato Light"/>
              <a:ea typeface="Lato Light"/>
              <a:cs typeface="Lato Light"/>
              <a:sym typeface="Lato Light"/>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9" name="Shape 799"/>
        <p:cNvGrpSpPr/>
        <p:nvPr/>
      </p:nvGrpSpPr>
      <p:grpSpPr>
        <a:xfrm>
          <a:off x="0" y="0"/>
          <a:ext cx="0" cy="0"/>
          <a:chOff x="0" y="0"/>
          <a:chExt cx="0" cy="0"/>
        </a:xfrm>
      </p:grpSpPr>
      <p:sp>
        <p:nvSpPr>
          <p:cNvPr id="800" name="Google Shape;800;p57"/>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01" name="Google Shape;801;p57"/>
          <p:cNvPicPr preferRelativeResize="0"/>
          <p:nvPr/>
        </p:nvPicPr>
        <p:blipFill>
          <a:blip r:embed="rId3">
            <a:alphaModFix/>
          </a:blip>
          <a:stretch>
            <a:fillRect/>
          </a:stretch>
        </p:blipFill>
        <p:spPr>
          <a:xfrm>
            <a:off x="110750" y="4830849"/>
            <a:ext cx="1410350" cy="228250"/>
          </a:xfrm>
          <a:prstGeom prst="rect">
            <a:avLst/>
          </a:prstGeom>
          <a:noFill/>
          <a:ln>
            <a:noFill/>
          </a:ln>
        </p:spPr>
      </p:pic>
      <p:sp>
        <p:nvSpPr>
          <p:cNvPr id="802" name="Google Shape;802;p57"/>
          <p:cNvSpPr txBox="1"/>
          <p:nvPr/>
        </p:nvSpPr>
        <p:spPr>
          <a:xfrm>
            <a:off x="5254725" y="4748600"/>
            <a:ext cx="3889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it">
                <a:solidFill>
                  <a:schemeClr val="lt1"/>
                </a:solidFill>
                <a:latin typeface="Lato"/>
                <a:ea typeface="Lato"/>
                <a:cs typeface="Lato"/>
                <a:sym typeface="Lato"/>
              </a:rPr>
              <a:t>Dalle RNN ai Transformer</a:t>
            </a:r>
            <a:endParaRPr b="1">
              <a:solidFill>
                <a:schemeClr val="lt1"/>
              </a:solidFill>
              <a:latin typeface="Lato"/>
              <a:ea typeface="Lato"/>
              <a:cs typeface="Lato"/>
              <a:sym typeface="Lato"/>
            </a:endParaRPr>
          </a:p>
        </p:txBody>
      </p:sp>
      <p:sp>
        <p:nvSpPr>
          <p:cNvPr id="803" name="Google Shape;803;p57"/>
          <p:cNvSpPr txBox="1"/>
          <p:nvPr>
            <p:ph type="title"/>
          </p:nvPr>
        </p:nvSpPr>
        <p:spPr>
          <a:xfrm>
            <a:off x="304425" y="389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20">
                <a:solidFill>
                  <a:srgbClr val="45818E"/>
                </a:solidFill>
                <a:latin typeface="Lato Black"/>
                <a:ea typeface="Lato Black"/>
                <a:cs typeface="Lato Black"/>
                <a:sym typeface="Lato Black"/>
              </a:rPr>
              <a:t>Le Reti Neurali Ricorrenti </a:t>
            </a:r>
            <a:r>
              <a:rPr lang="it" sz="1800">
                <a:solidFill>
                  <a:srgbClr val="45818E"/>
                </a:solidFill>
                <a:latin typeface="Lato Black"/>
                <a:ea typeface="Lato Black"/>
                <a:cs typeface="Lato Black"/>
                <a:sym typeface="Lato Black"/>
              </a:rPr>
              <a:t>(RNN - Recurrent Neural Network)</a:t>
            </a:r>
            <a:endParaRPr sz="1800">
              <a:solidFill>
                <a:srgbClr val="45818E"/>
              </a:solidFill>
              <a:latin typeface="Lato Black"/>
              <a:ea typeface="Lato Black"/>
              <a:cs typeface="Lato Black"/>
              <a:sym typeface="Lato Black"/>
            </a:endParaRPr>
          </a:p>
        </p:txBody>
      </p:sp>
      <p:sp>
        <p:nvSpPr>
          <p:cNvPr id="804" name="Google Shape;804;p57"/>
          <p:cNvSpPr txBox="1"/>
          <p:nvPr>
            <p:ph type="title"/>
          </p:nvPr>
        </p:nvSpPr>
        <p:spPr>
          <a:xfrm>
            <a:off x="274450" y="1222275"/>
            <a:ext cx="76404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it" sz="2000">
                <a:latin typeface="Lato"/>
                <a:ea typeface="Lato"/>
                <a:cs typeface="Lato"/>
                <a:sym typeface="Lato"/>
              </a:rPr>
              <a:t>Problemi:</a:t>
            </a:r>
            <a:endParaRPr sz="2000">
              <a:latin typeface="Lato"/>
              <a:ea typeface="Lato"/>
              <a:cs typeface="Lato"/>
              <a:sym typeface="Lato"/>
            </a:endParaRPr>
          </a:p>
          <a:p>
            <a:pPr indent="0" lvl="0" marL="0" rtl="0" algn="l">
              <a:lnSpc>
                <a:spcPct val="100000"/>
              </a:lnSpc>
              <a:spcBef>
                <a:spcPts val="0"/>
              </a:spcBef>
              <a:spcAft>
                <a:spcPts val="0"/>
              </a:spcAft>
              <a:buSzPts val="990"/>
              <a:buNone/>
            </a:pPr>
            <a:r>
              <a:t/>
            </a:r>
            <a:endParaRPr sz="2000">
              <a:latin typeface="Lato"/>
              <a:ea typeface="Lato"/>
              <a:cs typeface="Lato"/>
              <a:sym typeface="Lato"/>
            </a:endParaRPr>
          </a:p>
          <a:p>
            <a:pPr indent="0" lvl="0" marL="0" rtl="0" algn="l">
              <a:lnSpc>
                <a:spcPct val="100000"/>
              </a:lnSpc>
              <a:spcBef>
                <a:spcPts val="0"/>
              </a:spcBef>
              <a:spcAft>
                <a:spcPts val="0"/>
              </a:spcAft>
              <a:buSzPts val="990"/>
              <a:buNone/>
            </a:pPr>
            <a:r>
              <a:rPr lang="it" sz="2000">
                <a:latin typeface="Lato"/>
                <a:ea typeface="Lato"/>
                <a:cs typeface="Lato"/>
                <a:sym typeface="Lato"/>
              </a:rPr>
              <a:t> 1- Non ricordano sequenze lunghe (arginato con GRU e LSTM)</a:t>
            </a:r>
            <a:endParaRPr sz="2000">
              <a:latin typeface="Lato"/>
              <a:ea typeface="Lato"/>
              <a:cs typeface="Lato"/>
              <a:sym typeface="Lato"/>
            </a:endParaRPr>
          </a:p>
          <a:p>
            <a:pPr indent="0" lvl="0" marL="0" rtl="0" algn="l">
              <a:lnSpc>
                <a:spcPct val="100000"/>
              </a:lnSpc>
              <a:spcBef>
                <a:spcPts val="0"/>
              </a:spcBef>
              <a:spcAft>
                <a:spcPts val="0"/>
              </a:spcAft>
              <a:buSzPts val="990"/>
              <a:buNone/>
            </a:pPr>
            <a:r>
              <a:rPr lang="it" sz="2000">
                <a:latin typeface="Lato"/>
                <a:ea typeface="Lato"/>
                <a:cs typeface="Lato"/>
                <a:sym typeface="Lato"/>
              </a:rPr>
              <a:t> 2- L’elaborazione in sequenza rende impossibile la parallelizzazione</a:t>
            </a:r>
            <a:endParaRPr sz="2000">
              <a:latin typeface="Lato"/>
              <a:ea typeface="Lato"/>
              <a:cs typeface="Lato"/>
              <a:sym typeface="Lato"/>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8" name="Shape 808"/>
        <p:cNvGrpSpPr/>
        <p:nvPr/>
      </p:nvGrpSpPr>
      <p:grpSpPr>
        <a:xfrm>
          <a:off x="0" y="0"/>
          <a:ext cx="0" cy="0"/>
          <a:chOff x="0" y="0"/>
          <a:chExt cx="0" cy="0"/>
        </a:xfrm>
      </p:grpSpPr>
      <p:pic>
        <p:nvPicPr>
          <p:cNvPr id="809" name="Google Shape;809;p58"/>
          <p:cNvPicPr preferRelativeResize="0"/>
          <p:nvPr/>
        </p:nvPicPr>
        <p:blipFill>
          <a:blip r:embed="rId3">
            <a:alphaModFix/>
          </a:blip>
          <a:stretch>
            <a:fillRect/>
          </a:stretch>
        </p:blipFill>
        <p:spPr>
          <a:xfrm>
            <a:off x="3533400" y="707712"/>
            <a:ext cx="3061941" cy="3873337"/>
          </a:xfrm>
          <a:prstGeom prst="rect">
            <a:avLst/>
          </a:prstGeom>
          <a:noFill/>
          <a:ln>
            <a:noFill/>
          </a:ln>
        </p:spPr>
      </p:pic>
      <p:sp>
        <p:nvSpPr>
          <p:cNvPr id="810" name="Google Shape;810;p58"/>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11" name="Google Shape;811;p58"/>
          <p:cNvPicPr preferRelativeResize="0"/>
          <p:nvPr/>
        </p:nvPicPr>
        <p:blipFill>
          <a:blip r:embed="rId4">
            <a:alphaModFix/>
          </a:blip>
          <a:stretch>
            <a:fillRect/>
          </a:stretch>
        </p:blipFill>
        <p:spPr>
          <a:xfrm>
            <a:off x="110750" y="4830849"/>
            <a:ext cx="1410350" cy="228250"/>
          </a:xfrm>
          <a:prstGeom prst="rect">
            <a:avLst/>
          </a:prstGeom>
          <a:noFill/>
          <a:ln>
            <a:noFill/>
          </a:ln>
        </p:spPr>
      </p:pic>
      <p:sp>
        <p:nvSpPr>
          <p:cNvPr id="812" name="Google Shape;812;p58"/>
          <p:cNvSpPr txBox="1"/>
          <p:nvPr/>
        </p:nvSpPr>
        <p:spPr>
          <a:xfrm>
            <a:off x="5254725" y="4748600"/>
            <a:ext cx="3889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it">
                <a:solidFill>
                  <a:schemeClr val="lt1"/>
                </a:solidFill>
                <a:latin typeface="Lato"/>
                <a:ea typeface="Lato"/>
                <a:cs typeface="Lato"/>
                <a:sym typeface="Lato"/>
              </a:rPr>
              <a:t>Dalle RNN ai Transformer</a:t>
            </a:r>
            <a:endParaRPr b="1">
              <a:solidFill>
                <a:schemeClr val="lt1"/>
              </a:solidFill>
              <a:latin typeface="Lato"/>
              <a:ea typeface="Lato"/>
              <a:cs typeface="Lato"/>
              <a:sym typeface="Lato"/>
            </a:endParaRPr>
          </a:p>
        </p:txBody>
      </p:sp>
      <p:sp>
        <p:nvSpPr>
          <p:cNvPr id="813" name="Google Shape;813;p58"/>
          <p:cNvSpPr txBox="1"/>
          <p:nvPr>
            <p:ph type="title"/>
          </p:nvPr>
        </p:nvSpPr>
        <p:spPr>
          <a:xfrm>
            <a:off x="168225" y="109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20">
                <a:solidFill>
                  <a:srgbClr val="45818E"/>
                </a:solidFill>
                <a:latin typeface="Lato Black"/>
                <a:ea typeface="Lato Black"/>
                <a:cs typeface="Lato Black"/>
                <a:sym typeface="Lato Black"/>
              </a:rPr>
              <a:t>I Transformer</a:t>
            </a:r>
            <a:endParaRPr sz="1800">
              <a:solidFill>
                <a:srgbClr val="45818E"/>
              </a:solidFill>
              <a:latin typeface="Lato Black"/>
              <a:ea typeface="Lato Black"/>
              <a:cs typeface="Lato Black"/>
              <a:sym typeface="Lato Black"/>
            </a:endParaRPr>
          </a:p>
        </p:txBody>
      </p:sp>
      <p:pic>
        <p:nvPicPr>
          <p:cNvPr id="814" name="Google Shape;814;p58"/>
          <p:cNvPicPr preferRelativeResize="0"/>
          <p:nvPr/>
        </p:nvPicPr>
        <p:blipFill rotWithShape="1">
          <a:blip r:embed="rId5">
            <a:alphaModFix/>
          </a:blip>
          <a:srcRect b="21197" l="0" r="0" t="0"/>
          <a:stretch/>
        </p:blipFill>
        <p:spPr>
          <a:xfrm>
            <a:off x="110750" y="707700"/>
            <a:ext cx="3643741" cy="401522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sp>
        <p:nvSpPr>
          <p:cNvPr id="819" name="Google Shape;819;p59"/>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20" name="Google Shape;820;p59"/>
          <p:cNvPicPr preferRelativeResize="0"/>
          <p:nvPr/>
        </p:nvPicPr>
        <p:blipFill>
          <a:blip r:embed="rId3">
            <a:alphaModFix/>
          </a:blip>
          <a:stretch>
            <a:fillRect/>
          </a:stretch>
        </p:blipFill>
        <p:spPr>
          <a:xfrm>
            <a:off x="110750" y="4830849"/>
            <a:ext cx="1410350" cy="228250"/>
          </a:xfrm>
          <a:prstGeom prst="rect">
            <a:avLst/>
          </a:prstGeom>
          <a:noFill/>
          <a:ln>
            <a:noFill/>
          </a:ln>
        </p:spPr>
      </p:pic>
      <p:sp>
        <p:nvSpPr>
          <p:cNvPr id="821" name="Google Shape;821;p59"/>
          <p:cNvSpPr txBox="1"/>
          <p:nvPr/>
        </p:nvSpPr>
        <p:spPr>
          <a:xfrm>
            <a:off x="5254725" y="4748600"/>
            <a:ext cx="3889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it">
                <a:solidFill>
                  <a:schemeClr val="lt1"/>
                </a:solidFill>
                <a:latin typeface="Lato"/>
                <a:ea typeface="Lato"/>
                <a:cs typeface="Lato"/>
                <a:sym typeface="Lato"/>
              </a:rPr>
              <a:t>Dalle RNN ai Transformer</a:t>
            </a:r>
            <a:endParaRPr b="1">
              <a:solidFill>
                <a:schemeClr val="lt1"/>
              </a:solidFill>
              <a:latin typeface="Lato"/>
              <a:ea typeface="Lato"/>
              <a:cs typeface="Lato"/>
              <a:sym typeface="Lato"/>
            </a:endParaRPr>
          </a:p>
        </p:txBody>
      </p:sp>
      <p:sp>
        <p:nvSpPr>
          <p:cNvPr id="822" name="Google Shape;822;p59"/>
          <p:cNvSpPr txBox="1"/>
          <p:nvPr>
            <p:ph type="title"/>
          </p:nvPr>
        </p:nvSpPr>
        <p:spPr>
          <a:xfrm>
            <a:off x="168225" y="109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20">
                <a:solidFill>
                  <a:srgbClr val="45818E"/>
                </a:solidFill>
                <a:latin typeface="Lato Black"/>
                <a:ea typeface="Lato Black"/>
                <a:cs typeface="Lato Black"/>
                <a:sym typeface="Lato Black"/>
              </a:rPr>
              <a:t>Come funzionano i transformer ?</a:t>
            </a:r>
            <a:endParaRPr sz="1800">
              <a:solidFill>
                <a:srgbClr val="45818E"/>
              </a:solidFill>
              <a:latin typeface="Lato Black"/>
              <a:ea typeface="Lato Black"/>
              <a:cs typeface="Lato Black"/>
              <a:sym typeface="Lato Black"/>
            </a:endParaRPr>
          </a:p>
        </p:txBody>
      </p:sp>
      <p:sp>
        <p:nvSpPr>
          <p:cNvPr id="823" name="Google Shape;823;p59"/>
          <p:cNvSpPr txBox="1"/>
          <p:nvPr>
            <p:ph type="title"/>
          </p:nvPr>
        </p:nvSpPr>
        <p:spPr>
          <a:xfrm>
            <a:off x="317550" y="855950"/>
            <a:ext cx="76404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it" sz="2000">
                <a:latin typeface="Lato"/>
                <a:ea typeface="Lato"/>
                <a:cs typeface="Lato"/>
                <a:sym typeface="Lato"/>
              </a:rPr>
              <a:t>Le innovazioni</a:t>
            </a:r>
            <a:r>
              <a:rPr lang="it" sz="2000">
                <a:latin typeface="Lato"/>
                <a:ea typeface="Lato"/>
                <a:cs typeface="Lato"/>
                <a:sym typeface="Lato"/>
              </a:rPr>
              <a:t>:</a:t>
            </a:r>
            <a:endParaRPr sz="2000">
              <a:latin typeface="Lato"/>
              <a:ea typeface="Lato"/>
              <a:cs typeface="Lato"/>
              <a:sym typeface="Lato"/>
            </a:endParaRPr>
          </a:p>
          <a:p>
            <a:pPr indent="0" lvl="0" marL="0" rtl="0" algn="l">
              <a:lnSpc>
                <a:spcPct val="100000"/>
              </a:lnSpc>
              <a:spcBef>
                <a:spcPts val="0"/>
              </a:spcBef>
              <a:spcAft>
                <a:spcPts val="0"/>
              </a:spcAft>
              <a:buSzPts val="990"/>
              <a:buNone/>
            </a:pPr>
            <a:r>
              <a:t/>
            </a:r>
            <a:endParaRPr sz="2000">
              <a:latin typeface="Lato"/>
              <a:ea typeface="Lato"/>
              <a:cs typeface="Lato"/>
              <a:sym typeface="Lato"/>
            </a:endParaRPr>
          </a:p>
          <a:p>
            <a:pPr indent="0" lvl="0" marL="0" rtl="0" algn="l">
              <a:lnSpc>
                <a:spcPct val="100000"/>
              </a:lnSpc>
              <a:spcBef>
                <a:spcPts val="0"/>
              </a:spcBef>
              <a:spcAft>
                <a:spcPts val="0"/>
              </a:spcAft>
              <a:buSzPts val="990"/>
              <a:buNone/>
            </a:pPr>
            <a:r>
              <a:rPr lang="it" sz="2000">
                <a:latin typeface="Lato"/>
                <a:ea typeface="Lato"/>
                <a:cs typeface="Lato"/>
                <a:sym typeface="Lato"/>
              </a:rPr>
              <a:t> 1- Positional Encoding</a:t>
            </a:r>
            <a:endParaRPr sz="2000">
              <a:latin typeface="Lato"/>
              <a:ea typeface="Lato"/>
              <a:cs typeface="Lato"/>
              <a:sym typeface="Lato"/>
            </a:endParaRPr>
          </a:p>
          <a:p>
            <a:pPr indent="0" lvl="0" marL="0" rtl="0" algn="l">
              <a:lnSpc>
                <a:spcPct val="100000"/>
              </a:lnSpc>
              <a:spcBef>
                <a:spcPts val="0"/>
              </a:spcBef>
              <a:spcAft>
                <a:spcPts val="0"/>
              </a:spcAft>
              <a:buSzPts val="990"/>
              <a:buNone/>
            </a:pPr>
            <a:r>
              <a:rPr lang="it" sz="2000">
                <a:latin typeface="Lato"/>
                <a:ea typeface="Lato"/>
                <a:cs typeface="Lato"/>
                <a:sym typeface="Lato"/>
              </a:rPr>
              <a:t> 2- Self-attention</a:t>
            </a:r>
            <a:endParaRPr sz="2000">
              <a:latin typeface="Lato"/>
              <a:ea typeface="Lato"/>
              <a:cs typeface="Lato"/>
              <a:sym typeface="Lato"/>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7" name="Shape 827"/>
        <p:cNvGrpSpPr/>
        <p:nvPr/>
      </p:nvGrpSpPr>
      <p:grpSpPr>
        <a:xfrm>
          <a:off x="0" y="0"/>
          <a:ext cx="0" cy="0"/>
          <a:chOff x="0" y="0"/>
          <a:chExt cx="0" cy="0"/>
        </a:xfrm>
      </p:grpSpPr>
      <p:sp>
        <p:nvSpPr>
          <p:cNvPr id="828" name="Google Shape;828;p60"/>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29" name="Google Shape;829;p60"/>
          <p:cNvPicPr preferRelativeResize="0"/>
          <p:nvPr/>
        </p:nvPicPr>
        <p:blipFill>
          <a:blip r:embed="rId3">
            <a:alphaModFix/>
          </a:blip>
          <a:stretch>
            <a:fillRect/>
          </a:stretch>
        </p:blipFill>
        <p:spPr>
          <a:xfrm>
            <a:off x="110750" y="4830849"/>
            <a:ext cx="1410350" cy="228250"/>
          </a:xfrm>
          <a:prstGeom prst="rect">
            <a:avLst/>
          </a:prstGeom>
          <a:noFill/>
          <a:ln>
            <a:noFill/>
          </a:ln>
        </p:spPr>
      </p:pic>
      <p:sp>
        <p:nvSpPr>
          <p:cNvPr id="830" name="Google Shape;830;p60"/>
          <p:cNvSpPr txBox="1"/>
          <p:nvPr/>
        </p:nvSpPr>
        <p:spPr>
          <a:xfrm>
            <a:off x="5254725" y="4748600"/>
            <a:ext cx="3889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it">
                <a:solidFill>
                  <a:schemeClr val="lt1"/>
                </a:solidFill>
                <a:latin typeface="Lato"/>
                <a:ea typeface="Lato"/>
                <a:cs typeface="Lato"/>
                <a:sym typeface="Lato"/>
              </a:rPr>
              <a:t>Dalle RNN ai Transformer</a:t>
            </a:r>
            <a:endParaRPr b="1">
              <a:solidFill>
                <a:schemeClr val="lt1"/>
              </a:solidFill>
              <a:latin typeface="Lato"/>
              <a:ea typeface="Lato"/>
              <a:cs typeface="Lato"/>
              <a:sym typeface="Lato"/>
            </a:endParaRPr>
          </a:p>
        </p:txBody>
      </p:sp>
      <p:sp>
        <p:nvSpPr>
          <p:cNvPr id="831" name="Google Shape;831;p60"/>
          <p:cNvSpPr txBox="1"/>
          <p:nvPr>
            <p:ph type="title"/>
          </p:nvPr>
        </p:nvSpPr>
        <p:spPr>
          <a:xfrm>
            <a:off x="168225" y="109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20">
                <a:solidFill>
                  <a:srgbClr val="45818E"/>
                </a:solidFill>
                <a:latin typeface="Lato Black"/>
                <a:ea typeface="Lato Black"/>
                <a:cs typeface="Lato Black"/>
                <a:sym typeface="Lato Black"/>
              </a:rPr>
              <a:t>Positional Encoding</a:t>
            </a:r>
            <a:endParaRPr sz="1800">
              <a:solidFill>
                <a:srgbClr val="45818E"/>
              </a:solidFill>
              <a:latin typeface="Lato Black"/>
              <a:ea typeface="Lato Black"/>
              <a:cs typeface="Lato Black"/>
              <a:sym typeface="Lato Black"/>
            </a:endParaRPr>
          </a:p>
        </p:txBody>
      </p:sp>
      <p:sp>
        <p:nvSpPr>
          <p:cNvPr id="832" name="Google Shape;832;p60"/>
          <p:cNvSpPr txBox="1"/>
          <p:nvPr>
            <p:ph type="title"/>
          </p:nvPr>
        </p:nvSpPr>
        <p:spPr>
          <a:xfrm>
            <a:off x="317550" y="762575"/>
            <a:ext cx="76404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it" sz="2000">
                <a:latin typeface="Lato"/>
                <a:ea typeface="Lato"/>
                <a:cs typeface="Lato"/>
                <a:sym typeface="Lato"/>
              </a:rPr>
              <a:t>Al vettore che rappresenta un token viene aggiunta l’informazione relativa alla posizione.</a:t>
            </a:r>
            <a:endParaRPr sz="2000">
              <a:latin typeface="Lato"/>
              <a:ea typeface="Lato"/>
              <a:cs typeface="Lato"/>
              <a:sym typeface="Lato"/>
            </a:endParaRPr>
          </a:p>
        </p:txBody>
      </p:sp>
      <p:sp>
        <p:nvSpPr>
          <p:cNvPr id="833" name="Google Shape;833;p60"/>
          <p:cNvSpPr/>
          <p:nvPr/>
        </p:nvSpPr>
        <p:spPr>
          <a:xfrm>
            <a:off x="372225" y="1716950"/>
            <a:ext cx="1465200" cy="905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Giuseppe</a:t>
            </a:r>
            <a:endParaRPr b="1" sz="2000">
              <a:solidFill>
                <a:schemeClr val="lt1"/>
              </a:solidFill>
            </a:endParaRPr>
          </a:p>
        </p:txBody>
      </p:sp>
      <p:sp>
        <p:nvSpPr>
          <p:cNvPr id="834" name="Google Shape;834;p60"/>
          <p:cNvSpPr/>
          <p:nvPr/>
        </p:nvSpPr>
        <p:spPr>
          <a:xfrm>
            <a:off x="2068975" y="1716950"/>
            <a:ext cx="767100" cy="905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non</a:t>
            </a:r>
            <a:endParaRPr b="1" sz="2000">
              <a:solidFill>
                <a:schemeClr val="lt1"/>
              </a:solidFill>
            </a:endParaRPr>
          </a:p>
        </p:txBody>
      </p:sp>
      <p:sp>
        <p:nvSpPr>
          <p:cNvPr id="835" name="Google Shape;835;p60"/>
          <p:cNvSpPr/>
          <p:nvPr/>
        </p:nvSpPr>
        <p:spPr>
          <a:xfrm>
            <a:off x="3067625" y="1716950"/>
            <a:ext cx="709500" cy="905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è</a:t>
            </a:r>
            <a:endParaRPr b="1" sz="2000">
              <a:solidFill>
                <a:schemeClr val="lt1"/>
              </a:solidFill>
            </a:endParaRPr>
          </a:p>
        </p:txBody>
      </p:sp>
      <p:sp>
        <p:nvSpPr>
          <p:cNvPr id="836" name="Google Shape;836;p60"/>
          <p:cNvSpPr/>
          <p:nvPr/>
        </p:nvSpPr>
        <p:spPr>
          <a:xfrm>
            <a:off x="3934300" y="1716950"/>
            <a:ext cx="709500" cy="905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un</a:t>
            </a:r>
            <a:endParaRPr b="1" sz="2000">
              <a:solidFill>
                <a:schemeClr val="lt1"/>
              </a:solidFill>
            </a:endParaRPr>
          </a:p>
        </p:txBody>
      </p:sp>
      <p:sp>
        <p:nvSpPr>
          <p:cNvPr id="837" name="Google Shape;837;p60"/>
          <p:cNvSpPr/>
          <p:nvPr/>
        </p:nvSpPr>
        <p:spPr>
          <a:xfrm>
            <a:off x="4800975" y="1716950"/>
            <a:ext cx="994500" cy="905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bravo</a:t>
            </a:r>
            <a:endParaRPr b="1" sz="2000">
              <a:solidFill>
                <a:schemeClr val="lt1"/>
              </a:solidFill>
            </a:endParaRPr>
          </a:p>
        </p:txBody>
      </p:sp>
      <p:sp>
        <p:nvSpPr>
          <p:cNvPr id="838" name="Google Shape;838;p60"/>
          <p:cNvSpPr/>
          <p:nvPr/>
        </p:nvSpPr>
        <p:spPr>
          <a:xfrm>
            <a:off x="5901550" y="1716950"/>
            <a:ext cx="1538700" cy="905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insegnante</a:t>
            </a:r>
            <a:endParaRPr b="1" sz="2000">
              <a:solidFill>
                <a:schemeClr val="lt1"/>
              </a:solidFill>
            </a:endParaRPr>
          </a:p>
        </p:txBody>
      </p:sp>
      <p:sp>
        <p:nvSpPr>
          <p:cNvPr id="839" name="Google Shape;839;p60"/>
          <p:cNvSpPr txBox="1"/>
          <p:nvPr>
            <p:ph type="title"/>
          </p:nvPr>
        </p:nvSpPr>
        <p:spPr>
          <a:xfrm>
            <a:off x="750075" y="2755588"/>
            <a:ext cx="709500" cy="572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it" sz="2000">
                <a:latin typeface="Lato"/>
                <a:ea typeface="Lato"/>
                <a:cs typeface="Lato"/>
                <a:sym typeface="Lato"/>
              </a:rPr>
              <a:t>1</a:t>
            </a:r>
            <a:endParaRPr sz="2000">
              <a:latin typeface="Lato"/>
              <a:ea typeface="Lato"/>
              <a:cs typeface="Lato"/>
              <a:sym typeface="Lato"/>
            </a:endParaRPr>
          </a:p>
        </p:txBody>
      </p:sp>
      <p:sp>
        <p:nvSpPr>
          <p:cNvPr id="840" name="Google Shape;840;p60"/>
          <p:cNvSpPr txBox="1"/>
          <p:nvPr>
            <p:ph type="title"/>
          </p:nvPr>
        </p:nvSpPr>
        <p:spPr>
          <a:xfrm>
            <a:off x="2097775" y="2755588"/>
            <a:ext cx="709500" cy="572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it" sz="2000">
                <a:latin typeface="Lato"/>
                <a:ea typeface="Lato"/>
                <a:cs typeface="Lato"/>
                <a:sym typeface="Lato"/>
              </a:rPr>
              <a:t>2</a:t>
            </a:r>
            <a:endParaRPr sz="2000">
              <a:latin typeface="Lato"/>
              <a:ea typeface="Lato"/>
              <a:cs typeface="Lato"/>
              <a:sym typeface="Lato"/>
            </a:endParaRPr>
          </a:p>
        </p:txBody>
      </p:sp>
      <p:sp>
        <p:nvSpPr>
          <p:cNvPr id="841" name="Google Shape;841;p60"/>
          <p:cNvSpPr txBox="1"/>
          <p:nvPr>
            <p:ph type="title"/>
          </p:nvPr>
        </p:nvSpPr>
        <p:spPr>
          <a:xfrm>
            <a:off x="3067625" y="2755575"/>
            <a:ext cx="709500" cy="572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it" sz="2000">
                <a:latin typeface="Lato"/>
                <a:ea typeface="Lato"/>
                <a:cs typeface="Lato"/>
                <a:sym typeface="Lato"/>
              </a:rPr>
              <a:t>3</a:t>
            </a:r>
            <a:endParaRPr sz="2000">
              <a:latin typeface="Lato"/>
              <a:ea typeface="Lato"/>
              <a:cs typeface="Lato"/>
              <a:sym typeface="Lato"/>
            </a:endParaRPr>
          </a:p>
        </p:txBody>
      </p:sp>
      <p:sp>
        <p:nvSpPr>
          <p:cNvPr id="842" name="Google Shape;842;p60"/>
          <p:cNvSpPr txBox="1"/>
          <p:nvPr>
            <p:ph type="title"/>
          </p:nvPr>
        </p:nvSpPr>
        <p:spPr>
          <a:xfrm>
            <a:off x="3934300" y="2755575"/>
            <a:ext cx="709500" cy="572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it" sz="2000">
                <a:latin typeface="Lato"/>
                <a:ea typeface="Lato"/>
                <a:cs typeface="Lato"/>
                <a:sym typeface="Lato"/>
              </a:rPr>
              <a:t>4</a:t>
            </a:r>
            <a:endParaRPr sz="2000">
              <a:latin typeface="Lato"/>
              <a:ea typeface="Lato"/>
              <a:cs typeface="Lato"/>
              <a:sym typeface="Lato"/>
            </a:endParaRPr>
          </a:p>
        </p:txBody>
      </p:sp>
      <p:sp>
        <p:nvSpPr>
          <p:cNvPr id="843" name="Google Shape;843;p60"/>
          <p:cNvSpPr txBox="1"/>
          <p:nvPr>
            <p:ph type="title"/>
          </p:nvPr>
        </p:nvSpPr>
        <p:spPr>
          <a:xfrm>
            <a:off x="4943475" y="2755563"/>
            <a:ext cx="709500" cy="572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it" sz="2000">
                <a:latin typeface="Lato"/>
                <a:ea typeface="Lato"/>
                <a:cs typeface="Lato"/>
                <a:sym typeface="Lato"/>
              </a:rPr>
              <a:t>5</a:t>
            </a:r>
            <a:endParaRPr sz="2000">
              <a:latin typeface="Lato"/>
              <a:ea typeface="Lato"/>
              <a:cs typeface="Lato"/>
              <a:sym typeface="Lato"/>
            </a:endParaRPr>
          </a:p>
        </p:txBody>
      </p:sp>
      <p:sp>
        <p:nvSpPr>
          <p:cNvPr id="844" name="Google Shape;844;p60"/>
          <p:cNvSpPr txBox="1"/>
          <p:nvPr>
            <p:ph type="title"/>
          </p:nvPr>
        </p:nvSpPr>
        <p:spPr>
          <a:xfrm>
            <a:off x="6316150" y="2755575"/>
            <a:ext cx="709500" cy="572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it" sz="2000">
                <a:latin typeface="Lato"/>
                <a:ea typeface="Lato"/>
                <a:cs typeface="Lato"/>
                <a:sym typeface="Lato"/>
              </a:rPr>
              <a:t>6</a:t>
            </a:r>
            <a:endParaRPr sz="2000">
              <a:latin typeface="Lato"/>
              <a:ea typeface="Lato"/>
              <a:cs typeface="Lato"/>
              <a:sym typeface="Lato"/>
            </a:endParaRPr>
          </a:p>
        </p:txBody>
      </p:sp>
      <p:sp>
        <p:nvSpPr>
          <p:cNvPr id="845" name="Google Shape;845;p60"/>
          <p:cNvSpPr txBox="1"/>
          <p:nvPr>
            <p:ph type="title"/>
          </p:nvPr>
        </p:nvSpPr>
        <p:spPr>
          <a:xfrm>
            <a:off x="317550" y="3615825"/>
            <a:ext cx="76404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it" sz="2000">
                <a:latin typeface="Lato"/>
                <a:ea typeface="Lato"/>
                <a:cs typeface="Lato"/>
                <a:sym typeface="Lato"/>
              </a:rPr>
              <a:t>Durante l’addestramento il modello apprende l’importanza dell’ordinamento dai dati</a:t>
            </a:r>
            <a:endParaRPr sz="2000">
              <a:latin typeface="Lato"/>
              <a:ea typeface="Lato"/>
              <a:cs typeface="Lato"/>
              <a:sym typeface="Lato"/>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9" name="Shape 849"/>
        <p:cNvGrpSpPr/>
        <p:nvPr/>
      </p:nvGrpSpPr>
      <p:grpSpPr>
        <a:xfrm>
          <a:off x="0" y="0"/>
          <a:ext cx="0" cy="0"/>
          <a:chOff x="0" y="0"/>
          <a:chExt cx="0" cy="0"/>
        </a:xfrm>
      </p:grpSpPr>
      <p:sp>
        <p:nvSpPr>
          <p:cNvPr id="850" name="Google Shape;850;p61"/>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51" name="Google Shape;851;p61"/>
          <p:cNvPicPr preferRelativeResize="0"/>
          <p:nvPr/>
        </p:nvPicPr>
        <p:blipFill>
          <a:blip r:embed="rId3">
            <a:alphaModFix/>
          </a:blip>
          <a:stretch>
            <a:fillRect/>
          </a:stretch>
        </p:blipFill>
        <p:spPr>
          <a:xfrm>
            <a:off x="110750" y="4830849"/>
            <a:ext cx="1410350" cy="228250"/>
          </a:xfrm>
          <a:prstGeom prst="rect">
            <a:avLst/>
          </a:prstGeom>
          <a:noFill/>
          <a:ln>
            <a:noFill/>
          </a:ln>
        </p:spPr>
      </p:pic>
      <p:sp>
        <p:nvSpPr>
          <p:cNvPr id="852" name="Google Shape;852;p61"/>
          <p:cNvSpPr txBox="1"/>
          <p:nvPr/>
        </p:nvSpPr>
        <p:spPr>
          <a:xfrm>
            <a:off x="5254725" y="4748600"/>
            <a:ext cx="3889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it">
                <a:solidFill>
                  <a:schemeClr val="lt1"/>
                </a:solidFill>
                <a:latin typeface="Lato"/>
                <a:ea typeface="Lato"/>
                <a:cs typeface="Lato"/>
                <a:sym typeface="Lato"/>
              </a:rPr>
              <a:t>Dalle RNN ai Transformer</a:t>
            </a:r>
            <a:endParaRPr b="1">
              <a:solidFill>
                <a:schemeClr val="lt1"/>
              </a:solidFill>
              <a:latin typeface="Lato"/>
              <a:ea typeface="Lato"/>
              <a:cs typeface="Lato"/>
              <a:sym typeface="Lato"/>
            </a:endParaRPr>
          </a:p>
        </p:txBody>
      </p:sp>
      <p:sp>
        <p:nvSpPr>
          <p:cNvPr id="853" name="Google Shape;853;p61"/>
          <p:cNvSpPr txBox="1"/>
          <p:nvPr>
            <p:ph type="title"/>
          </p:nvPr>
        </p:nvSpPr>
        <p:spPr>
          <a:xfrm>
            <a:off x="168225" y="109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20">
                <a:solidFill>
                  <a:srgbClr val="45818E"/>
                </a:solidFill>
                <a:latin typeface="Lato Black"/>
                <a:ea typeface="Lato Black"/>
                <a:cs typeface="Lato Black"/>
                <a:sym typeface="Lato Black"/>
              </a:rPr>
              <a:t>Self Attention</a:t>
            </a:r>
            <a:endParaRPr sz="1800">
              <a:solidFill>
                <a:srgbClr val="45818E"/>
              </a:solidFill>
              <a:latin typeface="Lato Black"/>
              <a:ea typeface="Lato Black"/>
              <a:cs typeface="Lato Black"/>
              <a:sym typeface="Lato Black"/>
            </a:endParaRPr>
          </a:p>
        </p:txBody>
      </p:sp>
      <p:sp>
        <p:nvSpPr>
          <p:cNvPr id="854" name="Google Shape;854;p61"/>
          <p:cNvSpPr txBox="1"/>
          <p:nvPr>
            <p:ph type="title"/>
          </p:nvPr>
        </p:nvSpPr>
        <p:spPr>
          <a:xfrm>
            <a:off x="231550" y="729800"/>
            <a:ext cx="76404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it" sz="2000">
                <a:latin typeface="Lato"/>
                <a:ea typeface="Lato"/>
                <a:cs typeface="Lato"/>
                <a:sym typeface="Lato"/>
              </a:rPr>
              <a:t>Il modello comprende il contesto facendo “attenzione” </a:t>
            </a:r>
            <a:endParaRPr sz="2000">
              <a:latin typeface="Lato"/>
              <a:ea typeface="Lato"/>
              <a:cs typeface="Lato"/>
              <a:sym typeface="Lato"/>
            </a:endParaRPr>
          </a:p>
          <a:p>
            <a:pPr indent="0" lvl="0" marL="0" rtl="0" algn="l">
              <a:lnSpc>
                <a:spcPct val="100000"/>
              </a:lnSpc>
              <a:spcBef>
                <a:spcPts val="0"/>
              </a:spcBef>
              <a:spcAft>
                <a:spcPts val="0"/>
              </a:spcAft>
              <a:buSzPts val="990"/>
              <a:buNone/>
            </a:pPr>
            <a:r>
              <a:rPr lang="it" sz="2000">
                <a:latin typeface="Lato"/>
                <a:ea typeface="Lato"/>
                <a:cs typeface="Lato"/>
                <a:sym typeface="Lato"/>
              </a:rPr>
              <a:t>a determinati token</a:t>
            </a:r>
            <a:endParaRPr sz="2000">
              <a:latin typeface="Lato"/>
              <a:ea typeface="Lato"/>
              <a:cs typeface="Lato"/>
              <a:sym typeface="Lato"/>
            </a:endParaRPr>
          </a:p>
        </p:txBody>
      </p:sp>
      <p:sp>
        <p:nvSpPr>
          <p:cNvPr id="855" name="Google Shape;855;p61"/>
          <p:cNvSpPr txBox="1"/>
          <p:nvPr>
            <p:ph type="title"/>
          </p:nvPr>
        </p:nvSpPr>
        <p:spPr>
          <a:xfrm>
            <a:off x="403550" y="1840100"/>
            <a:ext cx="76404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it" sz="2000">
                <a:latin typeface="Lato"/>
                <a:ea typeface="Lato"/>
                <a:cs typeface="Lato"/>
                <a:sym typeface="Lato"/>
              </a:rPr>
              <a:t>Dopo lavoro vado in palestra, ho portato il cambio</a:t>
            </a:r>
            <a:endParaRPr sz="2000">
              <a:latin typeface="Lato"/>
              <a:ea typeface="Lato"/>
              <a:cs typeface="Lato"/>
              <a:sym typeface="Lato"/>
            </a:endParaRPr>
          </a:p>
          <a:p>
            <a:pPr indent="0" lvl="0" marL="0" rtl="0" algn="l">
              <a:lnSpc>
                <a:spcPct val="100000"/>
              </a:lnSpc>
              <a:spcBef>
                <a:spcPts val="0"/>
              </a:spcBef>
              <a:spcAft>
                <a:spcPts val="0"/>
              </a:spcAft>
              <a:buSzPts val="990"/>
              <a:buNone/>
            </a:pPr>
            <a:r>
              <a:t/>
            </a:r>
            <a:endParaRPr sz="2000">
              <a:latin typeface="Lato"/>
              <a:ea typeface="Lato"/>
              <a:cs typeface="Lato"/>
              <a:sym typeface="Lato"/>
            </a:endParaRPr>
          </a:p>
          <a:p>
            <a:pPr indent="0" lvl="0" marL="0" rtl="0" algn="l">
              <a:lnSpc>
                <a:spcPct val="100000"/>
              </a:lnSpc>
              <a:spcBef>
                <a:spcPts val="0"/>
              </a:spcBef>
              <a:spcAft>
                <a:spcPts val="0"/>
              </a:spcAft>
              <a:buSzPts val="990"/>
              <a:buNone/>
            </a:pPr>
            <a:r>
              <a:rPr lang="it" sz="2000">
                <a:latin typeface="Lato"/>
                <a:ea typeface="Lato"/>
                <a:cs typeface="Lato"/>
                <a:sym typeface="Lato"/>
              </a:rPr>
              <a:t>Ho l’auto dal meccanico, si è rotto il cambio</a:t>
            </a:r>
            <a:endParaRPr sz="20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159300" y="107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20">
                <a:solidFill>
                  <a:srgbClr val="45818E"/>
                </a:solidFill>
                <a:latin typeface="Lato Black"/>
                <a:ea typeface="Lato Black"/>
                <a:cs typeface="Lato Black"/>
                <a:sym typeface="Lato Black"/>
              </a:rPr>
              <a:t>Complessità dei Modelli Generativi</a:t>
            </a:r>
            <a:endParaRPr sz="2420">
              <a:solidFill>
                <a:srgbClr val="45818E"/>
              </a:solidFill>
              <a:latin typeface="Lato Black"/>
              <a:ea typeface="Lato Black"/>
              <a:cs typeface="Lato Black"/>
              <a:sym typeface="Lato Black"/>
            </a:endParaRPr>
          </a:p>
        </p:txBody>
      </p:sp>
      <p:sp>
        <p:nvSpPr>
          <p:cNvPr id="92" name="Google Shape;92;p17"/>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3" name="Google Shape;93;p17"/>
          <p:cNvPicPr preferRelativeResize="0"/>
          <p:nvPr/>
        </p:nvPicPr>
        <p:blipFill>
          <a:blip r:embed="rId3">
            <a:alphaModFix/>
          </a:blip>
          <a:stretch>
            <a:fillRect/>
          </a:stretch>
        </p:blipFill>
        <p:spPr>
          <a:xfrm>
            <a:off x="110750" y="4830849"/>
            <a:ext cx="1410350" cy="228250"/>
          </a:xfrm>
          <a:prstGeom prst="rect">
            <a:avLst/>
          </a:prstGeom>
          <a:noFill/>
          <a:ln>
            <a:noFill/>
          </a:ln>
        </p:spPr>
      </p:pic>
      <p:sp>
        <p:nvSpPr>
          <p:cNvPr id="94" name="Google Shape;94;p17"/>
          <p:cNvSpPr txBox="1"/>
          <p:nvPr/>
        </p:nvSpPr>
        <p:spPr>
          <a:xfrm>
            <a:off x="5254725" y="4748600"/>
            <a:ext cx="3889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it">
                <a:solidFill>
                  <a:schemeClr val="lt1"/>
                </a:solidFill>
                <a:latin typeface="Lato"/>
                <a:ea typeface="Lato"/>
                <a:cs typeface="Lato"/>
                <a:sym typeface="Lato"/>
              </a:rPr>
              <a:t>AI Generativa e Modelli Generativi</a:t>
            </a:r>
            <a:endParaRPr b="1">
              <a:solidFill>
                <a:schemeClr val="lt1"/>
              </a:solidFill>
              <a:latin typeface="Lato"/>
              <a:ea typeface="Lato"/>
              <a:cs typeface="Lato"/>
              <a:sym typeface="Lato"/>
            </a:endParaRPr>
          </a:p>
        </p:txBody>
      </p:sp>
      <p:pic>
        <p:nvPicPr>
          <p:cNvPr id="95" name="Google Shape;95;p17"/>
          <p:cNvPicPr preferRelativeResize="0"/>
          <p:nvPr/>
        </p:nvPicPr>
        <p:blipFill>
          <a:blip r:embed="rId4">
            <a:alphaModFix/>
          </a:blip>
          <a:stretch>
            <a:fillRect/>
          </a:stretch>
        </p:blipFill>
        <p:spPr>
          <a:xfrm>
            <a:off x="110750" y="1054025"/>
            <a:ext cx="5038050" cy="3244500"/>
          </a:xfrm>
          <a:prstGeom prst="rect">
            <a:avLst/>
          </a:prstGeom>
          <a:noFill/>
          <a:ln>
            <a:noFill/>
          </a:ln>
        </p:spPr>
      </p:pic>
      <p:sp>
        <p:nvSpPr>
          <p:cNvPr id="96" name="Google Shape;96;p17"/>
          <p:cNvSpPr txBox="1"/>
          <p:nvPr/>
        </p:nvSpPr>
        <p:spPr>
          <a:xfrm>
            <a:off x="159300" y="544350"/>
            <a:ext cx="5608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800">
                <a:solidFill>
                  <a:schemeClr val="dk1"/>
                </a:solidFill>
                <a:latin typeface="Lato"/>
                <a:ea typeface="Lato"/>
                <a:cs typeface="Lato"/>
                <a:sym typeface="Lato"/>
              </a:rPr>
              <a:t>E’ necessario modellare l’intera distribuzione</a:t>
            </a:r>
            <a:endParaRPr sz="1800">
              <a:solidFill>
                <a:schemeClr val="dk1"/>
              </a:solidFill>
              <a:latin typeface="Lato"/>
              <a:ea typeface="Lato"/>
              <a:cs typeface="Lato"/>
              <a:sym typeface="Lato"/>
            </a:endParaRPr>
          </a:p>
        </p:txBody>
      </p:sp>
      <p:sp>
        <p:nvSpPr>
          <p:cNvPr id="97" name="Google Shape;97;p17"/>
          <p:cNvSpPr txBox="1"/>
          <p:nvPr/>
        </p:nvSpPr>
        <p:spPr>
          <a:xfrm>
            <a:off x="5177700" y="648025"/>
            <a:ext cx="1716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1800">
                <a:solidFill>
                  <a:schemeClr val="dk1"/>
                </a:solidFill>
                <a:latin typeface="Lato"/>
                <a:ea typeface="Lato"/>
                <a:cs typeface="Lato"/>
                <a:sym typeface="Lato"/>
              </a:rPr>
              <a:t>Discriminativo</a:t>
            </a:r>
            <a:endParaRPr b="1" sz="1800">
              <a:solidFill>
                <a:schemeClr val="dk1"/>
              </a:solidFill>
              <a:latin typeface="Lato"/>
              <a:ea typeface="Lato"/>
              <a:cs typeface="Lato"/>
              <a:sym typeface="Lato"/>
            </a:endParaRPr>
          </a:p>
        </p:txBody>
      </p:sp>
      <p:sp>
        <p:nvSpPr>
          <p:cNvPr id="98" name="Google Shape;98;p17"/>
          <p:cNvSpPr txBox="1"/>
          <p:nvPr/>
        </p:nvSpPr>
        <p:spPr>
          <a:xfrm>
            <a:off x="5222350" y="1600375"/>
            <a:ext cx="1716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1800">
                <a:solidFill>
                  <a:schemeClr val="dk1"/>
                </a:solidFill>
                <a:latin typeface="Lato"/>
                <a:ea typeface="Lato"/>
                <a:cs typeface="Lato"/>
                <a:sym typeface="Lato"/>
              </a:rPr>
              <a:t>Generativo</a:t>
            </a:r>
            <a:endParaRPr b="1" sz="1800">
              <a:solidFill>
                <a:schemeClr val="dk1"/>
              </a:solidFill>
              <a:latin typeface="Lato"/>
              <a:ea typeface="Lato"/>
              <a:cs typeface="Lato"/>
              <a:sym typeface="Lato"/>
            </a:endParaRPr>
          </a:p>
        </p:txBody>
      </p:sp>
      <p:sp>
        <p:nvSpPr>
          <p:cNvPr id="99" name="Google Shape;99;p17"/>
          <p:cNvSpPr txBox="1"/>
          <p:nvPr/>
        </p:nvSpPr>
        <p:spPr>
          <a:xfrm>
            <a:off x="5222350" y="940263"/>
            <a:ext cx="1716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1800">
                <a:solidFill>
                  <a:schemeClr val="dk1"/>
                </a:solidFill>
                <a:latin typeface="Lato"/>
                <a:ea typeface="Lato"/>
                <a:cs typeface="Lato"/>
                <a:sym typeface="Lato"/>
              </a:rPr>
              <a:t>P(y|X)</a:t>
            </a:r>
            <a:endParaRPr b="1" sz="1800">
              <a:solidFill>
                <a:schemeClr val="dk1"/>
              </a:solidFill>
              <a:latin typeface="Lato"/>
              <a:ea typeface="Lato"/>
              <a:cs typeface="Lato"/>
              <a:sym typeface="Lato"/>
            </a:endParaRPr>
          </a:p>
        </p:txBody>
      </p:sp>
      <p:sp>
        <p:nvSpPr>
          <p:cNvPr id="100" name="Google Shape;100;p17"/>
          <p:cNvSpPr txBox="1"/>
          <p:nvPr/>
        </p:nvSpPr>
        <p:spPr>
          <a:xfrm>
            <a:off x="5254725" y="1889988"/>
            <a:ext cx="1716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1800">
                <a:solidFill>
                  <a:schemeClr val="dk1"/>
                </a:solidFill>
                <a:latin typeface="Lato"/>
                <a:ea typeface="Lato"/>
                <a:cs typeface="Lato"/>
                <a:sym typeface="Lato"/>
              </a:rPr>
              <a:t>P(X,y)</a:t>
            </a:r>
            <a:endParaRPr b="1" sz="1800">
              <a:solidFill>
                <a:schemeClr val="dk1"/>
              </a:solidFill>
              <a:latin typeface="Lato"/>
              <a:ea typeface="Lato"/>
              <a:cs typeface="Lato"/>
              <a:sym typeface="Lato"/>
            </a:endParaRPr>
          </a:p>
        </p:txBody>
      </p:sp>
      <p:sp>
        <p:nvSpPr>
          <p:cNvPr id="101" name="Google Shape;101;p17"/>
          <p:cNvSpPr txBox="1"/>
          <p:nvPr/>
        </p:nvSpPr>
        <p:spPr>
          <a:xfrm>
            <a:off x="5222350" y="1249463"/>
            <a:ext cx="323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dk1"/>
                </a:solidFill>
                <a:latin typeface="Lato"/>
                <a:ea typeface="Lato"/>
                <a:cs typeface="Lato"/>
                <a:sym typeface="Lato"/>
              </a:rPr>
              <a:t>modellano come classificare </a:t>
            </a:r>
            <a:r>
              <a:rPr b="1" lang="it">
                <a:solidFill>
                  <a:schemeClr val="dk1"/>
                </a:solidFill>
                <a:latin typeface="Lato"/>
                <a:ea typeface="Lato"/>
                <a:cs typeface="Lato"/>
                <a:sym typeface="Lato"/>
              </a:rPr>
              <a:t>X</a:t>
            </a:r>
            <a:r>
              <a:rPr lang="it">
                <a:solidFill>
                  <a:schemeClr val="dk1"/>
                </a:solidFill>
                <a:latin typeface="Lato"/>
                <a:ea typeface="Lato"/>
                <a:cs typeface="Lato"/>
                <a:sym typeface="Lato"/>
              </a:rPr>
              <a:t> in </a:t>
            </a:r>
            <a:r>
              <a:rPr b="1" lang="it">
                <a:solidFill>
                  <a:schemeClr val="dk1"/>
                </a:solidFill>
                <a:latin typeface="Lato"/>
                <a:ea typeface="Lato"/>
                <a:cs typeface="Lato"/>
                <a:sym typeface="Lato"/>
              </a:rPr>
              <a:t>y</a:t>
            </a:r>
            <a:endParaRPr b="1">
              <a:solidFill>
                <a:schemeClr val="dk1"/>
              </a:solidFill>
              <a:latin typeface="Lato"/>
              <a:ea typeface="Lato"/>
              <a:cs typeface="Lato"/>
              <a:sym typeface="Lato"/>
            </a:endParaRPr>
          </a:p>
        </p:txBody>
      </p:sp>
      <p:sp>
        <p:nvSpPr>
          <p:cNvPr id="102" name="Google Shape;102;p17"/>
          <p:cNvSpPr txBox="1"/>
          <p:nvPr/>
        </p:nvSpPr>
        <p:spPr>
          <a:xfrm>
            <a:off x="5222350" y="2260463"/>
            <a:ext cx="3237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dk1"/>
                </a:solidFill>
                <a:latin typeface="Lato"/>
                <a:ea typeface="Lato"/>
                <a:cs typeface="Lato"/>
                <a:sym typeface="Lato"/>
              </a:rPr>
              <a:t>modellando come </a:t>
            </a:r>
            <a:r>
              <a:rPr b="1" lang="it">
                <a:solidFill>
                  <a:schemeClr val="dk1"/>
                </a:solidFill>
                <a:latin typeface="Lato"/>
                <a:ea typeface="Lato"/>
                <a:cs typeface="Lato"/>
                <a:sym typeface="Lato"/>
              </a:rPr>
              <a:t>X</a:t>
            </a:r>
            <a:r>
              <a:rPr lang="it">
                <a:solidFill>
                  <a:schemeClr val="dk1"/>
                </a:solidFill>
                <a:latin typeface="Lato"/>
                <a:ea typeface="Lato"/>
                <a:cs typeface="Lato"/>
                <a:sym typeface="Lato"/>
              </a:rPr>
              <a:t> e </a:t>
            </a:r>
            <a:r>
              <a:rPr b="1" lang="it">
                <a:solidFill>
                  <a:schemeClr val="dk1"/>
                </a:solidFill>
                <a:latin typeface="Lato"/>
                <a:ea typeface="Lato"/>
                <a:cs typeface="Lato"/>
                <a:sym typeface="Lato"/>
              </a:rPr>
              <a:t>y</a:t>
            </a:r>
            <a:r>
              <a:rPr lang="it">
                <a:solidFill>
                  <a:schemeClr val="dk1"/>
                </a:solidFill>
                <a:latin typeface="Lato"/>
                <a:ea typeface="Lato"/>
                <a:cs typeface="Lato"/>
                <a:sym typeface="Lato"/>
              </a:rPr>
              <a:t> vengono generati insieme.</a:t>
            </a:r>
            <a:endParaRPr b="1">
              <a:solidFill>
                <a:schemeClr val="dk1"/>
              </a:solidFill>
              <a:latin typeface="Lato"/>
              <a:ea typeface="Lato"/>
              <a:cs typeface="Lato"/>
              <a:sym typeface="Lato"/>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sp>
        <p:nvSpPr>
          <p:cNvPr id="860" name="Google Shape;860;p62"/>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61" name="Google Shape;861;p62"/>
          <p:cNvPicPr preferRelativeResize="0"/>
          <p:nvPr/>
        </p:nvPicPr>
        <p:blipFill>
          <a:blip r:embed="rId3">
            <a:alphaModFix/>
          </a:blip>
          <a:stretch>
            <a:fillRect/>
          </a:stretch>
        </p:blipFill>
        <p:spPr>
          <a:xfrm>
            <a:off x="110750" y="4830849"/>
            <a:ext cx="1410350" cy="228250"/>
          </a:xfrm>
          <a:prstGeom prst="rect">
            <a:avLst/>
          </a:prstGeom>
          <a:noFill/>
          <a:ln>
            <a:noFill/>
          </a:ln>
        </p:spPr>
      </p:pic>
      <p:sp>
        <p:nvSpPr>
          <p:cNvPr id="862" name="Google Shape;862;p62"/>
          <p:cNvSpPr txBox="1"/>
          <p:nvPr/>
        </p:nvSpPr>
        <p:spPr>
          <a:xfrm>
            <a:off x="5254725" y="4748600"/>
            <a:ext cx="3889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it">
                <a:solidFill>
                  <a:schemeClr val="lt1"/>
                </a:solidFill>
                <a:latin typeface="Lato"/>
                <a:ea typeface="Lato"/>
                <a:cs typeface="Lato"/>
                <a:sym typeface="Lato"/>
              </a:rPr>
              <a:t>Dalle RNN ai Transformer</a:t>
            </a:r>
            <a:endParaRPr b="1">
              <a:solidFill>
                <a:schemeClr val="lt1"/>
              </a:solidFill>
              <a:latin typeface="Lato"/>
              <a:ea typeface="Lato"/>
              <a:cs typeface="Lato"/>
              <a:sym typeface="Lato"/>
            </a:endParaRPr>
          </a:p>
        </p:txBody>
      </p:sp>
      <p:sp>
        <p:nvSpPr>
          <p:cNvPr id="863" name="Google Shape;863;p62"/>
          <p:cNvSpPr txBox="1"/>
          <p:nvPr>
            <p:ph type="title"/>
          </p:nvPr>
        </p:nvSpPr>
        <p:spPr>
          <a:xfrm>
            <a:off x="168225" y="109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20">
                <a:solidFill>
                  <a:srgbClr val="45818E"/>
                </a:solidFill>
                <a:latin typeface="Lato Black"/>
                <a:ea typeface="Lato Black"/>
                <a:cs typeface="Lato Black"/>
                <a:sym typeface="Lato Black"/>
              </a:rPr>
              <a:t>Self Attention</a:t>
            </a:r>
            <a:endParaRPr sz="1800">
              <a:solidFill>
                <a:srgbClr val="45818E"/>
              </a:solidFill>
              <a:latin typeface="Lato Black"/>
              <a:ea typeface="Lato Black"/>
              <a:cs typeface="Lato Black"/>
              <a:sym typeface="Lato Black"/>
            </a:endParaRPr>
          </a:p>
        </p:txBody>
      </p:sp>
      <p:sp>
        <p:nvSpPr>
          <p:cNvPr id="864" name="Google Shape;864;p62"/>
          <p:cNvSpPr txBox="1"/>
          <p:nvPr>
            <p:ph type="title"/>
          </p:nvPr>
        </p:nvSpPr>
        <p:spPr>
          <a:xfrm>
            <a:off x="231550" y="729800"/>
            <a:ext cx="76404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it" sz="2000">
                <a:latin typeface="Lato"/>
                <a:ea typeface="Lato"/>
                <a:cs typeface="Lato"/>
                <a:sym typeface="Lato"/>
              </a:rPr>
              <a:t>Il modello comprende il contesto facendo “attenzione” </a:t>
            </a:r>
            <a:endParaRPr sz="2000">
              <a:latin typeface="Lato"/>
              <a:ea typeface="Lato"/>
              <a:cs typeface="Lato"/>
              <a:sym typeface="Lato"/>
            </a:endParaRPr>
          </a:p>
          <a:p>
            <a:pPr indent="0" lvl="0" marL="0" rtl="0" algn="l">
              <a:lnSpc>
                <a:spcPct val="100000"/>
              </a:lnSpc>
              <a:spcBef>
                <a:spcPts val="0"/>
              </a:spcBef>
              <a:spcAft>
                <a:spcPts val="0"/>
              </a:spcAft>
              <a:buSzPts val="990"/>
              <a:buNone/>
            </a:pPr>
            <a:r>
              <a:rPr lang="it" sz="2000">
                <a:latin typeface="Lato"/>
                <a:ea typeface="Lato"/>
                <a:cs typeface="Lato"/>
                <a:sym typeface="Lato"/>
              </a:rPr>
              <a:t>a determinati token</a:t>
            </a:r>
            <a:endParaRPr sz="2000">
              <a:latin typeface="Lato"/>
              <a:ea typeface="Lato"/>
              <a:cs typeface="Lato"/>
              <a:sym typeface="Lato"/>
            </a:endParaRPr>
          </a:p>
        </p:txBody>
      </p:sp>
      <p:sp>
        <p:nvSpPr>
          <p:cNvPr id="865" name="Google Shape;865;p62"/>
          <p:cNvSpPr txBox="1"/>
          <p:nvPr>
            <p:ph type="title"/>
          </p:nvPr>
        </p:nvSpPr>
        <p:spPr>
          <a:xfrm>
            <a:off x="403550" y="1840100"/>
            <a:ext cx="76404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it" sz="2000">
                <a:latin typeface="Lato"/>
                <a:ea typeface="Lato"/>
                <a:cs typeface="Lato"/>
                <a:sym typeface="Lato"/>
              </a:rPr>
              <a:t>Dopo lavoro vado in </a:t>
            </a:r>
            <a:r>
              <a:rPr lang="it" sz="2000">
                <a:highlight>
                  <a:schemeClr val="accent5"/>
                </a:highlight>
                <a:latin typeface="Lato"/>
                <a:ea typeface="Lato"/>
                <a:cs typeface="Lato"/>
                <a:sym typeface="Lato"/>
              </a:rPr>
              <a:t>palestra</a:t>
            </a:r>
            <a:r>
              <a:rPr lang="it" sz="2000">
                <a:latin typeface="Lato"/>
                <a:ea typeface="Lato"/>
                <a:cs typeface="Lato"/>
                <a:sym typeface="Lato"/>
              </a:rPr>
              <a:t>, ho portato il </a:t>
            </a:r>
            <a:r>
              <a:rPr b="1" lang="it" sz="2000">
                <a:latin typeface="Lato"/>
                <a:ea typeface="Lato"/>
                <a:cs typeface="Lato"/>
                <a:sym typeface="Lato"/>
              </a:rPr>
              <a:t>cambio</a:t>
            </a:r>
            <a:endParaRPr b="1" sz="2000">
              <a:latin typeface="Lato"/>
              <a:ea typeface="Lato"/>
              <a:cs typeface="Lato"/>
              <a:sym typeface="Lato"/>
            </a:endParaRPr>
          </a:p>
          <a:p>
            <a:pPr indent="0" lvl="0" marL="0" rtl="0" algn="l">
              <a:lnSpc>
                <a:spcPct val="100000"/>
              </a:lnSpc>
              <a:spcBef>
                <a:spcPts val="0"/>
              </a:spcBef>
              <a:spcAft>
                <a:spcPts val="0"/>
              </a:spcAft>
              <a:buSzPts val="990"/>
              <a:buNone/>
            </a:pPr>
            <a:r>
              <a:t/>
            </a:r>
            <a:endParaRPr sz="2000">
              <a:latin typeface="Lato"/>
              <a:ea typeface="Lato"/>
              <a:cs typeface="Lato"/>
              <a:sym typeface="Lato"/>
            </a:endParaRPr>
          </a:p>
          <a:p>
            <a:pPr indent="0" lvl="0" marL="0" rtl="0" algn="l">
              <a:lnSpc>
                <a:spcPct val="100000"/>
              </a:lnSpc>
              <a:spcBef>
                <a:spcPts val="0"/>
              </a:spcBef>
              <a:spcAft>
                <a:spcPts val="0"/>
              </a:spcAft>
              <a:buSzPts val="990"/>
              <a:buNone/>
            </a:pPr>
            <a:r>
              <a:rPr lang="it" sz="2000">
                <a:latin typeface="Lato"/>
                <a:ea typeface="Lato"/>
                <a:cs typeface="Lato"/>
                <a:sym typeface="Lato"/>
              </a:rPr>
              <a:t>Ho l’</a:t>
            </a:r>
            <a:r>
              <a:rPr lang="it" sz="2000">
                <a:highlight>
                  <a:schemeClr val="accent5"/>
                </a:highlight>
                <a:latin typeface="Lato"/>
                <a:ea typeface="Lato"/>
                <a:cs typeface="Lato"/>
                <a:sym typeface="Lato"/>
              </a:rPr>
              <a:t>auto</a:t>
            </a:r>
            <a:r>
              <a:rPr lang="it" sz="2000">
                <a:latin typeface="Lato"/>
                <a:ea typeface="Lato"/>
                <a:cs typeface="Lato"/>
                <a:sym typeface="Lato"/>
              </a:rPr>
              <a:t> dal meccanico, si è rotto il </a:t>
            </a:r>
            <a:r>
              <a:rPr b="1" lang="it" sz="2000">
                <a:latin typeface="Lato"/>
                <a:ea typeface="Lato"/>
                <a:cs typeface="Lato"/>
                <a:sym typeface="Lato"/>
              </a:rPr>
              <a:t>cambio</a:t>
            </a:r>
            <a:endParaRPr b="1" sz="2000">
              <a:latin typeface="Lato"/>
              <a:ea typeface="Lato"/>
              <a:cs typeface="Lato"/>
              <a:sym typeface="Lato"/>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9" name="Shape 869"/>
        <p:cNvGrpSpPr/>
        <p:nvPr/>
      </p:nvGrpSpPr>
      <p:grpSpPr>
        <a:xfrm>
          <a:off x="0" y="0"/>
          <a:ext cx="0" cy="0"/>
          <a:chOff x="0" y="0"/>
          <a:chExt cx="0" cy="0"/>
        </a:xfrm>
      </p:grpSpPr>
      <p:sp>
        <p:nvSpPr>
          <p:cNvPr id="870" name="Google Shape;870;p63"/>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71" name="Google Shape;871;p63"/>
          <p:cNvPicPr preferRelativeResize="0"/>
          <p:nvPr/>
        </p:nvPicPr>
        <p:blipFill>
          <a:blip r:embed="rId3">
            <a:alphaModFix/>
          </a:blip>
          <a:stretch>
            <a:fillRect/>
          </a:stretch>
        </p:blipFill>
        <p:spPr>
          <a:xfrm>
            <a:off x="110750" y="4830849"/>
            <a:ext cx="1410350" cy="228250"/>
          </a:xfrm>
          <a:prstGeom prst="rect">
            <a:avLst/>
          </a:prstGeom>
          <a:noFill/>
          <a:ln>
            <a:noFill/>
          </a:ln>
        </p:spPr>
      </p:pic>
      <p:sp>
        <p:nvSpPr>
          <p:cNvPr id="872" name="Google Shape;872;p63"/>
          <p:cNvSpPr txBox="1"/>
          <p:nvPr/>
        </p:nvSpPr>
        <p:spPr>
          <a:xfrm>
            <a:off x="5254725" y="4748600"/>
            <a:ext cx="3889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it">
                <a:solidFill>
                  <a:schemeClr val="lt1"/>
                </a:solidFill>
                <a:latin typeface="Lato"/>
                <a:ea typeface="Lato"/>
                <a:cs typeface="Lato"/>
                <a:sym typeface="Lato"/>
              </a:rPr>
              <a:t>Dalle RNN ai Transformer</a:t>
            </a:r>
            <a:endParaRPr b="1">
              <a:solidFill>
                <a:schemeClr val="lt1"/>
              </a:solidFill>
              <a:latin typeface="Lato"/>
              <a:ea typeface="Lato"/>
              <a:cs typeface="Lato"/>
              <a:sym typeface="Lato"/>
            </a:endParaRPr>
          </a:p>
        </p:txBody>
      </p:sp>
      <p:sp>
        <p:nvSpPr>
          <p:cNvPr id="873" name="Google Shape;873;p63"/>
          <p:cNvSpPr txBox="1"/>
          <p:nvPr>
            <p:ph type="title"/>
          </p:nvPr>
        </p:nvSpPr>
        <p:spPr>
          <a:xfrm>
            <a:off x="168225" y="109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20">
                <a:solidFill>
                  <a:srgbClr val="45818E"/>
                </a:solidFill>
                <a:latin typeface="Lato Black"/>
                <a:ea typeface="Lato Black"/>
                <a:cs typeface="Lato Black"/>
                <a:sym typeface="Lato Black"/>
              </a:rPr>
              <a:t>Self Attention</a:t>
            </a:r>
            <a:endParaRPr sz="1800">
              <a:solidFill>
                <a:srgbClr val="45818E"/>
              </a:solidFill>
              <a:latin typeface="Lato Black"/>
              <a:ea typeface="Lato Black"/>
              <a:cs typeface="Lato Black"/>
              <a:sym typeface="Lato Black"/>
            </a:endParaRPr>
          </a:p>
        </p:txBody>
      </p:sp>
      <p:sp>
        <p:nvSpPr>
          <p:cNvPr id="874" name="Google Shape;874;p63"/>
          <p:cNvSpPr txBox="1"/>
          <p:nvPr>
            <p:ph type="title"/>
          </p:nvPr>
        </p:nvSpPr>
        <p:spPr>
          <a:xfrm>
            <a:off x="231550" y="729800"/>
            <a:ext cx="76404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it" sz="2000">
                <a:latin typeface="Lato"/>
                <a:ea typeface="Lato"/>
                <a:cs typeface="Lato"/>
                <a:sym typeface="Lato"/>
              </a:rPr>
              <a:t>Il modello comprende il contesto facendo “attenzione” </a:t>
            </a:r>
            <a:endParaRPr sz="2000">
              <a:latin typeface="Lato"/>
              <a:ea typeface="Lato"/>
              <a:cs typeface="Lato"/>
              <a:sym typeface="Lato"/>
            </a:endParaRPr>
          </a:p>
          <a:p>
            <a:pPr indent="0" lvl="0" marL="0" rtl="0" algn="l">
              <a:lnSpc>
                <a:spcPct val="100000"/>
              </a:lnSpc>
              <a:spcBef>
                <a:spcPts val="0"/>
              </a:spcBef>
              <a:spcAft>
                <a:spcPts val="0"/>
              </a:spcAft>
              <a:buSzPts val="990"/>
              <a:buNone/>
            </a:pPr>
            <a:r>
              <a:rPr lang="it" sz="2000">
                <a:latin typeface="Lato"/>
                <a:ea typeface="Lato"/>
                <a:cs typeface="Lato"/>
                <a:sym typeface="Lato"/>
              </a:rPr>
              <a:t>a determinati token</a:t>
            </a:r>
            <a:endParaRPr sz="2000">
              <a:latin typeface="Lato"/>
              <a:ea typeface="Lato"/>
              <a:cs typeface="Lato"/>
              <a:sym typeface="Lato"/>
            </a:endParaRPr>
          </a:p>
        </p:txBody>
      </p:sp>
      <p:sp>
        <p:nvSpPr>
          <p:cNvPr id="875" name="Google Shape;875;p63"/>
          <p:cNvSpPr txBox="1"/>
          <p:nvPr>
            <p:ph type="title"/>
          </p:nvPr>
        </p:nvSpPr>
        <p:spPr>
          <a:xfrm>
            <a:off x="403550" y="1840100"/>
            <a:ext cx="76404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it" sz="2000">
                <a:latin typeface="Lato"/>
                <a:ea typeface="Lato"/>
                <a:cs typeface="Lato"/>
                <a:sym typeface="Lato"/>
              </a:rPr>
              <a:t>Dopo lavoro vado in </a:t>
            </a:r>
            <a:r>
              <a:rPr lang="it" sz="2000">
                <a:highlight>
                  <a:schemeClr val="accent5"/>
                </a:highlight>
                <a:latin typeface="Lato"/>
                <a:ea typeface="Lato"/>
                <a:cs typeface="Lato"/>
                <a:sym typeface="Lato"/>
              </a:rPr>
              <a:t>palestra</a:t>
            </a:r>
            <a:r>
              <a:rPr lang="it" sz="2000">
                <a:latin typeface="Lato"/>
                <a:ea typeface="Lato"/>
                <a:cs typeface="Lato"/>
                <a:sym typeface="Lato"/>
              </a:rPr>
              <a:t>, ho portato il </a:t>
            </a:r>
            <a:r>
              <a:rPr b="1" lang="it" sz="2000">
                <a:latin typeface="Lato"/>
                <a:ea typeface="Lato"/>
                <a:cs typeface="Lato"/>
                <a:sym typeface="Lato"/>
              </a:rPr>
              <a:t>cambio</a:t>
            </a:r>
            <a:endParaRPr b="1" sz="2000">
              <a:latin typeface="Lato"/>
              <a:ea typeface="Lato"/>
              <a:cs typeface="Lato"/>
              <a:sym typeface="Lato"/>
            </a:endParaRPr>
          </a:p>
          <a:p>
            <a:pPr indent="0" lvl="0" marL="0" rtl="0" algn="l">
              <a:lnSpc>
                <a:spcPct val="100000"/>
              </a:lnSpc>
              <a:spcBef>
                <a:spcPts val="0"/>
              </a:spcBef>
              <a:spcAft>
                <a:spcPts val="0"/>
              </a:spcAft>
              <a:buSzPts val="990"/>
              <a:buNone/>
            </a:pPr>
            <a:r>
              <a:t/>
            </a:r>
            <a:endParaRPr sz="2000">
              <a:latin typeface="Lato"/>
              <a:ea typeface="Lato"/>
              <a:cs typeface="Lato"/>
              <a:sym typeface="Lato"/>
            </a:endParaRPr>
          </a:p>
          <a:p>
            <a:pPr indent="0" lvl="0" marL="0" rtl="0" algn="l">
              <a:lnSpc>
                <a:spcPct val="100000"/>
              </a:lnSpc>
              <a:spcBef>
                <a:spcPts val="0"/>
              </a:spcBef>
              <a:spcAft>
                <a:spcPts val="0"/>
              </a:spcAft>
              <a:buSzPts val="990"/>
              <a:buNone/>
            </a:pPr>
            <a:r>
              <a:rPr lang="it" sz="2000">
                <a:latin typeface="Lato"/>
                <a:ea typeface="Lato"/>
                <a:cs typeface="Lato"/>
                <a:sym typeface="Lato"/>
              </a:rPr>
              <a:t>Ho l’</a:t>
            </a:r>
            <a:r>
              <a:rPr lang="it" sz="2000">
                <a:highlight>
                  <a:schemeClr val="accent5"/>
                </a:highlight>
                <a:latin typeface="Lato"/>
                <a:ea typeface="Lato"/>
                <a:cs typeface="Lato"/>
                <a:sym typeface="Lato"/>
              </a:rPr>
              <a:t>auto</a:t>
            </a:r>
            <a:r>
              <a:rPr lang="it" sz="2000">
                <a:latin typeface="Lato"/>
                <a:ea typeface="Lato"/>
                <a:cs typeface="Lato"/>
                <a:sym typeface="Lato"/>
              </a:rPr>
              <a:t> dal meccanico, si è rotto il </a:t>
            </a:r>
            <a:r>
              <a:rPr b="1" lang="it" sz="2000">
                <a:latin typeface="Lato"/>
                <a:ea typeface="Lato"/>
                <a:cs typeface="Lato"/>
                <a:sym typeface="Lato"/>
              </a:rPr>
              <a:t>cambio</a:t>
            </a:r>
            <a:endParaRPr b="1" sz="2000">
              <a:latin typeface="Lato"/>
              <a:ea typeface="Lato"/>
              <a:cs typeface="Lato"/>
              <a:sym typeface="Lato"/>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9" name="Shape 879"/>
        <p:cNvGrpSpPr/>
        <p:nvPr/>
      </p:nvGrpSpPr>
      <p:grpSpPr>
        <a:xfrm>
          <a:off x="0" y="0"/>
          <a:ext cx="0" cy="0"/>
          <a:chOff x="0" y="0"/>
          <a:chExt cx="0" cy="0"/>
        </a:xfrm>
      </p:grpSpPr>
      <p:sp>
        <p:nvSpPr>
          <p:cNvPr id="880" name="Google Shape;880;p64"/>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81" name="Google Shape;881;p64"/>
          <p:cNvPicPr preferRelativeResize="0"/>
          <p:nvPr/>
        </p:nvPicPr>
        <p:blipFill>
          <a:blip r:embed="rId3">
            <a:alphaModFix/>
          </a:blip>
          <a:stretch>
            <a:fillRect/>
          </a:stretch>
        </p:blipFill>
        <p:spPr>
          <a:xfrm>
            <a:off x="110750" y="4830849"/>
            <a:ext cx="1410350" cy="228250"/>
          </a:xfrm>
          <a:prstGeom prst="rect">
            <a:avLst/>
          </a:prstGeom>
          <a:noFill/>
          <a:ln>
            <a:noFill/>
          </a:ln>
        </p:spPr>
      </p:pic>
      <p:sp>
        <p:nvSpPr>
          <p:cNvPr id="882" name="Google Shape;882;p64"/>
          <p:cNvSpPr txBox="1"/>
          <p:nvPr/>
        </p:nvSpPr>
        <p:spPr>
          <a:xfrm>
            <a:off x="5254725" y="4748600"/>
            <a:ext cx="3889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it">
                <a:solidFill>
                  <a:schemeClr val="lt1"/>
                </a:solidFill>
                <a:latin typeface="Lato"/>
                <a:ea typeface="Lato"/>
                <a:cs typeface="Lato"/>
                <a:sym typeface="Lato"/>
              </a:rPr>
              <a:t>Dalle RNN ai Transformer</a:t>
            </a:r>
            <a:endParaRPr b="1">
              <a:solidFill>
                <a:schemeClr val="lt1"/>
              </a:solidFill>
              <a:latin typeface="Lato"/>
              <a:ea typeface="Lato"/>
              <a:cs typeface="Lato"/>
              <a:sym typeface="Lato"/>
            </a:endParaRPr>
          </a:p>
        </p:txBody>
      </p:sp>
      <p:sp>
        <p:nvSpPr>
          <p:cNvPr id="883" name="Google Shape;883;p64"/>
          <p:cNvSpPr txBox="1"/>
          <p:nvPr>
            <p:ph type="title"/>
          </p:nvPr>
        </p:nvSpPr>
        <p:spPr>
          <a:xfrm>
            <a:off x="168225" y="109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20">
                <a:solidFill>
                  <a:srgbClr val="45818E"/>
                </a:solidFill>
                <a:latin typeface="Lato Black"/>
                <a:ea typeface="Lato Black"/>
                <a:cs typeface="Lato Black"/>
                <a:sym typeface="Lato Black"/>
              </a:rPr>
              <a:t>Self Attention</a:t>
            </a:r>
            <a:endParaRPr sz="1800">
              <a:solidFill>
                <a:srgbClr val="45818E"/>
              </a:solidFill>
              <a:latin typeface="Lato Black"/>
              <a:ea typeface="Lato Black"/>
              <a:cs typeface="Lato Black"/>
              <a:sym typeface="Lato Black"/>
            </a:endParaRPr>
          </a:p>
        </p:txBody>
      </p:sp>
      <p:sp>
        <p:nvSpPr>
          <p:cNvPr id="884" name="Google Shape;884;p64"/>
          <p:cNvSpPr txBox="1"/>
          <p:nvPr>
            <p:ph type="title"/>
          </p:nvPr>
        </p:nvSpPr>
        <p:spPr>
          <a:xfrm>
            <a:off x="231550" y="682025"/>
            <a:ext cx="76404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it" sz="2000">
                <a:latin typeface="Lato"/>
                <a:ea typeface="Lato"/>
                <a:cs typeface="Lato"/>
                <a:sym typeface="Lato"/>
              </a:rPr>
              <a:t>Il modello comprende il contesto facendo “attenzione” </a:t>
            </a:r>
            <a:endParaRPr sz="2000">
              <a:latin typeface="Lato"/>
              <a:ea typeface="Lato"/>
              <a:cs typeface="Lato"/>
              <a:sym typeface="Lato"/>
            </a:endParaRPr>
          </a:p>
          <a:p>
            <a:pPr indent="0" lvl="0" marL="0" rtl="0" algn="l">
              <a:lnSpc>
                <a:spcPct val="100000"/>
              </a:lnSpc>
              <a:spcBef>
                <a:spcPts val="0"/>
              </a:spcBef>
              <a:spcAft>
                <a:spcPts val="0"/>
              </a:spcAft>
              <a:buSzPts val="990"/>
              <a:buNone/>
            </a:pPr>
            <a:r>
              <a:rPr lang="it" sz="2000">
                <a:latin typeface="Lato"/>
                <a:ea typeface="Lato"/>
                <a:cs typeface="Lato"/>
                <a:sym typeface="Lato"/>
              </a:rPr>
              <a:t>a determinati token</a:t>
            </a:r>
            <a:endParaRPr sz="2000">
              <a:latin typeface="Lato"/>
              <a:ea typeface="Lato"/>
              <a:cs typeface="Lato"/>
              <a:sym typeface="Lato"/>
            </a:endParaRPr>
          </a:p>
        </p:txBody>
      </p:sp>
      <p:sp>
        <p:nvSpPr>
          <p:cNvPr id="885" name="Google Shape;885;p64"/>
          <p:cNvSpPr/>
          <p:nvPr/>
        </p:nvSpPr>
        <p:spPr>
          <a:xfrm>
            <a:off x="231550" y="2110400"/>
            <a:ext cx="1645500" cy="14127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Embedding</a:t>
            </a:r>
            <a:endParaRPr b="1" sz="2000">
              <a:solidFill>
                <a:schemeClr val="lt1"/>
              </a:solidFill>
            </a:endParaRPr>
          </a:p>
          <a:p>
            <a:pPr indent="0" lvl="0" marL="0" rtl="0" algn="ctr">
              <a:spcBef>
                <a:spcPts val="0"/>
              </a:spcBef>
              <a:spcAft>
                <a:spcPts val="0"/>
              </a:spcAft>
              <a:buNone/>
            </a:pPr>
            <a:r>
              <a:rPr b="1" lang="it" sz="2000">
                <a:solidFill>
                  <a:schemeClr val="lt1"/>
                </a:solidFill>
              </a:rPr>
              <a:t>+</a:t>
            </a:r>
            <a:endParaRPr b="1" sz="2000">
              <a:solidFill>
                <a:schemeClr val="lt1"/>
              </a:solidFill>
            </a:endParaRPr>
          </a:p>
          <a:p>
            <a:pPr indent="0" lvl="0" marL="0" rtl="0" algn="ctr">
              <a:spcBef>
                <a:spcPts val="0"/>
              </a:spcBef>
              <a:spcAft>
                <a:spcPts val="0"/>
              </a:spcAft>
              <a:buNone/>
            </a:pPr>
            <a:r>
              <a:rPr b="1" lang="it" sz="2000">
                <a:solidFill>
                  <a:schemeClr val="lt1"/>
                </a:solidFill>
              </a:rPr>
              <a:t>Positional encoding</a:t>
            </a:r>
            <a:endParaRPr b="1" sz="2000">
              <a:solidFill>
                <a:schemeClr val="lt1"/>
              </a:solidFill>
            </a:endParaRPr>
          </a:p>
        </p:txBody>
      </p:sp>
      <p:sp>
        <p:nvSpPr>
          <p:cNvPr id="886" name="Google Shape;886;p64"/>
          <p:cNvSpPr/>
          <p:nvPr/>
        </p:nvSpPr>
        <p:spPr>
          <a:xfrm>
            <a:off x="2851475" y="2164250"/>
            <a:ext cx="1513800" cy="13050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600">
                <a:solidFill>
                  <a:schemeClr val="lt1"/>
                </a:solidFill>
              </a:rPr>
              <a:t>Self-</a:t>
            </a:r>
            <a:endParaRPr b="1" sz="1600">
              <a:solidFill>
                <a:schemeClr val="lt1"/>
              </a:solidFill>
            </a:endParaRPr>
          </a:p>
          <a:p>
            <a:pPr indent="0" lvl="0" marL="0" rtl="0" algn="ctr">
              <a:spcBef>
                <a:spcPts val="0"/>
              </a:spcBef>
              <a:spcAft>
                <a:spcPts val="0"/>
              </a:spcAft>
              <a:buNone/>
            </a:pPr>
            <a:r>
              <a:rPr b="1" lang="it" sz="1600">
                <a:solidFill>
                  <a:schemeClr val="lt1"/>
                </a:solidFill>
              </a:rPr>
              <a:t>attention</a:t>
            </a:r>
            <a:endParaRPr b="1" sz="1600">
              <a:solidFill>
                <a:schemeClr val="lt1"/>
              </a:solidFill>
            </a:endParaRPr>
          </a:p>
        </p:txBody>
      </p:sp>
      <p:sp>
        <p:nvSpPr>
          <p:cNvPr id="887" name="Google Shape;887;p64"/>
          <p:cNvSpPr/>
          <p:nvPr/>
        </p:nvSpPr>
        <p:spPr>
          <a:xfrm>
            <a:off x="1972775" y="2681900"/>
            <a:ext cx="835200" cy="269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88" name="Google Shape;888;p64"/>
          <p:cNvSpPr/>
          <p:nvPr/>
        </p:nvSpPr>
        <p:spPr>
          <a:xfrm>
            <a:off x="4419525" y="2681900"/>
            <a:ext cx="835200" cy="269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89" name="Google Shape;889;p64"/>
          <p:cNvSpPr/>
          <p:nvPr/>
        </p:nvSpPr>
        <p:spPr>
          <a:xfrm>
            <a:off x="5308975" y="2110400"/>
            <a:ext cx="1645500" cy="14127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600">
                <a:solidFill>
                  <a:schemeClr val="lt1"/>
                </a:solidFill>
              </a:rPr>
              <a:t>Informazioni sul token</a:t>
            </a:r>
            <a:endParaRPr b="1" sz="1600">
              <a:solidFill>
                <a:schemeClr val="lt1"/>
              </a:solidFill>
            </a:endParaRPr>
          </a:p>
          <a:p>
            <a:pPr indent="0" lvl="0" marL="0" rtl="0" algn="ctr">
              <a:spcBef>
                <a:spcPts val="0"/>
              </a:spcBef>
              <a:spcAft>
                <a:spcPts val="0"/>
              </a:spcAft>
              <a:buNone/>
            </a:pPr>
            <a:r>
              <a:rPr b="1" lang="it" sz="1600">
                <a:solidFill>
                  <a:schemeClr val="lt1"/>
                </a:solidFill>
              </a:rPr>
              <a:t>+</a:t>
            </a:r>
            <a:endParaRPr b="1" sz="1600">
              <a:solidFill>
                <a:schemeClr val="lt1"/>
              </a:solidFill>
            </a:endParaRPr>
          </a:p>
          <a:p>
            <a:pPr indent="0" lvl="0" marL="0" rtl="0" algn="ctr">
              <a:spcBef>
                <a:spcPts val="0"/>
              </a:spcBef>
              <a:spcAft>
                <a:spcPts val="0"/>
              </a:spcAft>
              <a:buNone/>
            </a:pPr>
            <a:r>
              <a:rPr b="1" lang="it" sz="1600">
                <a:solidFill>
                  <a:schemeClr val="lt1"/>
                </a:solidFill>
              </a:rPr>
              <a:t>Informazioni sulla sequenza</a:t>
            </a:r>
            <a:endParaRPr b="1" sz="1600">
              <a:solidFill>
                <a:schemeClr val="lt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3" name="Shape 893"/>
        <p:cNvGrpSpPr/>
        <p:nvPr/>
      </p:nvGrpSpPr>
      <p:grpSpPr>
        <a:xfrm>
          <a:off x="0" y="0"/>
          <a:ext cx="0" cy="0"/>
          <a:chOff x="0" y="0"/>
          <a:chExt cx="0" cy="0"/>
        </a:xfrm>
      </p:grpSpPr>
      <p:sp>
        <p:nvSpPr>
          <p:cNvPr id="894" name="Google Shape;894;p65"/>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95" name="Google Shape;895;p65"/>
          <p:cNvPicPr preferRelativeResize="0"/>
          <p:nvPr/>
        </p:nvPicPr>
        <p:blipFill>
          <a:blip r:embed="rId3">
            <a:alphaModFix/>
          </a:blip>
          <a:stretch>
            <a:fillRect/>
          </a:stretch>
        </p:blipFill>
        <p:spPr>
          <a:xfrm>
            <a:off x="110750" y="4830849"/>
            <a:ext cx="1410350" cy="228250"/>
          </a:xfrm>
          <a:prstGeom prst="rect">
            <a:avLst/>
          </a:prstGeom>
          <a:noFill/>
          <a:ln>
            <a:noFill/>
          </a:ln>
        </p:spPr>
      </p:pic>
      <p:sp>
        <p:nvSpPr>
          <p:cNvPr id="896" name="Google Shape;896;p65"/>
          <p:cNvSpPr txBox="1"/>
          <p:nvPr/>
        </p:nvSpPr>
        <p:spPr>
          <a:xfrm>
            <a:off x="5254725" y="4748600"/>
            <a:ext cx="3889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it">
                <a:solidFill>
                  <a:schemeClr val="lt1"/>
                </a:solidFill>
                <a:latin typeface="Lato"/>
                <a:ea typeface="Lato"/>
                <a:cs typeface="Lato"/>
                <a:sym typeface="Lato"/>
              </a:rPr>
              <a:t>Dalle RNN ai Transformer</a:t>
            </a:r>
            <a:endParaRPr b="1">
              <a:solidFill>
                <a:schemeClr val="lt1"/>
              </a:solidFill>
              <a:latin typeface="Lato"/>
              <a:ea typeface="Lato"/>
              <a:cs typeface="Lato"/>
              <a:sym typeface="Lato"/>
            </a:endParaRPr>
          </a:p>
        </p:txBody>
      </p:sp>
      <p:sp>
        <p:nvSpPr>
          <p:cNvPr id="897" name="Google Shape;897;p65"/>
          <p:cNvSpPr txBox="1"/>
          <p:nvPr>
            <p:ph type="title"/>
          </p:nvPr>
        </p:nvSpPr>
        <p:spPr>
          <a:xfrm>
            <a:off x="168225" y="109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20">
                <a:solidFill>
                  <a:srgbClr val="45818E"/>
                </a:solidFill>
                <a:latin typeface="Lato Black"/>
                <a:ea typeface="Lato Black"/>
                <a:cs typeface="Lato Black"/>
                <a:sym typeface="Lato Black"/>
              </a:rPr>
              <a:t>Self Attention</a:t>
            </a:r>
            <a:endParaRPr sz="1800">
              <a:solidFill>
                <a:srgbClr val="45818E"/>
              </a:solidFill>
              <a:latin typeface="Lato Black"/>
              <a:ea typeface="Lato Black"/>
              <a:cs typeface="Lato Black"/>
              <a:sym typeface="Lato Black"/>
            </a:endParaRPr>
          </a:p>
        </p:txBody>
      </p:sp>
      <p:sp>
        <p:nvSpPr>
          <p:cNvPr id="898" name="Google Shape;898;p65"/>
          <p:cNvSpPr txBox="1"/>
          <p:nvPr>
            <p:ph type="title"/>
          </p:nvPr>
        </p:nvSpPr>
        <p:spPr>
          <a:xfrm>
            <a:off x="231550" y="586300"/>
            <a:ext cx="76404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it" sz="2000">
                <a:latin typeface="Lato"/>
                <a:ea typeface="Lato"/>
                <a:cs typeface="Lato"/>
                <a:sym typeface="Lato"/>
              </a:rPr>
              <a:t>Questo permette la parallelizzazione, </a:t>
            </a:r>
            <a:endParaRPr sz="2000">
              <a:latin typeface="Lato"/>
              <a:ea typeface="Lato"/>
              <a:cs typeface="Lato"/>
              <a:sym typeface="Lato"/>
            </a:endParaRPr>
          </a:p>
          <a:p>
            <a:pPr indent="0" lvl="0" marL="0" rtl="0" algn="l">
              <a:lnSpc>
                <a:spcPct val="100000"/>
              </a:lnSpc>
              <a:spcBef>
                <a:spcPts val="0"/>
              </a:spcBef>
              <a:spcAft>
                <a:spcPts val="0"/>
              </a:spcAft>
              <a:buSzPts val="990"/>
              <a:buNone/>
            </a:pPr>
            <a:r>
              <a:rPr lang="it" sz="2000">
                <a:latin typeface="Lato"/>
                <a:ea typeface="Lato"/>
                <a:cs typeface="Lato"/>
                <a:sym typeface="Lato"/>
              </a:rPr>
              <a:t>perché le informazioni della sequenza ora sono contenute </a:t>
            </a:r>
            <a:endParaRPr sz="2000">
              <a:latin typeface="Lato"/>
              <a:ea typeface="Lato"/>
              <a:cs typeface="Lato"/>
              <a:sym typeface="Lato"/>
            </a:endParaRPr>
          </a:p>
          <a:p>
            <a:pPr indent="0" lvl="0" marL="0" rtl="0" algn="l">
              <a:lnSpc>
                <a:spcPct val="100000"/>
              </a:lnSpc>
              <a:spcBef>
                <a:spcPts val="0"/>
              </a:spcBef>
              <a:spcAft>
                <a:spcPts val="0"/>
              </a:spcAft>
              <a:buSzPts val="990"/>
              <a:buNone/>
            </a:pPr>
            <a:r>
              <a:rPr lang="it" sz="2000">
                <a:latin typeface="Lato"/>
                <a:ea typeface="Lato"/>
                <a:cs typeface="Lato"/>
                <a:sym typeface="Lato"/>
              </a:rPr>
              <a:t>nel vettore rappresentante il singolo token.</a:t>
            </a:r>
            <a:endParaRPr sz="2000">
              <a:latin typeface="Lato"/>
              <a:ea typeface="Lato"/>
              <a:cs typeface="Lato"/>
              <a:sym typeface="Lato"/>
            </a:endParaRPr>
          </a:p>
        </p:txBody>
      </p:sp>
      <p:sp>
        <p:nvSpPr>
          <p:cNvPr id="899" name="Google Shape;899;p65"/>
          <p:cNvSpPr/>
          <p:nvPr/>
        </p:nvSpPr>
        <p:spPr>
          <a:xfrm>
            <a:off x="607538" y="3578825"/>
            <a:ext cx="1465200" cy="905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Giuseppe</a:t>
            </a:r>
            <a:endParaRPr b="1" sz="2000">
              <a:solidFill>
                <a:schemeClr val="lt1"/>
              </a:solidFill>
            </a:endParaRPr>
          </a:p>
        </p:txBody>
      </p:sp>
      <p:sp>
        <p:nvSpPr>
          <p:cNvPr id="900" name="Google Shape;900;p65"/>
          <p:cNvSpPr/>
          <p:nvPr/>
        </p:nvSpPr>
        <p:spPr>
          <a:xfrm>
            <a:off x="2304288" y="3578825"/>
            <a:ext cx="767100" cy="905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non</a:t>
            </a:r>
            <a:endParaRPr b="1" sz="2000">
              <a:solidFill>
                <a:schemeClr val="lt1"/>
              </a:solidFill>
            </a:endParaRPr>
          </a:p>
        </p:txBody>
      </p:sp>
      <p:sp>
        <p:nvSpPr>
          <p:cNvPr id="901" name="Google Shape;901;p65"/>
          <p:cNvSpPr/>
          <p:nvPr/>
        </p:nvSpPr>
        <p:spPr>
          <a:xfrm>
            <a:off x="3302938" y="3578825"/>
            <a:ext cx="709500" cy="905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è</a:t>
            </a:r>
            <a:endParaRPr b="1" sz="2000">
              <a:solidFill>
                <a:schemeClr val="lt1"/>
              </a:solidFill>
            </a:endParaRPr>
          </a:p>
        </p:txBody>
      </p:sp>
      <p:sp>
        <p:nvSpPr>
          <p:cNvPr id="902" name="Google Shape;902;p65"/>
          <p:cNvSpPr/>
          <p:nvPr/>
        </p:nvSpPr>
        <p:spPr>
          <a:xfrm>
            <a:off x="4169613" y="3578825"/>
            <a:ext cx="709500" cy="905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un</a:t>
            </a:r>
            <a:endParaRPr b="1" sz="2000">
              <a:solidFill>
                <a:schemeClr val="lt1"/>
              </a:solidFill>
            </a:endParaRPr>
          </a:p>
        </p:txBody>
      </p:sp>
      <p:sp>
        <p:nvSpPr>
          <p:cNvPr id="903" name="Google Shape;903;p65"/>
          <p:cNvSpPr/>
          <p:nvPr/>
        </p:nvSpPr>
        <p:spPr>
          <a:xfrm>
            <a:off x="5036288" y="3578825"/>
            <a:ext cx="994500" cy="905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bravo</a:t>
            </a:r>
            <a:endParaRPr b="1" sz="2000">
              <a:solidFill>
                <a:schemeClr val="lt1"/>
              </a:solidFill>
            </a:endParaRPr>
          </a:p>
        </p:txBody>
      </p:sp>
      <p:sp>
        <p:nvSpPr>
          <p:cNvPr id="904" name="Google Shape;904;p65"/>
          <p:cNvSpPr/>
          <p:nvPr/>
        </p:nvSpPr>
        <p:spPr>
          <a:xfrm>
            <a:off x="2532425" y="1795225"/>
            <a:ext cx="1538700" cy="502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insegnante</a:t>
            </a:r>
            <a:endParaRPr b="1" sz="2000">
              <a:solidFill>
                <a:schemeClr val="lt1"/>
              </a:solidFill>
            </a:endParaRPr>
          </a:p>
        </p:txBody>
      </p:sp>
      <p:sp>
        <p:nvSpPr>
          <p:cNvPr id="905" name="Google Shape;905;p65"/>
          <p:cNvSpPr/>
          <p:nvPr/>
        </p:nvSpPr>
        <p:spPr>
          <a:xfrm>
            <a:off x="743825" y="2742525"/>
            <a:ext cx="5115900" cy="391500"/>
          </a:xfrm>
          <a:prstGeom prst="roundRect">
            <a:avLst>
              <a:gd fmla="val 16667" name="adj"/>
            </a:avLst>
          </a:prstGeom>
          <a:solidFill>
            <a:schemeClr val="accent5"/>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t"/>
              <a:t>Transformer</a:t>
            </a:r>
            <a:endParaRPr b="1"/>
          </a:p>
        </p:txBody>
      </p:sp>
      <p:sp>
        <p:nvSpPr>
          <p:cNvPr id="906" name="Google Shape;906;p65"/>
          <p:cNvSpPr/>
          <p:nvPr/>
        </p:nvSpPr>
        <p:spPr>
          <a:xfrm rot="-5400000">
            <a:off x="1163600" y="3212875"/>
            <a:ext cx="353100" cy="287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07" name="Google Shape;907;p65"/>
          <p:cNvSpPr/>
          <p:nvPr/>
        </p:nvSpPr>
        <p:spPr>
          <a:xfrm rot="-5400000">
            <a:off x="2535200" y="3212875"/>
            <a:ext cx="353100" cy="287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08" name="Google Shape;908;p65"/>
          <p:cNvSpPr/>
          <p:nvPr/>
        </p:nvSpPr>
        <p:spPr>
          <a:xfrm rot="-5400000">
            <a:off x="3525800" y="3212875"/>
            <a:ext cx="353100" cy="287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09" name="Google Shape;909;p65"/>
          <p:cNvSpPr/>
          <p:nvPr/>
        </p:nvSpPr>
        <p:spPr>
          <a:xfrm rot="-5400000">
            <a:off x="4364000" y="3212875"/>
            <a:ext cx="353100" cy="287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10" name="Google Shape;910;p65"/>
          <p:cNvSpPr/>
          <p:nvPr/>
        </p:nvSpPr>
        <p:spPr>
          <a:xfrm rot="-5400000">
            <a:off x="5354600" y="3212875"/>
            <a:ext cx="353100" cy="287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11" name="Google Shape;911;p65"/>
          <p:cNvSpPr/>
          <p:nvPr/>
        </p:nvSpPr>
        <p:spPr>
          <a:xfrm rot="-5400000">
            <a:off x="3144800" y="2374675"/>
            <a:ext cx="353100" cy="287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311700" y="259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20">
                <a:solidFill>
                  <a:srgbClr val="45818E"/>
                </a:solidFill>
                <a:latin typeface="Lato Black"/>
                <a:ea typeface="Lato Black"/>
                <a:cs typeface="Lato Black"/>
                <a:sym typeface="Lato Black"/>
              </a:rPr>
              <a:t>Complessità dei Modelli Generativi</a:t>
            </a:r>
            <a:endParaRPr sz="2420">
              <a:solidFill>
                <a:srgbClr val="45818E"/>
              </a:solidFill>
              <a:latin typeface="Lato Black"/>
              <a:ea typeface="Lato Black"/>
              <a:cs typeface="Lato Black"/>
              <a:sym typeface="Lato Black"/>
            </a:endParaRPr>
          </a:p>
        </p:txBody>
      </p:sp>
      <p:sp>
        <p:nvSpPr>
          <p:cNvPr id="108" name="Google Shape;108;p18"/>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9" name="Google Shape;109;p18"/>
          <p:cNvPicPr preferRelativeResize="0"/>
          <p:nvPr/>
        </p:nvPicPr>
        <p:blipFill>
          <a:blip r:embed="rId3">
            <a:alphaModFix/>
          </a:blip>
          <a:stretch>
            <a:fillRect/>
          </a:stretch>
        </p:blipFill>
        <p:spPr>
          <a:xfrm>
            <a:off x="110750" y="4830849"/>
            <a:ext cx="1410350" cy="228250"/>
          </a:xfrm>
          <a:prstGeom prst="rect">
            <a:avLst/>
          </a:prstGeom>
          <a:noFill/>
          <a:ln>
            <a:noFill/>
          </a:ln>
        </p:spPr>
      </p:pic>
      <p:sp>
        <p:nvSpPr>
          <p:cNvPr id="110" name="Google Shape;110;p18"/>
          <p:cNvSpPr txBox="1"/>
          <p:nvPr/>
        </p:nvSpPr>
        <p:spPr>
          <a:xfrm>
            <a:off x="5254725" y="4748600"/>
            <a:ext cx="3889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it">
                <a:solidFill>
                  <a:schemeClr val="lt1"/>
                </a:solidFill>
                <a:latin typeface="Lato"/>
                <a:ea typeface="Lato"/>
                <a:cs typeface="Lato"/>
                <a:sym typeface="Lato"/>
              </a:rPr>
              <a:t>AI Generativa e Modelli Generativi</a:t>
            </a:r>
            <a:endParaRPr b="1">
              <a:solidFill>
                <a:schemeClr val="lt1"/>
              </a:solidFill>
              <a:latin typeface="Lato"/>
              <a:ea typeface="Lato"/>
              <a:cs typeface="Lato"/>
              <a:sym typeface="Lato"/>
            </a:endParaRPr>
          </a:p>
        </p:txBody>
      </p:sp>
      <p:pic>
        <p:nvPicPr>
          <p:cNvPr id="111" name="Google Shape;111;p18"/>
          <p:cNvPicPr preferRelativeResize="0"/>
          <p:nvPr/>
        </p:nvPicPr>
        <p:blipFill>
          <a:blip r:embed="rId4">
            <a:alphaModFix/>
          </a:blip>
          <a:stretch>
            <a:fillRect/>
          </a:stretch>
        </p:blipFill>
        <p:spPr>
          <a:xfrm>
            <a:off x="311700" y="1049600"/>
            <a:ext cx="6959501" cy="2849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txBox="1"/>
          <p:nvPr>
            <p:ph type="title"/>
          </p:nvPr>
        </p:nvSpPr>
        <p:spPr>
          <a:xfrm>
            <a:off x="311700" y="259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20">
                <a:solidFill>
                  <a:srgbClr val="45818E"/>
                </a:solidFill>
                <a:latin typeface="Lato Black"/>
                <a:ea typeface="Lato Black"/>
                <a:cs typeface="Lato Black"/>
                <a:sym typeface="Lato Black"/>
              </a:rPr>
              <a:t>Serve tanta potenza di calcolo</a:t>
            </a:r>
            <a:endParaRPr sz="2420">
              <a:solidFill>
                <a:srgbClr val="45818E"/>
              </a:solidFill>
              <a:latin typeface="Lato Black"/>
              <a:ea typeface="Lato Black"/>
              <a:cs typeface="Lato Black"/>
              <a:sym typeface="Lato Black"/>
            </a:endParaRPr>
          </a:p>
        </p:txBody>
      </p:sp>
      <p:sp>
        <p:nvSpPr>
          <p:cNvPr id="117" name="Google Shape;117;p19"/>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8" name="Google Shape;118;p19"/>
          <p:cNvPicPr preferRelativeResize="0"/>
          <p:nvPr/>
        </p:nvPicPr>
        <p:blipFill>
          <a:blip r:embed="rId3">
            <a:alphaModFix/>
          </a:blip>
          <a:stretch>
            <a:fillRect/>
          </a:stretch>
        </p:blipFill>
        <p:spPr>
          <a:xfrm>
            <a:off x="110750" y="4830849"/>
            <a:ext cx="1410350" cy="228250"/>
          </a:xfrm>
          <a:prstGeom prst="rect">
            <a:avLst/>
          </a:prstGeom>
          <a:noFill/>
          <a:ln>
            <a:noFill/>
          </a:ln>
        </p:spPr>
      </p:pic>
      <p:sp>
        <p:nvSpPr>
          <p:cNvPr id="119" name="Google Shape;119;p19"/>
          <p:cNvSpPr txBox="1"/>
          <p:nvPr/>
        </p:nvSpPr>
        <p:spPr>
          <a:xfrm>
            <a:off x="5254725" y="4748600"/>
            <a:ext cx="3889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it">
                <a:solidFill>
                  <a:schemeClr val="lt1"/>
                </a:solidFill>
                <a:latin typeface="Lato"/>
                <a:ea typeface="Lato"/>
                <a:cs typeface="Lato"/>
                <a:sym typeface="Lato"/>
              </a:rPr>
              <a:t>AI Generativa e Modelli Generativi</a:t>
            </a:r>
            <a:endParaRPr b="1">
              <a:solidFill>
                <a:schemeClr val="lt1"/>
              </a:solidFill>
              <a:latin typeface="Lato"/>
              <a:ea typeface="Lato"/>
              <a:cs typeface="Lato"/>
              <a:sym typeface="Lato"/>
            </a:endParaRPr>
          </a:p>
        </p:txBody>
      </p:sp>
      <p:sp>
        <p:nvSpPr>
          <p:cNvPr id="120" name="Google Shape;120;p19"/>
          <p:cNvSpPr txBox="1"/>
          <p:nvPr/>
        </p:nvSpPr>
        <p:spPr>
          <a:xfrm>
            <a:off x="311700" y="718300"/>
            <a:ext cx="7595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800">
                <a:solidFill>
                  <a:schemeClr val="dk1"/>
                </a:solidFill>
                <a:latin typeface="Lato"/>
                <a:ea typeface="Lato"/>
                <a:cs typeface="Lato"/>
                <a:sym typeface="Lato"/>
              </a:rPr>
              <a:t>Grazie alla loro capacità di parallelizzazione, le GPU si prestano bene all’addestramento di modelli generativi.</a:t>
            </a:r>
            <a:endParaRPr sz="1800">
              <a:solidFill>
                <a:schemeClr val="dk1"/>
              </a:solidFill>
              <a:latin typeface="Lato"/>
              <a:ea typeface="Lato"/>
              <a:cs typeface="Lato"/>
              <a:sym typeface="Lato"/>
            </a:endParaRPr>
          </a:p>
        </p:txBody>
      </p:sp>
      <p:pic>
        <p:nvPicPr>
          <p:cNvPr id="121" name="Google Shape;121;p19"/>
          <p:cNvPicPr preferRelativeResize="0"/>
          <p:nvPr/>
        </p:nvPicPr>
        <p:blipFill>
          <a:blip r:embed="rId4">
            <a:alphaModFix/>
          </a:blip>
          <a:stretch>
            <a:fillRect/>
          </a:stretch>
        </p:blipFill>
        <p:spPr>
          <a:xfrm>
            <a:off x="367900" y="1530575"/>
            <a:ext cx="4778560" cy="2986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p:nvPr/>
        </p:nvSpPr>
        <p:spPr>
          <a:xfrm>
            <a:off x="-94000" y="-85050"/>
            <a:ext cx="9237900" cy="5228700"/>
          </a:xfrm>
          <a:prstGeom prst="rect">
            <a:avLst/>
          </a:prstGeom>
          <a:solidFill>
            <a:srgbClr val="33415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txBox="1"/>
          <p:nvPr/>
        </p:nvSpPr>
        <p:spPr>
          <a:xfrm>
            <a:off x="-47050" y="378475"/>
            <a:ext cx="9144000" cy="1053900"/>
          </a:xfrm>
          <a:prstGeom prst="rect">
            <a:avLst/>
          </a:prstGeom>
          <a:noFill/>
          <a:ln>
            <a:noFill/>
          </a:ln>
        </p:spPr>
        <p:txBody>
          <a:bodyPr anchorCtr="0" anchor="b" bIns="91425" lIns="91425" spcFirstLastPara="1" rIns="91425" wrap="square" tIns="91425">
            <a:normAutofit/>
          </a:bodyPr>
          <a:lstStyle/>
          <a:p>
            <a:pPr indent="0" lvl="0" marL="0" rtl="0" algn="ctr">
              <a:lnSpc>
                <a:spcPct val="120000"/>
              </a:lnSpc>
              <a:spcBef>
                <a:spcPts val="0"/>
              </a:spcBef>
              <a:spcAft>
                <a:spcPts val="0"/>
              </a:spcAft>
              <a:buNone/>
            </a:pPr>
            <a:r>
              <a:rPr lang="it" sz="3600">
                <a:solidFill>
                  <a:srgbClr val="FFFFFF"/>
                </a:solidFill>
                <a:latin typeface="Lato"/>
                <a:ea typeface="Lato"/>
                <a:cs typeface="Lato"/>
                <a:sym typeface="Lato"/>
              </a:rPr>
              <a:t>AI Week</a:t>
            </a:r>
            <a:endParaRPr sz="2445">
              <a:solidFill>
                <a:srgbClr val="FFFFFF"/>
              </a:solidFill>
              <a:latin typeface="Lato"/>
              <a:ea typeface="Lato"/>
              <a:cs typeface="Lato"/>
              <a:sym typeface="Lato"/>
            </a:endParaRPr>
          </a:p>
        </p:txBody>
      </p:sp>
      <p:pic>
        <p:nvPicPr>
          <p:cNvPr id="128" name="Google Shape;128;p20"/>
          <p:cNvPicPr preferRelativeResize="0"/>
          <p:nvPr/>
        </p:nvPicPr>
        <p:blipFill>
          <a:blip r:embed="rId3">
            <a:alphaModFix/>
          </a:blip>
          <a:stretch>
            <a:fillRect/>
          </a:stretch>
        </p:blipFill>
        <p:spPr>
          <a:xfrm>
            <a:off x="3752625" y="4548275"/>
            <a:ext cx="1638725" cy="265225"/>
          </a:xfrm>
          <a:prstGeom prst="rect">
            <a:avLst/>
          </a:prstGeom>
          <a:noFill/>
          <a:ln>
            <a:noFill/>
          </a:ln>
        </p:spPr>
      </p:pic>
      <p:sp>
        <p:nvSpPr>
          <p:cNvPr id="129" name="Google Shape;129;p20"/>
          <p:cNvSpPr txBox="1"/>
          <p:nvPr/>
        </p:nvSpPr>
        <p:spPr>
          <a:xfrm>
            <a:off x="0" y="2538975"/>
            <a:ext cx="9144000" cy="538800"/>
          </a:xfrm>
          <a:prstGeom prst="rect">
            <a:avLst/>
          </a:prstGeom>
          <a:noFill/>
          <a:ln>
            <a:noFill/>
          </a:ln>
        </p:spPr>
        <p:txBody>
          <a:bodyPr anchorCtr="0" anchor="b" bIns="91425" lIns="91425" spcFirstLastPara="1" rIns="91425" wrap="square" tIns="91425">
            <a:normAutofit lnSpcReduction="20000"/>
          </a:bodyPr>
          <a:lstStyle/>
          <a:p>
            <a:pPr indent="0" lvl="0" marL="0" rtl="0" algn="ctr">
              <a:spcBef>
                <a:spcPts val="0"/>
              </a:spcBef>
              <a:spcAft>
                <a:spcPts val="0"/>
              </a:spcAft>
              <a:buNone/>
            </a:pPr>
            <a:r>
              <a:rPr b="1" lang="it" sz="2800">
                <a:solidFill>
                  <a:srgbClr val="FFFFFF"/>
                </a:solidFill>
                <a:latin typeface="Lato"/>
                <a:ea typeface="Lato"/>
                <a:cs typeface="Lato"/>
                <a:sym typeface="Lato"/>
              </a:rPr>
              <a:t>Token ed Embedding</a:t>
            </a:r>
            <a:endParaRPr b="1" sz="2800">
              <a:solidFill>
                <a:srgbClr val="FFFFFF"/>
              </a:solidFill>
              <a:latin typeface="Lato"/>
              <a:ea typeface="Lato"/>
              <a:cs typeface="Lato"/>
              <a:sym typeface="Lato"/>
            </a:endParaRPr>
          </a:p>
        </p:txBody>
      </p:sp>
      <p:sp>
        <p:nvSpPr>
          <p:cNvPr id="130" name="Google Shape;130;p20"/>
          <p:cNvSpPr txBox="1"/>
          <p:nvPr/>
        </p:nvSpPr>
        <p:spPr>
          <a:xfrm>
            <a:off x="-93875" y="3172250"/>
            <a:ext cx="9237900" cy="10539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it" sz="1440">
                <a:solidFill>
                  <a:srgbClr val="FFFFFF"/>
                </a:solidFill>
                <a:latin typeface="Lato"/>
                <a:ea typeface="Lato"/>
                <a:cs typeface="Lato"/>
                <a:sym typeface="Lato"/>
              </a:rPr>
              <a:t>presentato da</a:t>
            </a:r>
            <a:endParaRPr sz="1440">
              <a:solidFill>
                <a:srgbClr val="FFFFFF"/>
              </a:solidFill>
              <a:latin typeface="Lato"/>
              <a:ea typeface="Lato"/>
              <a:cs typeface="Lato"/>
              <a:sym typeface="Lato"/>
            </a:endParaRPr>
          </a:p>
          <a:p>
            <a:pPr indent="0" lvl="0" marL="0" rtl="0" algn="ctr">
              <a:lnSpc>
                <a:spcPct val="115000"/>
              </a:lnSpc>
              <a:spcBef>
                <a:spcPts val="0"/>
              </a:spcBef>
              <a:spcAft>
                <a:spcPts val="0"/>
              </a:spcAft>
              <a:buNone/>
            </a:pPr>
            <a:r>
              <a:rPr lang="it" sz="1840">
                <a:solidFill>
                  <a:srgbClr val="FFFFFF"/>
                </a:solidFill>
                <a:latin typeface="Lato"/>
                <a:ea typeface="Lato"/>
                <a:cs typeface="Lato"/>
                <a:sym typeface="Lato"/>
              </a:rPr>
              <a:t>Giuseppe Gullo</a:t>
            </a:r>
            <a:endParaRPr sz="1840">
              <a:solidFill>
                <a:srgbClr val="FFFFFF"/>
              </a:solidFill>
              <a:latin typeface="Lato"/>
              <a:ea typeface="Lato"/>
              <a:cs typeface="Lato"/>
              <a:sym typeface="Lato"/>
            </a:endParaRPr>
          </a:p>
        </p:txBody>
      </p:sp>
      <p:sp>
        <p:nvSpPr>
          <p:cNvPr id="131" name="Google Shape;131;p20"/>
          <p:cNvSpPr txBox="1"/>
          <p:nvPr/>
        </p:nvSpPr>
        <p:spPr>
          <a:xfrm>
            <a:off x="-12" y="1892288"/>
            <a:ext cx="9144000" cy="538800"/>
          </a:xfrm>
          <a:prstGeom prst="rect">
            <a:avLst/>
          </a:prstGeom>
          <a:noFill/>
          <a:ln>
            <a:noFill/>
          </a:ln>
        </p:spPr>
        <p:txBody>
          <a:bodyPr anchorCtr="0" anchor="b" bIns="91425" lIns="91425" spcFirstLastPara="1" rIns="91425" wrap="square" tIns="91425">
            <a:normAutofit lnSpcReduction="10000"/>
          </a:bodyPr>
          <a:lstStyle/>
          <a:p>
            <a:pPr indent="0" lvl="0" marL="0" rtl="0" algn="ctr">
              <a:spcBef>
                <a:spcPts val="0"/>
              </a:spcBef>
              <a:spcAft>
                <a:spcPts val="0"/>
              </a:spcAft>
              <a:buNone/>
            </a:pPr>
            <a:r>
              <a:rPr lang="it" sz="2400">
                <a:solidFill>
                  <a:srgbClr val="FFFFFF"/>
                </a:solidFill>
                <a:latin typeface="Lato Light"/>
                <a:ea typeface="Lato Light"/>
                <a:cs typeface="Lato Light"/>
                <a:sym typeface="Lato Light"/>
              </a:rPr>
              <a:t>Giorno 5</a:t>
            </a:r>
            <a:endParaRPr sz="2400">
              <a:solidFill>
                <a:srgbClr val="FFFFFF"/>
              </a:solidFill>
              <a:latin typeface="Lato Light"/>
              <a:ea typeface="Lato Light"/>
              <a:cs typeface="Lato Light"/>
              <a:sym typeface="Lato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311700" y="259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20">
                <a:solidFill>
                  <a:srgbClr val="45818E"/>
                </a:solidFill>
                <a:latin typeface="Lato Black"/>
                <a:ea typeface="Lato Black"/>
                <a:cs typeface="Lato Black"/>
                <a:sym typeface="Lato Black"/>
              </a:rPr>
              <a:t>Come vede del testo il modello</a:t>
            </a:r>
            <a:r>
              <a:rPr lang="it" sz="2420">
                <a:solidFill>
                  <a:srgbClr val="45818E"/>
                </a:solidFill>
                <a:latin typeface="Lato Black"/>
                <a:ea typeface="Lato Black"/>
                <a:cs typeface="Lato Black"/>
                <a:sym typeface="Lato Black"/>
              </a:rPr>
              <a:t>?</a:t>
            </a:r>
            <a:endParaRPr sz="2420">
              <a:solidFill>
                <a:srgbClr val="45818E"/>
              </a:solidFill>
              <a:latin typeface="Lato Black"/>
              <a:ea typeface="Lato Black"/>
              <a:cs typeface="Lato Black"/>
              <a:sym typeface="Lato Black"/>
            </a:endParaRPr>
          </a:p>
        </p:txBody>
      </p:sp>
      <p:sp>
        <p:nvSpPr>
          <p:cNvPr id="137" name="Google Shape;137;p21"/>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8" name="Google Shape;138;p21"/>
          <p:cNvPicPr preferRelativeResize="0"/>
          <p:nvPr/>
        </p:nvPicPr>
        <p:blipFill>
          <a:blip r:embed="rId3">
            <a:alphaModFix/>
          </a:blip>
          <a:stretch>
            <a:fillRect/>
          </a:stretch>
        </p:blipFill>
        <p:spPr>
          <a:xfrm>
            <a:off x="110750" y="4830849"/>
            <a:ext cx="1410350" cy="228250"/>
          </a:xfrm>
          <a:prstGeom prst="rect">
            <a:avLst/>
          </a:prstGeom>
          <a:noFill/>
          <a:ln>
            <a:noFill/>
          </a:ln>
        </p:spPr>
      </p:pic>
      <p:sp>
        <p:nvSpPr>
          <p:cNvPr id="139" name="Google Shape;139;p21"/>
          <p:cNvSpPr txBox="1"/>
          <p:nvPr/>
        </p:nvSpPr>
        <p:spPr>
          <a:xfrm>
            <a:off x="5254725" y="4748600"/>
            <a:ext cx="3889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it">
                <a:solidFill>
                  <a:schemeClr val="lt1"/>
                </a:solidFill>
                <a:latin typeface="Lato"/>
                <a:ea typeface="Lato"/>
                <a:cs typeface="Lato"/>
                <a:sym typeface="Lato"/>
              </a:rPr>
              <a:t>Token ed Embedding</a:t>
            </a:r>
            <a:endParaRPr b="1">
              <a:solidFill>
                <a:schemeClr val="lt1"/>
              </a:solidFill>
              <a:latin typeface="Lato"/>
              <a:ea typeface="Lato"/>
              <a:cs typeface="Lato"/>
              <a:sym typeface="Lato"/>
            </a:endParaRPr>
          </a:p>
        </p:txBody>
      </p:sp>
      <p:sp>
        <p:nvSpPr>
          <p:cNvPr id="140" name="Google Shape;140;p21"/>
          <p:cNvSpPr/>
          <p:nvPr/>
        </p:nvSpPr>
        <p:spPr>
          <a:xfrm>
            <a:off x="379425" y="1157250"/>
            <a:ext cx="3692100" cy="905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000">
                <a:solidFill>
                  <a:schemeClr val="lt1"/>
                </a:solidFill>
              </a:rPr>
              <a:t>Giuseppe è un pagliaccio</a:t>
            </a:r>
            <a:endParaRPr b="1" sz="20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