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 great tools for DevOps, deployment</a:t>
            </a:r>
          </a:p>
          <a:p>
            <a:pPr/>
            <a:r>
              <a:t>Sounds like a sale</a:t>
            </a:r>
          </a:p>
          <a:p>
            <a:pPr/>
            <a:r>
              <a:t>I saw tremendous change within my develop team. Hard to maintain but really good when using it</a:t>
            </a:r>
          </a:p>
          <a:p>
            <a:pPr/>
            <a:r>
              <a:t>There are less ‘how’ in this presentation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node became available again (issue fix)</a:t>
            </a:r>
          </a:p>
          <a:p>
            <a:pPr/>
            <a:r>
              <a:t>K8s automatically bring pods back</a:t>
            </a:r>
          </a:p>
          <a:p>
            <a:pPr/>
            <a:r>
              <a:t>Your service back to normal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is a distributed sys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talk aboutOne time job. Deploy, execute, save results.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3 won’t accept GPU Job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request is very dynamic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1 is optimized to run GPU Jobs (high CPU, high disk IO, already have data)  </a:t>
            </a:r>
          </a:p>
          <a:p>
            <a:pPr/>
            <a:r>
              <a:t>Node affinity</a:t>
            </a:r>
          </a:p>
          <a:p>
            <a:pPr/>
            <a:r>
              <a:t>Node selector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 try to meet resource request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 try to meet resource request</a:t>
            </a:r>
          </a:p>
          <a:p>
            <a:pPr/>
            <a:r>
              <a:t>Resource release when job complete</a:t>
            </a:r>
          </a:p>
          <a:p>
            <a:pPr/>
            <a:r>
              <a:t>Your data scientists should focus on submitting jobs, not waiting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8" name="Shape 3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pre-defined resource</a:t>
            </a:r>
          </a:p>
          <a:p>
            <a:pPr/>
            <a:r>
              <a:t>Utilize resource for minimum costing </a:t>
            </a:r>
          </a:p>
          <a:p>
            <a:pPr/>
            <a:r>
              <a:t>Label your node for more specific need like bandwidth, IO, cost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all about data</a:t>
            </a:r>
            <a:br/>
            <a:r>
              <a:t>Storage is another very long story</a:t>
            </a:r>
          </a:p>
          <a:p>
            <a:pPr/>
            <a:r>
              <a:t>Access big data chunk from everywhere. You don’t move thousands of GB </a:t>
            </a:r>
            <a:br/>
            <a:r>
              <a:t>Backups? Replicas? </a:t>
            </a:r>
          </a:p>
          <a:p>
            <a:pPr/>
            <a:r>
              <a:t>Model cumulative feedback (reinforcement learning)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your issue fit those key words, try k8s</a:t>
            </a:r>
          </a:p>
          <a:p>
            <a:pPr/>
            <a:r>
              <a:t>2014 released by google, open source, maintained by community, lead by google</a:t>
            </a:r>
          </a:p>
          <a:p>
            <a:pPr/>
            <a:r>
              <a:t>Easy to achieve automation deployment management</a:t>
            </a:r>
          </a:p>
          <a:p>
            <a:pPr/>
            <a:r>
              <a:t>Containerize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your cluster (data center)</a:t>
            </a:r>
          </a:p>
          <a:p>
            <a:pPr/>
            <a:r>
              <a:t>Containerize your training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Google’s kubernetes on GCP</a:t>
            </a:r>
          </a:p>
          <a:p>
            <a:pPr/>
            <a:r>
              <a:t>Registry, network setting, load balancer</a:t>
            </a:r>
          </a:p>
          <a:p>
            <a:pPr/>
            <a:r>
              <a:t>Global access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 GPU </a:t>
            </a:r>
          </a:p>
          <a:p>
            <a:pPr/>
            <a:r>
              <a:t>Storage system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released 2013</a:t>
            </a:r>
            <a:br/>
            <a:r>
              <a:t>Containerize: build, ship, run any app, anywhere</a:t>
            </a:r>
          </a:p>
          <a:p>
            <a:pPr/>
            <a:r>
              <a:t>Widely used by public cloud/services like GCP</a:t>
            </a:r>
          </a:p>
          <a:p>
            <a:pPr/>
            <a:r>
              <a:t>Uni-interface upon OS -&gt; </a:t>
            </a:r>
          </a:p>
          <a:p>
            <a:pPr/>
            <a:r>
              <a:t>App like a tree root on your server. Your engineer don’t want to move it.(bind port, bind dir, bind library, bind kernel, bind os distribution)</a:t>
            </a:r>
          </a:p>
          <a:p>
            <a:pPr/>
            <a:r>
              <a:t>App as replaceable part</a:t>
            </a:r>
          </a:p>
          <a:p>
            <a:pPr/>
            <a:r>
              <a:t>Easy to build, deploy, scale, monitor, heal, recover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by using</a:t>
            </a:r>
          </a:p>
          <a:p>
            <a:pPr/>
            <a:r>
              <a:t>Distributed system</a:t>
            </a:r>
          </a:p>
          <a:p>
            <a:pPr/>
            <a:r>
              <a:t>Let’s say we already have a k8s cluster for some reason</a:t>
            </a:r>
          </a:p>
          <a:p>
            <a:pPr/>
            <a:r>
              <a:t>We want’s to deploy our app / training job / api server / db…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make deploy of an app</a:t>
            </a:r>
          </a:p>
          <a:p>
            <a:pPr/>
            <a:r>
              <a:t>We want our app. We don’t really care where it is.</a:t>
            </a:r>
          </a:p>
          <a:p>
            <a:pPr/>
            <a:r>
              <a:t>Kubernetes handle schedule for you.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 find a node to deploy</a:t>
            </a:r>
          </a:p>
          <a:p>
            <a:pPr/>
            <a:r>
              <a:t>Can be any suitable node. Then, how to access it?</a:t>
            </a:r>
          </a:p>
          <a:p>
            <a:pPr/>
            <a:r>
              <a:t>K8s build a cluster-wide endpoint.</a:t>
            </a:r>
          </a:p>
          <a:p>
            <a:pPr/>
            <a:r>
              <a:t>K8s networking dns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scale up app deployment</a:t>
            </a:r>
          </a:p>
          <a:p>
            <a:pPr/>
            <a:r>
              <a:t>K8s find a Node to run second pod</a:t>
            </a:r>
          </a:p>
          <a:p>
            <a:pPr/>
            <a:r>
              <a:t>Pod/container is easy to ship, deploy, scale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 found out node 3 down for some reason</a:t>
            </a:r>
          </a:p>
          <a:p>
            <a:pPr/>
            <a:r>
              <a:t>High Availability</a:t>
            </a:r>
          </a:p>
          <a:p>
            <a:pPr/>
            <a:r>
              <a:t>Auto health check, error discover</a:t>
            </a:r>
          </a:p>
          <a:p>
            <a:pPr/>
            <a:r>
              <a:t>Your service still online with zero downtime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service still online with zero downtime</a:t>
            </a:r>
          </a:p>
          <a:p>
            <a:pPr/>
            <a:r>
              <a:t>K8s find another suitable node for desired app number: which is 2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hyperlink" Target="mailto:dchang@linkernetwork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ubernetes.io/docs/concepts/overview/what-is-kubernetes/" TargetMode="Externa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ocker.com/" TargetMode="External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ubespra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Automated Container Deployment on Kubernetes</a:t>
            </a:r>
          </a:p>
        </p:txBody>
      </p:sp>
      <p:sp>
        <p:nvSpPr>
          <p:cNvPr id="120" name="Deploy Kubernetes Cluster with Ansib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intro to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19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Health check an app</a:t>
            </a:r>
          </a:p>
        </p:txBody>
      </p:sp>
      <p:sp>
        <p:nvSpPr>
          <p:cNvPr id="193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194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195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196" name="Service (App Endpoint)"/>
          <p:cNvSpPr/>
          <p:nvPr/>
        </p:nvSpPr>
        <p:spPr>
          <a:xfrm>
            <a:off x="2000357" y="7678218"/>
            <a:ext cx="9004086" cy="5389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Service (App Endpoint)</a:t>
            </a:r>
          </a:p>
        </p:txBody>
      </p:sp>
      <p:sp>
        <p:nvSpPr>
          <p:cNvPr id="197" name="Pod 1 (App)"/>
          <p:cNvSpPr/>
          <p:nvPr/>
        </p:nvSpPr>
        <p:spPr>
          <a:xfrm>
            <a:off x="9280459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1</a:t>
            </a:r>
            <a:br/>
            <a:r>
              <a:t>(App)</a:t>
            </a:r>
          </a:p>
        </p:txBody>
      </p:sp>
      <p:sp>
        <p:nvSpPr>
          <p:cNvPr id="198" name="Pod 2 (App)"/>
          <p:cNvSpPr/>
          <p:nvPr/>
        </p:nvSpPr>
        <p:spPr>
          <a:xfrm>
            <a:off x="2454341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2</a:t>
            </a:r>
            <a:br/>
            <a:r>
              <a:t>(App)</a:t>
            </a:r>
          </a:p>
        </p:txBody>
      </p:sp>
      <p:sp>
        <p:nvSpPr>
          <p:cNvPr id="199" name="Skis"/>
          <p:cNvSpPr/>
          <p:nvPr/>
        </p:nvSpPr>
        <p:spPr>
          <a:xfrm>
            <a:off x="9613465" y="6839349"/>
            <a:ext cx="603989" cy="1532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Your service still online with zero downtime"/>
          <p:cNvSpPr txBox="1"/>
          <p:nvPr/>
        </p:nvSpPr>
        <p:spPr>
          <a:xfrm>
            <a:off x="3770414" y="9065870"/>
            <a:ext cx="546397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Your service still online with zero downtime</a:t>
            </a:r>
          </a:p>
        </p:txBody>
      </p:sp>
      <p:sp>
        <p:nvSpPr>
          <p:cNvPr id="201" name="Skis"/>
          <p:cNvSpPr/>
          <p:nvPr/>
        </p:nvSpPr>
        <p:spPr>
          <a:xfrm>
            <a:off x="9613465" y="4716937"/>
            <a:ext cx="603989" cy="1532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06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Self-heal an app</a:t>
            </a:r>
          </a:p>
        </p:txBody>
      </p:sp>
      <p:sp>
        <p:nvSpPr>
          <p:cNvPr id="207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08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09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10" name="Service (App Endpoint)"/>
          <p:cNvSpPr/>
          <p:nvPr/>
        </p:nvSpPr>
        <p:spPr>
          <a:xfrm>
            <a:off x="2000357" y="7678218"/>
            <a:ext cx="9004086" cy="5389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Service (App Endpoint)</a:t>
            </a:r>
          </a:p>
        </p:txBody>
      </p:sp>
      <p:sp>
        <p:nvSpPr>
          <p:cNvPr id="211" name="Pod (App)"/>
          <p:cNvSpPr/>
          <p:nvPr/>
        </p:nvSpPr>
        <p:spPr>
          <a:xfrm>
            <a:off x="9280459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</a:t>
            </a:r>
            <a:br/>
            <a:r>
              <a:t>(App)</a:t>
            </a:r>
          </a:p>
        </p:txBody>
      </p:sp>
      <p:sp>
        <p:nvSpPr>
          <p:cNvPr id="212" name="Pod 2 (App)"/>
          <p:cNvSpPr/>
          <p:nvPr/>
        </p:nvSpPr>
        <p:spPr>
          <a:xfrm>
            <a:off x="2454341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2</a:t>
            </a:r>
            <a:br/>
            <a:r>
              <a:t>(App)</a:t>
            </a:r>
          </a:p>
        </p:txBody>
      </p:sp>
      <p:sp>
        <p:nvSpPr>
          <p:cNvPr id="213" name="Skis"/>
          <p:cNvSpPr/>
          <p:nvPr/>
        </p:nvSpPr>
        <p:spPr>
          <a:xfrm>
            <a:off x="9613465" y="6839349"/>
            <a:ext cx="603989" cy="1532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Your service still online with zero downtime"/>
          <p:cNvSpPr txBox="1"/>
          <p:nvPr/>
        </p:nvSpPr>
        <p:spPr>
          <a:xfrm>
            <a:off x="3770414" y="9065870"/>
            <a:ext cx="546397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Your service still online with zero downtime</a:t>
            </a:r>
          </a:p>
        </p:txBody>
      </p:sp>
      <p:sp>
        <p:nvSpPr>
          <p:cNvPr id="215" name="Pod 3 (App)"/>
          <p:cNvSpPr/>
          <p:nvPr/>
        </p:nvSpPr>
        <p:spPr>
          <a:xfrm>
            <a:off x="5867400" y="6970595"/>
            <a:ext cx="1270000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3</a:t>
            </a:r>
            <a:br/>
            <a:r>
              <a:t>(App)</a:t>
            </a:r>
          </a:p>
        </p:txBody>
      </p:sp>
      <p:sp>
        <p:nvSpPr>
          <p:cNvPr id="216" name="Skis"/>
          <p:cNvSpPr/>
          <p:nvPr/>
        </p:nvSpPr>
        <p:spPr>
          <a:xfrm>
            <a:off x="9613465" y="4680062"/>
            <a:ext cx="603989" cy="1532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2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Self-heal an app</a:t>
            </a:r>
          </a:p>
        </p:txBody>
      </p:sp>
      <p:sp>
        <p:nvSpPr>
          <p:cNvPr id="222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23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24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25" name="Service (App Endpoint)"/>
          <p:cNvSpPr/>
          <p:nvPr/>
        </p:nvSpPr>
        <p:spPr>
          <a:xfrm>
            <a:off x="2000357" y="7678218"/>
            <a:ext cx="9004086" cy="5389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Service (App Endpoint)</a:t>
            </a:r>
          </a:p>
        </p:txBody>
      </p:sp>
      <p:sp>
        <p:nvSpPr>
          <p:cNvPr id="226" name="Pod 4 (App)"/>
          <p:cNvSpPr/>
          <p:nvPr/>
        </p:nvSpPr>
        <p:spPr>
          <a:xfrm>
            <a:off x="9280459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4</a:t>
            </a:r>
            <a:br/>
            <a:r>
              <a:t>(App)</a:t>
            </a:r>
          </a:p>
        </p:txBody>
      </p:sp>
      <p:sp>
        <p:nvSpPr>
          <p:cNvPr id="227" name="Pod 2 (App)"/>
          <p:cNvSpPr/>
          <p:nvPr/>
        </p:nvSpPr>
        <p:spPr>
          <a:xfrm>
            <a:off x="2454341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2</a:t>
            </a:r>
            <a:br/>
            <a:r>
              <a:t>(App)</a:t>
            </a:r>
          </a:p>
        </p:txBody>
      </p:sp>
      <p:sp>
        <p:nvSpPr>
          <p:cNvPr id="228" name="Your service still online with zero downtime"/>
          <p:cNvSpPr txBox="1"/>
          <p:nvPr/>
        </p:nvSpPr>
        <p:spPr>
          <a:xfrm>
            <a:off x="3770414" y="9065870"/>
            <a:ext cx="546397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Your service still online with zero downtime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Keywords</a:t>
            </a:r>
          </a:p>
        </p:txBody>
      </p:sp>
      <p:sp>
        <p:nvSpPr>
          <p:cNvPr id="233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Clustering, distributed</a:t>
            </a:r>
          </a:p>
          <a:p>
            <a:pPr/>
            <a:r>
              <a:t>Automation deployment</a:t>
            </a:r>
          </a:p>
          <a:p>
            <a:pPr/>
            <a:r>
              <a:t>Auto scaling, Load balancing</a:t>
            </a:r>
          </a:p>
          <a:p>
            <a:pPr/>
            <a:r>
              <a:t>Health check, self-healing, zero downtime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38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Management</a:t>
            </a:r>
          </a:p>
        </p:txBody>
      </p:sp>
      <p:sp>
        <p:nvSpPr>
          <p:cNvPr id="239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40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41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42" name="GPU"/>
          <p:cNvSpPr/>
          <p:nvPr/>
        </p:nvSpPr>
        <p:spPr>
          <a:xfrm>
            <a:off x="2893913" y="590120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43" name="GPU"/>
          <p:cNvSpPr/>
          <p:nvPr/>
        </p:nvSpPr>
        <p:spPr>
          <a:xfrm>
            <a:off x="6302210" y="6662466"/>
            <a:ext cx="1298576" cy="554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44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45" name="Job 1 (GPU)"/>
          <p:cNvSpPr/>
          <p:nvPr/>
        </p:nvSpPr>
        <p:spPr>
          <a:xfrm>
            <a:off x="317620" y="3264596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246" name="Arrow"/>
          <p:cNvSpPr/>
          <p:nvPr/>
        </p:nvSpPr>
        <p:spPr>
          <a:xfrm>
            <a:off x="1737331" y="4333605"/>
            <a:ext cx="127000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Job 2 (GPU)"/>
          <p:cNvSpPr/>
          <p:nvPr/>
        </p:nvSpPr>
        <p:spPr>
          <a:xfrm>
            <a:off x="317620" y="457161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248" name="One time job. Deploy, execute, save results."/>
          <p:cNvSpPr txBox="1"/>
          <p:nvPr/>
        </p:nvSpPr>
        <p:spPr>
          <a:xfrm>
            <a:off x="3712578" y="9065870"/>
            <a:ext cx="5579644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One time job. Deploy, execute, save results.</a:t>
            </a:r>
          </a:p>
        </p:txBody>
      </p:sp>
      <p:sp>
        <p:nvSpPr>
          <p:cNvPr id="249" name="GPU"/>
          <p:cNvSpPr/>
          <p:nvPr/>
        </p:nvSpPr>
        <p:spPr>
          <a:xfrm>
            <a:off x="3020913" y="602820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50" name="Storage"/>
          <p:cNvSpPr/>
          <p:nvPr/>
        </p:nvSpPr>
        <p:spPr>
          <a:xfrm>
            <a:off x="6311734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55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Resource</a:t>
            </a:r>
          </a:p>
        </p:txBody>
      </p:sp>
      <p:sp>
        <p:nvSpPr>
          <p:cNvPr id="256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57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58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59" name="GPU"/>
          <p:cNvSpPr/>
          <p:nvPr/>
        </p:nvSpPr>
        <p:spPr>
          <a:xfrm>
            <a:off x="2893913" y="590120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60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61" name="Job 1 (GPU)"/>
          <p:cNvSpPr/>
          <p:nvPr/>
        </p:nvSpPr>
        <p:spPr>
          <a:xfrm>
            <a:off x="316220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262" name="Job 2 (GPU)"/>
          <p:cNvSpPr/>
          <p:nvPr/>
        </p:nvSpPr>
        <p:spPr>
          <a:xfrm>
            <a:off x="632126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263" name="Share loading between nodes"/>
          <p:cNvSpPr txBox="1"/>
          <p:nvPr/>
        </p:nvSpPr>
        <p:spPr>
          <a:xfrm>
            <a:off x="4587519" y="9065870"/>
            <a:ext cx="38297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Share loading between nodes</a:t>
            </a:r>
          </a:p>
        </p:txBody>
      </p:sp>
      <p:sp>
        <p:nvSpPr>
          <p:cNvPr id="264" name="GPU"/>
          <p:cNvSpPr/>
          <p:nvPr/>
        </p:nvSpPr>
        <p:spPr>
          <a:xfrm>
            <a:off x="3147913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65" name="GPU"/>
          <p:cNvSpPr/>
          <p:nvPr/>
        </p:nvSpPr>
        <p:spPr>
          <a:xfrm>
            <a:off x="6306972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66" name="Storage"/>
          <p:cNvSpPr/>
          <p:nvPr/>
        </p:nvSpPr>
        <p:spPr>
          <a:xfrm>
            <a:off x="6311735" y="5905965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7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Resource</a:t>
            </a:r>
          </a:p>
        </p:txBody>
      </p:sp>
      <p:sp>
        <p:nvSpPr>
          <p:cNvPr id="272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73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74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75" name="GPU"/>
          <p:cNvSpPr/>
          <p:nvPr/>
        </p:nvSpPr>
        <p:spPr>
          <a:xfrm>
            <a:off x="2893913" y="590120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76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77" name="Job 1 (GPU)"/>
          <p:cNvSpPr/>
          <p:nvPr/>
        </p:nvSpPr>
        <p:spPr>
          <a:xfrm>
            <a:off x="316220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278" name="Job 2  (GPU,  Heavy disk io)"/>
          <p:cNvSpPr/>
          <p:nvPr/>
        </p:nvSpPr>
        <p:spPr>
          <a:xfrm>
            <a:off x="5413539" y="6694116"/>
            <a:ext cx="2177722" cy="1704226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</a:t>
            </a:r>
            <a:br/>
            <a:r>
              <a:t>(GPU, </a:t>
            </a:r>
            <a:br/>
            <a:r>
              <a:t>Heavy disk io)</a:t>
            </a:r>
          </a:p>
        </p:txBody>
      </p:sp>
      <p:sp>
        <p:nvSpPr>
          <p:cNvPr id="279" name="Share loading between nodes"/>
          <p:cNvSpPr txBox="1"/>
          <p:nvPr/>
        </p:nvSpPr>
        <p:spPr>
          <a:xfrm>
            <a:off x="4587519" y="9065870"/>
            <a:ext cx="38297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Share loading between nodes</a:t>
            </a:r>
          </a:p>
        </p:txBody>
      </p:sp>
      <p:sp>
        <p:nvSpPr>
          <p:cNvPr id="280" name="GPU"/>
          <p:cNvSpPr/>
          <p:nvPr/>
        </p:nvSpPr>
        <p:spPr>
          <a:xfrm>
            <a:off x="3147913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81" name="GPU"/>
          <p:cNvSpPr/>
          <p:nvPr/>
        </p:nvSpPr>
        <p:spPr>
          <a:xfrm>
            <a:off x="6472913" y="8134350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82" name="Storage"/>
          <p:cNvSpPr/>
          <p:nvPr/>
        </p:nvSpPr>
        <p:spPr>
          <a:xfrm>
            <a:off x="5168591" y="8134350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8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 Policy</a:t>
            </a:r>
          </a:p>
        </p:txBody>
      </p:sp>
      <p:sp>
        <p:nvSpPr>
          <p:cNvPr id="288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289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290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291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92" name="Job 1 (GPU)"/>
          <p:cNvSpPr/>
          <p:nvPr/>
        </p:nvSpPr>
        <p:spPr>
          <a:xfrm>
            <a:off x="2908201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293" name="Job 2 (GPU)"/>
          <p:cNvSpPr/>
          <p:nvPr/>
        </p:nvSpPr>
        <p:spPr>
          <a:xfrm>
            <a:off x="1656495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294" name="GPU"/>
          <p:cNvSpPr/>
          <p:nvPr/>
        </p:nvSpPr>
        <p:spPr>
          <a:xfrm>
            <a:off x="2893913" y="785778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95" name="GPU"/>
          <p:cNvSpPr/>
          <p:nvPr/>
        </p:nvSpPr>
        <p:spPr>
          <a:xfrm>
            <a:off x="6311735" y="6662466"/>
            <a:ext cx="1298576" cy="554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96" name="Storage"/>
          <p:cNvSpPr/>
          <p:nvPr/>
        </p:nvSpPr>
        <p:spPr>
          <a:xfrm>
            <a:off x="6311735" y="5905965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97" name="GPU"/>
          <p:cNvSpPr/>
          <p:nvPr/>
        </p:nvSpPr>
        <p:spPr>
          <a:xfrm>
            <a:off x="1642207" y="785778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98" name="Node 1 is optimized (high CPU, high disk IO…)"/>
          <p:cNvSpPr txBox="1"/>
          <p:nvPr/>
        </p:nvSpPr>
        <p:spPr>
          <a:xfrm>
            <a:off x="3451479" y="9065870"/>
            <a:ext cx="6101843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Node 1 is optimized (high CPU, high disk IO…)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303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sp>
        <p:nvSpPr>
          <p:cNvPr id="304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305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306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307" name="GPU"/>
          <p:cNvSpPr/>
          <p:nvPr/>
        </p:nvSpPr>
        <p:spPr>
          <a:xfrm>
            <a:off x="2893913" y="5901202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08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09" name="Job 1 (GPU)"/>
          <p:cNvSpPr/>
          <p:nvPr/>
        </p:nvSpPr>
        <p:spPr>
          <a:xfrm>
            <a:off x="316220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310" name="Job 2 (GPU)"/>
          <p:cNvSpPr/>
          <p:nvPr/>
        </p:nvSpPr>
        <p:spPr>
          <a:xfrm>
            <a:off x="632126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311" name="GPU"/>
          <p:cNvSpPr/>
          <p:nvPr/>
        </p:nvSpPr>
        <p:spPr>
          <a:xfrm>
            <a:off x="3147913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12" name="GPU"/>
          <p:cNvSpPr/>
          <p:nvPr/>
        </p:nvSpPr>
        <p:spPr>
          <a:xfrm>
            <a:off x="6306972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13" name="Storage"/>
          <p:cNvSpPr/>
          <p:nvPr/>
        </p:nvSpPr>
        <p:spPr>
          <a:xfrm>
            <a:off x="6311735" y="5905965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14" name="Job 3 (GPU)"/>
          <p:cNvSpPr/>
          <p:nvPr/>
        </p:nvSpPr>
        <p:spPr>
          <a:xfrm>
            <a:off x="317620" y="3264596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3 (GPU)</a:t>
            </a:r>
          </a:p>
        </p:txBody>
      </p:sp>
      <p:sp>
        <p:nvSpPr>
          <p:cNvPr id="315" name="Arrow"/>
          <p:cNvSpPr/>
          <p:nvPr/>
        </p:nvSpPr>
        <p:spPr>
          <a:xfrm>
            <a:off x="1737331" y="4333605"/>
            <a:ext cx="127000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Job 4 (GPU)"/>
          <p:cNvSpPr/>
          <p:nvPr/>
        </p:nvSpPr>
        <p:spPr>
          <a:xfrm>
            <a:off x="317620" y="457161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4</a:t>
            </a:r>
            <a:br/>
            <a:r>
              <a:t>(GPU)</a:t>
            </a:r>
          </a:p>
        </p:txBody>
      </p:sp>
      <p:sp>
        <p:nvSpPr>
          <p:cNvPr id="317" name="K8s try to meet resource request"/>
          <p:cNvSpPr txBox="1"/>
          <p:nvPr/>
        </p:nvSpPr>
        <p:spPr>
          <a:xfrm>
            <a:off x="4403394" y="9065870"/>
            <a:ext cx="419801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K8s try to meet resource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32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sp>
        <p:nvSpPr>
          <p:cNvPr id="323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324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325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326" name="Storage"/>
          <p:cNvSpPr/>
          <p:nvPr/>
        </p:nvSpPr>
        <p:spPr>
          <a:xfrm>
            <a:off x="9720031" y="5901202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27" name="Job 1 (GPU)"/>
          <p:cNvSpPr/>
          <p:nvPr/>
        </p:nvSpPr>
        <p:spPr>
          <a:xfrm>
            <a:off x="316220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1 (GPU)</a:t>
            </a:r>
          </a:p>
        </p:txBody>
      </p:sp>
      <p:sp>
        <p:nvSpPr>
          <p:cNvPr id="328" name="Job 2 (GPU)"/>
          <p:cNvSpPr/>
          <p:nvPr/>
        </p:nvSpPr>
        <p:spPr>
          <a:xfrm>
            <a:off x="632126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329" name="GPU"/>
          <p:cNvSpPr/>
          <p:nvPr/>
        </p:nvSpPr>
        <p:spPr>
          <a:xfrm>
            <a:off x="3147913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30" name="GPU"/>
          <p:cNvSpPr/>
          <p:nvPr/>
        </p:nvSpPr>
        <p:spPr>
          <a:xfrm>
            <a:off x="6306972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31" name="Storage"/>
          <p:cNvSpPr/>
          <p:nvPr/>
        </p:nvSpPr>
        <p:spPr>
          <a:xfrm>
            <a:off x="6311735" y="5905965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32" name="Job 3 (GPU)"/>
          <p:cNvSpPr/>
          <p:nvPr/>
        </p:nvSpPr>
        <p:spPr>
          <a:xfrm>
            <a:off x="1737331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3 (GPU)</a:t>
            </a:r>
          </a:p>
        </p:txBody>
      </p:sp>
      <p:sp>
        <p:nvSpPr>
          <p:cNvPr id="333" name="Arrow"/>
          <p:cNvSpPr/>
          <p:nvPr/>
        </p:nvSpPr>
        <p:spPr>
          <a:xfrm>
            <a:off x="1737331" y="4333605"/>
            <a:ext cx="127000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Job 4 (GPU)"/>
          <p:cNvSpPr/>
          <p:nvPr/>
        </p:nvSpPr>
        <p:spPr>
          <a:xfrm>
            <a:off x="317620" y="457161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4</a:t>
            </a:r>
            <a:br/>
            <a:r>
              <a:t>(GPU)</a:t>
            </a:r>
          </a:p>
        </p:txBody>
      </p:sp>
      <p:sp>
        <p:nvSpPr>
          <p:cNvPr id="335" name="K8s try to meet resource request"/>
          <p:cNvSpPr txBox="1"/>
          <p:nvPr/>
        </p:nvSpPr>
        <p:spPr>
          <a:xfrm>
            <a:off x="4403394" y="9065870"/>
            <a:ext cx="419801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K8s try to meet resource request</a:t>
            </a:r>
          </a:p>
        </p:txBody>
      </p:sp>
      <p:sp>
        <p:nvSpPr>
          <p:cNvPr id="336" name="GPU"/>
          <p:cNvSpPr/>
          <p:nvPr/>
        </p:nvSpPr>
        <p:spPr>
          <a:xfrm>
            <a:off x="1723043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_0819.JPG" descr="IMG_081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5394" t="0" r="15919" b="0"/>
          <a:stretch>
            <a:fillRect/>
          </a:stretch>
        </p:blipFill>
        <p:spPr>
          <a:xfrm>
            <a:off x="6718299" y="641350"/>
            <a:ext cx="5334001" cy="8216900"/>
          </a:xfrm>
          <a:prstGeom prst="rect">
            <a:avLst/>
          </a:prstGeom>
        </p:spPr>
      </p:pic>
      <p:sp>
        <p:nvSpPr>
          <p:cNvPr id="123" name="David Ch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David Chang</a:t>
            </a:r>
          </a:p>
        </p:txBody>
      </p:sp>
      <p:sp>
        <p:nvSpPr>
          <p:cNvPr id="124" name="Linkernetworks…"/>
          <p:cNvSpPr txBox="1"/>
          <p:nvPr>
            <p:ph type="body" sz="quarter" idx="1"/>
          </p:nvPr>
        </p:nvSpPr>
        <p:spPr>
          <a:xfrm>
            <a:off x="1293095" y="4724400"/>
            <a:ext cx="4652810" cy="4114800"/>
          </a:xfrm>
          <a:prstGeom prst="rect">
            <a:avLst/>
          </a:prstGeom>
        </p:spPr>
        <p:txBody>
          <a:bodyPr/>
          <a:lstStyle/>
          <a:p>
            <a:pPr/>
            <a:r>
              <a:t>Linkernetworks</a:t>
            </a:r>
          </a:p>
          <a:p>
            <a:pPr/>
            <a:r>
              <a:t>BackEnd, DevOps, </a:t>
            </a:r>
          </a:p>
          <a:p>
            <a:pPr/>
            <a:r>
              <a:t>Docker, Kubernetes</a:t>
            </a:r>
          </a:p>
          <a:p>
            <a:pPr/>
          </a:p>
          <a:p>
            <a:pPr>
              <a:defRPr sz="2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dchang@linkernetworks.com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34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42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343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344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345" name="Job 2 (GPU)"/>
          <p:cNvSpPr/>
          <p:nvPr/>
        </p:nvSpPr>
        <p:spPr>
          <a:xfrm>
            <a:off x="6321260" y="712834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2 (GPU)</a:t>
            </a:r>
          </a:p>
        </p:txBody>
      </p:sp>
      <p:sp>
        <p:nvSpPr>
          <p:cNvPr id="346" name="GPU"/>
          <p:cNvSpPr/>
          <p:nvPr/>
        </p:nvSpPr>
        <p:spPr>
          <a:xfrm>
            <a:off x="6306972" y="785778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47" name="Storage"/>
          <p:cNvSpPr/>
          <p:nvPr/>
        </p:nvSpPr>
        <p:spPr>
          <a:xfrm>
            <a:off x="6311735" y="5905965"/>
            <a:ext cx="1298576" cy="554846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48" name="Job 6 (GPU)"/>
          <p:cNvSpPr/>
          <p:nvPr/>
        </p:nvSpPr>
        <p:spPr>
          <a:xfrm>
            <a:off x="1737331" y="6509826"/>
            <a:ext cx="1270001" cy="1888514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6 (GPU)</a:t>
            </a:r>
          </a:p>
        </p:txBody>
      </p:sp>
      <p:sp>
        <p:nvSpPr>
          <p:cNvPr id="349" name="Job 5"/>
          <p:cNvSpPr/>
          <p:nvPr/>
        </p:nvSpPr>
        <p:spPr>
          <a:xfrm>
            <a:off x="9087049" y="5880547"/>
            <a:ext cx="1270001" cy="2792273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Job 5</a:t>
            </a:r>
            <a:br/>
          </a:p>
          <a:p>
            <a:pPr/>
          </a:p>
          <a:p>
            <a:pPr/>
          </a:p>
          <a:p>
            <a:pPr/>
          </a:p>
        </p:txBody>
      </p:sp>
      <p:sp>
        <p:nvSpPr>
          <p:cNvPr id="350" name="GPU"/>
          <p:cNvSpPr/>
          <p:nvPr/>
        </p:nvSpPr>
        <p:spPr>
          <a:xfrm>
            <a:off x="1723043" y="7485918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51" name="CPU"/>
          <p:cNvSpPr/>
          <p:nvPr/>
        </p:nvSpPr>
        <p:spPr>
          <a:xfrm>
            <a:off x="9210344" y="7049661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52" name="Memory"/>
          <p:cNvSpPr/>
          <p:nvPr/>
        </p:nvSpPr>
        <p:spPr>
          <a:xfrm>
            <a:off x="9210344" y="7878836"/>
            <a:ext cx="1308101" cy="554846"/>
          </a:xfrm>
          <a:prstGeom prst="rect">
            <a:avLst/>
          </a:prstGeom>
          <a:solidFill>
            <a:schemeClr val="accent1">
              <a:lumOff val="-99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353" name="CPU"/>
          <p:cNvSpPr/>
          <p:nvPr/>
        </p:nvSpPr>
        <p:spPr>
          <a:xfrm>
            <a:off x="9337344" y="7176661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54" name="CPU"/>
          <p:cNvSpPr/>
          <p:nvPr/>
        </p:nvSpPr>
        <p:spPr>
          <a:xfrm>
            <a:off x="9464344" y="7303661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55" name="Storage"/>
          <p:cNvSpPr/>
          <p:nvPr/>
        </p:nvSpPr>
        <p:spPr>
          <a:xfrm>
            <a:off x="9210344" y="6662466"/>
            <a:ext cx="1298576" cy="554847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56" name="GPU"/>
          <p:cNvSpPr/>
          <p:nvPr/>
        </p:nvSpPr>
        <p:spPr>
          <a:xfrm>
            <a:off x="1870546" y="7617103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Keywords</a:t>
            </a:r>
          </a:p>
        </p:txBody>
      </p:sp>
      <p:sp>
        <p:nvSpPr>
          <p:cNvPr id="361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Resource request, availability check, auto scheduling</a:t>
            </a:r>
          </a:p>
          <a:p>
            <a:pPr/>
            <a:r>
              <a:t>Schedule policy, affinity, anti-affinity</a:t>
            </a:r>
          </a:p>
          <a:p>
            <a:pPr/>
            <a:r>
              <a:t>Job queue</a:t>
            </a:r>
          </a:p>
          <a:p>
            <a:pPr/>
            <a:r>
              <a:t>Label selector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Processing Job</a:t>
            </a:r>
          </a:p>
        </p:txBody>
      </p:sp>
      <p:sp>
        <p:nvSpPr>
          <p:cNvPr id="364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Tons of data, heavy IO</a:t>
            </a:r>
          </a:p>
          <a:p>
            <a:pPr/>
            <a:r>
              <a:t>GPU/CPU loading</a:t>
            </a:r>
          </a:p>
          <a:p>
            <a:pPr/>
            <a:r>
              <a:rPr b="1"/>
              <a:t>Storage</a:t>
            </a:r>
            <a:r>
              <a:t> elasticity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369" name="Storage System"/>
          <p:cNvSpPr/>
          <p:nvPr/>
        </p:nvSpPr>
        <p:spPr>
          <a:xfrm>
            <a:off x="9066311" y="5314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Storage System</a:t>
            </a:r>
          </a:p>
        </p:txBody>
      </p:sp>
      <p:sp>
        <p:nvSpPr>
          <p:cNvPr id="370" name="Storage System"/>
          <p:cNvSpPr/>
          <p:nvPr/>
        </p:nvSpPr>
        <p:spPr>
          <a:xfrm>
            <a:off x="8939311" y="5187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Storage System</a:t>
            </a:r>
          </a:p>
        </p:txBody>
      </p:sp>
      <p:sp>
        <p:nvSpPr>
          <p:cNvPr id="371" name="GPU…"/>
          <p:cNvSpPr/>
          <p:nvPr/>
        </p:nvSpPr>
        <p:spPr>
          <a:xfrm>
            <a:off x="5653252" y="5314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GPU</a:t>
            </a:r>
          </a:p>
          <a:p>
            <a:pPr/>
            <a:r>
              <a:t>Computing</a:t>
            </a:r>
          </a:p>
        </p:txBody>
      </p:sp>
      <p:sp>
        <p:nvSpPr>
          <p:cNvPr id="372" name="GPU…"/>
          <p:cNvSpPr/>
          <p:nvPr/>
        </p:nvSpPr>
        <p:spPr>
          <a:xfrm>
            <a:off x="5526252" y="5187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GPU</a:t>
            </a:r>
          </a:p>
          <a:p>
            <a:pPr/>
            <a:r>
              <a:t>Computing</a:t>
            </a:r>
          </a:p>
        </p:txBody>
      </p:sp>
      <p:sp>
        <p:nvSpPr>
          <p:cNvPr id="373" name="CPU server"/>
          <p:cNvSpPr/>
          <p:nvPr/>
        </p:nvSpPr>
        <p:spPr>
          <a:xfrm>
            <a:off x="2240193" y="5314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CPU server</a:t>
            </a:r>
          </a:p>
        </p:txBody>
      </p:sp>
      <p:sp>
        <p:nvSpPr>
          <p:cNvPr id="374" name="CPU server"/>
          <p:cNvSpPr/>
          <p:nvPr/>
        </p:nvSpPr>
        <p:spPr>
          <a:xfrm>
            <a:off x="2113193" y="5187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CPU server</a:t>
            </a:r>
          </a:p>
        </p:txBody>
      </p:sp>
      <p:sp>
        <p:nvSpPr>
          <p:cNvPr id="375" name="GPU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GPU</a:t>
            </a:r>
          </a:p>
          <a:p>
            <a:pPr/>
            <a:r>
              <a:t>Servers</a:t>
            </a:r>
          </a:p>
        </p:txBody>
      </p:sp>
      <p:sp>
        <p:nvSpPr>
          <p:cNvPr id="376" name="CPU servers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CPU servers</a:t>
            </a:r>
          </a:p>
        </p:txBody>
      </p:sp>
      <p:sp>
        <p:nvSpPr>
          <p:cNvPr id="377" name="Storage System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Storage System</a:t>
            </a:r>
          </a:p>
        </p:txBody>
      </p:sp>
      <p:sp>
        <p:nvSpPr>
          <p:cNvPr id="378" name="GPU"/>
          <p:cNvSpPr/>
          <p:nvPr/>
        </p:nvSpPr>
        <p:spPr>
          <a:xfrm>
            <a:off x="5711286" y="7624387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79" name="GPU"/>
          <p:cNvSpPr/>
          <p:nvPr/>
        </p:nvSpPr>
        <p:spPr>
          <a:xfrm>
            <a:off x="5847436" y="7755844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80" name="CPU"/>
          <p:cNvSpPr/>
          <p:nvPr/>
        </p:nvSpPr>
        <p:spPr>
          <a:xfrm>
            <a:off x="2361024" y="7628844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81" name="CPU"/>
          <p:cNvSpPr/>
          <p:nvPr/>
        </p:nvSpPr>
        <p:spPr>
          <a:xfrm>
            <a:off x="2488024" y="7755844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82" name="CPU"/>
          <p:cNvSpPr/>
          <p:nvPr/>
        </p:nvSpPr>
        <p:spPr>
          <a:xfrm>
            <a:off x="2615024" y="7882844"/>
            <a:ext cx="1298576" cy="554846"/>
          </a:xfrm>
          <a:prstGeom prst="rect">
            <a:avLst/>
          </a:prstGeom>
          <a:solidFill>
            <a:schemeClr val="accent3">
              <a:satOff val="-7500"/>
              <a:lumOff val="-105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83" name="GPU"/>
          <p:cNvSpPr/>
          <p:nvPr/>
        </p:nvSpPr>
        <p:spPr>
          <a:xfrm>
            <a:off x="5994938" y="7887029"/>
            <a:ext cx="1298576" cy="55484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384" name="Network Storage System Endpoint"/>
          <p:cNvSpPr/>
          <p:nvPr/>
        </p:nvSpPr>
        <p:spPr>
          <a:xfrm>
            <a:off x="2000357" y="5965531"/>
            <a:ext cx="9004086" cy="5389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Network Storage System Endpoint</a:t>
            </a:r>
          </a:p>
        </p:txBody>
      </p:sp>
      <p:sp>
        <p:nvSpPr>
          <p:cNvPr id="385" name="Storage"/>
          <p:cNvSpPr/>
          <p:nvPr/>
        </p:nvSpPr>
        <p:spPr>
          <a:xfrm>
            <a:off x="9685853" y="5957594"/>
            <a:ext cx="1298576" cy="2384020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386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Processing Job</a:t>
            </a:r>
          </a:p>
        </p:txBody>
      </p:sp>
      <p:sp>
        <p:nvSpPr>
          <p:cNvPr id="387" name="Arrow"/>
          <p:cNvSpPr/>
          <p:nvPr/>
        </p:nvSpPr>
        <p:spPr>
          <a:xfrm rot="16200000">
            <a:off x="6123346" y="6803692"/>
            <a:ext cx="104176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Arrow"/>
          <p:cNvSpPr/>
          <p:nvPr/>
        </p:nvSpPr>
        <p:spPr>
          <a:xfrm flipH="1" rot="16200000">
            <a:off x="5568298" y="6834616"/>
            <a:ext cx="1041762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Arrow"/>
          <p:cNvSpPr/>
          <p:nvPr/>
        </p:nvSpPr>
        <p:spPr>
          <a:xfrm rot="16200000">
            <a:off x="2845984" y="6884882"/>
            <a:ext cx="1041761" cy="467597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Arrow"/>
          <p:cNvSpPr/>
          <p:nvPr/>
        </p:nvSpPr>
        <p:spPr>
          <a:xfrm flipH="1" rot="16200000">
            <a:off x="2290937" y="6915806"/>
            <a:ext cx="104176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Pre-processing"/>
          <p:cNvSpPr/>
          <p:nvPr/>
        </p:nvSpPr>
        <p:spPr>
          <a:xfrm>
            <a:off x="317620" y="3264596"/>
            <a:ext cx="2418330" cy="647364"/>
          </a:xfrm>
          <a:prstGeom prst="roundRect">
            <a:avLst>
              <a:gd name="adj" fmla="val 29427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Pre-processing</a:t>
            </a:r>
          </a:p>
        </p:txBody>
      </p:sp>
      <p:sp>
        <p:nvSpPr>
          <p:cNvPr id="392" name="Arrow"/>
          <p:cNvSpPr/>
          <p:nvPr/>
        </p:nvSpPr>
        <p:spPr>
          <a:xfrm>
            <a:off x="2731864" y="3949118"/>
            <a:ext cx="1270001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Model-training"/>
          <p:cNvSpPr/>
          <p:nvPr/>
        </p:nvSpPr>
        <p:spPr>
          <a:xfrm>
            <a:off x="317620" y="3921352"/>
            <a:ext cx="2418330" cy="647365"/>
          </a:xfrm>
          <a:prstGeom prst="roundRect">
            <a:avLst>
              <a:gd name="adj" fmla="val 29427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Model-training</a:t>
            </a:r>
          </a:p>
        </p:txBody>
      </p:sp>
      <p:sp>
        <p:nvSpPr>
          <p:cNvPr id="394" name="Inference"/>
          <p:cNvSpPr/>
          <p:nvPr/>
        </p:nvSpPr>
        <p:spPr>
          <a:xfrm>
            <a:off x="317620" y="4553118"/>
            <a:ext cx="2418330" cy="647365"/>
          </a:xfrm>
          <a:prstGeom prst="roundRect">
            <a:avLst>
              <a:gd name="adj" fmla="val 29427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Cloud</a:t>
            </a:r>
          </a:p>
        </p:txBody>
      </p:sp>
      <p:sp>
        <p:nvSpPr>
          <p:cNvPr id="399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GKE, AWS EKS, Azure AKS…</a:t>
            </a:r>
          </a:p>
          <a:p>
            <a:pPr/>
            <a:r>
              <a:t>Auto scale servers (node pool)</a:t>
            </a:r>
          </a:p>
          <a:p>
            <a:pPr/>
            <a:r>
              <a:t>High integration with cloud services</a:t>
            </a:r>
          </a:p>
          <a:p>
            <a:pPr/>
            <a:r>
              <a:t>It won’t easily die</a:t>
            </a:r>
          </a:p>
          <a:p>
            <a:pPr/>
          </a:p>
          <a:p>
            <a:pPr/>
            <a:r>
              <a:t>Expensive 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Bare metal servers</a:t>
            </a:r>
          </a:p>
        </p:txBody>
      </p:sp>
      <p:sp>
        <p:nvSpPr>
          <p:cNvPr id="404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Cheap (compare to cloud platform)</a:t>
            </a:r>
          </a:p>
          <a:p>
            <a:pPr/>
            <a:r>
              <a:t>Highly customizable, optimizable</a:t>
            </a:r>
          </a:p>
          <a:p>
            <a:pPr/>
          </a:p>
          <a:p>
            <a:pPr/>
            <a:r>
              <a:t>Embrace many system / networking / infrastructure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409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Automating deployment, scaling, containerize</a:t>
            </a:r>
          </a:p>
          <a:p>
            <a:pPr/>
            <a:r>
              <a:t>Build, deploy, distributed apps, anywhere</a:t>
            </a:r>
          </a:p>
          <a:p>
            <a:pPr/>
            <a:r>
              <a:t>Resource management, job queue, scheduling policy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7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Kubernetes</a:t>
            </a:r>
          </a:p>
          <a:p>
            <a:pPr/>
            <a:r>
              <a:t>Deploy a containerized app</a:t>
            </a:r>
          </a:p>
          <a:p>
            <a:pPr/>
            <a:r>
              <a:t>Deploy a app to Kubernetes. Pros &amp; Cons</a:t>
            </a:r>
          </a:p>
          <a:p>
            <a:pPr/>
            <a:r>
              <a:t>Real world cases</a:t>
            </a:r>
          </a:p>
        </p:txBody>
      </p:sp>
      <p:pic>
        <p:nvPicPr>
          <p:cNvPr id="128" name="Kubernetes_(container_engine).png" descr="Kubernetes_(container_engine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5578" y="5071549"/>
            <a:ext cx="2654301" cy="259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Kubernetes</a:t>
            </a:r>
          </a:p>
        </p:txBody>
      </p:sp>
      <p:sp>
        <p:nvSpPr>
          <p:cNvPr id="133" name="virtualbox 5.1+ https://www.virtualbox.org/wiki/Downloa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3371E3"/>
                </a:solidFill>
                <a:hlinkClick r:id="rId3" invalidUrl="" action="" tgtFrame="" tooltip="" history="1" highlightClick="0" endSnd="0"/>
              </a:rPr>
              <a:t>Kubernetes</a:t>
            </a:r>
            <a:r>
              <a:t> is an open-source system for </a:t>
            </a: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automating deployment</a:t>
            </a:r>
            <a:r>
              <a:t>, </a:t>
            </a:r>
            <a:r>
              <a:rPr b="1"/>
              <a:t>scaling</a:t>
            </a:r>
            <a:r>
              <a:t>, and </a:t>
            </a: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  <a:r>
              <a:t>management of </a:t>
            </a:r>
            <a:r>
              <a:rPr b="1"/>
              <a:t>containerized</a:t>
            </a:r>
            <a:r>
              <a:t> applications</a:t>
            </a: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" name="https://kubernetes.io/"/>
          <p:cNvSpPr txBox="1"/>
          <p:nvPr/>
        </p:nvSpPr>
        <p:spPr>
          <a:xfrm>
            <a:off x="4920945" y="9065870"/>
            <a:ext cx="31629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</a:t>
            </a:r>
          </a:p>
        </p:txBody>
      </p:sp>
      <p:pic>
        <p:nvPicPr>
          <p:cNvPr id="135" name="Kubernetes_(container_engine).png" descr="Kubernetes_(container_engine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7777" y="6417509"/>
            <a:ext cx="2654301" cy="259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containerize</a:t>
            </a:r>
          </a:p>
        </p:txBody>
      </p:sp>
      <p:sp>
        <p:nvSpPr>
          <p:cNvPr id="140" name="virtualbox 5.1+ https://www.virtualbox.org/wiki/Downloa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5700"/>
              </a:lnSpc>
              <a:spcBef>
                <a:spcPts val="0"/>
              </a:spcBef>
              <a:buSzTx/>
              <a:buNone/>
              <a:defRPr sz="300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Docker - Build, Ship, and Run Any App, Anywhere</a:t>
            </a:r>
            <a:endParaRPr>
              <a:solidFill>
                <a:srgbClr val="222222"/>
              </a:solidFill>
            </a:endParaRPr>
          </a:p>
          <a:p>
            <a:pPr marL="0" indent="0" algn="ctr" defTabSz="457200">
              <a:lnSpc>
                <a:spcPts val="5700"/>
              </a:lnSpc>
              <a:spcBef>
                <a:spcPts val="0"/>
              </a:spcBef>
              <a:buSzTx/>
              <a:buNone/>
              <a:defRPr sz="300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222222"/>
              </a:solidFill>
            </a:endParaRP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6A6A6A"/>
                </a:solidFill>
              </a:rPr>
              <a:t>Docker</a:t>
            </a:r>
            <a:r>
              <a:rPr>
                <a:solidFill>
                  <a:srgbClr val="222222"/>
                </a:solidFill>
              </a:rPr>
              <a:t> is an open platform for developers and sysadmins to build, ship, and run distributed applications, whether on laptops, data center VMs, or the cloud.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141" name="docker.png" descr="dock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5360" y="6591991"/>
            <a:ext cx="5031851" cy="25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ttps://www.docker.com/"/>
          <p:cNvSpPr txBox="1"/>
          <p:nvPr/>
        </p:nvSpPr>
        <p:spPr>
          <a:xfrm>
            <a:off x="4666589" y="9055099"/>
            <a:ext cx="36716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https://www.docker.com/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14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use Kubernetes</a:t>
            </a:r>
          </a:p>
        </p:txBody>
      </p:sp>
      <p:sp>
        <p:nvSpPr>
          <p:cNvPr id="148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149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150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151" name="Pod 1 (App)"/>
          <p:cNvSpPr/>
          <p:nvPr/>
        </p:nvSpPr>
        <p:spPr>
          <a:xfrm>
            <a:off x="317620" y="3264596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1 (App)</a:t>
            </a:r>
          </a:p>
        </p:txBody>
      </p:sp>
      <p:sp>
        <p:nvSpPr>
          <p:cNvPr id="152" name="Arrow"/>
          <p:cNvSpPr/>
          <p:nvPr/>
        </p:nvSpPr>
        <p:spPr>
          <a:xfrm>
            <a:off x="1682017" y="3665798"/>
            <a:ext cx="1270001" cy="467597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We want’s to deploy our app"/>
          <p:cNvSpPr txBox="1"/>
          <p:nvPr/>
        </p:nvSpPr>
        <p:spPr>
          <a:xfrm>
            <a:off x="4662677" y="9194162"/>
            <a:ext cx="3679445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We want’s to deploy our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158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 an app</a:t>
            </a:r>
          </a:p>
        </p:txBody>
      </p:sp>
      <p:sp>
        <p:nvSpPr>
          <p:cNvPr id="159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160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161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162" name="Pod 1 (App)"/>
          <p:cNvSpPr/>
          <p:nvPr/>
        </p:nvSpPr>
        <p:spPr>
          <a:xfrm>
            <a:off x="5867400" y="3264596"/>
            <a:ext cx="1270000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1</a:t>
            </a:r>
            <a:br/>
            <a:r>
              <a:t>(App)</a:t>
            </a:r>
          </a:p>
        </p:txBody>
      </p:sp>
      <p:sp>
        <p:nvSpPr>
          <p:cNvPr id="163" name="We want our app. We don’t really care where it is."/>
          <p:cNvSpPr txBox="1"/>
          <p:nvPr/>
        </p:nvSpPr>
        <p:spPr>
          <a:xfrm>
            <a:off x="3203255" y="9194162"/>
            <a:ext cx="6266410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We want our app. We don’t really care where it 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168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an app</a:t>
            </a:r>
          </a:p>
        </p:txBody>
      </p:sp>
      <p:sp>
        <p:nvSpPr>
          <p:cNvPr id="169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170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171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172" name="Service (App Endpoint)"/>
          <p:cNvSpPr/>
          <p:nvPr/>
        </p:nvSpPr>
        <p:spPr>
          <a:xfrm>
            <a:off x="1328026" y="7678218"/>
            <a:ext cx="10348749" cy="5389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Service (App Endpoint)</a:t>
            </a:r>
          </a:p>
        </p:txBody>
      </p:sp>
      <p:sp>
        <p:nvSpPr>
          <p:cNvPr id="173" name="Pod 1 (App)"/>
          <p:cNvSpPr/>
          <p:nvPr/>
        </p:nvSpPr>
        <p:spPr>
          <a:xfrm>
            <a:off x="9280459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1</a:t>
            </a:r>
            <a:br/>
            <a:r>
              <a:t>(App)</a:t>
            </a:r>
          </a:p>
        </p:txBody>
      </p:sp>
      <p:sp>
        <p:nvSpPr>
          <p:cNvPr id="174" name="Arrow"/>
          <p:cNvSpPr/>
          <p:nvPr/>
        </p:nvSpPr>
        <p:spPr>
          <a:xfrm flipH="1" rot="16200000">
            <a:off x="9044261" y="6221871"/>
            <a:ext cx="1041761" cy="467597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Cluster-wide endpoint by service"/>
          <p:cNvSpPr txBox="1"/>
          <p:nvPr/>
        </p:nvSpPr>
        <p:spPr>
          <a:xfrm>
            <a:off x="4396130" y="9065870"/>
            <a:ext cx="4212540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Cluster-wide endpoint by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ubernetes Cluster"/>
          <p:cNvSpPr/>
          <p:nvPr/>
        </p:nvSpPr>
        <p:spPr>
          <a:xfrm>
            <a:off x="907701" y="2508305"/>
            <a:ext cx="11189398" cy="6462261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180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an app</a:t>
            </a:r>
          </a:p>
        </p:txBody>
      </p:sp>
      <p:sp>
        <p:nvSpPr>
          <p:cNvPr id="181" name="Node 2…"/>
          <p:cNvSpPr/>
          <p:nvPr/>
        </p:nvSpPr>
        <p:spPr>
          <a:xfrm>
            <a:off x="5399252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10.1.15.2</a:t>
            </a:r>
          </a:p>
        </p:txBody>
      </p:sp>
      <p:sp>
        <p:nvSpPr>
          <p:cNvPr id="182" name="Node 1…"/>
          <p:cNvSpPr/>
          <p:nvPr/>
        </p:nvSpPr>
        <p:spPr>
          <a:xfrm>
            <a:off x="1986193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10.1.15.1</a:t>
            </a:r>
          </a:p>
        </p:txBody>
      </p:sp>
      <p:sp>
        <p:nvSpPr>
          <p:cNvPr id="183" name="Node 3…"/>
          <p:cNvSpPr/>
          <p:nvPr/>
        </p:nvSpPr>
        <p:spPr>
          <a:xfrm>
            <a:off x="8812311" y="5060121"/>
            <a:ext cx="2206296" cy="375953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10.1.15.3</a:t>
            </a:r>
          </a:p>
        </p:txBody>
      </p:sp>
      <p:sp>
        <p:nvSpPr>
          <p:cNvPr id="184" name="Service (App Endpoint)"/>
          <p:cNvSpPr/>
          <p:nvPr/>
        </p:nvSpPr>
        <p:spPr>
          <a:xfrm>
            <a:off x="2000357" y="7678218"/>
            <a:ext cx="9004086" cy="5389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Service (App Endpoint)</a:t>
            </a:r>
          </a:p>
        </p:txBody>
      </p:sp>
      <p:sp>
        <p:nvSpPr>
          <p:cNvPr id="185" name="Pod 1 (App)"/>
          <p:cNvSpPr/>
          <p:nvPr/>
        </p:nvSpPr>
        <p:spPr>
          <a:xfrm>
            <a:off x="9280459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1</a:t>
            </a:r>
            <a:br/>
            <a:r>
              <a:t>(App)</a:t>
            </a:r>
          </a:p>
        </p:txBody>
      </p:sp>
      <p:sp>
        <p:nvSpPr>
          <p:cNvPr id="186" name="Pod 2 (App)"/>
          <p:cNvSpPr/>
          <p:nvPr/>
        </p:nvSpPr>
        <p:spPr>
          <a:xfrm>
            <a:off x="2454341" y="697059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Pod 2</a:t>
            </a:r>
            <a:br/>
            <a:r>
              <a:t>(App)</a:t>
            </a:r>
          </a:p>
        </p:txBody>
      </p:sp>
      <p:sp>
        <p:nvSpPr>
          <p:cNvPr id="187" name="K8s find a Node to run second pod"/>
          <p:cNvSpPr txBox="1"/>
          <p:nvPr/>
        </p:nvSpPr>
        <p:spPr>
          <a:xfrm>
            <a:off x="4209491" y="9065870"/>
            <a:ext cx="4498087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K8s find a Node to run second pod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