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Bridge</a:t>
            </a:r>
          </a:p>
          <a:p>
            <a:pPr/>
            <a:r>
              <a:t>Host</a:t>
            </a:r>
          </a:p>
          <a:p>
            <a:pPr/>
            <a:r>
              <a:t>Overlay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deamon </a:t>
            </a:r>
          </a:p>
          <a:p>
            <a:pPr/>
            <a:r>
              <a:t>Create a virtual bridge, docker0 with ip range in host</a:t>
            </a:r>
          </a:p>
          <a:p>
            <a:pPr/>
            <a:r>
              <a:t>Create a virtual ethernet device pair for each container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IP from cni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Flannel create a overlay network across multiple real network devices</a:t>
            </a:r>
          </a:p>
          <a:p>
            <a:pPr/>
            <a:r>
              <a:t>Assign each Pod a unique IP</a:t>
            </a:r>
          </a:p>
          <a:p>
            <a:pPr/>
            <a:r>
              <a:t>Dispatch packets in the Ip range to different network device by iptables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Decouple frontends from backends(Pods)</a:t>
            </a:r>
          </a:p>
          <a:p>
            <a:pPr/>
            <a:r>
              <a:t>Highly configurable</a:t>
            </a:r>
            <a:br/>
            <a:r>
              <a:t>NodePort, selector, external name,…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 node in a Kubernetes cluster runs a kube-proxy. </a:t>
            </a:r>
          </a:p>
          <a:p>
            <a:pPr/>
            <a:r>
              <a:t>How to make this happened? 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 node in a Kubernetes cluster runs a kube-proxy. </a:t>
            </a:r>
          </a:p>
          <a:p>
            <a:pPr/>
            <a:r>
              <a:t>How to make this happened? 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Decouple frontends from backends(Pods)</a:t>
            </a:r>
          </a:p>
          <a:p>
            <a:pPr/>
            <a:r>
              <a:t>Highly configurable</a:t>
            </a:r>
            <a:br/>
            <a:r>
              <a:t>NodePort, selector, external name,…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 node in a Kubernetes cluster runs a kube-proxy. </a:t>
            </a:r>
          </a:p>
          <a:p>
            <a:pPr/>
            <a:r>
              <a:t>How to make this happened? 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hyperlink" Target="mailto:dchang@linkernetwork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ubespra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pPr/>
            <a:r>
              <a:t>Kubernetes Networks</a:t>
            </a:r>
          </a:p>
        </p:txBody>
      </p:sp>
      <p:sp>
        <p:nvSpPr>
          <p:cNvPr id="120" name="Deploy Kubernetes Cluster with Ansib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kubernetes networks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Containers communication in a Pod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How to create a Pod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Assign a Pod a unique IP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Pods on different nodes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Pod to Service</a:t>
            </a:r>
          </a:p>
        </p:txBody>
      </p:sp>
      <p:sp>
        <p:nvSpPr>
          <p:cNvPr id="169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Networks</a:t>
            </a:r>
          </a:p>
        </p:txBody>
      </p:sp>
      <p:sp>
        <p:nvSpPr>
          <p:cNvPr id="170" name="https://kubernetes.io/docs/concepts/cluster-administration/networking/"/>
          <p:cNvSpPr txBox="1"/>
          <p:nvPr/>
        </p:nvSpPr>
        <p:spPr>
          <a:xfrm>
            <a:off x="1389075" y="9065870"/>
            <a:ext cx="10226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https://kubernetes.io/docs/concepts/cluster-administration/networking/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Kubernetes Node"/>
          <p:cNvSpPr/>
          <p:nvPr/>
        </p:nvSpPr>
        <p:spPr>
          <a:xfrm>
            <a:off x="907701" y="2065798"/>
            <a:ext cx="11189398" cy="6462260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Node</a:t>
            </a:r>
          </a:p>
        </p:txBody>
      </p:sp>
      <p:sp>
        <p:nvSpPr>
          <p:cNvPr id="173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in a Pod</a:t>
            </a:r>
          </a:p>
        </p:txBody>
      </p:sp>
      <p:sp>
        <p:nvSpPr>
          <p:cNvPr id="174" name="Docker0…"/>
          <p:cNvSpPr/>
          <p:nvPr/>
        </p:nvSpPr>
        <p:spPr>
          <a:xfrm>
            <a:off x="907701" y="7565314"/>
            <a:ext cx="11189398" cy="10288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>
                <a:solidFill>
                  <a:srgbClr val="343334"/>
                </a:solidFill>
              </a:defRPr>
            </a:pPr>
            <a:r>
              <a:t>Docker0</a:t>
            </a:r>
          </a:p>
          <a:p>
            <a:pPr>
              <a:defRPr>
                <a:solidFill>
                  <a:srgbClr val="343334"/>
                </a:solidFill>
              </a:defRPr>
            </a:pPr>
            <a:r>
              <a:t>172.17.0.1/16</a:t>
            </a:r>
          </a:p>
        </p:txBody>
      </p:sp>
      <p:sp>
        <p:nvSpPr>
          <p:cNvPr id="175" name="Pod…"/>
          <p:cNvSpPr/>
          <p:nvPr/>
        </p:nvSpPr>
        <p:spPr>
          <a:xfrm>
            <a:off x="1585450" y="3334189"/>
            <a:ext cx="3514372" cy="3290886"/>
          </a:xfrm>
          <a:prstGeom prst="roundRect">
            <a:avLst>
              <a:gd name="adj" fmla="val 10056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Pod</a:t>
            </a:r>
          </a:p>
          <a:p>
            <a:pPr/>
            <a:r>
              <a:t>172.17.0.2</a:t>
            </a:r>
          </a:p>
        </p:txBody>
      </p:sp>
      <p:sp>
        <p:nvSpPr>
          <p:cNvPr id="176" name="eth0…"/>
          <p:cNvSpPr/>
          <p:nvPr/>
        </p:nvSpPr>
        <p:spPr>
          <a:xfrm>
            <a:off x="1823854" y="5638475"/>
            <a:ext cx="2384768" cy="2421794"/>
          </a:xfrm>
          <a:prstGeom prst="roundRect">
            <a:avLst>
              <a:gd name="adj" fmla="val 1388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eth0</a:t>
            </a:r>
          </a:p>
          <a:p>
            <a:pPr/>
            <a:r>
              <a:t>172.17.0.2/16</a:t>
            </a:r>
          </a:p>
          <a:p>
            <a:pPr/>
          </a:p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veth2c79…</a:t>
            </a:r>
          </a:p>
        </p:txBody>
      </p:sp>
      <p:sp>
        <p:nvSpPr>
          <p:cNvPr id="177" name="Deploy a K8s cluster on laptop…"/>
          <p:cNvSpPr txBox="1"/>
          <p:nvPr/>
        </p:nvSpPr>
        <p:spPr>
          <a:xfrm>
            <a:off x="952500" y="8683656"/>
            <a:ext cx="11099800" cy="83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to have many containers into a Pod? </a:t>
            </a:r>
          </a:p>
        </p:txBody>
      </p:sp>
      <p:sp>
        <p:nvSpPr>
          <p:cNvPr id="178" name="Container 1"/>
          <p:cNvSpPr/>
          <p:nvPr/>
        </p:nvSpPr>
        <p:spPr>
          <a:xfrm>
            <a:off x="7755234" y="3573881"/>
            <a:ext cx="3514372" cy="1057420"/>
          </a:xfrm>
          <a:prstGeom prst="roundRect">
            <a:avLst>
              <a:gd name="adj" fmla="val 31297"/>
            </a:avLst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Container 1</a:t>
            </a:r>
          </a:p>
        </p:txBody>
      </p:sp>
      <p:sp>
        <p:nvSpPr>
          <p:cNvPr id="179" name="Container 2"/>
          <p:cNvSpPr/>
          <p:nvPr/>
        </p:nvSpPr>
        <p:spPr>
          <a:xfrm>
            <a:off x="7755234" y="4768218"/>
            <a:ext cx="3514372" cy="1057420"/>
          </a:xfrm>
          <a:prstGeom prst="roundRect">
            <a:avLst>
              <a:gd name="adj" fmla="val 31297"/>
            </a:avLst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Container 2</a:t>
            </a:r>
          </a:p>
        </p:txBody>
      </p:sp>
      <p:sp>
        <p:nvSpPr>
          <p:cNvPr id="180" name="Arrow"/>
          <p:cNvSpPr/>
          <p:nvPr/>
        </p:nvSpPr>
        <p:spPr>
          <a:xfrm rot="10800000">
            <a:off x="5539012" y="4643002"/>
            <a:ext cx="1781794" cy="467596"/>
          </a:xfrm>
          <a:prstGeom prst="rightArrow">
            <a:avLst>
              <a:gd name="adj1" fmla="val 32000"/>
              <a:gd name="adj2" fmla="val 173826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Kubernete Node"/>
          <p:cNvSpPr/>
          <p:nvPr/>
        </p:nvSpPr>
        <p:spPr>
          <a:xfrm>
            <a:off x="907701" y="2065798"/>
            <a:ext cx="11189398" cy="6462260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 Node</a:t>
            </a:r>
          </a:p>
        </p:txBody>
      </p:sp>
      <p:sp>
        <p:nvSpPr>
          <p:cNvPr id="183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Pause</a:t>
            </a:r>
          </a:p>
        </p:txBody>
      </p:sp>
      <p:sp>
        <p:nvSpPr>
          <p:cNvPr id="184" name="Docker0…"/>
          <p:cNvSpPr/>
          <p:nvPr/>
        </p:nvSpPr>
        <p:spPr>
          <a:xfrm>
            <a:off x="907701" y="7565314"/>
            <a:ext cx="11189398" cy="10288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>
                <a:solidFill>
                  <a:srgbClr val="343334"/>
                </a:solidFill>
              </a:defRPr>
            </a:pPr>
            <a:r>
              <a:t>Docker0</a:t>
            </a:r>
          </a:p>
          <a:p>
            <a:pPr>
              <a:defRPr>
                <a:solidFill>
                  <a:srgbClr val="343334"/>
                </a:solidFill>
              </a:defRPr>
            </a:pPr>
            <a:r>
              <a:t>172.17.0.1/16</a:t>
            </a:r>
          </a:p>
        </p:txBody>
      </p:sp>
      <p:sp>
        <p:nvSpPr>
          <p:cNvPr id="185" name="pause…"/>
          <p:cNvSpPr/>
          <p:nvPr/>
        </p:nvSpPr>
        <p:spPr>
          <a:xfrm>
            <a:off x="1617509" y="3334189"/>
            <a:ext cx="3514372" cy="3290886"/>
          </a:xfrm>
          <a:prstGeom prst="roundRect">
            <a:avLst>
              <a:gd name="adj" fmla="val 10056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pause</a:t>
            </a:r>
          </a:p>
          <a:p>
            <a:pPr/>
            <a:r>
              <a:t>(container)</a:t>
            </a:r>
          </a:p>
        </p:txBody>
      </p:sp>
      <p:sp>
        <p:nvSpPr>
          <p:cNvPr id="186" name="Deploy a K8s cluster on laptop…"/>
          <p:cNvSpPr txBox="1"/>
          <p:nvPr/>
        </p:nvSpPr>
        <p:spPr>
          <a:xfrm>
            <a:off x="952500" y="8683656"/>
            <a:ext cx="11099800" cy="83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Create pause, and “attach” containers to its network </a:t>
            </a:r>
          </a:p>
        </p:txBody>
      </p:sp>
      <p:sp>
        <p:nvSpPr>
          <p:cNvPr id="187" name="eth0…"/>
          <p:cNvSpPr/>
          <p:nvPr/>
        </p:nvSpPr>
        <p:spPr>
          <a:xfrm>
            <a:off x="1823854" y="5638475"/>
            <a:ext cx="2384768" cy="2421794"/>
          </a:xfrm>
          <a:prstGeom prst="roundRect">
            <a:avLst>
              <a:gd name="adj" fmla="val 1388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eth0</a:t>
            </a:r>
          </a:p>
          <a:p>
            <a:pPr/>
            <a:r>
              <a:t>172.17.0.2/16</a:t>
            </a:r>
          </a:p>
          <a:p>
            <a:pPr/>
          </a:p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veth2c79…</a:t>
            </a:r>
          </a:p>
        </p:txBody>
      </p:sp>
      <p:sp>
        <p:nvSpPr>
          <p:cNvPr id="188" name="Container 2"/>
          <p:cNvSpPr/>
          <p:nvPr/>
        </p:nvSpPr>
        <p:spPr>
          <a:xfrm>
            <a:off x="3970826" y="6117521"/>
            <a:ext cx="3514372" cy="1057421"/>
          </a:xfrm>
          <a:prstGeom prst="roundRect">
            <a:avLst>
              <a:gd name="adj" fmla="val 31297"/>
            </a:avLst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Container 2</a:t>
            </a:r>
          </a:p>
        </p:txBody>
      </p:sp>
      <p:sp>
        <p:nvSpPr>
          <p:cNvPr id="189" name="Container 1"/>
          <p:cNvSpPr/>
          <p:nvPr/>
        </p:nvSpPr>
        <p:spPr>
          <a:xfrm>
            <a:off x="3970826" y="5019618"/>
            <a:ext cx="3514372" cy="1057420"/>
          </a:xfrm>
          <a:prstGeom prst="roundRect">
            <a:avLst>
              <a:gd name="adj" fmla="val 31297"/>
            </a:avLst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Container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Container unique IP -&gt; Pod unique IP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The pause container get its </a:t>
            </a:r>
            <a:r>
              <a:rPr b="1"/>
              <a:t>IP </a:t>
            </a:r>
            <a:r>
              <a:t>and then pause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Add containers to pause’s networks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Containers communicate with localhost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Containers share the same IP across cluster</a:t>
            </a:r>
          </a:p>
        </p:txBody>
      </p:sp>
      <p:sp>
        <p:nvSpPr>
          <p:cNvPr id="192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Pod Networking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Containers communication in a Pod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How to create a Pod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Assign a Pod a unique IP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Pods on different nodes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Pod to Service</a:t>
            </a:r>
          </a:p>
        </p:txBody>
      </p:sp>
      <p:sp>
        <p:nvSpPr>
          <p:cNvPr id="197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Networks</a:t>
            </a:r>
          </a:p>
        </p:txBody>
      </p:sp>
      <p:sp>
        <p:nvSpPr>
          <p:cNvPr id="198" name="https://kubernetes.io/docs/concepts/cluster-administration/networking/"/>
          <p:cNvSpPr txBox="1"/>
          <p:nvPr/>
        </p:nvSpPr>
        <p:spPr>
          <a:xfrm>
            <a:off x="1389075" y="9065870"/>
            <a:ext cx="10226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https://kubernetes.io/docs/concepts/cluster-administration/networking/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A flanneld on each host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Flanneld creates a subnet for each host out of a larger address space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Packet forward mechanism: VXLAN</a:t>
            </a:r>
          </a:p>
        </p:txBody>
      </p:sp>
      <p:sp>
        <p:nvSpPr>
          <p:cNvPr id="201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Flannel</a:t>
            </a:r>
          </a:p>
        </p:txBody>
      </p:sp>
      <p:sp>
        <p:nvSpPr>
          <p:cNvPr id="202" name="https://github.com/coreos/flannel"/>
          <p:cNvSpPr txBox="1"/>
          <p:nvPr/>
        </p:nvSpPr>
        <p:spPr>
          <a:xfrm>
            <a:off x="4085031" y="9055099"/>
            <a:ext cx="48347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https://github.com/coreos/flannel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Virtual eXtensible Local Area Network</a:t>
            </a:r>
          </a:p>
        </p:txBody>
      </p:sp>
      <p:pic>
        <p:nvPicPr>
          <p:cNvPr id="205" name="76bedf1cce3579593abe422202854c0f.png" descr="76bedf1cce3579593abe422202854c0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801" y="2445710"/>
            <a:ext cx="11725198" cy="668511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http://dockone.io/article/2216"/>
          <p:cNvSpPr txBox="1"/>
          <p:nvPr/>
        </p:nvSpPr>
        <p:spPr>
          <a:xfrm>
            <a:off x="4353102" y="9163533"/>
            <a:ext cx="42985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http://dockone.io/article/2216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VXLAN</a:t>
            </a:r>
          </a:p>
        </p:txBody>
      </p:sp>
      <p:sp>
        <p:nvSpPr>
          <p:cNvPr id="209" name="http://dockone.io/article/2216"/>
          <p:cNvSpPr txBox="1"/>
          <p:nvPr/>
        </p:nvSpPr>
        <p:spPr>
          <a:xfrm>
            <a:off x="4353102" y="9163533"/>
            <a:ext cx="42985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http://dockone.io/article/2216</a:t>
            </a:r>
          </a:p>
        </p:txBody>
      </p:sp>
      <p:pic>
        <p:nvPicPr>
          <p:cNvPr id="210" name="643ae2eed16b0944a9cd972379dacd4c.png" descr="643ae2eed16b0944a9cd972379dacd4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546" y="1997310"/>
            <a:ext cx="10045708" cy="7293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Overlay Network</a:t>
            </a:r>
          </a:p>
        </p:txBody>
      </p:sp>
      <p:sp>
        <p:nvSpPr>
          <p:cNvPr id="213" name="virtualbox 5.1+ https://www.virtualbox.org/wiki/Downloads…"/>
          <p:cNvSpPr txBox="1"/>
          <p:nvPr>
            <p:ph type="body" sz="half" idx="1"/>
          </p:nvPr>
        </p:nvSpPr>
        <p:spPr>
          <a:xfrm>
            <a:off x="952500" y="6317181"/>
            <a:ext cx="11099800" cy="2560120"/>
          </a:xfrm>
          <a:prstGeom prst="rect">
            <a:avLst/>
          </a:prstGeom>
        </p:spPr>
        <p:txBody>
          <a:bodyPr/>
          <a:lstStyle/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14" name="1_EFr8ohzABfStS7o9gGMYKw.png" descr="1_EFr8ohzABfStS7o9gGMYKw.png"/>
          <p:cNvPicPr>
            <a:picLocks noChangeAspect="1"/>
          </p:cNvPicPr>
          <p:nvPr/>
        </p:nvPicPr>
        <p:blipFill>
          <a:blip r:embed="rId3">
            <a:extLst/>
          </a:blip>
          <a:srcRect l="26311" t="0" r="0" b="0"/>
          <a:stretch>
            <a:fillRect/>
          </a:stretch>
        </p:blipFill>
        <p:spPr>
          <a:xfrm>
            <a:off x="764778" y="2587625"/>
            <a:ext cx="11475412" cy="457838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https://blog.laputa.io/kubernetes-flannel-networking-6a1cb1f8ec7c"/>
          <p:cNvSpPr txBox="1"/>
          <p:nvPr/>
        </p:nvSpPr>
        <p:spPr>
          <a:xfrm>
            <a:off x="1716278" y="9013966"/>
            <a:ext cx="957224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https://blog.laputa.io/kubernetes-flannel-networking-6a1cb1f8ec7c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Containers communication in a Pod -&gt; localhost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How to create a Pod -&gt; pause</a:t>
            </a:r>
          </a:p>
          <a:p>
            <a:pPr lvl="1" marL="8890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Assign a Pod a unique IP -&gt; flannel address space(CNI)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Pods communicates across different nodes </a:t>
            </a:r>
            <a:br/>
            <a:r>
              <a:t>-&gt; flannel (vxlan, overlay networks)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Pod to Service</a:t>
            </a:r>
          </a:p>
        </p:txBody>
      </p:sp>
      <p:sp>
        <p:nvSpPr>
          <p:cNvPr id="220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G_0819.JPG" descr="IMG_0819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5394" t="0" r="15919" b="0"/>
          <a:stretch>
            <a:fillRect/>
          </a:stretch>
        </p:blipFill>
        <p:spPr>
          <a:xfrm>
            <a:off x="6718299" y="641350"/>
            <a:ext cx="5334001" cy="8216900"/>
          </a:xfrm>
          <a:prstGeom prst="rect">
            <a:avLst/>
          </a:prstGeom>
        </p:spPr>
      </p:pic>
      <p:sp>
        <p:nvSpPr>
          <p:cNvPr id="123" name="David Cha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David Chang</a:t>
            </a:r>
          </a:p>
        </p:txBody>
      </p:sp>
      <p:sp>
        <p:nvSpPr>
          <p:cNvPr id="124" name="Linkernetworks…"/>
          <p:cNvSpPr txBox="1"/>
          <p:nvPr>
            <p:ph type="body" sz="quarter" idx="1"/>
          </p:nvPr>
        </p:nvSpPr>
        <p:spPr>
          <a:xfrm>
            <a:off x="1293095" y="4724400"/>
            <a:ext cx="4652810" cy="4114800"/>
          </a:xfrm>
          <a:prstGeom prst="rect">
            <a:avLst/>
          </a:prstGeom>
        </p:spPr>
        <p:txBody>
          <a:bodyPr/>
          <a:lstStyle/>
          <a:p>
            <a:pPr/>
            <a:r>
              <a:t>Linkernetworks</a:t>
            </a:r>
          </a:p>
          <a:p>
            <a:pPr/>
            <a:r>
              <a:t>BackEnd, DevOps, </a:t>
            </a:r>
          </a:p>
          <a:p>
            <a:pPr/>
            <a:r>
              <a:t>Docker, Kubernetes</a:t>
            </a:r>
          </a:p>
          <a:p>
            <a:pPr/>
          </a:p>
          <a:p>
            <a:pPr>
              <a:defRPr sz="27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dchang@linkernetworks.com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 has unique IP but hard to access through pure IP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 to kubernetes Service</a:t>
            </a:r>
          </a:p>
        </p:txBody>
      </p:sp>
      <p:sp>
        <p:nvSpPr>
          <p:cNvPr id="223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Networks</a:t>
            </a:r>
          </a:p>
        </p:txBody>
      </p:sp>
      <p:sp>
        <p:nvSpPr>
          <p:cNvPr id="224" name="https://kubernetes.io/docs/concepts/services-networking/service/"/>
          <p:cNvSpPr txBox="1"/>
          <p:nvPr/>
        </p:nvSpPr>
        <p:spPr>
          <a:xfrm>
            <a:off x="1778152" y="8886966"/>
            <a:ext cx="944849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https://kubernetes.io/docs/concepts/services-networking/service/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Kubernetes Cluster"/>
          <p:cNvSpPr/>
          <p:nvPr/>
        </p:nvSpPr>
        <p:spPr>
          <a:xfrm>
            <a:off x="907701" y="2065798"/>
            <a:ext cx="11189398" cy="6462260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227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Pod to Service</a:t>
            </a:r>
          </a:p>
        </p:txBody>
      </p:sp>
      <p:sp>
        <p:nvSpPr>
          <p:cNvPr id="228" name="Node 2…"/>
          <p:cNvSpPr/>
          <p:nvPr/>
        </p:nvSpPr>
        <p:spPr>
          <a:xfrm>
            <a:off x="4745214" y="3334518"/>
            <a:ext cx="3514372" cy="4427620"/>
          </a:xfrm>
          <a:prstGeom prst="roundRect">
            <a:avLst>
              <a:gd name="adj" fmla="val 9417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10.10.1.3</a:t>
            </a:r>
          </a:p>
        </p:txBody>
      </p:sp>
      <p:sp>
        <p:nvSpPr>
          <p:cNvPr id="229" name="Deploy a K8s cluster on laptop…"/>
          <p:cNvSpPr txBox="1"/>
          <p:nvPr/>
        </p:nvSpPr>
        <p:spPr>
          <a:xfrm>
            <a:off x="952500" y="8683656"/>
            <a:ext cx="11099800" cy="83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to access app instead of access to a specific Pod IP?</a:t>
            </a:r>
          </a:p>
        </p:txBody>
      </p:sp>
      <p:sp>
        <p:nvSpPr>
          <p:cNvPr id="230" name="Node 1…"/>
          <p:cNvSpPr/>
          <p:nvPr/>
        </p:nvSpPr>
        <p:spPr>
          <a:xfrm>
            <a:off x="1018712" y="3334519"/>
            <a:ext cx="3514372" cy="4427619"/>
          </a:xfrm>
          <a:prstGeom prst="roundRect">
            <a:avLst>
              <a:gd name="adj" fmla="val 9417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10.10.1.2</a:t>
            </a:r>
          </a:p>
        </p:txBody>
      </p:sp>
      <p:sp>
        <p:nvSpPr>
          <p:cNvPr id="231" name="Node 3…"/>
          <p:cNvSpPr/>
          <p:nvPr/>
        </p:nvSpPr>
        <p:spPr>
          <a:xfrm>
            <a:off x="8471716" y="3334518"/>
            <a:ext cx="3514372" cy="4427620"/>
          </a:xfrm>
          <a:prstGeom prst="roundRect">
            <a:avLst>
              <a:gd name="adj" fmla="val 9417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10.10.1.4</a:t>
            </a:r>
          </a:p>
        </p:txBody>
      </p:sp>
      <p:sp>
        <p:nvSpPr>
          <p:cNvPr id="232" name="Pod 2…"/>
          <p:cNvSpPr/>
          <p:nvPr/>
        </p:nvSpPr>
        <p:spPr>
          <a:xfrm>
            <a:off x="5293235" y="4804518"/>
            <a:ext cx="2418330" cy="1487621"/>
          </a:xfrm>
          <a:prstGeom prst="roundRect">
            <a:avLst>
              <a:gd name="adj" fmla="val 12806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Pod 2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(Running)</a:t>
            </a:r>
          </a:p>
        </p:txBody>
      </p:sp>
      <p:sp>
        <p:nvSpPr>
          <p:cNvPr id="233" name="Pod 1 (Terminated)"/>
          <p:cNvSpPr/>
          <p:nvPr/>
        </p:nvSpPr>
        <p:spPr>
          <a:xfrm>
            <a:off x="9019737" y="4804518"/>
            <a:ext cx="2418330" cy="1487621"/>
          </a:xfrm>
          <a:prstGeom prst="roundRect">
            <a:avLst>
              <a:gd name="adj" fmla="val 12806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Pod 1</a:t>
            </a:r>
            <a:br/>
            <a:r>
              <a:t>(Terminated)</a:t>
            </a:r>
          </a:p>
        </p:txBody>
      </p:sp>
      <p:sp>
        <p:nvSpPr>
          <p:cNvPr id="234" name="Pod 3…"/>
          <p:cNvSpPr/>
          <p:nvPr/>
        </p:nvSpPr>
        <p:spPr>
          <a:xfrm>
            <a:off x="1552445" y="4818805"/>
            <a:ext cx="2418331" cy="1487621"/>
          </a:xfrm>
          <a:prstGeom prst="roundRect">
            <a:avLst>
              <a:gd name="adj" fmla="val 12806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Pod 3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(Creating)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Kubernetes Cluster"/>
          <p:cNvSpPr/>
          <p:nvPr/>
        </p:nvSpPr>
        <p:spPr>
          <a:xfrm>
            <a:off x="907701" y="2065798"/>
            <a:ext cx="11189398" cy="6462260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Kubernetes Cluster</a:t>
            </a:r>
          </a:p>
        </p:txBody>
      </p:sp>
      <p:sp>
        <p:nvSpPr>
          <p:cNvPr id="237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Service</a:t>
            </a:r>
          </a:p>
        </p:txBody>
      </p:sp>
      <p:sp>
        <p:nvSpPr>
          <p:cNvPr id="238" name="Node 2…"/>
          <p:cNvSpPr/>
          <p:nvPr/>
        </p:nvSpPr>
        <p:spPr>
          <a:xfrm>
            <a:off x="4745214" y="3334518"/>
            <a:ext cx="3514372" cy="4427620"/>
          </a:xfrm>
          <a:prstGeom prst="roundRect">
            <a:avLst>
              <a:gd name="adj" fmla="val 9417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2</a:t>
            </a:r>
          </a:p>
          <a:p>
            <a:pPr/>
            <a:r>
              <a:t>10.10.1.3</a:t>
            </a:r>
          </a:p>
        </p:txBody>
      </p:sp>
      <p:sp>
        <p:nvSpPr>
          <p:cNvPr id="239" name="Deploy a K8s cluster on laptop…"/>
          <p:cNvSpPr txBox="1"/>
          <p:nvPr/>
        </p:nvSpPr>
        <p:spPr>
          <a:xfrm>
            <a:off x="952500" y="8683656"/>
            <a:ext cx="11099800" cy="83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Access to a set of Pods through a single endpoint</a:t>
            </a:r>
          </a:p>
        </p:txBody>
      </p:sp>
      <p:sp>
        <p:nvSpPr>
          <p:cNvPr id="240" name="Node 1…"/>
          <p:cNvSpPr/>
          <p:nvPr/>
        </p:nvSpPr>
        <p:spPr>
          <a:xfrm>
            <a:off x="1018712" y="3334519"/>
            <a:ext cx="3514372" cy="4427619"/>
          </a:xfrm>
          <a:prstGeom prst="roundRect">
            <a:avLst>
              <a:gd name="adj" fmla="val 9417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1</a:t>
            </a:r>
          </a:p>
          <a:p>
            <a:pPr/>
            <a:r>
              <a:t>10.10.1.2</a:t>
            </a:r>
          </a:p>
        </p:txBody>
      </p:sp>
      <p:sp>
        <p:nvSpPr>
          <p:cNvPr id="241" name="Node 3…"/>
          <p:cNvSpPr/>
          <p:nvPr/>
        </p:nvSpPr>
        <p:spPr>
          <a:xfrm>
            <a:off x="8471716" y="3334518"/>
            <a:ext cx="3514372" cy="4427620"/>
          </a:xfrm>
          <a:prstGeom prst="roundRect">
            <a:avLst>
              <a:gd name="adj" fmla="val 9417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Node 3</a:t>
            </a:r>
          </a:p>
          <a:p>
            <a:pPr/>
            <a:r>
              <a:t>10.10.1.4</a:t>
            </a:r>
          </a:p>
        </p:txBody>
      </p:sp>
      <p:sp>
        <p:nvSpPr>
          <p:cNvPr id="242" name="Pod 2…"/>
          <p:cNvSpPr/>
          <p:nvPr/>
        </p:nvSpPr>
        <p:spPr>
          <a:xfrm>
            <a:off x="5293235" y="4804518"/>
            <a:ext cx="2418330" cy="1487621"/>
          </a:xfrm>
          <a:prstGeom prst="roundRect">
            <a:avLst>
              <a:gd name="adj" fmla="val 12806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Pod 2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(Running)</a:t>
            </a:r>
          </a:p>
        </p:txBody>
      </p:sp>
      <p:sp>
        <p:nvSpPr>
          <p:cNvPr id="243" name="Pod 1 (Terminated)"/>
          <p:cNvSpPr/>
          <p:nvPr/>
        </p:nvSpPr>
        <p:spPr>
          <a:xfrm>
            <a:off x="9019737" y="4804518"/>
            <a:ext cx="2418330" cy="1487621"/>
          </a:xfrm>
          <a:prstGeom prst="roundRect">
            <a:avLst>
              <a:gd name="adj" fmla="val 12806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-200295"/>
                  <a:lumOff val="22393"/>
                </a:schemeClr>
              </a:gs>
            </a:gsLst>
            <a:lin ang="16200000"/>
          </a:gradFill>
          <a:ln>
            <a:solidFill>
              <a:srgbClr val="FD5E48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Pod 1</a:t>
            </a:r>
            <a:br/>
            <a:r>
              <a:t>(Terminated)</a:t>
            </a:r>
          </a:p>
        </p:txBody>
      </p:sp>
      <p:sp>
        <p:nvSpPr>
          <p:cNvPr id="244" name="Pod 3…"/>
          <p:cNvSpPr/>
          <p:nvPr/>
        </p:nvSpPr>
        <p:spPr>
          <a:xfrm>
            <a:off x="1552445" y="4818805"/>
            <a:ext cx="2418331" cy="1487621"/>
          </a:xfrm>
          <a:prstGeom prst="roundRect">
            <a:avLst>
              <a:gd name="adj" fmla="val 12806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Pod 3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(Creating)</a:t>
            </a:r>
          </a:p>
        </p:txBody>
      </p:sp>
      <p:sp>
        <p:nvSpPr>
          <p:cNvPr id="245" name="Service"/>
          <p:cNvSpPr/>
          <p:nvPr/>
        </p:nvSpPr>
        <p:spPr>
          <a:xfrm>
            <a:off x="1566733" y="6096430"/>
            <a:ext cx="9871334" cy="838967"/>
          </a:xfrm>
          <a:prstGeom prst="roundRect">
            <a:avLst>
              <a:gd name="adj" fmla="val 22707"/>
            </a:avLst>
          </a:prstGeom>
          <a:gradFill>
            <a:gsLst>
              <a:gs pos="0">
                <a:srgbClr val="FF4FA7"/>
              </a:gs>
              <a:gs pos="100000">
                <a:schemeClr val="accent6">
                  <a:hueOff val="339517"/>
                  <a:satOff val="18181"/>
                  <a:lumOff val="21292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246" name="Arrow"/>
          <p:cNvSpPr/>
          <p:nvPr/>
        </p:nvSpPr>
        <p:spPr>
          <a:xfrm flipH="1" rot="16200000">
            <a:off x="3706958" y="7337376"/>
            <a:ext cx="1601233" cy="467596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Arrow"/>
          <p:cNvSpPr/>
          <p:nvPr/>
        </p:nvSpPr>
        <p:spPr>
          <a:xfrm rot="16200000">
            <a:off x="4186341" y="7337376"/>
            <a:ext cx="1601233" cy="467596"/>
          </a:xfrm>
          <a:prstGeom prst="rightArrow">
            <a:avLst>
              <a:gd name="adj1" fmla="val 32000"/>
              <a:gd name="adj2" fmla="val 173826"/>
            </a:avLst>
          </a:prstGeom>
          <a:solidFill>
            <a:schemeClr val="accent2"/>
          </a:solidFill>
          <a:ln w="25400">
            <a:solidFill>
              <a:srgbClr val="10A997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Service</a:t>
            </a:r>
          </a:p>
        </p:txBody>
      </p:sp>
      <p:sp>
        <p:nvSpPr>
          <p:cNvPr id="250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 Kubernetes Service is an abstraction which defines a logical set of Pods and a policy by which to access them - sometimes called a micro-service. </a:t>
            </a:r>
          </a:p>
        </p:txBody>
      </p:sp>
      <p:sp>
        <p:nvSpPr>
          <p:cNvPr id="251" name="https://kubernetes.io/docs/concepts/services-networking/service/"/>
          <p:cNvSpPr txBox="1"/>
          <p:nvPr/>
        </p:nvSpPr>
        <p:spPr>
          <a:xfrm>
            <a:off x="1778152" y="9055099"/>
            <a:ext cx="9448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https://kubernetes.io/docs/concepts/services-networking/service/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Kube-proxy</a:t>
            </a:r>
          </a:p>
        </p:txBody>
      </p:sp>
      <p:sp>
        <p:nvSpPr>
          <p:cNvPr id="256" name="https://kubernetes.io/docs/concepts/services-networking/service/"/>
          <p:cNvSpPr txBox="1"/>
          <p:nvPr/>
        </p:nvSpPr>
        <p:spPr>
          <a:xfrm>
            <a:off x="1778152" y="9055099"/>
            <a:ext cx="9448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https://kubernetes.io/docs/concepts/services-networking/service/</a:t>
            </a:r>
          </a:p>
        </p:txBody>
      </p:sp>
      <p:pic>
        <p:nvPicPr>
          <p:cNvPr id="257" name="services-userspace-overview.png" descr="services-userspace-over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7350" y="3009900"/>
            <a:ext cx="9690100" cy="544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Kube-proxy</a:t>
            </a:r>
          </a:p>
        </p:txBody>
      </p:sp>
      <p:sp>
        <p:nvSpPr>
          <p:cNvPr id="262" name="https://kubernetes.io/docs/concepts/services-networking/service/"/>
          <p:cNvSpPr txBox="1"/>
          <p:nvPr/>
        </p:nvSpPr>
        <p:spPr>
          <a:xfrm>
            <a:off x="1778152" y="9055099"/>
            <a:ext cx="9448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https://kubernetes.io/docs/concepts/services-networking/service/</a:t>
            </a:r>
          </a:p>
        </p:txBody>
      </p:sp>
      <p:sp>
        <p:nvSpPr>
          <p:cNvPr id="263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kube-proxy is responsible for implementing a form of virtual IP for Services of type other than ExternalName.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In short, update iptable rules to nodes for each services</a:t>
            </a:r>
          </a:p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64" name="node$ sudo iptables-save -t nat…"/>
          <p:cNvSpPr txBox="1"/>
          <p:nvPr/>
        </p:nvSpPr>
        <p:spPr>
          <a:xfrm>
            <a:off x="232016" y="5668995"/>
            <a:ext cx="12540768" cy="3048685"/>
          </a:xfrm>
          <a:prstGeom prst="rect">
            <a:avLst/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  <a:r>
              <a:t>node$ sudo iptables-save -t nat</a:t>
            </a:r>
          </a:p>
          <a:p>
            <a:pPr algn="l"/>
          </a:p>
          <a:p>
            <a:pPr algn="l"/>
            <a:r>
              <a:t>-A KUBE-SERVICES ! -s 10.233.64.0/18 -d 10.233.0.1/32 -p tcp -m comment --comment "default/kubernetes:https cluster IP" -m tcp --dport 443 -j KUBE-MARK-MASQ</a:t>
            </a:r>
          </a:p>
          <a:p>
            <a:pPr algn="l"/>
          </a:p>
          <a:p>
            <a:pPr algn="l"/>
            <a:r>
              <a:t>-A KUBE-SERVICES -d 10.233.0.1/32 -p tcp -m comment --comment "default/kubernetes:https cluster IP" -m tcp --dport 443 -j KUBE-SVC-NPX46M4PTMTKRN6Y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Discovering Service</a:t>
            </a:r>
          </a:p>
        </p:txBody>
      </p:sp>
      <p:sp>
        <p:nvSpPr>
          <p:cNvPr id="269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Environment variables injection by kubelet</a:t>
            </a:r>
            <a:br/>
            <a:r>
              <a:t>REDIS_MASTER_SERVICE_HOST</a:t>
            </a:r>
            <a:r>
              <a:rPr>
                <a:solidFill>
                  <a:srgbClr val="666666"/>
                </a:solidFill>
              </a:rPr>
              <a:t>=10</a:t>
            </a:r>
            <a:r>
              <a:rPr>
                <a:solidFill>
                  <a:srgbClr val="303030"/>
                </a:solidFill>
              </a:rPr>
              <a:t>.0.0.11</a:t>
            </a:r>
            <a:br>
              <a:rPr>
                <a:solidFill>
                  <a:srgbClr val="303030"/>
                </a:solidFill>
              </a:rPr>
            </a:br>
            <a:r>
              <a:t>REDIS_MASTER_SERVICE_PORT</a:t>
            </a:r>
            <a:r>
              <a:rPr>
                <a:solidFill>
                  <a:srgbClr val="666666"/>
                </a:solidFill>
              </a:rPr>
              <a:t>=6379</a:t>
            </a:r>
            <a:br/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DNS (Recommended)</a:t>
            </a:r>
            <a:br/>
            <a:r>
              <a:t>The DNS server watches the Kubernetes API for new Service and creates a set of DNS records for each</a:t>
            </a:r>
          </a:p>
        </p:txBody>
      </p:sp>
      <p:sp>
        <p:nvSpPr>
          <p:cNvPr id="270" name="https://kubernetes.io/docs/concepts/services-networking/service/"/>
          <p:cNvSpPr txBox="1"/>
          <p:nvPr/>
        </p:nvSpPr>
        <p:spPr>
          <a:xfrm>
            <a:off x="1778152" y="9055099"/>
            <a:ext cx="9448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https://kubernetes.io/docs/concepts/services-networking/service/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Kube-dns</a:t>
            </a:r>
          </a:p>
        </p:txBody>
      </p:sp>
      <p:sp>
        <p:nvSpPr>
          <p:cNvPr id="275" name="https://kubernetes.io/docs/concepts/services-networking/service/"/>
          <p:cNvSpPr txBox="1"/>
          <p:nvPr/>
        </p:nvSpPr>
        <p:spPr>
          <a:xfrm>
            <a:off x="1778152" y="9055099"/>
            <a:ext cx="94484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https://kubernetes.io/docs/concepts/services-networking/service/</a:t>
            </a:r>
          </a:p>
        </p:txBody>
      </p:sp>
      <p:sp>
        <p:nvSpPr>
          <p:cNvPr id="276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Kubernetes DNS schedules a DNS Pod and Service on the cluster, and configures the kubelets to tell individual containers to use the DNS Service’s IP to resolve DNS names.</a:t>
            </a:r>
          </a:p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77" name="Service…"/>
          <p:cNvSpPr txBox="1"/>
          <p:nvPr/>
        </p:nvSpPr>
        <p:spPr>
          <a:xfrm>
            <a:off x="529806" y="6203008"/>
            <a:ext cx="11945189" cy="1943784"/>
          </a:xfrm>
          <a:prstGeom prst="rect">
            <a:avLst/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Service</a:t>
            </a:r>
          </a:p>
          <a:p>
            <a:pPr algn="l"/>
            <a:r>
              <a:t>my-svc.my-namespace.svc.cluster.local -&gt; nginx.default.svc.cluster.local</a:t>
            </a:r>
          </a:p>
          <a:p>
            <a:pPr algn="l"/>
            <a:br/>
            <a:r>
              <a:t>Pod</a:t>
            </a:r>
          </a:p>
          <a:p>
            <a:pPr algn="l"/>
            <a:r>
              <a:t>pod-ip-address.my-namespace.pod.cluster.local -&gt; nginx-1.default.pod.cluster.local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Containers communication in a Pod </a:t>
            </a:r>
            <a:br/>
            <a:r>
              <a:t>-&gt; localhost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Assign a Pod a unique IP </a:t>
            </a:r>
            <a:br/>
            <a:r>
              <a:t>-&gt; flannel address space 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Pods on different nodes </a:t>
            </a:r>
            <a:br/>
            <a:r>
              <a:t>-&gt; flannel (VXLAN, overlay networks)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 to Service</a:t>
            </a:r>
            <a:br/>
            <a:r>
              <a:t>-&gt; service, proxy, dns</a:t>
            </a:r>
          </a:p>
        </p:txBody>
      </p:sp>
      <p:sp>
        <p:nvSpPr>
          <p:cNvPr id="282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Networks</a:t>
            </a:r>
          </a:p>
        </p:txBody>
      </p:sp>
      <p:sp>
        <p:nvSpPr>
          <p:cNvPr id="283" name="Thank you"/>
          <p:cNvSpPr txBox="1"/>
          <p:nvPr/>
        </p:nvSpPr>
        <p:spPr>
          <a:xfrm>
            <a:off x="5714034" y="8794777"/>
            <a:ext cx="157673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Thank you</a:t>
            </a:r>
          </a:p>
        </p:txBody>
      </p:sp>
      <p:sp>
        <p:nvSpPr>
          <p:cNvPr id="286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Docker containers networks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Containers communication in a Pod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Pods cross different nodes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 to Service</a:t>
            </a:r>
          </a:p>
        </p:txBody>
      </p:sp>
      <p:sp>
        <p:nvSpPr>
          <p:cNvPr id="127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8" name="https://kubernetes.io/docs/concepts/cluster-administration/networking/"/>
          <p:cNvSpPr txBox="1"/>
          <p:nvPr/>
        </p:nvSpPr>
        <p:spPr>
          <a:xfrm>
            <a:off x="1389075" y="9065870"/>
            <a:ext cx="10226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https://kubernetes.io/docs/concepts/cluster-administration/networking/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Bridge networks </a:t>
            </a:r>
            <a:br/>
            <a:r>
              <a:t>communicate namespaces through bridge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Host networks</a:t>
            </a:r>
            <a:br/>
            <a:r>
              <a:t>use host’s port, ip…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Container networks</a:t>
            </a:r>
          </a:p>
        </p:txBody>
      </p:sp>
      <p:sp>
        <p:nvSpPr>
          <p:cNvPr id="131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Docker Container Networks</a:t>
            </a:r>
          </a:p>
        </p:txBody>
      </p:sp>
      <p:sp>
        <p:nvSpPr>
          <p:cNvPr id="132" name="https://docs.docker.com/network/"/>
          <p:cNvSpPr txBox="1"/>
          <p:nvPr/>
        </p:nvSpPr>
        <p:spPr>
          <a:xfrm>
            <a:off x="4045559" y="9065870"/>
            <a:ext cx="49136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https://docs.docker.com/network/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Docker Bridge Networks</a:t>
            </a:r>
          </a:p>
        </p:txBody>
      </p:sp>
      <p:sp>
        <p:nvSpPr>
          <p:cNvPr id="137" name="https://docs.docker.com/v17.09/engine/userguide/networking/#default-networks"/>
          <p:cNvSpPr txBox="1"/>
          <p:nvPr/>
        </p:nvSpPr>
        <p:spPr>
          <a:xfrm>
            <a:off x="764692" y="9065870"/>
            <a:ext cx="114754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https://docs.docker.com/v17.09/engine/userguide/networking/#default-networks</a:t>
            </a:r>
          </a:p>
        </p:txBody>
      </p:sp>
      <p:pic>
        <p:nvPicPr>
          <p:cNvPr id="138" name="Screen Shot 2018-06-13 at 8.27.16 PM.png" descr="Screen Shot 2018-06-13 at 8.27.16 PM.png"/>
          <p:cNvPicPr>
            <a:picLocks noChangeAspect="1"/>
          </p:cNvPicPr>
          <p:nvPr/>
        </p:nvPicPr>
        <p:blipFill>
          <a:blip r:embed="rId2">
            <a:extLst/>
          </a:blip>
          <a:srcRect l="0" t="77799" r="28150" b="0"/>
          <a:stretch>
            <a:fillRect/>
          </a:stretch>
        </p:blipFill>
        <p:spPr>
          <a:xfrm>
            <a:off x="864989" y="3338953"/>
            <a:ext cx="11274863" cy="189587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Deploy a K8s cluster on laptop…"/>
          <p:cNvSpPr txBox="1"/>
          <p:nvPr/>
        </p:nvSpPr>
        <p:spPr>
          <a:xfrm>
            <a:off x="952500" y="6160778"/>
            <a:ext cx="11099800" cy="944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Docker daemon added a bridge, docker0 on host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Docker Bridge Networks</a:t>
            </a:r>
          </a:p>
        </p:txBody>
      </p:sp>
      <p:sp>
        <p:nvSpPr>
          <p:cNvPr id="142" name="virtualbox 5.1+ https://www.virtualbox.org/wiki/Downloa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3" name="https://docs.docker.com/v17.09/engine/userguide/networking/#default-networks"/>
          <p:cNvSpPr txBox="1"/>
          <p:nvPr/>
        </p:nvSpPr>
        <p:spPr>
          <a:xfrm>
            <a:off x="764692" y="9065870"/>
            <a:ext cx="114754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https://docs.docker.com/v17.09/engine/userguide/networking/#default-networks</a:t>
            </a:r>
          </a:p>
        </p:txBody>
      </p:sp>
      <p:sp>
        <p:nvSpPr>
          <p:cNvPr id="144" name="Deploy a K8s cluster on laptop…"/>
          <p:cNvSpPr txBox="1"/>
          <p:nvPr/>
        </p:nvSpPr>
        <p:spPr>
          <a:xfrm>
            <a:off x="952500" y="5404654"/>
            <a:ext cx="11099800" cy="347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$ docker run -itd —name busybox1 busy box</a:t>
            </a:r>
          </a:p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A eth0 inside container</a:t>
            </a:r>
          </a:p>
        </p:txBody>
      </p:sp>
      <p:pic>
        <p:nvPicPr>
          <p:cNvPr id="145" name="Screen Shot 2018-06-13 at 8.58.53 PM.png" descr="Screen Shot 2018-06-13 at 8.58.53 PM.png"/>
          <p:cNvPicPr>
            <a:picLocks noChangeAspect="1"/>
          </p:cNvPicPr>
          <p:nvPr/>
        </p:nvPicPr>
        <p:blipFill>
          <a:blip r:embed="rId2">
            <a:extLst/>
          </a:blip>
          <a:srcRect l="0" t="55446" r="40143" b="0"/>
          <a:stretch>
            <a:fillRect/>
          </a:stretch>
        </p:blipFill>
        <p:spPr>
          <a:xfrm>
            <a:off x="1240432" y="2020277"/>
            <a:ext cx="10523950" cy="4030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Docker Bridge Networks</a:t>
            </a:r>
          </a:p>
        </p:txBody>
      </p:sp>
      <p:sp>
        <p:nvSpPr>
          <p:cNvPr id="148" name="virtualbox 5.1+ https://www.virtualbox.org/wiki/Downloa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 defTabSz="457200">
              <a:lnSpc>
                <a:spcPts val="7900"/>
              </a:lnSpc>
              <a:spcBef>
                <a:spcPts val="1800"/>
              </a:spcBef>
              <a:buSzTx/>
              <a:buNone/>
              <a:defRPr sz="36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https://docs.docker.com/v17.09/engine/userguide/networking/#default-networks"/>
          <p:cNvSpPr txBox="1"/>
          <p:nvPr/>
        </p:nvSpPr>
        <p:spPr>
          <a:xfrm>
            <a:off x="764692" y="9065870"/>
            <a:ext cx="114754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https://docs.docker.com/v17.09/engine/userguide/networking/#default-networks</a:t>
            </a:r>
          </a:p>
        </p:txBody>
      </p:sp>
      <p:sp>
        <p:nvSpPr>
          <p:cNvPr id="150" name="Deploy a K8s cluster on laptop…"/>
          <p:cNvSpPr txBox="1"/>
          <p:nvPr/>
        </p:nvSpPr>
        <p:spPr>
          <a:xfrm>
            <a:off x="952500" y="6718300"/>
            <a:ext cx="11099800" cy="240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eth0@busybox1 -  veth2c792c@if7 - docker0</a:t>
            </a:r>
          </a:p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Assign an ip from docker0 to eth@busybox1</a:t>
            </a:r>
          </a:p>
        </p:txBody>
      </p:sp>
      <p:pic>
        <p:nvPicPr>
          <p:cNvPr id="151" name="Screen Shot 2018-06-13 at 9.06.52 PM.png" descr="Screen Shot 2018-06-13 at 9.06.52 PM.png"/>
          <p:cNvPicPr>
            <a:picLocks noChangeAspect="1"/>
          </p:cNvPicPr>
          <p:nvPr/>
        </p:nvPicPr>
        <p:blipFill>
          <a:blip r:embed="rId2">
            <a:extLst/>
          </a:blip>
          <a:srcRect l="0" t="0" r="41930" b="0"/>
          <a:stretch>
            <a:fillRect/>
          </a:stretch>
        </p:blipFill>
        <p:spPr>
          <a:xfrm>
            <a:off x="1806376" y="1956154"/>
            <a:ext cx="9391987" cy="4781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ocker Host"/>
          <p:cNvSpPr/>
          <p:nvPr/>
        </p:nvSpPr>
        <p:spPr>
          <a:xfrm>
            <a:off x="907701" y="2065798"/>
            <a:ext cx="11189398" cy="6462260"/>
          </a:xfrm>
          <a:prstGeom prst="roundRect">
            <a:avLst>
              <a:gd name="adj" fmla="val 12278"/>
            </a:avLst>
          </a:prstGeom>
          <a:solidFill>
            <a:srgbClr val="558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Docker Host</a:t>
            </a:r>
          </a:p>
        </p:txBody>
      </p:sp>
      <p:sp>
        <p:nvSpPr>
          <p:cNvPr id="154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Docker Bridge Networks</a:t>
            </a:r>
          </a:p>
        </p:txBody>
      </p:sp>
      <p:sp>
        <p:nvSpPr>
          <p:cNvPr id="155" name="Docker0…"/>
          <p:cNvSpPr/>
          <p:nvPr/>
        </p:nvSpPr>
        <p:spPr>
          <a:xfrm>
            <a:off x="907701" y="7565314"/>
            <a:ext cx="11189398" cy="10288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>
                <a:solidFill>
                  <a:srgbClr val="343334"/>
                </a:solidFill>
              </a:defRPr>
            </a:pPr>
            <a:r>
              <a:t>Docker0</a:t>
            </a:r>
          </a:p>
          <a:p>
            <a:pPr>
              <a:defRPr>
                <a:solidFill>
                  <a:srgbClr val="343334"/>
                </a:solidFill>
              </a:defRPr>
            </a:pPr>
            <a:r>
              <a:t>172.17.0.1/16</a:t>
            </a:r>
          </a:p>
        </p:txBody>
      </p:sp>
      <p:sp>
        <p:nvSpPr>
          <p:cNvPr id="156" name="busybox1…"/>
          <p:cNvSpPr/>
          <p:nvPr/>
        </p:nvSpPr>
        <p:spPr>
          <a:xfrm>
            <a:off x="1691260" y="3490911"/>
            <a:ext cx="3514372" cy="3290885"/>
          </a:xfrm>
          <a:prstGeom prst="roundRect">
            <a:avLst>
              <a:gd name="adj" fmla="val 10056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busybox1</a:t>
            </a:r>
          </a:p>
          <a:p>
            <a:pPr/>
            <a:r>
              <a:t>172.17.0.2</a:t>
            </a:r>
          </a:p>
          <a:p>
            <a:pPr/>
            <a:r>
              <a:t>(namespace 1)</a:t>
            </a:r>
          </a:p>
        </p:txBody>
      </p:sp>
      <p:sp>
        <p:nvSpPr>
          <p:cNvPr id="157" name="busybox2…"/>
          <p:cNvSpPr/>
          <p:nvPr/>
        </p:nvSpPr>
        <p:spPr>
          <a:xfrm>
            <a:off x="7799168" y="3490911"/>
            <a:ext cx="3514372" cy="3290885"/>
          </a:xfrm>
          <a:prstGeom prst="roundRect">
            <a:avLst>
              <a:gd name="adj" fmla="val 10056"/>
            </a:avLst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busybox2</a:t>
            </a:r>
          </a:p>
          <a:p>
            <a:pPr/>
            <a:r>
              <a:t>172.17.0.3</a:t>
            </a:r>
          </a:p>
          <a:p>
            <a:pPr/>
            <a:r>
              <a:t>(namespace 2)</a:t>
            </a:r>
          </a:p>
        </p:txBody>
      </p:sp>
      <p:sp>
        <p:nvSpPr>
          <p:cNvPr id="158" name="eth0…"/>
          <p:cNvSpPr/>
          <p:nvPr/>
        </p:nvSpPr>
        <p:spPr>
          <a:xfrm>
            <a:off x="8797402" y="5638475"/>
            <a:ext cx="2383544" cy="2421794"/>
          </a:xfrm>
          <a:prstGeom prst="roundRect">
            <a:avLst>
              <a:gd name="adj" fmla="val 1388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eth0</a:t>
            </a:r>
          </a:p>
          <a:p>
            <a:pPr/>
            <a:r>
              <a:t>172.17.0.3/16</a:t>
            </a:r>
          </a:p>
        </p:txBody>
      </p:sp>
      <p:sp>
        <p:nvSpPr>
          <p:cNvPr id="159" name="eth0…"/>
          <p:cNvSpPr/>
          <p:nvPr/>
        </p:nvSpPr>
        <p:spPr>
          <a:xfrm>
            <a:off x="1823854" y="5638475"/>
            <a:ext cx="2384768" cy="2421794"/>
          </a:xfrm>
          <a:prstGeom prst="roundRect">
            <a:avLst>
              <a:gd name="adj" fmla="val 1388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eth0</a:t>
            </a:r>
          </a:p>
          <a:p>
            <a:pPr/>
            <a:r>
              <a:t>172.17.0.2/16</a:t>
            </a:r>
          </a:p>
          <a:p>
            <a:pPr/>
          </a:p>
          <a:p>
            <a: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veth2c79…</a:t>
            </a:r>
          </a:p>
        </p:txBody>
      </p:sp>
      <p:sp>
        <p:nvSpPr>
          <p:cNvPr id="160" name="Deploy a K8s cluster on laptop…"/>
          <p:cNvSpPr txBox="1"/>
          <p:nvPr/>
        </p:nvSpPr>
        <p:spPr>
          <a:xfrm>
            <a:off x="952500" y="8683656"/>
            <a:ext cx="11099800" cy="838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sz="3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Container has unique ip on a single docker host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eploy a K8s cluster on laptop…"/>
          <p:cNvSpPr txBox="1"/>
          <p:nvPr/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Docker container networks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Containers communication in a Pod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Pods cross different nodes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t>Pod to Service</a:t>
            </a:r>
          </a:p>
        </p:txBody>
      </p:sp>
      <p:sp>
        <p:nvSpPr>
          <p:cNvPr id="165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Model</a:t>
            </a:r>
          </a:p>
        </p:txBody>
      </p:sp>
      <p:sp>
        <p:nvSpPr>
          <p:cNvPr id="166" name="https://kubernetes.io/docs/concepts/cluster-administration/networking/"/>
          <p:cNvSpPr txBox="1"/>
          <p:nvPr/>
        </p:nvSpPr>
        <p:spPr>
          <a:xfrm>
            <a:off x="1389075" y="9065870"/>
            <a:ext cx="10226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https://kubernetes.io/docs/concepts/cluster-administration/networking/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