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Google Sans Medium"/>
      <p:regular r:id="rId50"/>
      <p:bold r:id="rId51"/>
      <p:italic r:id="rId52"/>
      <p:boldItalic r:id="rId53"/>
    </p:embeddedFont>
    <p:embeddedFont>
      <p:font typeface="Google Sans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GoogleSansMedium-bold.fntdata"/><Relationship Id="rId50" Type="http://schemas.openxmlformats.org/officeDocument/2006/relationships/font" Target="fonts/GoogleSansMedium-regular.fntdata"/><Relationship Id="rId53" Type="http://schemas.openxmlformats.org/officeDocument/2006/relationships/font" Target="fonts/GoogleSansMedium-boldItalic.fntdata"/><Relationship Id="rId52" Type="http://schemas.openxmlformats.org/officeDocument/2006/relationships/font" Target="fonts/GoogleSansMedium-italic.fntdata"/><Relationship Id="rId11" Type="http://schemas.openxmlformats.org/officeDocument/2006/relationships/slide" Target="slides/slide6.xml"/><Relationship Id="rId55" Type="http://schemas.openxmlformats.org/officeDocument/2006/relationships/font" Target="fonts/GoogleSans-bold.fntdata"/><Relationship Id="rId10" Type="http://schemas.openxmlformats.org/officeDocument/2006/relationships/slide" Target="slides/slide5.xml"/><Relationship Id="rId54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57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56" Type="http://schemas.openxmlformats.org/officeDocument/2006/relationships/font" Target="fonts/GoogleSans-italic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.fntdata"/><Relationship Id="rId14" Type="http://schemas.openxmlformats.org/officeDocument/2006/relationships/slide" Target="slides/slide9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46cc99fdc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46cc99fd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35b4749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35b4749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http://ita.ee.lbl.gov/html/contrib/NASA-HTTP.html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e35b47495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e35b4749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35b47495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35b4749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35b474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e35b474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docker log / podman log</a:t>
            </a:r>
            <a:br>
              <a:rPr lang="zh-TW"/>
            </a:br>
            <a:r>
              <a:rPr lang="zh-TW"/>
              <a:t>GKE -&gt; stackdriver</a:t>
            </a:r>
            <a:br>
              <a:rPr lang="zh-TW"/>
            </a:br>
            <a:r>
              <a:rPr lang="zh-TW"/>
              <a:t>Make sure your k8s store log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a86b90c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a86b90c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35b4749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35b4749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水平拓展</a:t>
            </a:r>
            <a:br>
              <a:rPr lang="zh-TW"/>
            </a:b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86b90c1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86b90c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35b4749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35b4749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放 ELK有什麼優勢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3907260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390726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F6368"/>
                </a:solidFill>
              </a:rPr>
              <a:t>錢能解決就不要用人解決</a:t>
            </a:r>
            <a:endParaRPr sz="18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35b4749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35b4749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F6368"/>
                </a:solidFill>
              </a:rPr>
              <a:t>錢能解決就不要用人解決</a:t>
            </a:r>
            <a:endParaRPr sz="1800">
              <a:solidFill>
                <a:srgbClr val="5F636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3aa2320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3aa232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放 ELK有什麼優勢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3907260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e390726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35b47495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35b4749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39072603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e390726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e35b47495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e35b4749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3907260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e390726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a86b90c1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a86b90c1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Slow: type assertion, parse, execute, requires lots of optimization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e35b4749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e35b4749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 everythingtidying up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e39072603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e390726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e39072603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e3907260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3aa2320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3aa232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6cc99fdce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6cc99fdc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e3aa2320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4e3aa232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e3aa2320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e3aa232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4e35b47495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4e35b4749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a86b90c1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a86b90c1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e39072603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e3907260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e35b47495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e35b4749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e35b4749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e35b4749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4e35b4749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4e35b4749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ELK pros cons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e39072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e39072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Modeling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e35b4749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e35b4749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cc99fdc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cc99fdc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Focus more on Kibana and Logstash</a:t>
            </a:r>
            <a:br>
              <a:rPr lang="zh-TW"/>
            </a:br>
            <a:r>
              <a:rPr lang="zh-TW"/>
              <a:t>不必有全文搜索的專業知識，便可使用分析搜尋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6cc99fdce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6cc99fdc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a86b90c19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a86b90c1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a86b90c1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a86b90c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放 ELK</a:t>
            </a:r>
            <a:r>
              <a:rPr lang="zh-TW"/>
              <a:t>有什麼優勢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a86b90c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a86b90c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Engineer don’t log weather chats or dirty jokes. Those are diary of your application.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35b474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35b474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http://ita.ee.lbl.gov/html/contrib/NASA-HTTP.html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e35b4749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e35b474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 1">
  <p:cSld name="CAPTION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577775" y="3700"/>
            <a:ext cx="4566300" cy="51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65500" y="686950"/>
            <a:ext cx="4000500" cy="52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65500" y="1402775"/>
            <a:ext cx="40005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ubernetes.io/docs/concepts/cluster-administration/logging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raw.githubusercontent.com/chechiachang/elk-kubernetes/master/logstash/pipelines-configmap.ya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1698016" y="4125219"/>
            <a:ext cx="3098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David Chang</a:t>
            </a:r>
            <a:endParaRPr sz="1500">
              <a:solidFill>
                <a:srgbClr val="5F6368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DevOps@mithril</a:t>
            </a:r>
            <a:endParaRPr sz="15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859" y="3907906"/>
            <a:ext cx="977100" cy="977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529449" y="1934500"/>
            <a:ext cx="49413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ELK 監測 Kubernetes 應用</a:t>
            </a:r>
            <a:endParaRPr sz="31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749" y="844275"/>
            <a:ext cx="3368450" cy="33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Metrics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System Metrics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CPU / Memory / storage / IO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App Metrics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resource usage / performance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/>
          <p:nvPr/>
        </p:nvSpPr>
        <p:spPr>
          <a:xfrm>
            <a:off x="0" y="-3800"/>
            <a:ext cx="9182700" cy="51474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/>
        </p:nvSpPr>
        <p:spPr>
          <a:xfrm>
            <a:off x="1544624" y="2076000"/>
            <a:ext cx="5831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Metrics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How well your apps are</a:t>
            </a:r>
            <a:b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441947" y="2043725"/>
            <a:ext cx="69282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Kubernetes</a:t>
            </a:r>
            <a:endParaRPr sz="4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41947" y="2685000"/>
            <a:ext cx="74793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5F6368"/>
                </a:solidFill>
              </a:rPr>
              <a:t>Things always get a little complicated on Kubernetes ;)</a:t>
            </a:r>
            <a:endParaRPr sz="16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Kubernetes</a:t>
            </a: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logging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 u="sng">
                <a:solidFill>
                  <a:schemeClr val="hlink"/>
                </a:solidFill>
                <a:latin typeface="Google Sans"/>
                <a:ea typeface="Google Sans"/>
                <a:cs typeface="Google Sans"/>
                <a:sym typeface="Google Sans"/>
                <a:hlinkClick r:id="rId3"/>
              </a:rPr>
              <a:t>https://kubernetes.io/docs/concepts/cluster-administration/logging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Log of container runtime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Cluster-level logging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Make sure your k8s store log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407" y="1600200"/>
            <a:ext cx="19907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One Pod, kubectl logs :)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App generates log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Container runtime strout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Log file visible on Node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Apply a collector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Mount log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4575"/>
            <a:ext cx="4572000" cy="320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1000 pods, have fun :P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Hard to locate error pod / log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Terminated pod don’t log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microservices, components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Third party services, nginx, kafka, redis…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Multi-clusters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64575"/>
            <a:ext cx="4572000" cy="320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16975"/>
            <a:ext cx="4572000" cy="3200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269375"/>
            <a:ext cx="4572000" cy="320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Alternatives(?) to ELK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Datadog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Stackdriver for GCP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Prometheus / Grafana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Fluentd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弄清楚你的需求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441947" y="2043725"/>
            <a:ext cx="69282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第一次</a:t>
            </a: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E</a:t>
            </a: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LK就上手</a:t>
            </a:r>
            <a:endParaRPr sz="4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441957" y="2684993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雷都踩過了...</a:t>
            </a:r>
            <a:endParaRPr sz="16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675" y="606265"/>
            <a:ext cx="3930975" cy="39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Have a Elasticsearch + Kibana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Config / Deploy beats to your apps / nodes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Create index pattern on kibana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Add visualization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Quick Start ELK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Have a Elasticsearch + Kibana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Elastic Cloud (Saas)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No deployment, configuration, or cluster maitainance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Self-hosted open source ELK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no authentication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41947" y="2043725"/>
            <a:ext cx="69282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第一次ELK就上手</a:t>
            </a:r>
            <a:endParaRPr sz="4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41957" y="2684993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https://github.com/chechiachang/elk-kubernetes</a:t>
            </a:r>
            <a:endParaRPr sz="16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975" y="884350"/>
            <a:ext cx="3374800" cy="33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" y="19486"/>
            <a:ext cx="9144000" cy="510452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/>
          <p:nvPr/>
        </p:nvSpPr>
        <p:spPr>
          <a:xfrm>
            <a:off x="4" y="-3812"/>
            <a:ext cx="9182700" cy="51435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/>
        </p:nvSpPr>
        <p:spPr>
          <a:xfrm>
            <a:off x="1544624" y="2076000"/>
            <a:ext cx="5831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Create Deployment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/>
          <p:nvPr/>
        </p:nvSpPr>
        <p:spPr>
          <a:xfrm>
            <a:off x="0" y="-3800"/>
            <a:ext cx="9182700" cy="51474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1544624" y="2076000"/>
            <a:ext cx="5831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Elastic Cloud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Elasticsearch cluster + kibana node</a:t>
            </a:r>
            <a:b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583" y="0"/>
            <a:ext cx="731648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/>
          <p:nvPr/>
        </p:nvSpPr>
        <p:spPr>
          <a:xfrm>
            <a:off x="4" y="-3812"/>
            <a:ext cx="9182700" cy="51435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1544624" y="2076000"/>
            <a:ext cx="5831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Get id and auth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25" y="0"/>
            <a:ext cx="776434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/>
          <p:nvPr/>
        </p:nvSpPr>
        <p:spPr>
          <a:xfrm>
            <a:off x="0" y="-3800"/>
            <a:ext cx="9182700" cy="51474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6"/>
          <p:cNvSpPr txBox="1"/>
          <p:nvPr/>
        </p:nvSpPr>
        <p:spPr>
          <a:xfrm>
            <a:off x="1544624" y="2076000"/>
            <a:ext cx="5831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Deploy beats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2" name="Google Shape;212;p36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800"/>
            <a:ext cx="9144000" cy="51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7"/>
          <p:cNvSpPr/>
          <p:nvPr/>
        </p:nvSpPr>
        <p:spPr>
          <a:xfrm>
            <a:off x="0" y="-3800"/>
            <a:ext cx="9182700" cy="51474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1544624" y="2076000"/>
            <a:ext cx="5831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0" name="Google Shape;220;p37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b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Beats config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Elasticsearch authentication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Where’s log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Use module: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system, nginx, docker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beat-side data digestion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Logstash pipeline (for nginx)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39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How to parse nginx log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pattern match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Reduce raw data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Normalize log to basic type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Minimize index size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b="1" lang="zh-TW" sz="1800">
                <a:solidFill>
                  <a:srgbClr val="9900FF"/>
                </a:solidFill>
                <a:latin typeface="Google Sans"/>
                <a:ea typeface="Google Sans"/>
                <a:cs typeface="Google Sans"/>
                <a:sym typeface="Google Sans"/>
              </a:rPr>
              <a:t>T</a:t>
            </a:r>
            <a:r>
              <a:rPr b="1" lang="zh-TW" sz="1800">
                <a:solidFill>
                  <a:srgbClr val="9900FF"/>
                </a:solidFill>
                <a:latin typeface="Google Sans"/>
                <a:ea typeface="Google Sans"/>
                <a:cs typeface="Google Sans"/>
                <a:sym typeface="Google Sans"/>
              </a:rPr>
              <a:t>idying up</a:t>
            </a: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 your log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4294967295" type="body"/>
          </p:nvPr>
        </p:nvSpPr>
        <p:spPr>
          <a:xfrm>
            <a:off x="226250" y="150825"/>
            <a:ext cx="8719800" cy="4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35.185.145.221 - [35.185.145.221] - - [26/Dec/2018:10:44:22 +0000] "GET /modules/actions/api?timestamp=1545821062&amp;hash=e63ffc17319baa5524a7ad10dbb3c4be822c4e519d88efdae511116498d6c9e2 HTTP/1.1" 200 3 "-" "python-requests/2.18.4" 416 0.013 [default-app-server-80] 10.24.10.14:8080 3 0.014 200 67ce5290d19e39b2a6b614a617a1cd98</a:t>
            </a:r>
            <a:endParaRPr b="1">
              <a:solidFill>
                <a:srgbClr val="039BE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41"/>
          <p:cNvCxnSpPr/>
          <p:nvPr/>
        </p:nvCxnSpPr>
        <p:spPr>
          <a:xfrm>
            <a:off x="2886791" y="2607738"/>
            <a:ext cx="413100" cy="0"/>
          </a:xfrm>
          <a:prstGeom prst="straightConnector1">
            <a:avLst/>
          </a:prstGeom>
          <a:noFill/>
          <a:ln cap="flat" cmpd="sng" w="38100">
            <a:solidFill>
              <a:srgbClr val="747474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sp>
        <p:nvSpPr>
          <p:cNvPr id="243" name="Google Shape;243;p41"/>
          <p:cNvSpPr/>
          <p:nvPr/>
        </p:nvSpPr>
        <p:spPr>
          <a:xfrm rot="-3000207">
            <a:off x="6560192" y="2322720"/>
            <a:ext cx="379580" cy="718257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13334"/>
                </a:lnTo>
                <a:lnTo>
                  <a:pt x="3690" y="21600"/>
                </a:lnTo>
              </a:path>
            </a:pathLst>
          </a:custGeom>
          <a:noFill/>
          <a:ln cap="flat" cmpd="sng" w="38100">
            <a:solidFill>
              <a:srgbClr val="747474"/>
            </a:solidFill>
            <a:prstDash val="solid"/>
            <a:miter lim="8000"/>
            <a:headEnd len="med" w="med" type="triangle"/>
            <a:tailEnd len="med" w="med" type="triangl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41"/>
          <p:cNvCxnSpPr/>
          <p:nvPr/>
        </p:nvCxnSpPr>
        <p:spPr>
          <a:xfrm>
            <a:off x="4608434" y="2607738"/>
            <a:ext cx="413100" cy="0"/>
          </a:xfrm>
          <a:prstGeom prst="straightConnector1">
            <a:avLst/>
          </a:prstGeom>
          <a:noFill/>
          <a:ln cap="flat" cmpd="sng" w="38100">
            <a:solidFill>
              <a:srgbClr val="747474"/>
            </a:solidFill>
            <a:prstDash val="solid"/>
            <a:miter lim="8000"/>
            <a:headEnd len="med" w="med" type="triangle"/>
            <a:tailEnd len="med" w="med" type="triangle"/>
          </a:ln>
        </p:spPr>
      </p:cxnSp>
      <p:grpSp>
        <p:nvGrpSpPr>
          <p:cNvPr id="245" name="Google Shape;245;p41"/>
          <p:cNvGrpSpPr/>
          <p:nvPr/>
        </p:nvGrpSpPr>
        <p:grpSpPr>
          <a:xfrm>
            <a:off x="1598847" y="2269223"/>
            <a:ext cx="1229752" cy="665300"/>
            <a:chOff x="0" y="0"/>
            <a:chExt cx="4221600" cy="2283900"/>
          </a:xfrm>
        </p:grpSpPr>
        <p:sp>
          <p:nvSpPr>
            <p:cNvPr id="246" name="Google Shape;246;p41"/>
            <p:cNvSpPr/>
            <p:nvPr/>
          </p:nvSpPr>
          <p:spPr>
            <a:xfrm>
              <a:off x="0" y="0"/>
              <a:ext cx="4221600" cy="2283900"/>
            </a:xfrm>
            <a:prstGeom prst="roundRect">
              <a:avLst>
                <a:gd fmla="val 194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13023" y="450616"/>
              <a:ext cx="4195500" cy="13827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900">
                  <a:solidFill>
                    <a:srgbClr val="FFFFFF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beat</a:t>
              </a:r>
              <a:endParaRPr sz="500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48" name="Google Shape;248;p41"/>
          <p:cNvGrpSpPr/>
          <p:nvPr/>
        </p:nvGrpSpPr>
        <p:grpSpPr>
          <a:xfrm>
            <a:off x="3349587" y="2275387"/>
            <a:ext cx="1229752" cy="665300"/>
            <a:chOff x="0" y="0"/>
            <a:chExt cx="4221600" cy="2283900"/>
          </a:xfrm>
        </p:grpSpPr>
        <p:sp>
          <p:nvSpPr>
            <p:cNvPr id="249" name="Google Shape;249;p41"/>
            <p:cNvSpPr/>
            <p:nvPr/>
          </p:nvSpPr>
          <p:spPr>
            <a:xfrm>
              <a:off x="0" y="0"/>
              <a:ext cx="4221600" cy="2283900"/>
            </a:xfrm>
            <a:prstGeom prst="roundRect">
              <a:avLst>
                <a:gd fmla="val 1947" name="adj"/>
              </a:avLst>
            </a:prstGeom>
            <a:solidFill>
              <a:srgbClr val="EA433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13023" y="450616"/>
              <a:ext cx="4195500" cy="13827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900">
                  <a:solidFill>
                    <a:schemeClr val="l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logstash</a:t>
              </a:r>
              <a:endParaRPr sz="5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251" name="Google Shape;251;p41"/>
          <p:cNvGrpSpPr/>
          <p:nvPr/>
        </p:nvGrpSpPr>
        <p:grpSpPr>
          <a:xfrm>
            <a:off x="5068816" y="2275387"/>
            <a:ext cx="1316469" cy="665300"/>
            <a:chOff x="0" y="0"/>
            <a:chExt cx="4519289" cy="2283900"/>
          </a:xfrm>
        </p:grpSpPr>
        <p:sp>
          <p:nvSpPr>
            <p:cNvPr id="252" name="Google Shape;252;p41"/>
            <p:cNvSpPr/>
            <p:nvPr/>
          </p:nvSpPr>
          <p:spPr>
            <a:xfrm>
              <a:off x="0" y="0"/>
              <a:ext cx="4221600" cy="2283900"/>
            </a:xfrm>
            <a:prstGeom prst="roundRect">
              <a:avLst>
                <a:gd fmla="val 1947" name="adj"/>
              </a:avLst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500" u="none" cap="none" strike="noStrike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12989" y="450611"/>
              <a:ext cx="4506300" cy="138270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lt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Elasticsearch</a:t>
              </a:r>
              <a:endParaRPr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54" name="Google Shape;254;p41"/>
          <p:cNvSpPr/>
          <p:nvPr/>
        </p:nvSpPr>
        <p:spPr>
          <a:xfrm>
            <a:off x="6436864" y="3017251"/>
            <a:ext cx="1056713" cy="1057205"/>
          </a:xfrm>
          <a:custGeom>
            <a:rect b="b" l="l" r="r" t="t"/>
            <a:pathLst>
              <a:path extrusionOk="0" h="19679" w="19679">
                <a:moveTo>
                  <a:pt x="16797" y="2881"/>
                </a:moveTo>
                <a:cubicBezTo>
                  <a:pt x="20640" y="6724"/>
                  <a:pt x="20640" y="12953"/>
                  <a:pt x="16797" y="16796"/>
                </a:cubicBezTo>
                <a:cubicBezTo>
                  <a:pt x="12954" y="20639"/>
                  <a:pt x="6725" y="20639"/>
                  <a:pt x="2882" y="16796"/>
                </a:cubicBezTo>
                <a:cubicBezTo>
                  <a:pt x="-960" y="12953"/>
                  <a:pt x="-960" y="6724"/>
                  <a:pt x="2882" y="2881"/>
                </a:cubicBezTo>
                <a:cubicBezTo>
                  <a:pt x="6725" y="-961"/>
                  <a:pt x="12954" y="-961"/>
                  <a:pt x="16797" y="28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500" u="none" cap="none" strike="noStrike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6385287" y="3404486"/>
            <a:ext cx="1159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25700" spcFirstLastPara="1" rIns="25700" wrap="square" tIns="2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Kinana</a:t>
            </a:r>
            <a:endParaRPr sz="19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6" name="Google Shape;256;p41"/>
          <p:cNvSpPr txBox="1"/>
          <p:nvPr>
            <p:ph idx="4294967295" type="body"/>
          </p:nvPr>
        </p:nvSpPr>
        <p:spPr>
          <a:xfrm>
            <a:off x="803076" y="4616609"/>
            <a:ext cx="39135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i="1" lang="zh-TW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Chart Data Source Info</a:t>
            </a:r>
            <a:endParaRPr i="1" sz="11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1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1"/>
          <p:cNvSpPr txBox="1"/>
          <p:nvPr/>
        </p:nvSpPr>
        <p:spPr>
          <a:xfrm>
            <a:off x="571506" y="317670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ELKB for complex data</a:t>
            </a:r>
            <a:endParaRPr sz="24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571507" y="836818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9" name="Google Shape;259;p41"/>
          <p:cNvSpPr txBox="1"/>
          <p:nvPr/>
        </p:nvSpPr>
        <p:spPr>
          <a:xfrm>
            <a:off x="571507" y="836818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Logstash pipeline: </a:t>
            </a:r>
            <a:br>
              <a:rPr lang="zh-TW" sz="16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6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	inputs → filters → outputs</a:t>
            </a:r>
            <a:br>
              <a:rPr lang="zh-TW" sz="16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6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idx="4294967295" type="body"/>
          </p:nvPr>
        </p:nvSpPr>
        <p:spPr>
          <a:xfrm>
            <a:off x="226250" y="150825"/>
            <a:ext cx="8719800" cy="4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 u="sng">
                <a:solidFill>
                  <a:schemeClr val="hlink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https://raw.githubusercontent.com/chechiachang/elk-kubernetes/master/logstash/pipelines-configmap.yaml</a:t>
            </a:r>
            <a:br>
              <a:rPr lang="zh-TW" sz="14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beats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75715E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# The lisening port of logstash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AE81F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5044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"0.0.0.0"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zh-TW" sz="1050">
                <a:solidFill>
                  <a:srgbClr val="75715E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# Nginx-ingress controller example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[kubernetes][container][</a:t>
            </a:r>
            <a:r>
              <a:rPr lang="zh-TW" sz="1050">
                <a:solidFill>
                  <a:srgbClr val="AE81F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"nginx-ingress-controller"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…… 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zh-TW" sz="1050">
                <a:solidFill>
                  <a:srgbClr val="75715E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# filter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elasticsearch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hosts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[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"https://${ELASTICSEARCH_HOST}:${ELASTICSEARCH_PORT}"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"${ELASTICSEARCH_USERNAME}"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"${ELASTICSEARCH_PASSWORD}"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"%{[@metadata][beat]}-%{[@metadata][version]}-%{+YYYY.MM.dd}"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manage_template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039BE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441947" y="2043725"/>
            <a:ext cx="69282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What is ELK Stack?</a:t>
            </a:r>
            <a:endParaRPr sz="4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idx="4294967295" type="body"/>
          </p:nvPr>
        </p:nvSpPr>
        <p:spPr>
          <a:xfrm>
            <a:off x="66000" y="150825"/>
            <a:ext cx="9012000" cy="4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zh-TW" sz="1050">
                <a:solidFill>
                  <a:srgbClr val="75715E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# Nginx-ingress controller example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[kubernetes][container][</a:t>
            </a:r>
            <a:r>
              <a:rPr lang="zh-TW" sz="1050">
                <a:solidFill>
                  <a:srgbClr val="AE81F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"nginx-ingress-controller"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75715E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# Parse message with grok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grok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{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“...” 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#remove_field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mutate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add_field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{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"read_timestamp"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"%{@timestamp}"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}}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[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"[nginx][access][time]"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"dd/MMM/YYYY:H:m:s Z"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remove_field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"[nginx][access][time]"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kv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"[nginx][access][url_params]"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field_split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"&amp;"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useragent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"[nginx][access][agent]"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"[nginx][access][user_agent]"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remove_field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"[nginx][access][agent]"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geoip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"[nginx][access][remote_ip]"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F9267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=&gt; </a:t>
            </a:r>
            <a:r>
              <a:rPr lang="zh-TW" sz="105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"[nginx][access][geoip]"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zh-TW" sz="1050">
                <a:solidFill>
                  <a:srgbClr val="75715E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#fields =&gt; ["country_name","city_name","real_region_name","latitude","longitude","ip","location"]</a:t>
            </a:r>
            <a:b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05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039BE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idx="4294967295" type="body"/>
          </p:nvPr>
        </p:nvSpPr>
        <p:spPr>
          <a:xfrm>
            <a:off x="226250" y="150825"/>
            <a:ext cx="8719800" cy="4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35.185.145.221 - [35.185.145.221] - - [26/Dec/2018:10:44:22 +0000] "GET /modules/actions/api?timestamp=1545821062&amp;hash=e63ffc17319baa5524a7ad10dbb3c4be822c4e519d88efdae511116498d6c9e2 HTTP/1.1" 200 3 "-" "python-requests/2.18.4" 416 0.013 [default-app-server-80] 10.24.10.14:8080 3 0.014 200 67ce5290d19e39b2a6b614a617a1cd98</a:t>
            </a:r>
            <a:b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%{IPORHOST:[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remote_ip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- \[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%{IPORHOST:[nginx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remote_ip_list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]}\] - %{DATA:[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user_name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\[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%{HTTPDATE:[nginx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time_local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]}\] \"%{WORD:[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%{DATA:[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HTTP/%{NUMBER:[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http_version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]}\" %{NUMBER:[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response_code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%{NUMBER:[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body_sent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\"%{DATA:[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referrer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]}\" \"%{DATA:[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user_agent_original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]}\" %{NUMBER:[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request_length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%{NUMBER:[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request_time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\[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%{DATA:[nginx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proxy_upstream_name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]}\] %{DATA:[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upstream_addr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%{NUMBER:[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upstream_response_length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%{NUMBER:[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upstream_response_time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%{NUMBER:[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upstream_status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 %{DATA:[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nginx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66D9EF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zh-TW" sz="1100">
                <a:solidFill>
                  <a:srgbClr val="E6DB74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req_id</a:t>
            </a:r>
            <a:r>
              <a:rPr lang="zh-TW" sz="1100">
                <a:solidFill>
                  <a:srgbClr val="F8F8F2"/>
                </a:solidFill>
                <a:highlight>
                  <a:srgbClr val="23241F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1100">
              <a:solidFill>
                <a:srgbClr val="F8F8F2"/>
              </a:solidFill>
              <a:highlight>
                <a:srgbClr val="2324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039BE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26" y="0"/>
            <a:ext cx="90157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5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/>
        </p:nvSpPr>
        <p:spPr>
          <a:xfrm>
            <a:off x="441947" y="2043725"/>
            <a:ext cx="69282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Real Use Cases</a:t>
            </a:r>
            <a:endParaRPr sz="4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441957" y="2684993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0" y="0"/>
            <a:ext cx="90201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/>
          <p:nvPr/>
        </p:nvSpPr>
        <p:spPr>
          <a:xfrm>
            <a:off x="4" y="-3812"/>
            <a:ext cx="9182700" cy="51435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7"/>
          <p:cNvSpPr txBox="1"/>
          <p:nvPr/>
        </p:nvSpPr>
        <p:spPr>
          <a:xfrm>
            <a:off x="1544624" y="2076000"/>
            <a:ext cx="5831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System Metrics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30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8"/>
          <p:cNvSpPr/>
          <p:nvPr/>
        </p:nvSpPr>
        <p:spPr>
          <a:xfrm>
            <a:off x="4" y="-3812"/>
            <a:ext cx="9182700" cy="51435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8"/>
          <p:cNvSpPr txBox="1"/>
          <p:nvPr/>
        </p:nvSpPr>
        <p:spPr>
          <a:xfrm>
            <a:off x="1544625" y="2076000"/>
            <a:ext cx="66666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System Metric Dashboard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2" name="Google Shape;302;p48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9"/>
          <p:cNvSpPr/>
          <p:nvPr/>
        </p:nvSpPr>
        <p:spPr>
          <a:xfrm>
            <a:off x="4" y="-3812"/>
            <a:ext cx="9182700" cy="51435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9"/>
          <p:cNvSpPr txBox="1"/>
          <p:nvPr/>
        </p:nvSpPr>
        <p:spPr>
          <a:xfrm>
            <a:off x="1544624" y="2076000"/>
            <a:ext cx="5831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Kibana Nginx Dashboard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0" name="Google Shape;310;p49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0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Log 放 DB 不好嗎?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資料讀取的方便性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 Define Language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分析工具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Elastic Data Storage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full-text search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visualization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1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導入ELK心路歷程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51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Datadog, Stackdriver,...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訂立需求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收集所有資料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釐清需求 &lt;-&gt; 整理資料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穩定需求與pipeline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產生視覺化報表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提供資料 / 告警給團隊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ELK pros &amp; cons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lightweight collector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powerful data pipeline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elastic data write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complex search and query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Analysis tools &amp; Visulization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Storage consuming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Not for permanant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3 open source projects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Kibana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分析和可視化平台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Elasticsearch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分布式全文搜索引擎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Logstash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數據收集和日誌解析引擎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Beats</a:t>
            </a:r>
            <a:br>
              <a:rPr lang="zh-TW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lightweight data shippers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318588"/>
            <a:ext cx="4567225" cy="450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3"/>
          <p:cNvSpPr txBox="1"/>
          <p:nvPr/>
        </p:nvSpPr>
        <p:spPr>
          <a:xfrm>
            <a:off x="571507" y="1866724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Q&amp;A</a:t>
            </a:r>
            <a:endParaRPr sz="4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34" name="Google Shape;33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859" y="3907906"/>
            <a:ext cx="977100" cy="977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825" y="0"/>
            <a:ext cx="77643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441947" y="2043725"/>
            <a:ext cx="69282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Why</a:t>
            </a:r>
            <a:r>
              <a:rPr lang="zh-TW" sz="40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ELK</a:t>
            </a:r>
            <a:endParaRPr sz="40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441957" y="2684993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為何要收 Log / Metrics？放DB 不好嗎？</a:t>
            </a:r>
            <a:endParaRPr sz="16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Why Collect log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Why log exists?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Debug with your log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Debug ahead of your error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ML?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571507" y="1521099"/>
            <a:ext cx="53307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System logs</a:t>
            </a:r>
            <a:endParaRPr sz="24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571500" y="2184023"/>
            <a:ext cx="3711300" cy="2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System logs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SSH access, events, stress</a:t>
            </a: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…</a:t>
            </a:r>
            <a:b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</a:pPr>
            <a:r>
              <a:rPr lang="zh-TW" sz="18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Access log (Nginx)</a:t>
            </a:r>
            <a:endParaRPr sz="18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" y="0"/>
            <a:ext cx="913514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4" y="-3812"/>
            <a:ext cx="9182700" cy="5143500"/>
          </a:xfrm>
          <a:prstGeom prst="rect">
            <a:avLst/>
          </a:prstGeom>
          <a:solidFill>
            <a:srgbClr val="000000">
              <a:alpha val="4115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1544624" y="2076000"/>
            <a:ext cx="58311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Logs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1544622" y="2685000"/>
            <a:ext cx="74184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Diary of your application</a:t>
            </a:r>
            <a:endParaRPr sz="16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