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.png" ContentType="image/png"/>
  <Override PartName="/ppt/media/image5.gif" ContentType="image/gif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E492EC4-4E6E-4386-BF10-3926255F8DA9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Recommending picking out he most interesting and important parts from your documentation.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20000"/>
              </a:lnSpc>
            </a:pPr>
            <a:r>
              <a:rPr b="0" lang="en-GB" sz="1200" spc="-1" strike="noStrike">
                <a:solidFill>
                  <a:srgbClr val="046086"/>
                </a:solidFill>
                <a:latin typeface="Open Sans"/>
              </a:rPr>
              <a:t>Example dot points</a:t>
            </a:r>
            <a:endParaRPr b="0" lang="en-GB" sz="12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46086"/>
                </a:solidFill>
                <a:latin typeface="Open Sans"/>
              </a:rPr>
              <a:t>Most important classifier was XGBoost</a:t>
            </a:r>
            <a:endParaRPr b="0" lang="en-GB" sz="12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46086"/>
                </a:solidFill>
                <a:latin typeface="Open Sans"/>
              </a:rPr>
              <a:t>The three most important features were car color, make of the car, number of miles</a:t>
            </a:r>
            <a:endParaRPr b="0" lang="en-GB" sz="12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46086"/>
                </a:solidFill>
                <a:latin typeface="Open Sans"/>
              </a:rPr>
              <a:t>One of my biggest insights was that building a separate classifier for each brand of car gave me a big performance improvement</a:t>
            </a:r>
            <a:endParaRPr b="0" lang="en-GB" sz="12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46086"/>
                </a:solidFill>
                <a:latin typeface="Open Sans"/>
              </a:rPr>
              <a:t>Used Python (Pandas and XGBoost)</a:t>
            </a:r>
            <a:endParaRPr b="0" lang="en-GB" sz="12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60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2742120" cy="51426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2361240" cy="30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90000" tIns="360000" bIns="360000" anchor="ctr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46085"/>
                </a:solidFill>
                <a:latin typeface="Verdana"/>
                <a:ea typeface="ＭＳ Ｐゴシック"/>
              </a:rPr>
              <a:t>Kaggle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46085"/>
                </a:solidFill>
                <a:latin typeface="Verdana"/>
                <a:ea typeface="ＭＳ Ｐゴシック"/>
              </a:rPr>
              <a:t>3</a:t>
            </a:r>
            <a:r>
              <a:rPr b="1" lang="en-GB" sz="1400" spc="-1" strike="noStrike">
                <a:solidFill>
                  <a:srgbClr val="046085"/>
                </a:solidFill>
                <a:latin typeface="Verdana"/>
                <a:ea typeface="ＭＳ Ｐゴシック"/>
              </a:rPr>
              <a:t>th Place Solution to the TalkingData Competition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84" name="Picture 6" descr=""/>
          <p:cNvPicPr/>
          <p:nvPr/>
        </p:nvPicPr>
        <p:blipFill>
          <a:blip r:embed="rId1"/>
          <a:stretch/>
        </p:blipFill>
        <p:spPr>
          <a:xfrm>
            <a:off x="504360" y="4476600"/>
            <a:ext cx="789840" cy="300600"/>
          </a:xfrm>
          <a:prstGeom prst="rect">
            <a:avLst/>
          </a:prstGeom>
          <a:ln>
            <a:noFill/>
          </a:ln>
        </p:spPr>
      </p:pic>
      <p:pic>
        <p:nvPicPr>
          <p:cNvPr id="85" name="Picture 2" descr=""/>
          <p:cNvPicPr/>
          <p:nvPr/>
        </p:nvPicPr>
        <p:blipFill>
          <a:blip r:embed="rId2"/>
          <a:stretch/>
        </p:blipFill>
        <p:spPr>
          <a:xfrm>
            <a:off x="2743200" y="-180000"/>
            <a:ext cx="6399720" cy="541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 flipH="1">
            <a:off x="-720" y="-19080"/>
            <a:ext cx="1980000" cy="514260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05560" y="308880"/>
            <a:ext cx="1570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Agenda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819520" y="308880"/>
            <a:ext cx="5713920" cy="31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Background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Summary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Feature selection &amp; engineering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Optimization variant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Training methods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Important findings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Simple model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flipH="1">
            <a:off x="-720" y="-19080"/>
            <a:ext cx="1980000" cy="514260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205560" y="308880"/>
            <a:ext cx="1570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Background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166920" y="284040"/>
            <a:ext cx="4056120" cy="18183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3200400" y="2651760"/>
            <a:ext cx="4205520" cy="173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 flipH="1">
            <a:off x="-720" y="-19080"/>
            <a:ext cx="1980000" cy="514260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205560" y="308880"/>
            <a:ext cx="1570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Summary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743200" y="274320"/>
            <a:ext cx="5866200" cy="48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en Sans"/>
                <a:ea typeface="ヒラギノ角ゴ Pro W3"/>
              </a:rPr>
              <a:t>The success of our team relies mostly on feature engineering and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en Sans"/>
                <a:ea typeface="ヒラギノ角ゴ Pro W3"/>
              </a:rPr>
              <a:t>ensembling. The most important findings: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Train and ensamble different models for devices with events /without events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One hot encoding of categorical features (including app ids)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2 stage optimization for mlogloss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Combine different model predictions optimizing logloss in 5 folds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Algorithms used: XGBoost, NNET (Keras), Regression, Elastic Net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 flipH="1">
            <a:off x="-720" y="-19080"/>
            <a:ext cx="1980000" cy="514260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409680" y="1097280"/>
            <a:ext cx="15703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Features Selection / Engineering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557440" y="199800"/>
            <a:ext cx="5866200" cy="42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en Sans"/>
                <a:ea typeface="ヒラギノ角ゴ Pro W3"/>
              </a:rPr>
              <a:t>Feature Engineering: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Dummies for brands, models, and app_id (sparse matrix)</a:t>
            </a:r>
            <a:endParaRPr b="0" lang="en-GB" sz="16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TF-IDF of brand and model + labels(with events)</a:t>
            </a:r>
            <a:endParaRPr b="0" lang="en-GB" sz="16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Count how often each category appears in the app list (all apps that can be assigned to the device)</a:t>
            </a:r>
            <a:endParaRPr b="0" lang="en-GB" sz="16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Count how often each app appears in the event list</a:t>
            </a:r>
            <a:endParaRPr b="0" lang="en-GB" sz="16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Frequency of brands and model names</a:t>
            </a:r>
            <a:endParaRPr b="0" lang="en-GB" sz="16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Calculate median latitude and longitude of events.</a:t>
            </a:r>
            <a:endParaRPr b="0" lang="en-GB" sz="16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Count at which hour and at which weekday the events happened.</a:t>
            </a:r>
            <a:endParaRPr b="0" lang="en-GB" sz="16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Ratios of label categories for a given device</a:t>
            </a:r>
            <a:endParaRPr b="0" lang="en-GB" sz="16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Flag indicating if the device has event data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 flipH="1">
            <a:off x="-720" y="-19080"/>
            <a:ext cx="1980000" cy="514260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205560" y="308880"/>
            <a:ext cx="157032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Logloss optimization variant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560320" y="182880"/>
            <a:ext cx="5866200" cy="52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en Sans"/>
                <a:ea typeface="ヒラギノ角ゴ Pro W3"/>
              </a:rPr>
              <a:t>2-Stage optimization for mlogloss: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The following technique was key in improving xgboost performance. It was particularly good for devices with no events: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Predict the probability of gender (Stage 1)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Use gender as additional feature and predict the probability of age groups (Stage 2)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Combine the predictions using the definition of conditional probability: </a:t>
            </a:r>
            <a:br/>
            <a:r>
              <a:rPr b="0" lang="en-GB" sz="1800" spc="-1" strike="noStrike">
                <a:solidFill>
                  <a:srgbClr val="046086"/>
                </a:solidFill>
                <a:latin typeface="Open Sans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584800" y="3564720"/>
            <a:ext cx="6342840" cy="9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 flipH="1">
            <a:off x="-720" y="-19080"/>
            <a:ext cx="1980000" cy="514260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205560" y="308880"/>
            <a:ext cx="157032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Training Methods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567520" y="-195120"/>
            <a:ext cx="6614640" cy="55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Matias / Keras + Regression (1 model)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Matias / Keras (1 model)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Matias / Xgboosts (3 models)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Matias / Elastic net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Danijel / Xgboost 2 stages (1 model)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46086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Danijel / Keras (3 models)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The predictions were optimized using the optim package in R (5 folds)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Independent optimizations for devices with events and devices without events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GB" sz="20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Training time: ranges from 12 to 2 hours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 flipH="1">
            <a:off x="-720" y="-19080"/>
            <a:ext cx="1980000" cy="5142600"/>
          </a:xfrm>
          <a:prstGeom prst="rect">
            <a:avLst/>
          </a:prstGeom>
          <a:solidFill>
            <a:srgbClr val="e7ed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205560" y="308880"/>
            <a:ext cx="15703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46086"/>
                </a:solidFill>
                <a:latin typeface="Open Sans"/>
                <a:ea typeface="ヒラギノ角ゴ Pro W3"/>
              </a:rPr>
              <a:t>Leaderboard Performance Chart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743200" y="731520"/>
            <a:ext cx="5840280" cy="34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8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2019-01-09T08:12:00Z</dcterms:modified>
  <cp:revision>2</cp:revision>
  <dc:subject/>
  <dc:title/>
</cp:coreProperties>
</file>