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EB5BE52-A5AF-4E3C-8314-45D9C35B7E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Recommending picking out he most interesting and important parts from your documentation.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F032B31-E951-4C1A-80B0-5224C0C63D0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22F3E51-908D-420F-81EE-F65C7C83C37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470FF3F-5E11-4F82-9781-635BED36E30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</a:pPr>
            <a:r>
              <a:rPr lang="en-US" sz="1200">
                <a:solidFill>
                  <a:srgbClr val="046086"/>
                </a:solidFill>
                <a:latin typeface="Open Sans"/>
              </a:rPr>
              <a:t>Example dot points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200">
                <a:solidFill>
                  <a:srgbClr val="046086"/>
                </a:solidFill>
                <a:latin typeface="Open Sans"/>
              </a:rPr>
              <a:t>Most important classifier was XGBoost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200">
                <a:solidFill>
                  <a:srgbClr val="046086"/>
                </a:solidFill>
                <a:latin typeface="Open Sans"/>
              </a:rPr>
              <a:t>The three most important features were car color, make of the car, number of miles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200">
                <a:solidFill>
                  <a:srgbClr val="046086"/>
                </a:solidFill>
                <a:latin typeface="Open Sans"/>
              </a:rPr>
              <a:t>One of my biggest insights was that building a separate classifier for each brand of car gave me a big performance improvement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200">
                <a:solidFill>
                  <a:srgbClr val="046086"/>
                </a:solidFill>
                <a:latin typeface="Open Sans"/>
              </a:rPr>
              <a:t>Used Python (Pandas and XGBoost)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F41D4F-CF5C-4128-8CD0-2BB72A88475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D1B1B5A-1A28-4AFE-8B09-ECF6182E944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F22F1F2-3EC9-439B-AA01-2D490EE29FC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1C664B7-1E2F-4E19-91C8-186E0449F46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D05EE95-3959-4187-B6B7-B13DF528BFE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0440" y="361440"/>
            <a:ext cx="8237160" cy="2715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460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2742840" cy="51433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78" name="TextShape 2"/>
          <p:cNvSpPr txBox="1"/>
          <p:nvPr/>
        </p:nvSpPr>
        <p:spPr>
          <a:xfrm>
            <a:off x="0" y="0"/>
            <a:ext cx="2361960" cy="3028680"/>
          </a:xfrm>
          <a:prstGeom prst="rect">
            <a:avLst/>
          </a:prstGeom>
        </p:spPr>
        <p:txBody>
          <a:bodyPr lIns="360000" tIns="360000" bIns="3600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46085"/>
                </a:solidFill>
                <a:latin typeface="Verdana"/>
                <a:ea typeface="ＭＳ Ｐゴシック"/>
              </a:rPr>
              <a:t>Kaggle</a:t>
            </a:r>
            <a:r>
              <a:rPr b="1" lang="en-US" sz="2000">
                <a:solidFill>
                  <a:srgbClr val="046085"/>
                </a:solidFill>
                <a:latin typeface="Verdana"/>
                <a:ea typeface="ＭＳ Ｐゴシック"/>
              </a:rPr>
              <a:t>
</a:t>
            </a:r>
            <a:r>
              <a:rPr b="1" lang="en-US" sz="2000">
                <a:solidFill>
                  <a:srgbClr val="046085"/>
                </a:solidFill>
                <a:latin typeface="Verdana"/>
                <a:ea typeface="ＭＳ Ｐゴシック"/>
              </a:rPr>
              <a:t>
</a:t>
            </a:r>
            <a:r>
              <a:rPr b="1" lang="en-US" sz="2000">
                <a:solidFill>
                  <a:srgbClr val="046085"/>
                </a:solidFill>
                <a:latin typeface="Verdana"/>
                <a:ea typeface="ＭＳ Ｐゴシック"/>
              </a:rPr>
              <a:t>3</a:t>
            </a:r>
            <a:r>
              <a:rPr b="1" lang="en-US" sz="1400">
                <a:solidFill>
                  <a:srgbClr val="046085"/>
                </a:solidFill>
                <a:latin typeface="Verdana"/>
                <a:ea typeface="ＭＳ Ｐゴシック"/>
              </a:rPr>
              <a:t>th Place Solution to the TalkingData Competition</a:t>
            </a:r>
            <a:endParaRPr/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360" y="4476600"/>
            <a:ext cx="790560" cy="30132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-180000"/>
            <a:ext cx="6400440" cy="54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Agenda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2819520" y="308880"/>
            <a:ext cx="5714640" cy="31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Feature selection &amp; engineering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Optimization variant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Important findings</a:t>
            </a:r>
            <a:endParaRPr/>
          </a:p>
          <a:p>
            <a:pPr>
              <a:lnSpc>
                <a:spcPct val="150000"/>
              </a:lnSpc>
              <a:buFont typeface="Arial"/>
              <a:buAutoNum type="arabicPeriod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Simple model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6920" y="284040"/>
            <a:ext cx="4056840" cy="18190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651760"/>
            <a:ext cx="4206240" cy="17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89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743200" y="274320"/>
            <a:ext cx="5866920" cy="48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ヒラギノ角ゴ Pro W3"/>
              </a:rPr>
              <a:t>The success of our team relies mostly on feature engineering and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ヒラギノ角ゴ Pro W3"/>
              </a:rPr>
              <a:t>ensembling. The most important findings: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Train and ensamble different models for devices with events /without events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One hot encoding of categorical features (including app ids)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2 stage optimization for mlogloss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Combine different model predictions optimizing logloss in 5 folds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46086"/>
                </a:solidFill>
                <a:latin typeface="Open Sans"/>
              </a:rPr>
              <a:t>Algorithms used: </a:t>
            </a: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XGBoost, NNET (Keras), Regression, Elastic Net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92" name="CustomShape 2"/>
          <p:cNvSpPr/>
          <p:nvPr/>
        </p:nvSpPr>
        <p:spPr>
          <a:xfrm>
            <a:off x="409680" y="1097280"/>
            <a:ext cx="15710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Features Selection / Engineering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2558880" y="308880"/>
            <a:ext cx="5866920" cy="426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ヒラギノ角ゴ Pro W3"/>
              </a:rPr>
              <a:t>Feature Engineering: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Dummies for brands, models, and app_id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TF-IDF of brand and model + </a:t>
            </a: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labels(with events)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Frequency of brands and model names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category appears in the app list (all apps that can be assigned to the device)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app appears in the event list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Calculate median latitude and longitude of events.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Count at which hour and at which weekday the events happened.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Ratios of label categories for a given device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"/>
            </a:pPr>
            <a:r>
              <a:rPr lang="en-US" sz="1600">
                <a:solidFill>
                  <a:srgbClr val="046086"/>
                </a:solidFill>
                <a:latin typeface="Open Sans"/>
                <a:ea typeface="ヒラギノ角ゴ Pro W3"/>
              </a:rPr>
              <a:t>Flag indicating if the device has event data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95" name="CustomShape 2"/>
          <p:cNvSpPr/>
          <p:nvPr/>
        </p:nvSpPr>
        <p:spPr>
          <a:xfrm>
            <a:off x="205560" y="308880"/>
            <a:ext cx="157104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Logloss optimization variant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2560320" y="182880"/>
            <a:ext cx="5866920" cy="521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ヒラギノ角ゴ Pro W3"/>
              </a:rPr>
              <a:t>2-Stage optimization for mlogloss: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The following technique was key in improving xgboost performance. It was particularly good for devices with no events: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Predict the probability of gender (Stage 1)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Use gender as additional feature and predict the probability of age groups (Stage 2)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46086"/>
                </a:solidFill>
                <a:latin typeface="Open Sans"/>
                <a:ea typeface="ヒラギノ角ゴ Pro W3"/>
              </a:rPr>
              <a:t>Combine the predictions using the definition of conditional probability: P(Ai,F)=P(Ai|F)P(F) for i=1,…,6 and P(Ai,M)=P(Ai|M)P(M) for i=1,…,6, where the Ai denote the age groups 1 to 6, and F and M denote female and male, respectively.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98" name="CustomShape 2"/>
          <p:cNvSpPr/>
          <p:nvPr/>
        </p:nvSpPr>
        <p:spPr>
          <a:xfrm>
            <a:off x="205560" y="308880"/>
            <a:ext cx="157104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2567520" y="-195120"/>
            <a:ext cx="6615360" cy="551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Matias / Keras + Regression (1 model)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Matias / Keras (1 model)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Matias / Xgboosts (3 models)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Matias / Elastic net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Danijel / Xgboost 2 stages (1 model)</a:t>
            </a:r>
            <a:endParaRPr/>
          </a:p>
          <a:p>
            <a:pPr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Danijel / Keras (3 models)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The predictions were optimized using the optim package in R (5 folds)</a:t>
            </a:r>
            <a:endParaRPr/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Independent optimizations for devices with events and devices without events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46086"/>
                </a:solidFill>
                <a:latin typeface="Open Sans"/>
                <a:ea typeface="ヒラギノ角ゴ Pro W3"/>
              </a:rPr>
              <a:t>Training time: ranges from 12 to 2 hours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205560" y="308880"/>
            <a:ext cx="157104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46086"/>
                </a:solidFill>
                <a:latin typeface="Open Sans"/>
                <a:ea typeface="ヒラギノ角ゴ Pro W3"/>
              </a:rPr>
              <a:t>Leaderboard Performance Chart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731520"/>
            <a:ext cx="5841000" cy="34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58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