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6.png" ContentType="image/png"/>
  <Override PartName="/ppt/media/image5.gif" ContentType="image/gif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09B2204-5ABE-442B-BEA1-9E0C48334816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Recommending picking out he most interesting and important parts from your documentation. 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268AC69-3AAD-4031-B604-5022BE01BE8D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0F727FB-D1EE-472F-94A8-8D618326DB3B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042373B-8C19-4BFF-B515-D80E7F5869FE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20000"/>
              </a:lnSpc>
            </a:pPr>
            <a:r>
              <a:rPr b="0" lang="en-GB" sz="1200" spc="-1" strike="noStrike">
                <a:solidFill>
                  <a:srgbClr val="046086"/>
                </a:solidFill>
                <a:latin typeface="Open Sans"/>
              </a:rPr>
              <a:t>Example dot points</a:t>
            </a:r>
            <a:endParaRPr b="0" lang="en-GB" sz="12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46086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46086"/>
                </a:solidFill>
                <a:latin typeface="Open Sans"/>
              </a:rPr>
              <a:t>Most important classifier was XGBoost</a:t>
            </a:r>
            <a:endParaRPr b="0" lang="en-GB" sz="12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46086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46086"/>
                </a:solidFill>
                <a:latin typeface="Open Sans"/>
              </a:rPr>
              <a:t>The three most important features were car color, make of the car, number of miles</a:t>
            </a:r>
            <a:endParaRPr b="0" lang="en-GB" sz="12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46086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46086"/>
                </a:solidFill>
                <a:latin typeface="Open Sans"/>
              </a:rPr>
              <a:t>One of my biggest insights was that building a separate classifier for each brand of car gave me a big performance improvement</a:t>
            </a:r>
            <a:endParaRPr b="0" lang="en-GB" sz="12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46086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46086"/>
                </a:solidFill>
                <a:latin typeface="Open Sans"/>
              </a:rPr>
              <a:t>Used Python (Pandas and XGBoost)</a:t>
            </a:r>
            <a:endParaRPr b="0" lang="en-GB" sz="12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</a:pPr>
            <a:endParaRPr b="0" lang="en-GB" sz="12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D47AB73-32AF-43C4-AEDE-D308826CB08A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548C6D2-48FB-4468-8020-35941A55D61B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E4DC4E5-F706-4552-B6AF-123D8B489F34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C407BD8-4E5B-43BD-AE31-07F35905FCEF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A9A5B9A-2339-44C1-B651-1442C54FC5DC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</a:t>
            </a:r>
            <a:r>
              <a:rPr b="0" lang="en-GB" sz="4400" spc="-1" strike="noStrike">
                <a:latin typeface="Arial"/>
              </a:rPr>
              <a:t>to </a:t>
            </a:r>
            <a:r>
              <a:rPr b="0" lang="en-GB" sz="4400" spc="-1" strike="noStrike">
                <a:latin typeface="Arial"/>
              </a:rPr>
              <a:t>edit </a:t>
            </a:r>
            <a:r>
              <a:rPr b="0" lang="en-GB" sz="4400" spc="-1" strike="noStrike">
                <a:latin typeface="Arial"/>
              </a:rPr>
              <a:t>the </a:t>
            </a:r>
            <a:r>
              <a:rPr b="0" lang="en-GB" sz="4400" spc="-1" strike="noStrike">
                <a:latin typeface="Arial"/>
              </a:rPr>
              <a:t>title </a:t>
            </a:r>
            <a:r>
              <a:rPr b="0" lang="en-GB" sz="4400" spc="-1" strike="noStrike">
                <a:latin typeface="Arial"/>
              </a:rPr>
              <a:t>text </a:t>
            </a:r>
            <a:r>
              <a:rPr b="0" lang="en-GB" sz="4400" spc="-1" strike="noStrike">
                <a:latin typeface="Arial"/>
              </a:rPr>
              <a:t>form</a:t>
            </a:r>
            <a:r>
              <a:rPr b="0" lang="en-GB" sz="4400" spc="-1" strike="noStrike">
                <a:latin typeface="Arial"/>
              </a:rPr>
              <a:t>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608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2742480" cy="51429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0" y="0"/>
            <a:ext cx="2361600" cy="30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0" rIns="90000" tIns="360000" bIns="360000" anchor="ctr"/>
          <a:p>
            <a:r>
              <a:rPr b="1" lang="en-GB" sz="2000" spc="-1" strike="noStrike">
                <a:solidFill>
                  <a:srgbClr val="046085"/>
                </a:solidFill>
                <a:latin typeface="Verdana"/>
                <a:ea typeface="ＭＳ Ｐゴシック"/>
              </a:rPr>
              <a:t>Kaggle</a:t>
            </a:r>
            <a:endParaRPr b="0" lang="en-GB" sz="2000" spc="-1" strike="noStrike">
              <a:latin typeface="Arial"/>
            </a:endParaRPr>
          </a:p>
          <a:p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46085"/>
                </a:solidFill>
                <a:latin typeface="Verdana"/>
                <a:ea typeface="ＭＳ Ｐゴシック"/>
              </a:rPr>
              <a:t>3</a:t>
            </a:r>
            <a:r>
              <a:rPr b="1" lang="en-GB" sz="1400" spc="-1" strike="noStrike">
                <a:solidFill>
                  <a:srgbClr val="046085"/>
                </a:solidFill>
                <a:latin typeface="Verdana"/>
                <a:ea typeface="ＭＳ Ｐゴシック"/>
              </a:rPr>
              <a:t>th Place Solution to the TalkingData Competition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84" name="Picture 6" descr=""/>
          <p:cNvPicPr/>
          <p:nvPr/>
        </p:nvPicPr>
        <p:blipFill>
          <a:blip r:embed="rId1"/>
          <a:stretch/>
        </p:blipFill>
        <p:spPr>
          <a:xfrm>
            <a:off x="504360" y="4476600"/>
            <a:ext cx="790200" cy="300960"/>
          </a:xfrm>
          <a:prstGeom prst="rect">
            <a:avLst/>
          </a:prstGeom>
          <a:ln>
            <a:noFill/>
          </a:ln>
        </p:spPr>
      </p:pic>
      <p:pic>
        <p:nvPicPr>
          <p:cNvPr id="85" name="Picture 2" descr=""/>
          <p:cNvPicPr/>
          <p:nvPr/>
        </p:nvPicPr>
        <p:blipFill>
          <a:blip r:embed="rId2"/>
          <a:stretch/>
        </p:blipFill>
        <p:spPr>
          <a:xfrm>
            <a:off x="2743200" y="-180000"/>
            <a:ext cx="6400080" cy="541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 flipH="1">
            <a:off x="-720" y="-19080"/>
            <a:ext cx="1980360" cy="5142960"/>
          </a:xfrm>
          <a:prstGeom prst="rect">
            <a:avLst/>
          </a:prstGeom>
          <a:solidFill>
            <a:srgbClr val="e7ed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205560" y="308880"/>
            <a:ext cx="15706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Agenda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819520" y="308880"/>
            <a:ext cx="5714280" cy="31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046086"/>
              </a:buClr>
              <a:buFont typeface="Arial"/>
              <a:buAutoNum type="arabicPeriod"/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Background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46086"/>
              </a:buClr>
              <a:buFont typeface="Arial"/>
              <a:buAutoNum type="arabicPeriod"/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Summary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46086"/>
              </a:buClr>
              <a:buFont typeface="Arial"/>
              <a:buAutoNum type="arabicPeriod"/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Feature selection &amp; engineering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46086"/>
              </a:buClr>
              <a:buFont typeface="Arial"/>
              <a:buAutoNum type="arabicPeriod"/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Optimization variant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46086"/>
              </a:buClr>
              <a:buFont typeface="Arial"/>
              <a:buAutoNum type="arabicPeriod"/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Training methods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46086"/>
              </a:buClr>
              <a:buFont typeface="Arial"/>
              <a:buAutoNum type="arabicPeriod"/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Important findings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46086"/>
              </a:buClr>
              <a:buFont typeface="Arial"/>
              <a:buAutoNum type="arabicPeriod"/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Simple model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 flipH="1">
            <a:off x="-720" y="-19080"/>
            <a:ext cx="1980360" cy="5142960"/>
          </a:xfrm>
          <a:prstGeom prst="rect">
            <a:avLst/>
          </a:prstGeom>
          <a:solidFill>
            <a:srgbClr val="e7ed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>
            <a:off x="205560" y="308880"/>
            <a:ext cx="15706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Background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166920" y="284040"/>
            <a:ext cx="4056480" cy="181872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3200400" y="2651760"/>
            <a:ext cx="4205880" cy="173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 flipH="1">
            <a:off x="-720" y="-19080"/>
            <a:ext cx="1980360" cy="5142960"/>
          </a:xfrm>
          <a:prstGeom prst="rect">
            <a:avLst/>
          </a:prstGeom>
          <a:solidFill>
            <a:srgbClr val="e7ed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205560" y="308880"/>
            <a:ext cx="15706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Summary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2743200" y="274320"/>
            <a:ext cx="5866560" cy="48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Open Sans"/>
                <a:ea typeface="ヒラギノ角ゴ Pro W3"/>
              </a:rPr>
              <a:t>The success of our team relies mostly on feature engineering and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Open Sans"/>
                <a:ea typeface="ヒラギノ角ゴ Pro W3"/>
              </a:rPr>
              <a:t>ensembling. The most important findings: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46086"/>
              </a:buClr>
              <a:buSzPct val="45000"/>
              <a:buFont typeface="Wingdings"/>
              <a:buChar char="l"/>
            </a:pPr>
            <a:r>
              <a:rPr b="0" lang="en-GB" sz="18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Train and ensamble different models for devices with events /without events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46086"/>
              </a:buClr>
              <a:buSzPct val="45000"/>
              <a:buFont typeface="Wingdings"/>
              <a:buChar char="l"/>
            </a:pPr>
            <a:r>
              <a:rPr b="0" lang="en-GB" sz="18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One hot encoding of categorical features (including app ids)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46086"/>
              </a:buClr>
              <a:buSzPct val="45000"/>
              <a:buFont typeface="Wingdings"/>
              <a:buChar char="l"/>
            </a:pPr>
            <a:r>
              <a:rPr b="0" lang="en-GB" sz="18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2 stage optimization for mlogloss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46086"/>
              </a:buClr>
              <a:buSzPct val="45000"/>
              <a:buFont typeface="Wingdings"/>
              <a:buChar char="l"/>
            </a:pPr>
            <a:r>
              <a:rPr b="0" lang="en-GB" sz="18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Combine different model predictions optimizing logloss in 5 folds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GB" sz="18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Algorithms used: XGBoost, NNET (Keras), Regression, Elastic Net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 flipH="1">
            <a:off x="-720" y="-19080"/>
            <a:ext cx="1980360" cy="5142960"/>
          </a:xfrm>
          <a:prstGeom prst="rect">
            <a:avLst/>
          </a:prstGeom>
          <a:solidFill>
            <a:srgbClr val="e7ed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409680" y="1097280"/>
            <a:ext cx="15706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Features Selection / Engineering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2557440" y="199800"/>
            <a:ext cx="5866560" cy="42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Open Sans"/>
                <a:ea typeface="ヒラギノ角ゴ Pro W3"/>
              </a:rPr>
              <a:t>Feature Engineering: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46086"/>
              </a:buClr>
              <a:buSzPct val="45000"/>
              <a:buFont typeface="Wingdings"/>
              <a:buChar char="l"/>
            </a:pPr>
            <a:r>
              <a:rPr b="0" lang="en-GB" sz="16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Dummies for brands, models, and app_id (sparse matrix)</a:t>
            </a:r>
            <a:endParaRPr b="0" lang="en-GB" sz="16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46086"/>
              </a:buClr>
              <a:buSzPct val="45000"/>
              <a:buFont typeface="Wingdings"/>
              <a:buChar char="l"/>
            </a:pPr>
            <a:r>
              <a:rPr b="0" lang="en-GB" sz="16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TF-IDF of brand and model + labels(with events)</a:t>
            </a:r>
            <a:endParaRPr b="0" lang="en-GB" sz="16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46086"/>
              </a:buClr>
              <a:buSzPct val="45000"/>
              <a:buFont typeface="Wingdings"/>
              <a:buChar char="l"/>
            </a:pPr>
            <a:r>
              <a:rPr b="0" lang="en-GB" sz="16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Count how often each category appears in the app list (all apps that can be assigned to the device)</a:t>
            </a:r>
            <a:endParaRPr b="0" lang="en-GB" sz="16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46086"/>
              </a:buClr>
              <a:buSzPct val="45000"/>
              <a:buFont typeface="Wingdings"/>
              <a:buChar char="l"/>
            </a:pPr>
            <a:r>
              <a:rPr b="0" lang="en-GB" sz="16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Count how often each app appears in the event list</a:t>
            </a:r>
            <a:endParaRPr b="0" lang="en-GB" sz="16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46086"/>
              </a:buClr>
              <a:buSzPct val="45000"/>
              <a:buFont typeface="Wingdings"/>
              <a:buChar char="l"/>
            </a:pPr>
            <a:r>
              <a:rPr b="0" lang="en-GB" sz="16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Frequency of brands and model names</a:t>
            </a:r>
            <a:endParaRPr b="0" lang="en-GB" sz="16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46086"/>
              </a:buClr>
              <a:buSzPct val="45000"/>
              <a:buFont typeface="Wingdings"/>
              <a:buChar char="l"/>
            </a:pPr>
            <a:r>
              <a:rPr b="0" lang="en-GB" sz="16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Calculate median latitude and longitude of events.</a:t>
            </a:r>
            <a:endParaRPr b="0" lang="en-GB" sz="16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46086"/>
              </a:buClr>
              <a:buSzPct val="45000"/>
              <a:buFont typeface="Wingdings"/>
              <a:buChar char="l"/>
            </a:pPr>
            <a:r>
              <a:rPr b="0" lang="en-GB" sz="16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Count at which hour and at which weekday the events happened.</a:t>
            </a:r>
            <a:endParaRPr b="0" lang="en-GB" sz="16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46086"/>
              </a:buClr>
              <a:buSzPct val="45000"/>
              <a:buFont typeface="Wingdings"/>
              <a:buChar char="l"/>
            </a:pPr>
            <a:r>
              <a:rPr b="0" lang="en-GB" sz="16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Ratios of label categories for a given device</a:t>
            </a:r>
            <a:endParaRPr b="0" lang="en-GB" sz="16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46086"/>
              </a:buClr>
              <a:buSzPct val="45000"/>
              <a:buFont typeface="Wingdings"/>
              <a:buChar char="l"/>
            </a:pPr>
            <a:r>
              <a:rPr b="0" lang="en-GB" sz="16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Flag indicating if the device has event data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 flipH="1">
            <a:off x="-720" y="-19080"/>
            <a:ext cx="1980360" cy="5142960"/>
          </a:xfrm>
          <a:prstGeom prst="rect">
            <a:avLst/>
          </a:prstGeom>
          <a:solidFill>
            <a:srgbClr val="e7ed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205560" y="308880"/>
            <a:ext cx="157068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Logloss optimization variant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2560320" y="182880"/>
            <a:ext cx="5866560" cy="52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Open Sans"/>
                <a:ea typeface="ヒラギノ角ゴ Pro W3"/>
              </a:rPr>
              <a:t>2-Stage optimization for mlogloss: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GB" sz="18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The following technique was key in improving xgboost performance. It was particularly good for devices with no events: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46086"/>
              </a:buClr>
              <a:buSzPct val="45000"/>
              <a:buFont typeface="Wingdings"/>
              <a:buChar char="l"/>
            </a:pPr>
            <a:r>
              <a:rPr b="0" lang="en-GB" sz="18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Predict the probability of gender (Stage 1)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46086"/>
              </a:buClr>
              <a:buSzPct val="45000"/>
              <a:buFont typeface="Wingdings"/>
              <a:buChar char="l"/>
            </a:pPr>
            <a:r>
              <a:rPr b="0" lang="en-GB" sz="18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Use gender as additional feature and predict the probability of age groups (Stage 2)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46086"/>
              </a:buClr>
              <a:buSzPct val="45000"/>
              <a:buFont typeface="Wingdings"/>
              <a:buChar char="l"/>
            </a:pPr>
            <a:r>
              <a:rPr b="0" lang="en-GB" sz="18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Combine the predictions using the definition of conditional probability: </a:t>
            </a:r>
            <a:br/>
            <a:r>
              <a:rPr b="0" lang="en-GB" sz="1800" spc="-1" strike="noStrike">
                <a:solidFill>
                  <a:srgbClr val="046086"/>
                </a:solidFill>
                <a:latin typeface="Open Sans"/>
              </a:rPr>
              <a:t>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584800" y="3564720"/>
            <a:ext cx="6343200" cy="9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 flipH="1">
            <a:off x="-720" y="-19080"/>
            <a:ext cx="1980360" cy="5142960"/>
          </a:xfrm>
          <a:prstGeom prst="rect">
            <a:avLst/>
          </a:prstGeom>
          <a:solidFill>
            <a:srgbClr val="e7ed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>
            <a:off x="205560" y="308880"/>
            <a:ext cx="157068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Training Methods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2567520" y="-195120"/>
            <a:ext cx="6615000" cy="551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46086"/>
              </a:buClr>
              <a:buSzPct val="45000"/>
              <a:buFont typeface="Wingdings"/>
              <a:buChar char="l"/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Matias / Keras + Regression (1 model)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46086"/>
              </a:buClr>
              <a:buSzPct val="45000"/>
              <a:buFont typeface="Wingdings"/>
              <a:buChar char="l"/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Matias / Keras (1 model)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46086"/>
              </a:buClr>
              <a:buSzPct val="45000"/>
              <a:buFont typeface="Wingdings"/>
              <a:buChar char="l"/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Matias / Xgboosts (3 models)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46086"/>
              </a:buClr>
              <a:buSzPct val="45000"/>
              <a:buFont typeface="Wingdings"/>
              <a:buChar char="l"/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Matias / Elastic net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46086"/>
              </a:buClr>
              <a:buSzPct val="45000"/>
              <a:buFont typeface="Wingdings"/>
              <a:buChar char="l"/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Danijel / Xgboost 2 stages (1 model)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46086"/>
              </a:buClr>
              <a:buSzPct val="45000"/>
              <a:buFont typeface="Wingdings"/>
              <a:buChar char="l"/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Danijel / Keras (3 models)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The predictions were optimized using the optim package in R (5 folds)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Independent optimizations for devices with events and devices without events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Training time: ranges from 12 to 2 hours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 flipH="1">
            <a:off x="-720" y="-19080"/>
            <a:ext cx="1980360" cy="5142960"/>
          </a:xfrm>
          <a:prstGeom prst="rect">
            <a:avLst/>
          </a:prstGeom>
          <a:solidFill>
            <a:srgbClr val="e7ed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205560" y="308880"/>
            <a:ext cx="157068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Leaderboard Performance Chart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743200" y="731520"/>
            <a:ext cx="5840640" cy="341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80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2019-01-09T08:12:00Z</dcterms:modified>
  <cp:revision>2</cp:revision>
  <dc:subject/>
  <dc:title/>
</cp:coreProperties>
</file>