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Google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GoogleSans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GoogleSans-italic.fntdata"/><Relationship Id="rId14" Type="http://schemas.openxmlformats.org/officeDocument/2006/relationships/slide" Target="slides/slide9.xml"/><Relationship Id="rId36" Type="http://schemas.openxmlformats.org/officeDocument/2006/relationships/font" Target="fonts/Google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Google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623d59810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623d59810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623d59810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623d59810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623d59810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623d59810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623d59810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623d59810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623d59810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623d59810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3d59810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623d59810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623d59810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623d59810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623d59810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623d59810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623d59810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623d59810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623d59810_0_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623d59810_0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623d59810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1623d59810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623d59810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623d59810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23d59810_0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1623d59810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623d59810_0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623d59810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623d59810_0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1623d59810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623d59810_0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1623d59810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623d59810_0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1623d59810_0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623d59810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623d59810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1623d59810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1623d59810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1623d59810_0_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1623d59810_0_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1623d59810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1623d59810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1623d59810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1623d59810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3d59810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623d59810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623d59810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623d59810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623d59810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623d59810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623d59810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623d59810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623d59810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623d59810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623d59810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623d59810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623d59810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623d59810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21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41724" y="4293287"/>
            <a:ext cx="3367977" cy="104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2900" y="4595750"/>
            <a:ext cx="2252099" cy="44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0775" y="665275"/>
            <a:ext cx="7042452" cy="381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/>
        </p:nvSpPr>
        <p:spPr>
          <a:xfrm>
            <a:off x="3473550" y="2606725"/>
            <a:ext cx="219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3-Basics of git</a:t>
            </a:r>
            <a:endParaRPr b="1" sz="21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/>
        </p:nvSpPr>
        <p:spPr>
          <a:xfrm>
            <a:off x="1040850" y="25800"/>
            <a:ext cx="7062300" cy="6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How to deal with a repo</a:t>
            </a:r>
            <a:endParaRPr b="1" sz="19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ogle Sans"/>
              <a:buChar char="●"/>
            </a:pPr>
            <a:r>
              <a:rPr b="1"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Repository </a:t>
            </a: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: the folder that contains the project( source code , assets …)</a:t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ogle Sans"/>
              <a:buChar char="●"/>
            </a:pP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From github : </a:t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ogle Sans"/>
              <a:buChar char="○"/>
            </a:pP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Create the repo ( if it does not exist )</a:t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ogle Sans"/>
              <a:buChar char="○"/>
            </a:pP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Clone it to your local machine using ‘ </a:t>
            </a:r>
            <a:r>
              <a:rPr lang="fr">
                <a:solidFill>
                  <a:schemeClr val="lt1"/>
                </a:solidFill>
                <a:highlight>
                  <a:srgbClr val="FF9900"/>
                </a:highlight>
                <a:latin typeface="Google Sans"/>
                <a:ea typeface="Google Sans"/>
                <a:cs typeface="Google Sans"/>
                <a:sym typeface="Google Sans"/>
              </a:rPr>
              <a:t>git clone &lt;Link&gt;</a:t>
            </a: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 ‘</a:t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ogle Sans"/>
              <a:buChar char="●"/>
            </a:pP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From local machine : </a:t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ogle Sans"/>
              <a:buChar char="○"/>
            </a:pP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Create the repo on github</a:t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ogle Sans"/>
              <a:buChar char="○"/>
            </a:pP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Initialize the local repo using ‘ </a:t>
            </a:r>
            <a:r>
              <a:rPr lang="fr">
                <a:solidFill>
                  <a:schemeClr val="lt1"/>
                </a:solidFill>
                <a:highlight>
                  <a:srgbClr val="FF9900"/>
                </a:highlight>
                <a:latin typeface="Google Sans"/>
                <a:ea typeface="Google Sans"/>
                <a:cs typeface="Google Sans"/>
                <a:sym typeface="Google Sans"/>
              </a:rPr>
              <a:t>git init</a:t>
            </a: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 ‘</a:t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ogle Sans"/>
              <a:buChar char="○"/>
            </a:pP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Commit the files using ‘</a:t>
            </a:r>
            <a:r>
              <a:rPr lang="fr">
                <a:solidFill>
                  <a:schemeClr val="lt1"/>
                </a:solidFill>
                <a:highlight>
                  <a:srgbClr val="FF9900"/>
                </a:highlight>
                <a:latin typeface="Google Sans"/>
                <a:ea typeface="Google Sans"/>
                <a:cs typeface="Google Sans"/>
                <a:sym typeface="Google Sans"/>
              </a:rPr>
              <a:t> git add . </a:t>
            </a: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‘ and ‘ </a:t>
            </a:r>
            <a:r>
              <a:rPr lang="fr">
                <a:solidFill>
                  <a:schemeClr val="lt1"/>
                </a:solidFill>
                <a:highlight>
                  <a:srgbClr val="FF9900"/>
                </a:highlight>
                <a:latin typeface="Google Sans"/>
                <a:ea typeface="Google Sans"/>
                <a:cs typeface="Google Sans"/>
                <a:sym typeface="Google Sans"/>
              </a:rPr>
              <a:t>git commit -m”init repo”</a:t>
            </a: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 ‘</a:t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ogle Sans"/>
              <a:buChar char="○"/>
            </a:pP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Configure the remote variables using ‘ </a:t>
            </a:r>
            <a:r>
              <a:rPr lang="fr">
                <a:solidFill>
                  <a:schemeClr val="lt1"/>
                </a:solidFill>
                <a:highlight>
                  <a:srgbClr val="FF9900"/>
                </a:highlight>
                <a:latin typeface="Google Sans"/>
                <a:ea typeface="Google Sans"/>
                <a:cs typeface="Google Sans"/>
                <a:sym typeface="Google Sans"/>
              </a:rPr>
              <a:t>git remote add origin &lt;link&gt;</a:t>
            </a: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 ‘</a:t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ogle Sans"/>
              <a:buChar char="○"/>
            </a:pP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Push using ‘</a:t>
            </a:r>
            <a:r>
              <a:rPr lang="fr">
                <a:solidFill>
                  <a:schemeClr val="lt1"/>
                </a:solidFill>
                <a:highlight>
                  <a:srgbClr val="FF9900"/>
                </a:highlight>
                <a:latin typeface="Google Sans"/>
                <a:ea typeface="Google Sans"/>
                <a:cs typeface="Google Sans"/>
                <a:sym typeface="Google Sans"/>
              </a:rPr>
              <a:t> git push origin master</a:t>
            </a: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 ‘</a:t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Push : upload the changes from your computer to your GitHub repository.</a:t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Pull : download the changes from your computer to your GitHub repository.</a:t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25"/>
          <p:cNvGrpSpPr/>
          <p:nvPr/>
        </p:nvGrpSpPr>
        <p:grpSpPr>
          <a:xfrm>
            <a:off x="2117052" y="1503948"/>
            <a:ext cx="4909904" cy="3266419"/>
            <a:chOff x="1616900" y="542475"/>
            <a:chExt cx="6339450" cy="4218000"/>
          </a:xfrm>
        </p:grpSpPr>
        <p:sp>
          <p:nvSpPr>
            <p:cNvPr id="171" name="Google Shape;171;p25"/>
            <p:cNvSpPr/>
            <p:nvPr/>
          </p:nvSpPr>
          <p:spPr>
            <a:xfrm>
              <a:off x="1616900" y="542475"/>
              <a:ext cx="6339300" cy="4218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2" name="Google Shape;172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16900" y="542475"/>
              <a:ext cx="6339450" cy="40601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3" name="Google Shape;173;p25"/>
          <p:cNvSpPr txBox="1"/>
          <p:nvPr/>
        </p:nvSpPr>
        <p:spPr>
          <a:xfrm>
            <a:off x="1403750" y="888350"/>
            <a:ext cx="577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ogle Sans"/>
              <a:buChar char="●"/>
            </a:pP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Gitignore file : The . gitignore file is a text file that tells Git which files or folders to ignore in a project.</a:t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 txBox="1"/>
          <p:nvPr/>
        </p:nvSpPr>
        <p:spPr>
          <a:xfrm>
            <a:off x="1040850" y="178200"/>
            <a:ext cx="70623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How to deal with commits</a:t>
            </a:r>
            <a:endParaRPr b="1" sz="19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ogle Sans"/>
              <a:buChar char="●"/>
            </a:pPr>
            <a:r>
              <a:rPr b="1"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Commit </a:t>
            </a: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: checkpoint of the state of your repository at a particular time.</a:t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	</a:t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2" name="Google Shape;182;p26"/>
          <p:cNvSpPr/>
          <p:nvPr/>
        </p:nvSpPr>
        <p:spPr>
          <a:xfrm>
            <a:off x="1460488" y="1999039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6"/>
          <p:cNvSpPr/>
          <p:nvPr/>
        </p:nvSpPr>
        <p:spPr>
          <a:xfrm>
            <a:off x="3818423" y="1999039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6"/>
          <p:cNvSpPr/>
          <p:nvPr/>
        </p:nvSpPr>
        <p:spPr>
          <a:xfrm>
            <a:off x="6176338" y="1999039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26"/>
          <p:cNvCxnSpPr>
            <a:stCxn id="182" idx="6"/>
            <a:endCxn id="183" idx="2"/>
          </p:cNvCxnSpPr>
          <p:nvPr/>
        </p:nvCxnSpPr>
        <p:spPr>
          <a:xfrm>
            <a:off x="2033188" y="2285389"/>
            <a:ext cx="1785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6"/>
          <p:cNvCxnSpPr/>
          <p:nvPr/>
        </p:nvCxnSpPr>
        <p:spPr>
          <a:xfrm>
            <a:off x="4391135" y="2285395"/>
            <a:ext cx="1785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6"/>
          <p:cNvCxnSpPr/>
          <p:nvPr/>
        </p:nvCxnSpPr>
        <p:spPr>
          <a:xfrm>
            <a:off x="6789410" y="2285395"/>
            <a:ext cx="1785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26"/>
          <p:cNvSpPr txBox="1"/>
          <p:nvPr/>
        </p:nvSpPr>
        <p:spPr>
          <a:xfrm>
            <a:off x="1333475" y="2747200"/>
            <a:ext cx="10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Html done</a:t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9" name="Google Shape;189;p26"/>
          <p:cNvSpPr txBox="1"/>
          <p:nvPr/>
        </p:nvSpPr>
        <p:spPr>
          <a:xfrm>
            <a:off x="3629875" y="2747200"/>
            <a:ext cx="9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Css done</a:t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0" name="Google Shape;190;p26"/>
          <p:cNvSpPr txBox="1"/>
          <p:nvPr/>
        </p:nvSpPr>
        <p:spPr>
          <a:xfrm>
            <a:off x="6019775" y="2697075"/>
            <a:ext cx="9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Js done</a:t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7"/>
          <p:cNvSpPr txBox="1"/>
          <p:nvPr/>
        </p:nvSpPr>
        <p:spPr>
          <a:xfrm>
            <a:off x="1040850" y="178200"/>
            <a:ext cx="70623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How to deal with commits</a:t>
            </a:r>
            <a:endParaRPr b="1" sz="19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ogle Sans"/>
              <a:buChar char="●"/>
            </a:pP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To create a commit :</a:t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ogle Sans"/>
              <a:buChar char="○"/>
            </a:pP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Add files to staging area using ‘ </a:t>
            </a:r>
            <a:r>
              <a:rPr lang="fr">
                <a:solidFill>
                  <a:schemeClr val="lt1"/>
                </a:solidFill>
                <a:highlight>
                  <a:srgbClr val="FF9900"/>
                </a:highlight>
                <a:latin typeface="Google Sans"/>
                <a:ea typeface="Google Sans"/>
                <a:cs typeface="Google Sans"/>
                <a:sym typeface="Google Sans"/>
              </a:rPr>
              <a:t>git add .</a:t>
            </a: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 ‘</a:t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ogle Sans"/>
              <a:buChar char="○"/>
            </a:pP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Commit the changes using ‘</a:t>
            </a:r>
            <a:r>
              <a:rPr lang="fr">
                <a:solidFill>
                  <a:schemeClr val="lt1"/>
                </a:solidFill>
                <a:highlight>
                  <a:srgbClr val="FF9900"/>
                </a:highlight>
                <a:latin typeface="Google Sans"/>
                <a:ea typeface="Google Sans"/>
                <a:cs typeface="Google Sans"/>
                <a:sym typeface="Google Sans"/>
              </a:rPr>
              <a:t>git commit -m”name of the commit”</a:t>
            </a: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 ‘</a:t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99" name="Google Shape;199;p27"/>
          <p:cNvGrpSpPr/>
          <p:nvPr/>
        </p:nvGrpSpPr>
        <p:grpSpPr>
          <a:xfrm>
            <a:off x="2378354" y="1670797"/>
            <a:ext cx="4387290" cy="2821880"/>
            <a:chOff x="2230197" y="2061045"/>
            <a:chExt cx="4815905" cy="2883000"/>
          </a:xfrm>
        </p:grpSpPr>
        <p:sp>
          <p:nvSpPr>
            <p:cNvPr id="200" name="Google Shape;200;p27"/>
            <p:cNvSpPr/>
            <p:nvPr/>
          </p:nvSpPr>
          <p:spPr>
            <a:xfrm>
              <a:off x="2230197" y="2061045"/>
              <a:ext cx="4815900" cy="2883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1" name="Google Shape;201;p27"/>
            <p:cNvPicPr preferRelativeResize="0"/>
            <p:nvPr/>
          </p:nvPicPr>
          <p:blipFill rotWithShape="1">
            <a:blip r:embed="rId4">
              <a:alphaModFix/>
            </a:blip>
            <a:srcRect b="-5108" l="-1650" r="-3458" t="0"/>
            <a:stretch/>
          </p:blipFill>
          <p:spPr>
            <a:xfrm>
              <a:off x="2230200" y="2163900"/>
              <a:ext cx="4815902" cy="2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8"/>
          <p:cNvSpPr txBox="1"/>
          <p:nvPr/>
        </p:nvSpPr>
        <p:spPr>
          <a:xfrm>
            <a:off x="1040850" y="178200"/>
            <a:ext cx="7062300" cy="3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How to deal with commits</a:t>
            </a:r>
            <a:endParaRPr b="1" sz="19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ogle Sans"/>
              <a:buChar char="●"/>
            </a:pPr>
            <a:r>
              <a:rPr b="1"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To inspect the history of commits ( changes ): </a:t>
            </a: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use the command</a:t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‘ </a:t>
            </a:r>
            <a:r>
              <a:rPr lang="fr">
                <a:solidFill>
                  <a:schemeClr val="lt1"/>
                </a:solidFill>
                <a:highlight>
                  <a:srgbClr val="FF9900"/>
                </a:highlight>
                <a:latin typeface="Google Sans"/>
                <a:ea typeface="Google Sans"/>
                <a:cs typeface="Google Sans"/>
                <a:sym typeface="Google Sans"/>
              </a:rPr>
              <a:t>git log –oneline</a:t>
            </a: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 ‘</a:t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ogle Sans"/>
              <a:buChar char="●"/>
            </a:pPr>
            <a:r>
              <a:rPr b="1"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To  return back to previous state </a:t>
            </a: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: use the command</a:t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‘ </a:t>
            </a:r>
            <a:r>
              <a:rPr lang="fr">
                <a:solidFill>
                  <a:schemeClr val="lt1"/>
                </a:solidFill>
                <a:highlight>
                  <a:srgbClr val="FF9900"/>
                </a:highlight>
                <a:latin typeface="Google Sans"/>
                <a:ea typeface="Google Sans"/>
                <a:cs typeface="Google Sans"/>
                <a:sym typeface="Google Sans"/>
              </a:rPr>
              <a:t>git checkout &lt;commitId&gt; </a:t>
            </a: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‘</a:t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210" name="Google Shape;21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3813" y="1265450"/>
            <a:ext cx="4576375" cy="196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9"/>
          <p:cNvSpPr txBox="1"/>
          <p:nvPr/>
        </p:nvSpPr>
        <p:spPr>
          <a:xfrm>
            <a:off x="1040850" y="178200"/>
            <a:ext cx="70623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How to deal with Branches</a:t>
            </a:r>
            <a:endParaRPr b="1" sz="19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ogle Sans"/>
              <a:buChar char="●"/>
            </a:pPr>
            <a:r>
              <a:rPr b="1"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Branch</a:t>
            </a: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: a parallel version of the master copy of a repo. Making a branch allows you to edit code without accidentally breaking a working version</a:t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ogle Sans"/>
              <a:buChar char="●"/>
            </a:pPr>
            <a:r>
              <a:rPr b="1"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Operations on Branches </a:t>
            </a: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: </a:t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ogle Sans"/>
              <a:buChar char="○"/>
            </a:pP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List the branches : ‘</a:t>
            </a:r>
            <a:r>
              <a:rPr lang="fr">
                <a:solidFill>
                  <a:schemeClr val="lt1"/>
                </a:solidFill>
                <a:highlight>
                  <a:srgbClr val="FF9900"/>
                </a:highlight>
                <a:latin typeface="Google Sans"/>
                <a:ea typeface="Google Sans"/>
                <a:cs typeface="Google Sans"/>
                <a:sym typeface="Google Sans"/>
              </a:rPr>
              <a:t>git branch</a:t>
            </a: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’</a:t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ogle Sans"/>
              <a:buChar char="○"/>
            </a:pP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Create a branch : ‘ </a:t>
            </a:r>
            <a:r>
              <a:rPr lang="fr">
                <a:solidFill>
                  <a:schemeClr val="lt1"/>
                </a:solidFill>
                <a:highlight>
                  <a:srgbClr val="FF9900"/>
                </a:highlight>
                <a:latin typeface="Google Sans"/>
                <a:ea typeface="Google Sans"/>
                <a:cs typeface="Google Sans"/>
                <a:sym typeface="Google Sans"/>
              </a:rPr>
              <a:t>git branch &lt;branchName&gt; </a:t>
            </a: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‘</a:t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ogle Sans"/>
              <a:buChar char="○"/>
            </a:pP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Delete a branch : ‘ </a:t>
            </a:r>
            <a:r>
              <a:rPr lang="fr">
                <a:solidFill>
                  <a:schemeClr val="lt1"/>
                </a:solidFill>
                <a:highlight>
                  <a:srgbClr val="FF9900"/>
                </a:highlight>
                <a:latin typeface="Google Sans"/>
                <a:ea typeface="Google Sans"/>
                <a:cs typeface="Google Sans"/>
                <a:sym typeface="Google Sans"/>
              </a:rPr>
              <a:t>git branch -d &lt;branchName&gt; </a:t>
            </a: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‘</a:t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ogle Sans"/>
              <a:buChar char="○"/>
            </a:pP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Switch branch : ‘ </a:t>
            </a:r>
            <a:r>
              <a:rPr lang="fr">
                <a:solidFill>
                  <a:schemeClr val="lt1"/>
                </a:solidFill>
                <a:highlight>
                  <a:srgbClr val="FF9900"/>
                </a:highlight>
                <a:latin typeface="Google Sans"/>
                <a:ea typeface="Google Sans"/>
                <a:cs typeface="Google Sans"/>
                <a:sym typeface="Google Sans"/>
              </a:rPr>
              <a:t>git checkout &lt;branchName&gt;</a:t>
            </a: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  ‘</a:t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219" name="Google Shape;21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6463" y="2571750"/>
            <a:ext cx="4371074" cy="223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0"/>
          <p:cNvSpPr txBox="1"/>
          <p:nvPr/>
        </p:nvSpPr>
        <p:spPr>
          <a:xfrm>
            <a:off x="1040850" y="445026"/>
            <a:ext cx="70623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Merging branches</a:t>
            </a:r>
            <a:endParaRPr b="1" sz="21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ogle Sans"/>
              <a:buChar char="●"/>
            </a:pPr>
            <a:r>
              <a:rPr b="1"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Merge </a:t>
            </a: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:to officially add the changes from your branch into the master branch (or another branch) </a:t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228" name="Google Shape;22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3075" y="1612275"/>
            <a:ext cx="6437849" cy="312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1"/>
          <p:cNvSpPr txBox="1"/>
          <p:nvPr/>
        </p:nvSpPr>
        <p:spPr>
          <a:xfrm>
            <a:off x="1040850" y="445026"/>
            <a:ext cx="70623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Merging branches</a:t>
            </a:r>
            <a:endParaRPr b="1" sz="21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ogle Sans"/>
              <a:buChar char="●"/>
            </a:pPr>
            <a:r>
              <a:rPr b="1"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To merge in your local machine </a:t>
            </a: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: </a:t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ogle Sans"/>
              <a:buChar char="○"/>
            </a:pP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First switch to the desired branch you want to merge </a:t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ogle Sans"/>
              <a:buChar char="○"/>
            </a:pP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Perform the following command to merge the whole branch in the active branch ‘ </a:t>
            </a:r>
            <a:r>
              <a:rPr lang="fr">
                <a:solidFill>
                  <a:schemeClr val="lt1"/>
                </a:solidFill>
                <a:highlight>
                  <a:srgbClr val="FF9900"/>
                </a:highlight>
                <a:latin typeface="Google Sans"/>
                <a:ea typeface="Google Sans"/>
                <a:cs typeface="Google Sans"/>
                <a:sym typeface="Google Sans"/>
              </a:rPr>
              <a:t>git merge &lt;branchName&gt;</a:t>
            </a: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 ‘</a:t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ogle Sans"/>
              <a:buChar char="●"/>
            </a:pPr>
            <a:r>
              <a:rPr b="1"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To merge in the github repo </a:t>
            </a: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: </a:t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ogle Sans"/>
              <a:buChar char="○"/>
            </a:pP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Push the branch to github</a:t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ogle Sans"/>
              <a:buChar char="○"/>
            </a:pP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Create a pull request</a:t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3266100" y="2248500"/>
            <a:ext cx="2611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Git &amp; Github</a:t>
            </a:r>
            <a:endParaRPr b="1" sz="30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2"/>
          <p:cNvSpPr txBox="1"/>
          <p:nvPr/>
        </p:nvSpPr>
        <p:spPr>
          <a:xfrm>
            <a:off x="1040850" y="445026"/>
            <a:ext cx="70623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1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Merging branches</a:t>
            </a:r>
            <a:endParaRPr b="1" sz="21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ogle Sans"/>
              <a:buChar char="●"/>
            </a:pPr>
            <a:r>
              <a:rPr b="1"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Pull Request </a:t>
            </a: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: a way to ask to make changes to someone else's code by submitting your own changes for their review</a:t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245" name="Google Shape;24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8187" y="1574450"/>
            <a:ext cx="5027625" cy="32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3"/>
          <p:cNvSpPr txBox="1"/>
          <p:nvPr/>
        </p:nvSpPr>
        <p:spPr>
          <a:xfrm>
            <a:off x="1040850" y="445026"/>
            <a:ext cx="7062300" cy="41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Merging conflicts</a:t>
            </a:r>
            <a:endParaRPr b="1" sz="21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ogle Sans"/>
              <a:buChar char="●"/>
            </a:pPr>
            <a:r>
              <a:rPr b="1"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Conflict </a:t>
            </a: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: When a file has multiple edits, it can be unclear which change should be committed. This is a conflict and must be resolved before merging.</a:t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ogle Sans"/>
              <a:buChar char="●"/>
            </a:pP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In this case we have to resolve them manually</a:t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254" name="Google Shape;25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9082" y="1636570"/>
            <a:ext cx="4936725" cy="22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4"/>
          <p:cNvSpPr txBox="1"/>
          <p:nvPr/>
        </p:nvSpPr>
        <p:spPr>
          <a:xfrm>
            <a:off x="2202750" y="2445025"/>
            <a:ext cx="4738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4-Install git and link it with github </a:t>
            </a:r>
            <a:endParaRPr b="1" sz="21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5"/>
          <p:cNvSpPr txBox="1"/>
          <p:nvPr/>
        </p:nvSpPr>
        <p:spPr>
          <a:xfrm>
            <a:off x="1040850" y="1509751"/>
            <a:ext cx="7062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ogle Sans"/>
              <a:buChar char="●"/>
            </a:pP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 https://git-scm.com/downloads</a:t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ogle Sans"/>
              <a:buChar char="●"/>
            </a:pPr>
            <a:r>
              <a:rPr lang="fr">
                <a:solidFill>
                  <a:schemeClr val="lt1"/>
                </a:solidFill>
                <a:highlight>
                  <a:srgbClr val="FF9900"/>
                </a:highlight>
                <a:latin typeface="Google Sans"/>
                <a:ea typeface="Google Sans"/>
                <a:cs typeface="Google Sans"/>
                <a:sym typeface="Google Sans"/>
              </a:rPr>
              <a:t>git config --global user.name “Your Name”</a:t>
            </a:r>
            <a:endParaRPr>
              <a:solidFill>
                <a:schemeClr val="lt1"/>
              </a:solidFill>
              <a:highlight>
                <a:srgbClr val="FF9900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ogle Sans"/>
              <a:buChar char="●"/>
            </a:pP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fr">
                <a:solidFill>
                  <a:schemeClr val="lt1"/>
                </a:solidFill>
                <a:highlight>
                  <a:srgbClr val="FF9900"/>
                </a:highlight>
                <a:latin typeface="Google Sans"/>
                <a:ea typeface="Google Sans"/>
                <a:cs typeface="Google Sans"/>
                <a:sym typeface="Google Sans"/>
              </a:rPr>
              <a:t>git config --global user.email  “your email address”</a:t>
            </a:r>
            <a:endParaRPr>
              <a:solidFill>
                <a:schemeClr val="lt1"/>
              </a:solidFill>
              <a:highlight>
                <a:srgbClr val="FF9900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ogle Sans"/>
              <a:buChar char="●"/>
            </a:pP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To show the current config : </a:t>
            </a:r>
            <a:r>
              <a:rPr lang="fr">
                <a:solidFill>
                  <a:schemeClr val="lt1"/>
                </a:solidFill>
                <a:highlight>
                  <a:srgbClr val="FF9900"/>
                </a:highlight>
                <a:latin typeface="Google Sans"/>
                <a:ea typeface="Google Sans"/>
                <a:cs typeface="Google Sans"/>
                <a:sym typeface="Google Sans"/>
              </a:rPr>
              <a:t>git config --list</a:t>
            </a:r>
            <a:endParaRPr>
              <a:solidFill>
                <a:schemeClr val="lt1"/>
              </a:solidFill>
              <a:highlight>
                <a:srgbClr val="FF9900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6"/>
          <p:cNvSpPr txBox="1"/>
          <p:nvPr/>
        </p:nvSpPr>
        <p:spPr>
          <a:xfrm>
            <a:off x="2799750" y="2606725"/>
            <a:ext cx="3544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5-Collaboration workflow</a:t>
            </a:r>
            <a:endParaRPr b="1" sz="21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7"/>
          <p:cNvSpPr txBox="1"/>
          <p:nvPr/>
        </p:nvSpPr>
        <p:spPr>
          <a:xfrm>
            <a:off x="1040850" y="477426"/>
            <a:ext cx="70623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Working with branches</a:t>
            </a: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ogle Sans"/>
              <a:buChar char="●"/>
            </a:pP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The contributor work on his own branch ( once done push and make a pull-request)</a:t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ogle Sans"/>
              <a:buChar char="●"/>
            </a:pP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Remote repo admin merge pull-requests</a:t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287" name="Google Shape;28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1050" y="2010325"/>
            <a:ext cx="4961900" cy="27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8"/>
          <p:cNvSpPr txBox="1"/>
          <p:nvPr/>
        </p:nvSpPr>
        <p:spPr>
          <a:xfrm>
            <a:off x="1040850" y="20224"/>
            <a:ext cx="7062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Working with Forks</a:t>
            </a:r>
            <a:endParaRPr b="1" sz="21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ogle Sans"/>
              <a:buChar char="●"/>
            </a:pPr>
            <a:r>
              <a:rPr b="1"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Fork : </a:t>
            </a: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your own copy of someone else's repository</a:t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ogle Sans"/>
              <a:buChar char="●"/>
            </a:pPr>
            <a:r>
              <a:rPr b="1"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When we use fork </a:t>
            </a: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:  Most commonly, forks are used to either propose changes to someone else's project or to use someone else's project as a starting point for your own idea.</a:t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296" name="Google Shape;29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4550" y="1881275"/>
            <a:ext cx="7014898" cy="308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5225" y="1026224"/>
            <a:ext cx="5053542" cy="36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0"/>
          <p:cNvSpPr txBox="1"/>
          <p:nvPr/>
        </p:nvSpPr>
        <p:spPr>
          <a:xfrm>
            <a:off x="3606450" y="2606725"/>
            <a:ext cx="1931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6-Let’s apply</a:t>
            </a:r>
            <a:endParaRPr b="1" sz="21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1"/>
          <p:cNvSpPr txBox="1"/>
          <p:nvPr/>
        </p:nvSpPr>
        <p:spPr>
          <a:xfrm>
            <a:off x="3823500" y="2606725"/>
            <a:ext cx="1497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Thank You</a:t>
            </a:r>
            <a:endParaRPr b="1" sz="21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185271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311700" y="1148650"/>
            <a:ext cx="320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Presentation Plan :</a:t>
            </a:r>
            <a:endParaRPr b="1" sz="24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538571" y="1903878"/>
            <a:ext cx="374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1-Identify the problem </a:t>
            </a:r>
            <a:endParaRPr sz="19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919571" y="2431303"/>
            <a:ext cx="4006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2-Difference between git &amp; github</a:t>
            </a:r>
            <a:endParaRPr sz="19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4926371" y="1903878"/>
            <a:ext cx="4006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4-Install git and link it with github </a:t>
            </a:r>
            <a:endParaRPr sz="19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300571" y="2958728"/>
            <a:ext cx="3082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3-Basics of git</a:t>
            </a:r>
            <a:endParaRPr sz="19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307371" y="2431303"/>
            <a:ext cx="3082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5-Collaboration workflow</a:t>
            </a:r>
            <a:endParaRPr sz="19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5688371" y="2980232"/>
            <a:ext cx="1823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6-Let's apply</a:t>
            </a:r>
            <a:endParaRPr sz="19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3007200" y="2606725"/>
            <a:ext cx="3129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1-Identify the problem</a:t>
            </a:r>
            <a:endParaRPr b="1" sz="21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474250" y="1152475"/>
            <a:ext cx="172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Version control</a:t>
            </a:r>
            <a:endParaRPr sz="18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522400" y="1614175"/>
            <a:ext cx="427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is the practice of tracking and managing changes to software code</a:t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6700" y="2229775"/>
            <a:ext cx="621030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474250" y="1152475"/>
            <a:ext cx="172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Collaboration</a:t>
            </a:r>
            <a:endParaRPr sz="18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522400" y="1614175"/>
            <a:ext cx="5927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Collaborators can work in parallel and merge their changes automatically, instead of manually comparing the differences between a file</a:t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6463" y="2329150"/>
            <a:ext cx="4371074" cy="223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2125800" y="2283475"/>
            <a:ext cx="4892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1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2-Difference between git &amp; github</a:t>
            </a:r>
            <a:endParaRPr b="1" sz="21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1040850" y="1017726"/>
            <a:ext cx="70623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What is Git?</a:t>
            </a:r>
            <a:endParaRPr b="1" sz="21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ogle Sans"/>
              <a:buChar char="●"/>
            </a:pP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Git is a Version Control System (VCS) designed to make it easier to have multiple versions of a code base,</a:t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ogle Sans"/>
              <a:buChar char="●"/>
            </a:pP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It allows you to see changes you make to your code and</a:t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easily revert them.</a:t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ogle Sans"/>
              <a:buChar char="●"/>
            </a:pP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Coordinates work between multiple developers</a:t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ogle Sans"/>
              <a:buChar char="●"/>
            </a:pP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local &amp; remote repos</a:t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ogle Sans"/>
              <a:buChar char="●"/>
            </a:pP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Free and open source</a:t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25" name="Google Shape;125;p20"/>
          <p:cNvGrpSpPr/>
          <p:nvPr/>
        </p:nvGrpSpPr>
        <p:grpSpPr>
          <a:xfrm>
            <a:off x="5545350" y="3274975"/>
            <a:ext cx="2903400" cy="1203600"/>
            <a:chOff x="5545350" y="3274975"/>
            <a:chExt cx="2903400" cy="1203600"/>
          </a:xfrm>
        </p:grpSpPr>
        <p:sp>
          <p:nvSpPr>
            <p:cNvPr id="126" name="Google Shape;126;p20"/>
            <p:cNvSpPr/>
            <p:nvPr/>
          </p:nvSpPr>
          <p:spPr>
            <a:xfrm>
              <a:off x="5545350" y="3274975"/>
              <a:ext cx="2903400" cy="120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7" name="Google Shape;127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656837" y="3317138"/>
              <a:ext cx="2680425" cy="11192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/>
        </p:nvSpPr>
        <p:spPr>
          <a:xfrm>
            <a:off x="1040850" y="1017726"/>
            <a:ext cx="70623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What is GitHub?</a:t>
            </a:r>
            <a:endParaRPr b="1" sz="21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ogle Sans"/>
              <a:buChar char="●"/>
            </a:pP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GitHub is a platform for code collaboration!</a:t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ogle Sans"/>
              <a:buChar char="●"/>
            </a:pP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GitHub uses Git for version control </a:t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ogle Sans"/>
              <a:buChar char="●"/>
            </a:pPr>
            <a:r>
              <a:rPr lang="fr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Hosting repositories on Github facilitates the sharing of codebases among teams by providing a GUI to easily fork or clone repos to a local machine</a:t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36" name="Google Shape;136;p21"/>
          <p:cNvGrpSpPr/>
          <p:nvPr/>
        </p:nvGrpSpPr>
        <p:grpSpPr>
          <a:xfrm>
            <a:off x="6830425" y="3068900"/>
            <a:ext cx="1709901" cy="1709850"/>
            <a:chOff x="6876500" y="3184625"/>
            <a:chExt cx="1709901" cy="1709850"/>
          </a:xfrm>
        </p:grpSpPr>
        <p:sp>
          <p:nvSpPr>
            <p:cNvPr id="137" name="Google Shape;137;p21"/>
            <p:cNvSpPr/>
            <p:nvPr/>
          </p:nvSpPr>
          <p:spPr>
            <a:xfrm>
              <a:off x="7042175" y="3365375"/>
              <a:ext cx="1436400" cy="1529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Google Shape;594;p28" id="138" name="Google Shape;138;p21"/>
            <p:cNvPicPr preferRelativeResize="0"/>
            <p:nvPr/>
          </p:nvPicPr>
          <p:blipFill rotWithShape="1">
            <a:blip r:embed="rId4">
              <a:alphaModFix/>
            </a:blip>
            <a:srcRect b="1979" l="59" r="59" t="-1980"/>
            <a:stretch/>
          </p:blipFill>
          <p:spPr>
            <a:xfrm>
              <a:off x="6876500" y="3184625"/>
              <a:ext cx="1709901" cy="17098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