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1732" r:id="rId3"/>
    <p:sldId id="280" r:id="rId4"/>
    <p:sldId id="364" r:id="rId5"/>
    <p:sldId id="365" r:id="rId6"/>
    <p:sldId id="1715" r:id="rId7"/>
    <p:sldId id="1718" r:id="rId8"/>
    <p:sldId id="1720" r:id="rId9"/>
    <p:sldId id="282" r:id="rId10"/>
    <p:sldId id="1724" r:id="rId11"/>
    <p:sldId id="1725" r:id="rId12"/>
    <p:sldId id="1726" r:id="rId13"/>
    <p:sldId id="1727" r:id="rId14"/>
    <p:sldId id="1733" r:id="rId15"/>
    <p:sldId id="1734" r:id="rId16"/>
    <p:sldId id="1735" r:id="rId17"/>
    <p:sldId id="1736" r:id="rId18"/>
    <p:sldId id="1737" r:id="rId19"/>
    <p:sldId id="1738" r:id="rId20"/>
    <p:sldId id="1739" r:id="rId21"/>
    <p:sldId id="1740" r:id="rId22"/>
    <p:sldId id="1741" r:id="rId23"/>
    <p:sldId id="1743" r:id="rId24"/>
    <p:sldId id="1742" r:id="rId25"/>
    <p:sldId id="1744" r:id="rId26"/>
    <p:sldId id="1745" r:id="rId27"/>
    <p:sldId id="1746" r:id="rId28"/>
    <p:sldId id="3097" r:id="rId29"/>
    <p:sldId id="1747" r:id="rId30"/>
    <p:sldId id="1729" r:id="rId3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31B468-E920-4A9C-B21C-6544D7B40B4A}" v="2" dt="2022-10-22T04:55:24.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garcia" userId="df6c037600022ad7" providerId="LiveId" clId="{3431B468-E920-4A9C-B21C-6544D7B40B4A}"/>
    <pc:docChg chg="addSld modSld">
      <pc:chgData name="sergio garcia" userId="df6c037600022ad7" providerId="LiveId" clId="{3431B468-E920-4A9C-B21C-6544D7B40B4A}" dt="2022-10-22T04:55:51.823" v="16" actId="1076"/>
      <pc:docMkLst>
        <pc:docMk/>
      </pc:docMkLst>
      <pc:sldChg chg="modSp mod">
        <pc:chgData name="sergio garcia" userId="df6c037600022ad7" providerId="LiveId" clId="{3431B468-E920-4A9C-B21C-6544D7B40B4A}" dt="2022-10-22T04:30:27.676" v="0" actId="2711"/>
        <pc:sldMkLst>
          <pc:docMk/>
          <pc:sldMk cId="3355498667" sldId="1740"/>
        </pc:sldMkLst>
        <pc:spChg chg="mod">
          <ac:chgData name="sergio garcia" userId="df6c037600022ad7" providerId="LiveId" clId="{3431B468-E920-4A9C-B21C-6544D7B40B4A}" dt="2022-10-22T04:30:27.676" v="0" actId="2711"/>
          <ac:spMkLst>
            <pc:docMk/>
            <pc:sldMk cId="3355498667" sldId="1740"/>
            <ac:spMk id="2" creationId="{2D374FC5-B84B-4EF6-85BE-252A64ECAA00}"/>
          </ac:spMkLst>
        </pc:spChg>
      </pc:sldChg>
      <pc:sldChg chg="modSp mod">
        <pc:chgData name="sergio garcia" userId="df6c037600022ad7" providerId="LiveId" clId="{3431B468-E920-4A9C-B21C-6544D7B40B4A}" dt="2022-10-22T04:30:40.225" v="1" actId="2711"/>
        <pc:sldMkLst>
          <pc:docMk/>
          <pc:sldMk cId="637476341" sldId="1741"/>
        </pc:sldMkLst>
        <pc:spChg chg="mod">
          <ac:chgData name="sergio garcia" userId="df6c037600022ad7" providerId="LiveId" clId="{3431B468-E920-4A9C-B21C-6544D7B40B4A}" dt="2022-10-22T04:30:40.225" v="1" actId="2711"/>
          <ac:spMkLst>
            <pc:docMk/>
            <pc:sldMk cId="637476341" sldId="1741"/>
            <ac:spMk id="2" creationId="{3904C1D1-1584-4CC6-A283-7A91651896C6}"/>
          </ac:spMkLst>
        </pc:spChg>
      </pc:sldChg>
      <pc:sldChg chg="modSp mod">
        <pc:chgData name="sergio garcia" userId="df6c037600022ad7" providerId="LiveId" clId="{3431B468-E920-4A9C-B21C-6544D7B40B4A}" dt="2022-10-22T04:30:53.427" v="3" actId="2711"/>
        <pc:sldMkLst>
          <pc:docMk/>
          <pc:sldMk cId="1935897901" sldId="1743"/>
        </pc:sldMkLst>
        <pc:spChg chg="mod">
          <ac:chgData name="sergio garcia" userId="df6c037600022ad7" providerId="LiveId" clId="{3431B468-E920-4A9C-B21C-6544D7B40B4A}" dt="2022-10-22T04:30:48.288" v="2" actId="2711"/>
          <ac:spMkLst>
            <pc:docMk/>
            <pc:sldMk cId="1935897901" sldId="1743"/>
            <ac:spMk id="2" creationId="{3904C1D1-1584-4CC6-A283-7A91651896C6}"/>
          </ac:spMkLst>
        </pc:spChg>
        <pc:spChg chg="mod">
          <ac:chgData name="sergio garcia" userId="df6c037600022ad7" providerId="LiveId" clId="{3431B468-E920-4A9C-B21C-6544D7B40B4A}" dt="2022-10-22T04:30:53.427" v="3" actId="2711"/>
          <ac:spMkLst>
            <pc:docMk/>
            <pc:sldMk cId="1935897901" sldId="1743"/>
            <ac:spMk id="3" creationId="{4C866DE4-A847-4051-9280-E1F0AD8935D0}"/>
          </ac:spMkLst>
        </pc:spChg>
      </pc:sldChg>
      <pc:sldChg chg="modSp mod">
        <pc:chgData name="sergio garcia" userId="df6c037600022ad7" providerId="LiveId" clId="{3431B468-E920-4A9C-B21C-6544D7B40B4A}" dt="2022-10-22T04:52:28.061" v="4" actId="2711"/>
        <pc:sldMkLst>
          <pc:docMk/>
          <pc:sldMk cId="3255044217" sldId="1744"/>
        </pc:sldMkLst>
        <pc:spChg chg="mod">
          <ac:chgData name="sergio garcia" userId="df6c037600022ad7" providerId="LiveId" clId="{3431B468-E920-4A9C-B21C-6544D7B40B4A}" dt="2022-10-22T04:52:28.061" v="4" actId="2711"/>
          <ac:spMkLst>
            <pc:docMk/>
            <pc:sldMk cId="3255044217" sldId="1744"/>
            <ac:spMk id="2" creationId="{F294A240-7A13-490C-A91F-54B2045F0AD4}"/>
          </ac:spMkLst>
        </pc:spChg>
      </pc:sldChg>
      <pc:sldChg chg="modSp mod">
        <pc:chgData name="sergio garcia" userId="df6c037600022ad7" providerId="LiveId" clId="{3431B468-E920-4A9C-B21C-6544D7B40B4A}" dt="2022-10-22T04:52:57.553" v="7" actId="14100"/>
        <pc:sldMkLst>
          <pc:docMk/>
          <pc:sldMk cId="4128538066" sldId="1745"/>
        </pc:sldMkLst>
        <pc:spChg chg="mod">
          <ac:chgData name="sergio garcia" userId="df6c037600022ad7" providerId="LiveId" clId="{3431B468-E920-4A9C-B21C-6544D7B40B4A}" dt="2022-10-22T04:52:45.136" v="5" actId="2711"/>
          <ac:spMkLst>
            <pc:docMk/>
            <pc:sldMk cId="4128538066" sldId="1745"/>
            <ac:spMk id="2" creationId="{8E8D2A03-9D7F-48B8-82F8-F4B4C5D88BD9}"/>
          </ac:spMkLst>
        </pc:spChg>
        <pc:spChg chg="mod">
          <ac:chgData name="sergio garcia" userId="df6c037600022ad7" providerId="LiveId" clId="{3431B468-E920-4A9C-B21C-6544D7B40B4A}" dt="2022-10-22T04:52:57.553" v="7" actId="14100"/>
          <ac:spMkLst>
            <pc:docMk/>
            <pc:sldMk cId="4128538066" sldId="1745"/>
            <ac:spMk id="3" creationId="{00EBC47E-C676-4D21-A0A9-BE8D34504A90}"/>
          </ac:spMkLst>
        </pc:spChg>
      </pc:sldChg>
      <pc:sldChg chg="modSp mod">
        <pc:chgData name="sergio garcia" userId="df6c037600022ad7" providerId="LiveId" clId="{3431B468-E920-4A9C-B21C-6544D7B40B4A}" dt="2022-10-22T04:53:21.086" v="10" actId="2711"/>
        <pc:sldMkLst>
          <pc:docMk/>
          <pc:sldMk cId="2716195932" sldId="1746"/>
        </pc:sldMkLst>
        <pc:spChg chg="mod">
          <ac:chgData name="sergio garcia" userId="df6c037600022ad7" providerId="LiveId" clId="{3431B468-E920-4A9C-B21C-6544D7B40B4A}" dt="2022-10-22T04:53:21.086" v="10" actId="2711"/>
          <ac:spMkLst>
            <pc:docMk/>
            <pc:sldMk cId="2716195932" sldId="1746"/>
            <ac:spMk id="2" creationId="{8E8D2A03-9D7F-48B8-82F8-F4B4C5D88BD9}"/>
          </ac:spMkLst>
        </pc:spChg>
        <pc:spChg chg="mod">
          <ac:chgData name="sergio garcia" userId="df6c037600022ad7" providerId="LiveId" clId="{3431B468-E920-4A9C-B21C-6544D7B40B4A}" dt="2022-10-22T04:53:14.061" v="9" actId="1076"/>
          <ac:spMkLst>
            <pc:docMk/>
            <pc:sldMk cId="2716195932" sldId="1746"/>
            <ac:spMk id="6" creationId="{B7914AA4-EEB7-421D-B14E-EAD0096068A2}"/>
          </ac:spMkLst>
        </pc:spChg>
        <pc:cxnChg chg="mod">
          <ac:chgData name="sergio garcia" userId="df6c037600022ad7" providerId="LiveId" clId="{3431B468-E920-4A9C-B21C-6544D7B40B4A}" dt="2022-10-22T04:53:14.061" v="9" actId="1076"/>
          <ac:cxnSpMkLst>
            <pc:docMk/>
            <pc:sldMk cId="2716195932" sldId="1746"/>
            <ac:cxnSpMk id="8" creationId="{9CD77747-EF1B-4103-B131-21C5C535C5BE}"/>
          </ac:cxnSpMkLst>
        </pc:cxnChg>
      </pc:sldChg>
      <pc:sldChg chg="modSp add mod">
        <pc:chgData name="sergio garcia" userId="df6c037600022ad7" providerId="LiveId" clId="{3431B468-E920-4A9C-B21C-6544D7B40B4A}" dt="2022-10-22T04:55:51.823" v="16" actId="1076"/>
        <pc:sldMkLst>
          <pc:docMk/>
          <pc:sldMk cId="2551196692" sldId="3097"/>
        </pc:sldMkLst>
        <pc:spChg chg="mod">
          <ac:chgData name="sergio garcia" userId="df6c037600022ad7" providerId="LiveId" clId="{3431B468-E920-4A9C-B21C-6544D7B40B4A}" dt="2022-10-22T04:55:41.475" v="13" actId="404"/>
          <ac:spMkLst>
            <pc:docMk/>
            <pc:sldMk cId="2551196692" sldId="3097"/>
            <ac:spMk id="2" creationId="{BBD7963C-E09F-4612-B834-493936A4F5A6}"/>
          </ac:spMkLst>
        </pc:spChg>
        <pc:spChg chg="mod">
          <ac:chgData name="sergio garcia" userId="df6c037600022ad7" providerId="LiveId" clId="{3431B468-E920-4A9C-B21C-6544D7B40B4A}" dt="2022-10-22T04:55:51.823" v="16" actId="1076"/>
          <ac:spMkLst>
            <pc:docMk/>
            <pc:sldMk cId="2551196692" sldId="3097"/>
            <ac:spMk id="4" creationId="{6D6C3E60-910A-46B6-A2D5-CDA036E8FA4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851FDE-EC4C-4709-ADA6-8EF2999C10A6}" type="doc">
      <dgm:prSet loTypeId="urn:microsoft.com/office/officeart/2005/8/layout/radial5" loCatId="relationship" qsTypeId="urn:microsoft.com/office/officeart/2005/8/quickstyle/simple5" qsCatId="simple" csTypeId="urn:microsoft.com/office/officeart/2005/8/colors/accent1_2" csCatId="accent1" phldr="1"/>
      <dgm:spPr/>
      <dgm:t>
        <a:bodyPr/>
        <a:lstStyle/>
        <a:p>
          <a:endParaRPr lang="es-AR"/>
        </a:p>
      </dgm:t>
    </dgm:pt>
    <dgm:pt modelId="{C9DC4560-C258-4A75-8535-9CE0DEFFE0CE}">
      <dgm:prSet phldrT="[Texto]"/>
      <dgm:spPr/>
      <dgm:t>
        <a:bodyPr/>
        <a:lstStyle/>
        <a:p>
          <a:r>
            <a:rPr lang="es-AR" dirty="0"/>
            <a:t>ONA</a:t>
          </a:r>
        </a:p>
      </dgm:t>
    </dgm:pt>
    <dgm:pt modelId="{45C3A942-0E27-42A8-8467-7467FA77204E}" type="parTrans" cxnId="{875C0FC3-F489-486C-ADD6-A14C5E42224C}">
      <dgm:prSet/>
      <dgm:spPr/>
      <dgm:t>
        <a:bodyPr/>
        <a:lstStyle/>
        <a:p>
          <a:endParaRPr lang="es-AR"/>
        </a:p>
      </dgm:t>
    </dgm:pt>
    <dgm:pt modelId="{6A1AB300-7E33-4FEC-B2F2-456E73253D4A}" type="sibTrans" cxnId="{875C0FC3-F489-486C-ADD6-A14C5E42224C}">
      <dgm:prSet/>
      <dgm:spPr/>
      <dgm:t>
        <a:bodyPr/>
        <a:lstStyle/>
        <a:p>
          <a:endParaRPr lang="es-AR"/>
        </a:p>
      </dgm:t>
    </dgm:pt>
    <dgm:pt modelId="{1D56D1AC-375F-4CCB-A548-B2F274112AA2}">
      <dgm:prSet phldrT="[Texto]" custT="1"/>
      <dgm:spPr/>
      <dgm:t>
        <a:bodyPr/>
        <a:lstStyle/>
        <a:p>
          <a:r>
            <a:rPr lang="es-AR" sz="1400" dirty="0"/>
            <a:t>Grados</a:t>
          </a:r>
        </a:p>
      </dgm:t>
    </dgm:pt>
    <dgm:pt modelId="{EBBD3D8A-0BE6-4A98-AD8F-8BD663345AC5}" type="parTrans" cxnId="{DDF92353-4C4D-4547-A636-6D8A0B252A43}">
      <dgm:prSet/>
      <dgm:spPr/>
      <dgm:t>
        <a:bodyPr/>
        <a:lstStyle/>
        <a:p>
          <a:endParaRPr lang="es-AR"/>
        </a:p>
      </dgm:t>
    </dgm:pt>
    <dgm:pt modelId="{3663EC62-35FB-4710-93C2-34EF89E7AFFF}" type="sibTrans" cxnId="{DDF92353-4C4D-4547-A636-6D8A0B252A43}">
      <dgm:prSet/>
      <dgm:spPr/>
      <dgm:t>
        <a:bodyPr/>
        <a:lstStyle/>
        <a:p>
          <a:endParaRPr lang="es-AR"/>
        </a:p>
      </dgm:t>
    </dgm:pt>
    <dgm:pt modelId="{4F378C86-0895-49F0-A61E-80B2CD7C5A97}">
      <dgm:prSet phldrT="[Texto]" custT="1"/>
      <dgm:spPr/>
      <dgm:t>
        <a:bodyPr/>
        <a:lstStyle/>
        <a:p>
          <a:r>
            <a:rPr lang="es-AR" sz="1050" dirty="0"/>
            <a:t>Intermediación</a:t>
          </a:r>
          <a:endParaRPr lang="es-AR" sz="1000" dirty="0"/>
        </a:p>
      </dgm:t>
    </dgm:pt>
    <dgm:pt modelId="{D628B97A-A265-4905-9C7A-BF765658C852}" type="parTrans" cxnId="{017FE115-380F-4044-959C-A824ECFB14D7}">
      <dgm:prSet/>
      <dgm:spPr/>
      <dgm:t>
        <a:bodyPr/>
        <a:lstStyle/>
        <a:p>
          <a:endParaRPr lang="es-AR"/>
        </a:p>
      </dgm:t>
    </dgm:pt>
    <dgm:pt modelId="{677E9CD8-756E-4E5F-8584-49B63BD7861E}" type="sibTrans" cxnId="{017FE115-380F-4044-959C-A824ECFB14D7}">
      <dgm:prSet/>
      <dgm:spPr/>
      <dgm:t>
        <a:bodyPr/>
        <a:lstStyle/>
        <a:p>
          <a:endParaRPr lang="es-AR"/>
        </a:p>
      </dgm:t>
    </dgm:pt>
    <dgm:pt modelId="{9B3B9D5B-396E-44E9-97E6-70641686AC82}">
      <dgm:prSet phldrT="[Texto]" custT="1"/>
      <dgm:spPr/>
      <dgm:t>
        <a:bodyPr/>
        <a:lstStyle/>
        <a:p>
          <a:r>
            <a:rPr lang="es-AR" sz="1400" dirty="0"/>
            <a:t>Cercanía</a:t>
          </a:r>
          <a:endParaRPr lang="es-AR" sz="1000" dirty="0"/>
        </a:p>
      </dgm:t>
    </dgm:pt>
    <dgm:pt modelId="{E162CD1C-79D0-48E1-8C3C-191B1FB83F60}" type="parTrans" cxnId="{8FA1F5B9-D2AC-400C-801A-A387C02C6545}">
      <dgm:prSet/>
      <dgm:spPr/>
      <dgm:t>
        <a:bodyPr/>
        <a:lstStyle/>
        <a:p>
          <a:endParaRPr lang="es-AR"/>
        </a:p>
      </dgm:t>
    </dgm:pt>
    <dgm:pt modelId="{12294BAB-BF62-4399-B128-D0ECA5E96064}" type="sibTrans" cxnId="{8FA1F5B9-D2AC-400C-801A-A387C02C6545}">
      <dgm:prSet/>
      <dgm:spPr/>
      <dgm:t>
        <a:bodyPr/>
        <a:lstStyle/>
        <a:p>
          <a:endParaRPr lang="es-AR"/>
        </a:p>
      </dgm:t>
    </dgm:pt>
    <dgm:pt modelId="{098B8B42-1762-403C-AD8F-D350AD59BB61}">
      <dgm:prSet phldrT="[Texto]" custT="1"/>
      <dgm:spPr/>
      <dgm:t>
        <a:bodyPr/>
        <a:lstStyle/>
        <a:p>
          <a:r>
            <a:rPr lang="es-AR" sz="1400" dirty="0"/>
            <a:t>De Vector Propio</a:t>
          </a:r>
        </a:p>
      </dgm:t>
    </dgm:pt>
    <dgm:pt modelId="{55BB6D47-5A94-4FAC-9A4E-1A7C1C281A42}" type="parTrans" cxnId="{A977CAD7-208D-4F8A-AE77-D397707CFAC5}">
      <dgm:prSet/>
      <dgm:spPr/>
      <dgm:t>
        <a:bodyPr/>
        <a:lstStyle/>
        <a:p>
          <a:endParaRPr lang="es-AR"/>
        </a:p>
      </dgm:t>
    </dgm:pt>
    <dgm:pt modelId="{531E3D41-F923-4F2D-A023-74A2B748C840}" type="sibTrans" cxnId="{A977CAD7-208D-4F8A-AE77-D397707CFAC5}">
      <dgm:prSet/>
      <dgm:spPr/>
      <dgm:t>
        <a:bodyPr/>
        <a:lstStyle/>
        <a:p>
          <a:endParaRPr lang="es-AR"/>
        </a:p>
      </dgm:t>
    </dgm:pt>
    <dgm:pt modelId="{649AE252-D5AE-45FC-BA38-DA8E3331022A}" type="pres">
      <dgm:prSet presAssocID="{F9851FDE-EC4C-4709-ADA6-8EF2999C10A6}" presName="Name0" presStyleCnt="0">
        <dgm:presLayoutVars>
          <dgm:chMax val="1"/>
          <dgm:dir/>
          <dgm:animLvl val="ctr"/>
          <dgm:resizeHandles val="exact"/>
        </dgm:presLayoutVars>
      </dgm:prSet>
      <dgm:spPr/>
    </dgm:pt>
    <dgm:pt modelId="{9D2F4C2D-AB0E-4CF8-8F58-B8B84DC179B4}" type="pres">
      <dgm:prSet presAssocID="{C9DC4560-C258-4A75-8535-9CE0DEFFE0CE}" presName="centerShape" presStyleLbl="node0" presStyleIdx="0" presStyleCnt="1"/>
      <dgm:spPr/>
    </dgm:pt>
    <dgm:pt modelId="{CF560854-005A-4939-84CD-EDDDFD0DF535}" type="pres">
      <dgm:prSet presAssocID="{EBBD3D8A-0BE6-4A98-AD8F-8BD663345AC5}" presName="parTrans" presStyleLbl="sibTrans2D1" presStyleIdx="0" presStyleCnt="4"/>
      <dgm:spPr/>
    </dgm:pt>
    <dgm:pt modelId="{6968F9F3-6191-4424-A720-2FFC7B09BE7D}" type="pres">
      <dgm:prSet presAssocID="{EBBD3D8A-0BE6-4A98-AD8F-8BD663345AC5}" presName="connectorText" presStyleLbl="sibTrans2D1" presStyleIdx="0" presStyleCnt="4"/>
      <dgm:spPr/>
    </dgm:pt>
    <dgm:pt modelId="{6ADEFA98-4FFA-416C-B687-224FB332B9D7}" type="pres">
      <dgm:prSet presAssocID="{1D56D1AC-375F-4CCB-A548-B2F274112AA2}" presName="node" presStyleLbl="node1" presStyleIdx="0" presStyleCnt="4">
        <dgm:presLayoutVars>
          <dgm:bulletEnabled val="1"/>
        </dgm:presLayoutVars>
      </dgm:prSet>
      <dgm:spPr/>
    </dgm:pt>
    <dgm:pt modelId="{E7904E2E-9ED0-4773-9BFB-914758FA25B3}" type="pres">
      <dgm:prSet presAssocID="{D628B97A-A265-4905-9C7A-BF765658C852}" presName="parTrans" presStyleLbl="sibTrans2D1" presStyleIdx="1" presStyleCnt="4"/>
      <dgm:spPr/>
    </dgm:pt>
    <dgm:pt modelId="{9083DE13-776E-4510-9D1E-5BD2C633FBE0}" type="pres">
      <dgm:prSet presAssocID="{D628B97A-A265-4905-9C7A-BF765658C852}" presName="connectorText" presStyleLbl="sibTrans2D1" presStyleIdx="1" presStyleCnt="4"/>
      <dgm:spPr/>
    </dgm:pt>
    <dgm:pt modelId="{A10B47CA-AD7E-445E-B469-D6FDBD20E0B2}" type="pres">
      <dgm:prSet presAssocID="{4F378C86-0895-49F0-A61E-80B2CD7C5A97}" presName="node" presStyleLbl="node1" presStyleIdx="1" presStyleCnt="4">
        <dgm:presLayoutVars>
          <dgm:bulletEnabled val="1"/>
        </dgm:presLayoutVars>
      </dgm:prSet>
      <dgm:spPr/>
    </dgm:pt>
    <dgm:pt modelId="{922FEB22-B773-48F0-8782-C9494746C533}" type="pres">
      <dgm:prSet presAssocID="{E162CD1C-79D0-48E1-8C3C-191B1FB83F60}" presName="parTrans" presStyleLbl="sibTrans2D1" presStyleIdx="2" presStyleCnt="4"/>
      <dgm:spPr/>
    </dgm:pt>
    <dgm:pt modelId="{02992E1D-3347-418F-88BC-D5D4BD090D45}" type="pres">
      <dgm:prSet presAssocID="{E162CD1C-79D0-48E1-8C3C-191B1FB83F60}" presName="connectorText" presStyleLbl="sibTrans2D1" presStyleIdx="2" presStyleCnt="4"/>
      <dgm:spPr/>
    </dgm:pt>
    <dgm:pt modelId="{0C0A2AE9-F9FB-44D9-9125-F4F53FC9AFE4}" type="pres">
      <dgm:prSet presAssocID="{9B3B9D5B-396E-44E9-97E6-70641686AC82}" presName="node" presStyleLbl="node1" presStyleIdx="2" presStyleCnt="4">
        <dgm:presLayoutVars>
          <dgm:bulletEnabled val="1"/>
        </dgm:presLayoutVars>
      </dgm:prSet>
      <dgm:spPr/>
    </dgm:pt>
    <dgm:pt modelId="{351692FA-6C7B-4735-84B3-1FE910E157FE}" type="pres">
      <dgm:prSet presAssocID="{55BB6D47-5A94-4FAC-9A4E-1A7C1C281A42}" presName="parTrans" presStyleLbl="sibTrans2D1" presStyleIdx="3" presStyleCnt="4"/>
      <dgm:spPr/>
    </dgm:pt>
    <dgm:pt modelId="{7E782319-9385-4BAE-976F-D3061C1A00B3}" type="pres">
      <dgm:prSet presAssocID="{55BB6D47-5A94-4FAC-9A4E-1A7C1C281A42}" presName="connectorText" presStyleLbl="sibTrans2D1" presStyleIdx="3" presStyleCnt="4"/>
      <dgm:spPr/>
    </dgm:pt>
    <dgm:pt modelId="{61964A48-7CA1-44A7-97EF-00C85950F245}" type="pres">
      <dgm:prSet presAssocID="{098B8B42-1762-403C-AD8F-D350AD59BB61}" presName="node" presStyleLbl="node1" presStyleIdx="3" presStyleCnt="4">
        <dgm:presLayoutVars>
          <dgm:bulletEnabled val="1"/>
        </dgm:presLayoutVars>
      </dgm:prSet>
      <dgm:spPr/>
    </dgm:pt>
  </dgm:ptLst>
  <dgm:cxnLst>
    <dgm:cxn modelId="{017FE115-380F-4044-959C-A824ECFB14D7}" srcId="{C9DC4560-C258-4A75-8535-9CE0DEFFE0CE}" destId="{4F378C86-0895-49F0-A61E-80B2CD7C5A97}" srcOrd="1" destOrd="0" parTransId="{D628B97A-A265-4905-9C7A-BF765658C852}" sibTransId="{677E9CD8-756E-4E5F-8584-49B63BD7861E}"/>
    <dgm:cxn modelId="{2A57BA21-CA0C-476B-8649-8B43773294D7}" type="presOf" srcId="{EBBD3D8A-0BE6-4A98-AD8F-8BD663345AC5}" destId="{CF560854-005A-4939-84CD-EDDDFD0DF535}" srcOrd="0" destOrd="0" presId="urn:microsoft.com/office/officeart/2005/8/layout/radial5"/>
    <dgm:cxn modelId="{6C6BC027-5779-42E7-AF0E-175BF461CB15}" type="presOf" srcId="{C9DC4560-C258-4A75-8535-9CE0DEFFE0CE}" destId="{9D2F4C2D-AB0E-4CF8-8F58-B8B84DC179B4}" srcOrd="0" destOrd="0" presId="urn:microsoft.com/office/officeart/2005/8/layout/radial5"/>
    <dgm:cxn modelId="{0B89FC41-D197-4DA7-8A46-360D932B9758}" type="presOf" srcId="{1D56D1AC-375F-4CCB-A548-B2F274112AA2}" destId="{6ADEFA98-4FFA-416C-B687-224FB332B9D7}" srcOrd="0" destOrd="0" presId="urn:microsoft.com/office/officeart/2005/8/layout/radial5"/>
    <dgm:cxn modelId="{5DF2F84A-2520-4F7A-B723-CA6EEC642014}" type="presOf" srcId="{E162CD1C-79D0-48E1-8C3C-191B1FB83F60}" destId="{02992E1D-3347-418F-88BC-D5D4BD090D45}" srcOrd="1" destOrd="0" presId="urn:microsoft.com/office/officeart/2005/8/layout/radial5"/>
    <dgm:cxn modelId="{E641E672-AA6C-4C74-831F-35F4CCC4102A}" type="presOf" srcId="{EBBD3D8A-0BE6-4A98-AD8F-8BD663345AC5}" destId="{6968F9F3-6191-4424-A720-2FFC7B09BE7D}" srcOrd="1" destOrd="0" presId="urn:microsoft.com/office/officeart/2005/8/layout/radial5"/>
    <dgm:cxn modelId="{DDF92353-4C4D-4547-A636-6D8A0B252A43}" srcId="{C9DC4560-C258-4A75-8535-9CE0DEFFE0CE}" destId="{1D56D1AC-375F-4CCB-A548-B2F274112AA2}" srcOrd="0" destOrd="0" parTransId="{EBBD3D8A-0BE6-4A98-AD8F-8BD663345AC5}" sibTransId="{3663EC62-35FB-4710-93C2-34EF89E7AFFF}"/>
    <dgm:cxn modelId="{AE541175-782A-463C-B3C1-486733F15D23}" type="presOf" srcId="{55BB6D47-5A94-4FAC-9A4E-1A7C1C281A42}" destId="{7E782319-9385-4BAE-976F-D3061C1A00B3}" srcOrd="1" destOrd="0" presId="urn:microsoft.com/office/officeart/2005/8/layout/radial5"/>
    <dgm:cxn modelId="{B4A32080-3D32-410C-9C85-4C76D16466D3}" type="presOf" srcId="{F9851FDE-EC4C-4709-ADA6-8EF2999C10A6}" destId="{649AE252-D5AE-45FC-BA38-DA8E3331022A}" srcOrd="0" destOrd="0" presId="urn:microsoft.com/office/officeart/2005/8/layout/radial5"/>
    <dgm:cxn modelId="{55E4F88B-02FF-4390-8CB0-51F3EEDF46FF}" type="presOf" srcId="{D628B97A-A265-4905-9C7A-BF765658C852}" destId="{E7904E2E-9ED0-4773-9BFB-914758FA25B3}" srcOrd="0" destOrd="0" presId="urn:microsoft.com/office/officeart/2005/8/layout/radial5"/>
    <dgm:cxn modelId="{DDD148A5-BE3C-4F2C-81A7-1F3CA43448D3}" type="presOf" srcId="{55BB6D47-5A94-4FAC-9A4E-1A7C1C281A42}" destId="{351692FA-6C7B-4735-84B3-1FE910E157FE}" srcOrd="0" destOrd="0" presId="urn:microsoft.com/office/officeart/2005/8/layout/radial5"/>
    <dgm:cxn modelId="{24C8C7AE-C37F-4084-B4D4-E0D8413B8E3D}" type="presOf" srcId="{4F378C86-0895-49F0-A61E-80B2CD7C5A97}" destId="{A10B47CA-AD7E-445E-B469-D6FDBD20E0B2}" srcOrd="0" destOrd="0" presId="urn:microsoft.com/office/officeart/2005/8/layout/radial5"/>
    <dgm:cxn modelId="{8FA1F5B9-D2AC-400C-801A-A387C02C6545}" srcId="{C9DC4560-C258-4A75-8535-9CE0DEFFE0CE}" destId="{9B3B9D5B-396E-44E9-97E6-70641686AC82}" srcOrd="2" destOrd="0" parTransId="{E162CD1C-79D0-48E1-8C3C-191B1FB83F60}" sibTransId="{12294BAB-BF62-4399-B128-D0ECA5E96064}"/>
    <dgm:cxn modelId="{875C0FC3-F489-486C-ADD6-A14C5E42224C}" srcId="{F9851FDE-EC4C-4709-ADA6-8EF2999C10A6}" destId="{C9DC4560-C258-4A75-8535-9CE0DEFFE0CE}" srcOrd="0" destOrd="0" parTransId="{45C3A942-0E27-42A8-8467-7467FA77204E}" sibTransId="{6A1AB300-7E33-4FEC-B2F2-456E73253D4A}"/>
    <dgm:cxn modelId="{D149BCCB-6D08-451D-8018-136B8C39D6BB}" type="presOf" srcId="{098B8B42-1762-403C-AD8F-D350AD59BB61}" destId="{61964A48-7CA1-44A7-97EF-00C85950F245}" srcOrd="0" destOrd="0" presId="urn:microsoft.com/office/officeart/2005/8/layout/radial5"/>
    <dgm:cxn modelId="{A977CAD7-208D-4F8A-AE77-D397707CFAC5}" srcId="{C9DC4560-C258-4A75-8535-9CE0DEFFE0CE}" destId="{098B8B42-1762-403C-AD8F-D350AD59BB61}" srcOrd="3" destOrd="0" parTransId="{55BB6D47-5A94-4FAC-9A4E-1A7C1C281A42}" sibTransId="{531E3D41-F923-4F2D-A023-74A2B748C840}"/>
    <dgm:cxn modelId="{536880DF-A023-46F5-967D-4BFEAC7150F4}" type="presOf" srcId="{E162CD1C-79D0-48E1-8C3C-191B1FB83F60}" destId="{922FEB22-B773-48F0-8782-C9494746C533}" srcOrd="0" destOrd="0" presId="urn:microsoft.com/office/officeart/2005/8/layout/radial5"/>
    <dgm:cxn modelId="{9EB0E3EB-CF53-4217-B54D-62FE703F38CF}" type="presOf" srcId="{D628B97A-A265-4905-9C7A-BF765658C852}" destId="{9083DE13-776E-4510-9D1E-5BD2C633FBE0}" srcOrd="1" destOrd="0" presId="urn:microsoft.com/office/officeart/2005/8/layout/radial5"/>
    <dgm:cxn modelId="{6370D1EE-66BE-4354-8272-04AF9D8D737D}" type="presOf" srcId="{9B3B9D5B-396E-44E9-97E6-70641686AC82}" destId="{0C0A2AE9-F9FB-44D9-9125-F4F53FC9AFE4}" srcOrd="0" destOrd="0" presId="urn:microsoft.com/office/officeart/2005/8/layout/radial5"/>
    <dgm:cxn modelId="{B9A39905-11DE-418A-9320-B0C0452DCE6A}" type="presParOf" srcId="{649AE252-D5AE-45FC-BA38-DA8E3331022A}" destId="{9D2F4C2D-AB0E-4CF8-8F58-B8B84DC179B4}" srcOrd="0" destOrd="0" presId="urn:microsoft.com/office/officeart/2005/8/layout/radial5"/>
    <dgm:cxn modelId="{ECA95C21-0271-4137-8DFE-F7E6B8E9783D}" type="presParOf" srcId="{649AE252-D5AE-45FC-BA38-DA8E3331022A}" destId="{CF560854-005A-4939-84CD-EDDDFD0DF535}" srcOrd="1" destOrd="0" presId="urn:microsoft.com/office/officeart/2005/8/layout/radial5"/>
    <dgm:cxn modelId="{93B73954-0FD5-4736-96DF-8E24A63ACC4F}" type="presParOf" srcId="{CF560854-005A-4939-84CD-EDDDFD0DF535}" destId="{6968F9F3-6191-4424-A720-2FFC7B09BE7D}" srcOrd="0" destOrd="0" presId="urn:microsoft.com/office/officeart/2005/8/layout/radial5"/>
    <dgm:cxn modelId="{4EF43397-DA24-4A19-B81D-6FBB6271654A}" type="presParOf" srcId="{649AE252-D5AE-45FC-BA38-DA8E3331022A}" destId="{6ADEFA98-4FFA-416C-B687-224FB332B9D7}" srcOrd="2" destOrd="0" presId="urn:microsoft.com/office/officeart/2005/8/layout/radial5"/>
    <dgm:cxn modelId="{2D071083-6576-422F-B584-F613BA8B5D2F}" type="presParOf" srcId="{649AE252-D5AE-45FC-BA38-DA8E3331022A}" destId="{E7904E2E-9ED0-4773-9BFB-914758FA25B3}" srcOrd="3" destOrd="0" presId="urn:microsoft.com/office/officeart/2005/8/layout/radial5"/>
    <dgm:cxn modelId="{17CC251B-D629-40F7-A38E-80558EB982F5}" type="presParOf" srcId="{E7904E2E-9ED0-4773-9BFB-914758FA25B3}" destId="{9083DE13-776E-4510-9D1E-5BD2C633FBE0}" srcOrd="0" destOrd="0" presId="urn:microsoft.com/office/officeart/2005/8/layout/radial5"/>
    <dgm:cxn modelId="{6CB2BE37-9517-4B72-A6F5-B232A420E984}" type="presParOf" srcId="{649AE252-D5AE-45FC-BA38-DA8E3331022A}" destId="{A10B47CA-AD7E-445E-B469-D6FDBD20E0B2}" srcOrd="4" destOrd="0" presId="urn:microsoft.com/office/officeart/2005/8/layout/radial5"/>
    <dgm:cxn modelId="{73973346-08C5-4DD0-927B-F28400798312}" type="presParOf" srcId="{649AE252-D5AE-45FC-BA38-DA8E3331022A}" destId="{922FEB22-B773-48F0-8782-C9494746C533}" srcOrd="5" destOrd="0" presId="urn:microsoft.com/office/officeart/2005/8/layout/radial5"/>
    <dgm:cxn modelId="{0AF4F443-C482-448F-A886-AC193C356431}" type="presParOf" srcId="{922FEB22-B773-48F0-8782-C9494746C533}" destId="{02992E1D-3347-418F-88BC-D5D4BD090D45}" srcOrd="0" destOrd="0" presId="urn:microsoft.com/office/officeart/2005/8/layout/radial5"/>
    <dgm:cxn modelId="{57AD87BF-EACA-4631-BCFD-A35E802BFD38}" type="presParOf" srcId="{649AE252-D5AE-45FC-BA38-DA8E3331022A}" destId="{0C0A2AE9-F9FB-44D9-9125-F4F53FC9AFE4}" srcOrd="6" destOrd="0" presId="urn:microsoft.com/office/officeart/2005/8/layout/radial5"/>
    <dgm:cxn modelId="{A308A26C-AE25-43B4-B75E-9A3D3337532D}" type="presParOf" srcId="{649AE252-D5AE-45FC-BA38-DA8E3331022A}" destId="{351692FA-6C7B-4735-84B3-1FE910E157FE}" srcOrd="7" destOrd="0" presId="urn:microsoft.com/office/officeart/2005/8/layout/radial5"/>
    <dgm:cxn modelId="{890DCA27-D311-4C3C-91E9-890BBA6F063F}" type="presParOf" srcId="{351692FA-6C7B-4735-84B3-1FE910E157FE}" destId="{7E782319-9385-4BAE-976F-D3061C1A00B3}" srcOrd="0" destOrd="0" presId="urn:microsoft.com/office/officeart/2005/8/layout/radial5"/>
    <dgm:cxn modelId="{18E3ACEB-8CF5-4D3B-80EE-01DD2A53132A}" type="presParOf" srcId="{649AE252-D5AE-45FC-BA38-DA8E3331022A}" destId="{61964A48-7CA1-44A7-97EF-00C85950F245}"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F4C2D-AB0E-4CF8-8F58-B8B84DC179B4}">
      <dsp:nvSpPr>
        <dsp:cNvPr id="0" name=""/>
        <dsp:cNvSpPr/>
      </dsp:nvSpPr>
      <dsp:spPr>
        <a:xfrm>
          <a:off x="2501178" y="1819148"/>
          <a:ext cx="1298274" cy="129827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s-AR" sz="3000" kern="1200" dirty="0"/>
            <a:t>ONA</a:t>
          </a:r>
        </a:p>
      </dsp:txBody>
      <dsp:txXfrm>
        <a:off x="2691306" y="2009276"/>
        <a:ext cx="918018" cy="918018"/>
      </dsp:txXfrm>
    </dsp:sp>
    <dsp:sp modelId="{CF560854-005A-4939-84CD-EDDDFD0DF535}">
      <dsp:nvSpPr>
        <dsp:cNvPr id="0" name=""/>
        <dsp:cNvSpPr/>
      </dsp:nvSpPr>
      <dsp:spPr>
        <a:xfrm rot="16200000">
          <a:off x="3013001" y="1347131"/>
          <a:ext cx="274628" cy="44141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AR" sz="1500" kern="1200"/>
        </a:p>
      </dsp:txBody>
      <dsp:txXfrm>
        <a:off x="3054195" y="1476608"/>
        <a:ext cx="192240" cy="264847"/>
      </dsp:txXfrm>
    </dsp:sp>
    <dsp:sp modelId="{6ADEFA98-4FFA-416C-B687-224FB332B9D7}">
      <dsp:nvSpPr>
        <dsp:cNvPr id="0" name=""/>
        <dsp:cNvSpPr/>
      </dsp:nvSpPr>
      <dsp:spPr>
        <a:xfrm>
          <a:off x="2501178" y="2707"/>
          <a:ext cx="1298274" cy="129827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Grados</a:t>
          </a:r>
        </a:p>
      </dsp:txBody>
      <dsp:txXfrm>
        <a:off x="2691306" y="192835"/>
        <a:ext cx="918018" cy="918018"/>
      </dsp:txXfrm>
    </dsp:sp>
    <dsp:sp modelId="{E7904E2E-9ED0-4773-9BFB-914758FA25B3}">
      <dsp:nvSpPr>
        <dsp:cNvPr id="0" name=""/>
        <dsp:cNvSpPr/>
      </dsp:nvSpPr>
      <dsp:spPr>
        <a:xfrm>
          <a:off x="3913449" y="2247579"/>
          <a:ext cx="274628" cy="44141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AR" sz="1500" kern="1200"/>
        </a:p>
      </dsp:txBody>
      <dsp:txXfrm>
        <a:off x="3913449" y="2335862"/>
        <a:ext cx="192240" cy="264847"/>
      </dsp:txXfrm>
    </dsp:sp>
    <dsp:sp modelId="{A10B47CA-AD7E-445E-B469-D6FDBD20E0B2}">
      <dsp:nvSpPr>
        <dsp:cNvPr id="0" name=""/>
        <dsp:cNvSpPr/>
      </dsp:nvSpPr>
      <dsp:spPr>
        <a:xfrm>
          <a:off x="4317619" y="1819148"/>
          <a:ext cx="1298274" cy="129827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s-AR" sz="1050" kern="1200" dirty="0"/>
            <a:t>Intermediación</a:t>
          </a:r>
          <a:endParaRPr lang="es-AR" sz="1000" kern="1200" dirty="0"/>
        </a:p>
      </dsp:txBody>
      <dsp:txXfrm>
        <a:off x="4507747" y="2009276"/>
        <a:ext cx="918018" cy="918018"/>
      </dsp:txXfrm>
    </dsp:sp>
    <dsp:sp modelId="{922FEB22-B773-48F0-8782-C9494746C533}">
      <dsp:nvSpPr>
        <dsp:cNvPr id="0" name=""/>
        <dsp:cNvSpPr/>
      </dsp:nvSpPr>
      <dsp:spPr>
        <a:xfrm rot="5400000">
          <a:off x="3013001" y="3148027"/>
          <a:ext cx="274628" cy="44141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AR" sz="1500" kern="1200"/>
        </a:p>
      </dsp:txBody>
      <dsp:txXfrm>
        <a:off x="3054195" y="3195116"/>
        <a:ext cx="192240" cy="264847"/>
      </dsp:txXfrm>
    </dsp:sp>
    <dsp:sp modelId="{0C0A2AE9-F9FB-44D9-9125-F4F53FC9AFE4}">
      <dsp:nvSpPr>
        <dsp:cNvPr id="0" name=""/>
        <dsp:cNvSpPr/>
      </dsp:nvSpPr>
      <dsp:spPr>
        <a:xfrm>
          <a:off x="2501178" y="3635589"/>
          <a:ext cx="1298274" cy="129827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Cercanía</a:t>
          </a:r>
          <a:endParaRPr lang="es-AR" sz="1000" kern="1200" dirty="0"/>
        </a:p>
      </dsp:txBody>
      <dsp:txXfrm>
        <a:off x="2691306" y="3825717"/>
        <a:ext cx="918018" cy="918018"/>
      </dsp:txXfrm>
    </dsp:sp>
    <dsp:sp modelId="{351692FA-6C7B-4735-84B3-1FE910E157FE}">
      <dsp:nvSpPr>
        <dsp:cNvPr id="0" name=""/>
        <dsp:cNvSpPr/>
      </dsp:nvSpPr>
      <dsp:spPr>
        <a:xfrm rot="10800000">
          <a:off x="2112553" y="2247579"/>
          <a:ext cx="274628" cy="44141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s-AR" sz="1500" kern="1200"/>
        </a:p>
      </dsp:txBody>
      <dsp:txXfrm rot="10800000">
        <a:off x="2194941" y="2335862"/>
        <a:ext cx="192240" cy="264847"/>
      </dsp:txXfrm>
    </dsp:sp>
    <dsp:sp modelId="{61964A48-7CA1-44A7-97EF-00C85950F245}">
      <dsp:nvSpPr>
        <dsp:cNvPr id="0" name=""/>
        <dsp:cNvSpPr/>
      </dsp:nvSpPr>
      <dsp:spPr>
        <a:xfrm>
          <a:off x="684736" y="1819148"/>
          <a:ext cx="1298274" cy="129827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De Vector Propio</a:t>
          </a:r>
        </a:p>
      </dsp:txBody>
      <dsp:txXfrm>
        <a:off x="874864" y="2009276"/>
        <a:ext cx="918018" cy="91801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D22EA-4CA2-4FD8-90C4-D9D43C014D0A}" type="datetimeFigureOut">
              <a:rPr lang="es-AR" smtClean="0"/>
              <a:t>22/10/2022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76ACE-D082-44F1-9755-A895446664CD}" type="slidenum">
              <a:rPr lang="es-AR" smtClean="0"/>
              <a:t>‹Nº›</a:t>
            </a:fld>
            <a:endParaRPr lang="es-AR"/>
          </a:p>
        </p:txBody>
      </p:sp>
    </p:spTree>
    <p:extLst>
      <p:ext uri="{BB962C8B-B14F-4D97-AF65-F5344CB8AC3E}">
        <p14:creationId xmlns:p14="http://schemas.microsoft.com/office/powerpoint/2010/main" val="302576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b="0" i="0" dirty="0">
                <a:solidFill>
                  <a:srgbClr val="222222"/>
                </a:solidFill>
                <a:effectLst/>
                <a:latin typeface="Raleway"/>
              </a:rPr>
              <a:t>So a question we had going in was, well, are the best salespeople, the top quartile sales teams do they have stronger external relationships and they just know everybody, or they have stronger internal relationships. They really know the people internally to get things done.</a:t>
            </a:r>
          </a:p>
          <a:p>
            <a:pPr algn="l"/>
            <a:r>
              <a:rPr lang="en-US" b="0" i="0" dirty="0">
                <a:solidFill>
                  <a:srgbClr val="222222"/>
                </a:solidFill>
                <a:effectLst/>
                <a:latin typeface="Raleway"/>
              </a:rPr>
              <a:t>And it was both. You really needed to have a strong network, but as a balanced and strong network. The other thing we saw within the sales experiment was that, the networks of high performing sales reps were different than sales managers and sales managers actually, if they were high performing, had stronger internal networks.</a:t>
            </a:r>
          </a:p>
          <a:p>
            <a:endParaRPr lang="es-AR" dirty="0"/>
          </a:p>
        </p:txBody>
      </p:sp>
      <p:sp>
        <p:nvSpPr>
          <p:cNvPr id="4" name="Marcador de número de diapositiva 3"/>
          <p:cNvSpPr>
            <a:spLocks noGrp="1"/>
          </p:cNvSpPr>
          <p:nvPr>
            <p:ph type="sldNum" sz="quarter" idx="5"/>
          </p:nvPr>
        </p:nvSpPr>
        <p:spPr/>
        <p:txBody>
          <a:bodyPr/>
          <a:lstStyle/>
          <a:p>
            <a:fld id="{4D5BB26A-F2B3-41D7-8C1A-E2304E7A3760}" type="slidenum">
              <a:rPr lang="es-AR" smtClean="0"/>
              <a:t>19</a:t>
            </a:fld>
            <a:endParaRPr lang="es-AR"/>
          </a:p>
        </p:txBody>
      </p:sp>
    </p:spTree>
    <p:extLst>
      <p:ext uri="{BB962C8B-B14F-4D97-AF65-F5344CB8AC3E}">
        <p14:creationId xmlns:p14="http://schemas.microsoft.com/office/powerpoint/2010/main" val="4946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err="1"/>
              <a:t>Recolectarons</a:t>
            </a:r>
            <a:r>
              <a:rPr lang="es-AR" dirty="0"/>
              <a:t> 130 millones de emails.</a:t>
            </a:r>
          </a:p>
        </p:txBody>
      </p:sp>
      <p:sp>
        <p:nvSpPr>
          <p:cNvPr id="4" name="Marcador de número de diapositiva 3"/>
          <p:cNvSpPr>
            <a:spLocks noGrp="1"/>
          </p:cNvSpPr>
          <p:nvPr>
            <p:ph type="sldNum" sz="quarter" idx="5"/>
          </p:nvPr>
        </p:nvSpPr>
        <p:spPr/>
        <p:txBody>
          <a:bodyPr/>
          <a:lstStyle/>
          <a:p>
            <a:fld id="{4D5BB26A-F2B3-41D7-8C1A-E2304E7A3760}" type="slidenum">
              <a:rPr lang="es-AR" smtClean="0"/>
              <a:t>20</a:t>
            </a:fld>
            <a:endParaRPr lang="es-AR"/>
          </a:p>
        </p:txBody>
      </p:sp>
    </p:spTree>
    <p:extLst>
      <p:ext uri="{BB962C8B-B14F-4D97-AF65-F5344CB8AC3E}">
        <p14:creationId xmlns:p14="http://schemas.microsoft.com/office/powerpoint/2010/main" val="75175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CB679-BF68-00E3-C084-726B6D0D304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8BF70A25-F008-E30A-0F4C-2BA402565E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79484373-8D83-F871-2DAB-FB150FDA5FFD}"/>
              </a:ext>
            </a:extLst>
          </p:cNvPr>
          <p:cNvSpPr>
            <a:spLocks noGrp="1"/>
          </p:cNvSpPr>
          <p:nvPr>
            <p:ph type="dt" sz="half" idx="10"/>
          </p:nvPr>
        </p:nvSpPr>
        <p:spPr/>
        <p:txBody>
          <a:bodyPr/>
          <a:lstStyle/>
          <a:p>
            <a:fld id="{75876D20-AE15-4545-8867-6D1AA18A208D}" type="datetimeFigureOut">
              <a:rPr lang="es-AR" smtClean="0"/>
              <a:t>22/10/2022</a:t>
            </a:fld>
            <a:endParaRPr lang="es-AR"/>
          </a:p>
        </p:txBody>
      </p:sp>
      <p:sp>
        <p:nvSpPr>
          <p:cNvPr id="5" name="Marcador de pie de página 4">
            <a:extLst>
              <a:ext uri="{FF2B5EF4-FFF2-40B4-BE49-F238E27FC236}">
                <a16:creationId xmlns:a16="http://schemas.microsoft.com/office/drawing/2014/main" id="{7FBFAC4F-BC93-CFAB-BAC7-9247810E759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7E92044-591B-B1B7-6E6C-512848298323}"/>
              </a:ext>
            </a:extLst>
          </p:cNvPr>
          <p:cNvSpPr>
            <a:spLocks noGrp="1"/>
          </p:cNvSpPr>
          <p:nvPr>
            <p:ph type="sldNum" sz="quarter" idx="12"/>
          </p:nvPr>
        </p:nvSpPr>
        <p:spPr/>
        <p:txBody>
          <a:bodyPr/>
          <a:lstStyle/>
          <a:p>
            <a:fld id="{15DB97AC-0A54-48A2-ADDE-0CD11227BB79}" type="slidenum">
              <a:rPr lang="es-AR" smtClean="0"/>
              <a:t>‹Nº›</a:t>
            </a:fld>
            <a:endParaRPr lang="es-AR"/>
          </a:p>
        </p:txBody>
      </p:sp>
    </p:spTree>
    <p:extLst>
      <p:ext uri="{BB962C8B-B14F-4D97-AF65-F5344CB8AC3E}">
        <p14:creationId xmlns:p14="http://schemas.microsoft.com/office/powerpoint/2010/main" val="416466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8EE4D-65F7-7B21-78D4-77770129DBA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925F5B8-7D82-6D95-95EF-A81FFD0067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E2660FA-C7B9-D40A-EB06-A6AA119C7E4D}"/>
              </a:ext>
            </a:extLst>
          </p:cNvPr>
          <p:cNvSpPr>
            <a:spLocks noGrp="1"/>
          </p:cNvSpPr>
          <p:nvPr>
            <p:ph type="dt" sz="half" idx="10"/>
          </p:nvPr>
        </p:nvSpPr>
        <p:spPr/>
        <p:txBody>
          <a:bodyPr/>
          <a:lstStyle/>
          <a:p>
            <a:fld id="{75876D20-AE15-4545-8867-6D1AA18A208D}" type="datetimeFigureOut">
              <a:rPr lang="es-AR" smtClean="0"/>
              <a:t>22/10/2022</a:t>
            </a:fld>
            <a:endParaRPr lang="es-AR"/>
          </a:p>
        </p:txBody>
      </p:sp>
      <p:sp>
        <p:nvSpPr>
          <p:cNvPr id="5" name="Marcador de pie de página 4">
            <a:extLst>
              <a:ext uri="{FF2B5EF4-FFF2-40B4-BE49-F238E27FC236}">
                <a16:creationId xmlns:a16="http://schemas.microsoft.com/office/drawing/2014/main" id="{E3D16485-6854-576D-BC99-B9F46903D2E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C46B87E-38E5-1925-4D69-63A828E1FBEB}"/>
              </a:ext>
            </a:extLst>
          </p:cNvPr>
          <p:cNvSpPr>
            <a:spLocks noGrp="1"/>
          </p:cNvSpPr>
          <p:nvPr>
            <p:ph type="sldNum" sz="quarter" idx="12"/>
          </p:nvPr>
        </p:nvSpPr>
        <p:spPr/>
        <p:txBody>
          <a:bodyPr/>
          <a:lstStyle/>
          <a:p>
            <a:fld id="{15DB97AC-0A54-48A2-ADDE-0CD11227BB79}" type="slidenum">
              <a:rPr lang="es-AR" smtClean="0"/>
              <a:t>‹Nº›</a:t>
            </a:fld>
            <a:endParaRPr lang="es-AR"/>
          </a:p>
        </p:txBody>
      </p:sp>
    </p:spTree>
    <p:extLst>
      <p:ext uri="{BB962C8B-B14F-4D97-AF65-F5344CB8AC3E}">
        <p14:creationId xmlns:p14="http://schemas.microsoft.com/office/powerpoint/2010/main" val="359017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6D33372-DF03-C624-2F21-733DCA5E0F0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0EF305B-C9B7-C149-65BE-C230831D2E5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FEA8DF4-A75B-0C52-C23E-2D1D1E994427}"/>
              </a:ext>
            </a:extLst>
          </p:cNvPr>
          <p:cNvSpPr>
            <a:spLocks noGrp="1"/>
          </p:cNvSpPr>
          <p:nvPr>
            <p:ph type="dt" sz="half" idx="10"/>
          </p:nvPr>
        </p:nvSpPr>
        <p:spPr/>
        <p:txBody>
          <a:bodyPr/>
          <a:lstStyle/>
          <a:p>
            <a:fld id="{75876D20-AE15-4545-8867-6D1AA18A208D}" type="datetimeFigureOut">
              <a:rPr lang="es-AR" smtClean="0"/>
              <a:t>22/10/2022</a:t>
            </a:fld>
            <a:endParaRPr lang="es-AR"/>
          </a:p>
        </p:txBody>
      </p:sp>
      <p:sp>
        <p:nvSpPr>
          <p:cNvPr id="5" name="Marcador de pie de página 4">
            <a:extLst>
              <a:ext uri="{FF2B5EF4-FFF2-40B4-BE49-F238E27FC236}">
                <a16:creationId xmlns:a16="http://schemas.microsoft.com/office/drawing/2014/main" id="{A5338253-E5A6-E7F1-7927-B8F64DA44DE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6767853-A87D-96FD-5B93-ADC860EB5EFF}"/>
              </a:ext>
            </a:extLst>
          </p:cNvPr>
          <p:cNvSpPr>
            <a:spLocks noGrp="1"/>
          </p:cNvSpPr>
          <p:nvPr>
            <p:ph type="sldNum" sz="quarter" idx="12"/>
          </p:nvPr>
        </p:nvSpPr>
        <p:spPr/>
        <p:txBody>
          <a:bodyPr/>
          <a:lstStyle/>
          <a:p>
            <a:fld id="{15DB97AC-0A54-48A2-ADDE-0CD11227BB79}" type="slidenum">
              <a:rPr lang="es-AR" smtClean="0"/>
              <a:t>‹Nº›</a:t>
            </a:fld>
            <a:endParaRPr lang="es-AR"/>
          </a:p>
        </p:txBody>
      </p:sp>
    </p:spTree>
    <p:extLst>
      <p:ext uri="{BB962C8B-B14F-4D97-AF65-F5344CB8AC3E}">
        <p14:creationId xmlns:p14="http://schemas.microsoft.com/office/powerpoint/2010/main" val="236824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F3AA3-C968-4BBF-B6E0-1ECBD05CB1AA}"/>
              </a:ext>
            </a:extLst>
          </p:cNvPr>
          <p:cNvSpPr>
            <a:spLocks noGrp="1"/>
          </p:cNvSpPr>
          <p:nvPr>
            <p:ph type="title"/>
          </p:nvPr>
        </p:nvSpPr>
        <p:spPr/>
        <p:txBody>
          <a:bodyPr/>
          <a:lstStyle/>
          <a:p>
            <a:r>
              <a:rPr lang="es-ES"/>
              <a:t>Haga clic para modificar el estilo de título del patrón</a:t>
            </a:r>
            <a:endParaRPr lang="es-AR"/>
          </a:p>
        </p:txBody>
      </p:sp>
    </p:spTree>
    <p:extLst>
      <p:ext uri="{BB962C8B-B14F-4D97-AF65-F5344CB8AC3E}">
        <p14:creationId xmlns:p14="http://schemas.microsoft.com/office/powerpoint/2010/main" val="233075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2302077"/>
            <a:ext cx="10515600" cy="1325563"/>
          </a:xfrm>
        </p:spPr>
        <p:txBody>
          <a:bodyPr>
            <a:normAutofit/>
          </a:bodyPr>
          <a:lstStyle>
            <a:lvl1pPr algn="ctr">
              <a:defRPr sz="3600">
                <a:latin typeface="Verdana" panose="020B0604030504040204" pitchFamily="34" charset="0"/>
                <a:ea typeface="Verdana" panose="020B0604030504040204" pitchFamily="34" charset="0"/>
              </a:defRPr>
            </a:lvl1pPr>
          </a:lstStyle>
          <a:p>
            <a:r>
              <a:rPr lang="es-ES"/>
              <a:t>Haga clic para modificar el estilo de título del patrón</a:t>
            </a:r>
            <a:endParaRPr lang="es-AR"/>
          </a:p>
        </p:txBody>
      </p:sp>
    </p:spTree>
    <p:extLst>
      <p:ext uri="{BB962C8B-B14F-4D97-AF65-F5344CB8AC3E}">
        <p14:creationId xmlns:p14="http://schemas.microsoft.com/office/powerpoint/2010/main" val="3688988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os objetos">
    <p:bg>
      <p:bgPr>
        <a:gradFill>
          <a:gsLst>
            <a:gs pos="0">
              <a:srgbClr val="FDFDFD"/>
            </a:gs>
            <a:gs pos="99000">
              <a:srgbClr val="EDEDED"/>
            </a:gs>
          </a:gsLst>
          <a:lin ang="5400000" scaled="1"/>
        </a:gradFill>
        <a:effectLst/>
      </p:bgPr>
    </p:bg>
    <p:spTree>
      <p:nvGrpSpPr>
        <p:cNvPr id="1" name=""/>
        <p:cNvGrpSpPr/>
        <p:nvPr/>
      </p:nvGrpSpPr>
      <p:grpSpPr>
        <a:xfrm>
          <a:off x="0" y="0"/>
          <a:ext cx="0" cy="0"/>
          <a:chOff x="0" y="0"/>
          <a:chExt cx="0" cy="0"/>
        </a:xfrm>
      </p:grpSpPr>
      <p:sp>
        <p:nvSpPr>
          <p:cNvPr id="7" name="Marcador de título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551934"/>
            <a:ext cx="5711810" cy="587584"/>
          </a:xfrm>
          <a:prstGeom prst="rect">
            <a:avLst/>
          </a:prstGeom>
        </p:spPr>
        <p:txBody>
          <a:bodyPr vert="horz" lIns="91440" tIns="45720" rIns="91440" bIns="45720" rtlCol="0" anchor="ctr">
            <a:normAutofit/>
          </a:bodyPr>
          <a:lstStyle/>
          <a:p>
            <a:pPr rtl="0"/>
            <a:r>
              <a:rPr lang="es-ES" noProof="0" dirty="0"/>
              <a:t>HAGA CLIC PARA EDITAR EL ESTILO DEL TÍTULO DEL PATRÓN</a:t>
            </a:r>
          </a:p>
        </p:txBody>
      </p:sp>
      <p:sp>
        <p:nvSpPr>
          <p:cNvPr id="9" name="Marcador de contenido 3">
            <a:extLst>
              <a:ext uri="{FF2B5EF4-FFF2-40B4-BE49-F238E27FC236}">
                <a16:creationId xmlns:a16="http://schemas.microsoft.com/office/drawing/2014/main" id="{4CD13CD4-3E4F-2E41-ACF4-2446257D236F}"/>
              </a:ext>
            </a:extLst>
          </p:cNvPr>
          <p:cNvSpPr>
            <a:spLocks noGrp="1"/>
          </p:cNvSpPr>
          <p:nvPr>
            <p:ph sz="half" idx="2"/>
          </p:nvPr>
        </p:nvSpPr>
        <p:spPr>
          <a:xfrm>
            <a:off x="5443870" y="2405372"/>
            <a:ext cx="5711810" cy="3941540"/>
          </a:xfrm>
        </p:spPr>
        <p:txBody>
          <a:bodyPr rtlCol="0">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4" name="Marcador de posición de contenido 3">
            <a:extLst>
              <a:ext uri="{FF2B5EF4-FFF2-40B4-BE49-F238E27FC236}">
                <a16:creationId xmlns:a16="http://schemas.microsoft.com/office/drawing/2014/main" id="{D8E69886-8907-DB47-87C2-0621AF156D9F}"/>
              </a:ext>
            </a:extLst>
          </p:cNvPr>
          <p:cNvSpPr>
            <a:spLocks noGrp="1"/>
          </p:cNvSpPr>
          <p:nvPr>
            <p:ph sz="half" idx="14"/>
          </p:nvPr>
        </p:nvSpPr>
        <p:spPr>
          <a:xfrm>
            <a:off x="879676" y="1334220"/>
            <a:ext cx="4430374" cy="5184975"/>
          </a:xfrm>
          <a:noFill/>
          <a:effectLst/>
        </p:spPr>
        <p:txBody>
          <a:bodyPr rtlCol="0">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Tree>
    <p:extLst>
      <p:ext uri="{BB962C8B-B14F-4D97-AF65-F5344CB8AC3E}">
        <p14:creationId xmlns:p14="http://schemas.microsoft.com/office/powerpoint/2010/main" val="3256717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152E2-F74A-36A0-26FE-BA892212F71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4847BFCC-8361-65C5-15D5-D54C266DF84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8351F98-9F10-72F7-7218-3E5D9E16EC7C}"/>
              </a:ext>
            </a:extLst>
          </p:cNvPr>
          <p:cNvSpPr>
            <a:spLocks noGrp="1"/>
          </p:cNvSpPr>
          <p:nvPr>
            <p:ph type="dt" sz="half" idx="10"/>
          </p:nvPr>
        </p:nvSpPr>
        <p:spPr/>
        <p:txBody>
          <a:bodyPr/>
          <a:lstStyle/>
          <a:p>
            <a:fld id="{75876D20-AE15-4545-8867-6D1AA18A208D}" type="datetimeFigureOut">
              <a:rPr lang="es-AR" smtClean="0"/>
              <a:t>22/10/2022</a:t>
            </a:fld>
            <a:endParaRPr lang="es-AR"/>
          </a:p>
        </p:txBody>
      </p:sp>
      <p:sp>
        <p:nvSpPr>
          <p:cNvPr id="5" name="Marcador de pie de página 4">
            <a:extLst>
              <a:ext uri="{FF2B5EF4-FFF2-40B4-BE49-F238E27FC236}">
                <a16:creationId xmlns:a16="http://schemas.microsoft.com/office/drawing/2014/main" id="{5EDB47B6-5D27-7266-85BE-0A8EEE1D805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FD9AFC8-187D-0BE5-CE4D-9255D0DB0A06}"/>
              </a:ext>
            </a:extLst>
          </p:cNvPr>
          <p:cNvSpPr>
            <a:spLocks noGrp="1"/>
          </p:cNvSpPr>
          <p:nvPr>
            <p:ph type="sldNum" sz="quarter" idx="12"/>
          </p:nvPr>
        </p:nvSpPr>
        <p:spPr/>
        <p:txBody>
          <a:bodyPr/>
          <a:lstStyle/>
          <a:p>
            <a:fld id="{15DB97AC-0A54-48A2-ADDE-0CD11227BB79}" type="slidenum">
              <a:rPr lang="es-AR" smtClean="0"/>
              <a:t>‹Nº›</a:t>
            </a:fld>
            <a:endParaRPr lang="es-AR"/>
          </a:p>
        </p:txBody>
      </p:sp>
    </p:spTree>
    <p:extLst>
      <p:ext uri="{BB962C8B-B14F-4D97-AF65-F5344CB8AC3E}">
        <p14:creationId xmlns:p14="http://schemas.microsoft.com/office/powerpoint/2010/main" val="328320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96D7B-582B-A077-A9C8-8450CD727A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CDB4507-56D3-CB75-A1A8-F1466880B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C0F77C7-E9A1-3DFA-F2B9-56BFAA4090C8}"/>
              </a:ext>
            </a:extLst>
          </p:cNvPr>
          <p:cNvSpPr>
            <a:spLocks noGrp="1"/>
          </p:cNvSpPr>
          <p:nvPr>
            <p:ph type="dt" sz="half" idx="10"/>
          </p:nvPr>
        </p:nvSpPr>
        <p:spPr/>
        <p:txBody>
          <a:bodyPr/>
          <a:lstStyle/>
          <a:p>
            <a:fld id="{75876D20-AE15-4545-8867-6D1AA18A208D}" type="datetimeFigureOut">
              <a:rPr lang="es-AR" smtClean="0"/>
              <a:t>22/10/2022</a:t>
            </a:fld>
            <a:endParaRPr lang="es-AR"/>
          </a:p>
        </p:txBody>
      </p:sp>
      <p:sp>
        <p:nvSpPr>
          <p:cNvPr id="5" name="Marcador de pie de página 4">
            <a:extLst>
              <a:ext uri="{FF2B5EF4-FFF2-40B4-BE49-F238E27FC236}">
                <a16:creationId xmlns:a16="http://schemas.microsoft.com/office/drawing/2014/main" id="{8A430CA7-A4D2-265A-0503-D5F87010E51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FED3D10-74F8-BAF9-73B9-83D2C62B1232}"/>
              </a:ext>
            </a:extLst>
          </p:cNvPr>
          <p:cNvSpPr>
            <a:spLocks noGrp="1"/>
          </p:cNvSpPr>
          <p:nvPr>
            <p:ph type="sldNum" sz="quarter" idx="12"/>
          </p:nvPr>
        </p:nvSpPr>
        <p:spPr/>
        <p:txBody>
          <a:bodyPr/>
          <a:lstStyle/>
          <a:p>
            <a:fld id="{15DB97AC-0A54-48A2-ADDE-0CD11227BB79}" type="slidenum">
              <a:rPr lang="es-AR" smtClean="0"/>
              <a:t>‹Nº›</a:t>
            </a:fld>
            <a:endParaRPr lang="es-AR"/>
          </a:p>
        </p:txBody>
      </p:sp>
    </p:spTree>
    <p:extLst>
      <p:ext uri="{BB962C8B-B14F-4D97-AF65-F5344CB8AC3E}">
        <p14:creationId xmlns:p14="http://schemas.microsoft.com/office/powerpoint/2010/main" val="362338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A0EC7-404C-4377-3EC3-4CE3666B20E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EE6BE98-DA74-B9B0-6C85-C9DE01F3B0A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88093192-9E09-41AA-62C3-9713950AD75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190B6D18-E2D8-69E4-E854-A8382BE98432}"/>
              </a:ext>
            </a:extLst>
          </p:cNvPr>
          <p:cNvSpPr>
            <a:spLocks noGrp="1"/>
          </p:cNvSpPr>
          <p:nvPr>
            <p:ph type="dt" sz="half" idx="10"/>
          </p:nvPr>
        </p:nvSpPr>
        <p:spPr/>
        <p:txBody>
          <a:bodyPr/>
          <a:lstStyle/>
          <a:p>
            <a:fld id="{75876D20-AE15-4545-8867-6D1AA18A208D}" type="datetimeFigureOut">
              <a:rPr lang="es-AR" smtClean="0"/>
              <a:t>22/10/2022</a:t>
            </a:fld>
            <a:endParaRPr lang="es-AR"/>
          </a:p>
        </p:txBody>
      </p:sp>
      <p:sp>
        <p:nvSpPr>
          <p:cNvPr id="6" name="Marcador de pie de página 5">
            <a:extLst>
              <a:ext uri="{FF2B5EF4-FFF2-40B4-BE49-F238E27FC236}">
                <a16:creationId xmlns:a16="http://schemas.microsoft.com/office/drawing/2014/main" id="{77F786E1-CC64-DC87-D7A8-49EAC88A170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E450D97-1ADA-EBE5-C4EA-171067E3B0FB}"/>
              </a:ext>
            </a:extLst>
          </p:cNvPr>
          <p:cNvSpPr>
            <a:spLocks noGrp="1"/>
          </p:cNvSpPr>
          <p:nvPr>
            <p:ph type="sldNum" sz="quarter" idx="12"/>
          </p:nvPr>
        </p:nvSpPr>
        <p:spPr/>
        <p:txBody>
          <a:bodyPr/>
          <a:lstStyle/>
          <a:p>
            <a:fld id="{15DB97AC-0A54-48A2-ADDE-0CD11227BB79}" type="slidenum">
              <a:rPr lang="es-AR" smtClean="0"/>
              <a:t>‹Nº›</a:t>
            </a:fld>
            <a:endParaRPr lang="es-AR"/>
          </a:p>
        </p:txBody>
      </p:sp>
    </p:spTree>
    <p:extLst>
      <p:ext uri="{BB962C8B-B14F-4D97-AF65-F5344CB8AC3E}">
        <p14:creationId xmlns:p14="http://schemas.microsoft.com/office/powerpoint/2010/main" val="3796898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0E55C-DA08-2C12-BF14-730D9035DD2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01A171D-F46A-8528-C71A-2D6125BCB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35E171B-6E8F-66C7-DC41-C05DFC7F058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7DA7863D-50E5-61C7-3D13-6CD8DC68F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45A342D-6424-8283-D07A-636F1B45CB7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5EAA66DC-1A6D-4BAF-EFF8-F9DC4C6A75B3}"/>
              </a:ext>
            </a:extLst>
          </p:cNvPr>
          <p:cNvSpPr>
            <a:spLocks noGrp="1"/>
          </p:cNvSpPr>
          <p:nvPr>
            <p:ph type="dt" sz="half" idx="10"/>
          </p:nvPr>
        </p:nvSpPr>
        <p:spPr/>
        <p:txBody>
          <a:bodyPr/>
          <a:lstStyle/>
          <a:p>
            <a:fld id="{75876D20-AE15-4545-8867-6D1AA18A208D}" type="datetimeFigureOut">
              <a:rPr lang="es-AR" smtClean="0"/>
              <a:t>22/10/2022</a:t>
            </a:fld>
            <a:endParaRPr lang="es-AR"/>
          </a:p>
        </p:txBody>
      </p:sp>
      <p:sp>
        <p:nvSpPr>
          <p:cNvPr id="8" name="Marcador de pie de página 7">
            <a:extLst>
              <a:ext uri="{FF2B5EF4-FFF2-40B4-BE49-F238E27FC236}">
                <a16:creationId xmlns:a16="http://schemas.microsoft.com/office/drawing/2014/main" id="{15AB9FC2-DFEB-9C15-25D7-A2B7F66F303C}"/>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D07BA6D-EE17-BFB2-B657-94448D0D5296}"/>
              </a:ext>
            </a:extLst>
          </p:cNvPr>
          <p:cNvSpPr>
            <a:spLocks noGrp="1"/>
          </p:cNvSpPr>
          <p:nvPr>
            <p:ph type="sldNum" sz="quarter" idx="12"/>
          </p:nvPr>
        </p:nvSpPr>
        <p:spPr/>
        <p:txBody>
          <a:bodyPr/>
          <a:lstStyle/>
          <a:p>
            <a:fld id="{15DB97AC-0A54-48A2-ADDE-0CD11227BB79}" type="slidenum">
              <a:rPr lang="es-AR" smtClean="0"/>
              <a:t>‹Nº›</a:t>
            </a:fld>
            <a:endParaRPr lang="es-AR"/>
          </a:p>
        </p:txBody>
      </p:sp>
    </p:spTree>
    <p:extLst>
      <p:ext uri="{BB962C8B-B14F-4D97-AF65-F5344CB8AC3E}">
        <p14:creationId xmlns:p14="http://schemas.microsoft.com/office/powerpoint/2010/main" val="1303625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200028-EA75-AB4F-670B-F72B9BD6BB2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6C99B2D2-522E-450B-751A-D9262BA1D4B1}"/>
              </a:ext>
            </a:extLst>
          </p:cNvPr>
          <p:cNvSpPr>
            <a:spLocks noGrp="1"/>
          </p:cNvSpPr>
          <p:nvPr>
            <p:ph type="dt" sz="half" idx="10"/>
          </p:nvPr>
        </p:nvSpPr>
        <p:spPr/>
        <p:txBody>
          <a:bodyPr/>
          <a:lstStyle/>
          <a:p>
            <a:fld id="{75876D20-AE15-4545-8867-6D1AA18A208D}" type="datetimeFigureOut">
              <a:rPr lang="es-AR" smtClean="0"/>
              <a:t>22/10/2022</a:t>
            </a:fld>
            <a:endParaRPr lang="es-AR"/>
          </a:p>
        </p:txBody>
      </p:sp>
      <p:sp>
        <p:nvSpPr>
          <p:cNvPr id="4" name="Marcador de pie de página 3">
            <a:extLst>
              <a:ext uri="{FF2B5EF4-FFF2-40B4-BE49-F238E27FC236}">
                <a16:creationId xmlns:a16="http://schemas.microsoft.com/office/drawing/2014/main" id="{87E4EBA7-216A-198D-CECE-70795531A92F}"/>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722D24DF-6450-B2B6-E4D5-DD29D60F5EFE}"/>
              </a:ext>
            </a:extLst>
          </p:cNvPr>
          <p:cNvSpPr>
            <a:spLocks noGrp="1"/>
          </p:cNvSpPr>
          <p:nvPr>
            <p:ph type="sldNum" sz="quarter" idx="12"/>
          </p:nvPr>
        </p:nvSpPr>
        <p:spPr/>
        <p:txBody>
          <a:bodyPr/>
          <a:lstStyle/>
          <a:p>
            <a:fld id="{15DB97AC-0A54-48A2-ADDE-0CD11227BB79}" type="slidenum">
              <a:rPr lang="es-AR" smtClean="0"/>
              <a:t>‹Nº›</a:t>
            </a:fld>
            <a:endParaRPr lang="es-AR"/>
          </a:p>
        </p:txBody>
      </p:sp>
    </p:spTree>
    <p:extLst>
      <p:ext uri="{BB962C8B-B14F-4D97-AF65-F5344CB8AC3E}">
        <p14:creationId xmlns:p14="http://schemas.microsoft.com/office/powerpoint/2010/main" val="96653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626E265-A61B-69DA-047B-660804356859}"/>
              </a:ext>
            </a:extLst>
          </p:cNvPr>
          <p:cNvSpPr>
            <a:spLocks noGrp="1"/>
          </p:cNvSpPr>
          <p:nvPr>
            <p:ph type="dt" sz="half" idx="10"/>
          </p:nvPr>
        </p:nvSpPr>
        <p:spPr/>
        <p:txBody>
          <a:bodyPr/>
          <a:lstStyle/>
          <a:p>
            <a:fld id="{75876D20-AE15-4545-8867-6D1AA18A208D}" type="datetimeFigureOut">
              <a:rPr lang="es-AR" smtClean="0"/>
              <a:t>22/10/2022</a:t>
            </a:fld>
            <a:endParaRPr lang="es-AR"/>
          </a:p>
        </p:txBody>
      </p:sp>
      <p:sp>
        <p:nvSpPr>
          <p:cNvPr id="3" name="Marcador de pie de página 2">
            <a:extLst>
              <a:ext uri="{FF2B5EF4-FFF2-40B4-BE49-F238E27FC236}">
                <a16:creationId xmlns:a16="http://schemas.microsoft.com/office/drawing/2014/main" id="{E4B9EDF0-A2B4-F0A2-6BEA-A8EC31815B5D}"/>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C47A581-DB66-9BE1-3F7F-A9B558B17E23}"/>
              </a:ext>
            </a:extLst>
          </p:cNvPr>
          <p:cNvSpPr>
            <a:spLocks noGrp="1"/>
          </p:cNvSpPr>
          <p:nvPr>
            <p:ph type="sldNum" sz="quarter" idx="12"/>
          </p:nvPr>
        </p:nvSpPr>
        <p:spPr/>
        <p:txBody>
          <a:bodyPr/>
          <a:lstStyle/>
          <a:p>
            <a:fld id="{15DB97AC-0A54-48A2-ADDE-0CD11227BB79}" type="slidenum">
              <a:rPr lang="es-AR" smtClean="0"/>
              <a:t>‹Nº›</a:t>
            </a:fld>
            <a:endParaRPr lang="es-AR"/>
          </a:p>
        </p:txBody>
      </p:sp>
    </p:spTree>
    <p:extLst>
      <p:ext uri="{BB962C8B-B14F-4D97-AF65-F5344CB8AC3E}">
        <p14:creationId xmlns:p14="http://schemas.microsoft.com/office/powerpoint/2010/main" val="173417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299653-1717-1132-B98F-6FF228C4BA5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F00533A-BE66-1E63-7978-0CC770016F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67B1805E-A559-8581-36B8-B0170CB23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4FEEA11-AD7F-91D8-E259-C84D411730A6}"/>
              </a:ext>
            </a:extLst>
          </p:cNvPr>
          <p:cNvSpPr>
            <a:spLocks noGrp="1"/>
          </p:cNvSpPr>
          <p:nvPr>
            <p:ph type="dt" sz="half" idx="10"/>
          </p:nvPr>
        </p:nvSpPr>
        <p:spPr/>
        <p:txBody>
          <a:bodyPr/>
          <a:lstStyle/>
          <a:p>
            <a:fld id="{75876D20-AE15-4545-8867-6D1AA18A208D}" type="datetimeFigureOut">
              <a:rPr lang="es-AR" smtClean="0"/>
              <a:t>22/10/2022</a:t>
            </a:fld>
            <a:endParaRPr lang="es-AR"/>
          </a:p>
        </p:txBody>
      </p:sp>
      <p:sp>
        <p:nvSpPr>
          <p:cNvPr id="6" name="Marcador de pie de página 5">
            <a:extLst>
              <a:ext uri="{FF2B5EF4-FFF2-40B4-BE49-F238E27FC236}">
                <a16:creationId xmlns:a16="http://schemas.microsoft.com/office/drawing/2014/main" id="{82E346A1-EE49-49DE-1F96-DB833229065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60D2667-ACBC-5E48-4606-D43BAAA0528F}"/>
              </a:ext>
            </a:extLst>
          </p:cNvPr>
          <p:cNvSpPr>
            <a:spLocks noGrp="1"/>
          </p:cNvSpPr>
          <p:nvPr>
            <p:ph type="sldNum" sz="quarter" idx="12"/>
          </p:nvPr>
        </p:nvSpPr>
        <p:spPr/>
        <p:txBody>
          <a:bodyPr/>
          <a:lstStyle/>
          <a:p>
            <a:fld id="{15DB97AC-0A54-48A2-ADDE-0CD11227BB79}" type="slidenum">
              <a:rPr lang="es-AR" smtClean="0"/>
              <a:t>‹Nº›</a:t>
            </a:fld>
            <a:endParaRPr lang="es-AR"/>
          </a:p>
        </p:txBody>
      </p:sp>
    </p:spTree>
    <p:extLst>
      <p:ext uri="{BB962C8B-B14F-4D97-AF65-F5344CB8AC3E}">
        <p14:creationId xmlns:p14="http://schemas.microsoft.com/office/powerpoint/2010/main" val="5694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B3F6A-9032-6817-52EA-3500926C51F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49EEECBF-06F2-DBDF-DC43-9665EB415B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988A82A8-B090-0EE0-9BA3-0C7CFD602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2508FD8-8E23-8827-03D9-7E74A2532063}"/>
              </a:ext>
            </a:extLst>
          </p:cNvPr>
          <p:cNvSpPr>
            <a:spLocks noGrp="1"/>
          </p:cNvSpPr>
          <p:nvPr>
            <p:ph type="dt" sz="half" idx="10"/>
          </p:nvPr>
        </p:nvSpPr>
        <p:spPr/>
        <p:txBody>
          <a:bodyPr/>
          <a:lstStyle/>
          <a:p>
            <a:fld id="{75876D20-AE15-4545-8867-6D1AA18A208D}" type="datetimeFigureOut">
              <a:rPr lang="es-AR" smtClean="0"/>
              <a:t>22/10/2022</a:t>
            </a:fld>
            <a:endParaRPr lang="es-AR"/>
          </a:p>
        </p:txBody>
      </p:sp>
      <p:sp>
        <p:nvSpPr>
          <p:cNvPr id="6" name="Marcador de pie de página 5">
            <a:extLst>
              <a:ext uri="{FF2B5EF4-FFF2-40B4-BE49-F238E27FC236}">
                <a16:creationId xmlns:a16="http://schemas.microsoft.com/office/drawing/2014/main" id="{EA55BB4E-8AEA-483C-A0F6-3A15FDF36FE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2E4BF80-B330-8886-A9F0-0D5FB3CB6F1B}"/>
              </a:ext>
            </a:extLst>
          </p:cNvPr>
          <p:cNvSpPr>
            <a:spLocks noGrp="1"/>
          </p:cNvSpPr>
          <p:nvPr>
            <p:ph type="sldNum" sz="quarter" idx="12"/>
          </p:nvPr>
        </p:nvSpPr>
        <p:spPr/>
        <p:txBody>
          <a:bodyPr/>
          <a:lstStyle/>
          <a:p>
            <a:fld id="{15DB97AC-0A54-48A2-ADDE-0CD11227BB79}" type="slidenum">
              <a:rPr lang="es-AR" smtClean="0"/>
              <a:t>‹Nº›</a:t>
            </a:fld>
            <a:endParaRPr lang="es-AR"/>
          </a:p>
        </p:txBody>
      </p:sp>
    </p:spTree>
    <p:extLst>
      <p:ext uri="{BB962C8B-B14F-4D97-AF65-F5344CB8AC3E}">
        <p14:creationId xmlns:p14="http://schemas.microsoft.com/office/powerpoint/2010/main" val="352333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160B3BA-8ED9-369B-D635-FC1EBB9EB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C16BC94-B529-A1E3-163C-603E4A1EFB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7614C5C-9349-1EF9-7B2F-442A0AC88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76D20-AE15-4545-8867-6D1AA18A208D}" type="datetimeFigureOut">
              <a:rPr lang="es-AR" smtClean="0"/>
              <a:t>22/10/2022</a:t>
            </a:fld>
            <a:endParaRPr lang="es-AR"/>
          </a:p>
        </p:txBody>
      </p:sp>
      <p:sp>
        <p:nvSpPr>
          <p:cNvPr id="5" name="Marcador de pie de página 4">
            <a:extLst>
              <a:ext uri="{FF2B5EF4-FFF2-40B4-BE49-F238E27FC236}">
                <a16:creationId xmlns:a16="http://schemas.microsoft.com/office/drawing/2014/main" id="{58311D66-FF36-AB0C-9F03-6C4B53EA5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CAF8F3B2-67ED-52B7-A014-43CF24979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B97AC-0A54-48A2-ADDE-0CD11227BB79}" type="slidenum">
              <a:rPr lang="es-AR" smtClean="0"/>
              <a:t>‹Nº›</a:t>
            </a:fld>
            <a:endParaRPr lang="es-AR"/>
          </a:p>
        </p:txBody>
      </p:sp>
    </p:spTree>
    <p:extLst>
      <p:ext uri="{BB962C8B-B14F-4D97-AF65-F5344CB8AC3E}">
        <p14:creationId xmlns:p14="http://schemas.microsoft.com/office/powerpoint/2010/main" val="2751074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lambolla/Network_Analysis" TargetMode="External"/><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yhrfuture.com/digital-hr-leaders-podcast/2019/12/3/how-mckesson-used-ona-to-drive-sales-performanc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hranalyticsthinktank.com/community-content/video-adam-mckinnon-from-merck-on-network-analytics-r23/"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hyperlink" Target="https://www.hranalyticsthinktank.com/community-content/video-kevin-metherell-from-experian-on-ona-r14/"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www.hranalyticsthinktank.com/community-content/video-kevin-metherell-from-experian-on-ona-r14/"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hechoid/clase-de-ona" TargetMode="External"/><Relationship Id="rId2" Type="http://schemas.openxmlformats.org/officeDocument/2006/relationships/hyperlink" Target="https://rstudio.cloud/content/4343887" TargetMode="External"/><Relationship Id="rId1" Type="http://schemas.openxmlformats.org/officeDocument/2006/relationships/slideLayout" Target="../slideLayouts/slideLayout12.xml"/><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linkedin.com/pulse/retain-release-data-you-need-react-correctly-when-employee-newman/" TargetMode="External"/><Relationship Id="rId7" Type="http://schemas.openxmlformats.org/officeDocument/2006/relationships/hyperlink" Target="https://www.hranalyticsthinktank.com/community-content/video-kevin-metherell-from-experian-on-ona-r14/" TargetMode="External"/><Relationship Id="rId2" Type="http://schemas.openxmlformats.org/officeDocument/2006/relationships/hyperlink" Target="http://bhuelbue.blogspot.com/2011/07/word-clouds-and-social-graphs-in-yammer.html" TargetMode="External"/><Relationship Id="rId1" Type="http://schemas.openxmlformats.org/officeDocument/2006/relationships/slideLayout" Target="../slideLayouts/slideLayout13.xml"/><Relationship Id="rId6" Type="http://schemas.openxmlformats.org/officeDocument/2006/relationships/hyperlink" Target="https://www.hranalyticsthinktank.com/community-content/video-adam-mckinnon-from-merck-on-network-analytics-r23/" TargetMode="External"/><Relationship Id="rId5" Type="http://schemas.openxmlformats.org/officeDocument/2006/relationships/hyperlink" Target="https://www.myhrfuture.com/digital-hr-leaders-podcast/2019/12/3/how-mckesson-used-ona-to-drive-sales-performance" TargetMode="External"/><Relationship Id="rId4" Type="http://schemas.openxmlformats.org/officeDocument/2006/relationships/hyperlink" Target="https://ona-book.org/index.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lambolla/Network_Analysis/blob/master/Network%20Analysis.ipynb" TargetMode="External"/><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BE4F2-F8AE-5332-CFB8-B3E5FAE5CEC1}"/>
              </a:ext>
            </a:extLst>
          </p:cNvPr>
          <p:cNvSpPr>
            <a:spLocks noGrp="1"/>
          </p:cNvSpPr>
          <p:nvPr>
            <p:ph type="ctrTitle"/>
          </p:nvPr>
        </p:nvSpPr>
        <p:spPr/>
        <p:txBody>
          <a:bodyPr/>
          <a:lstStyle/>
          <a:p>
            <a:endParaRPr lang="es-AR"/>
          </a:p>
        </p:txBody>
      </p:sp>
      <p:sp>
        <p:nvSpPr>
          <p:cNvPr id="3" name="Subtítulo 2">
            <a:extLst>
              <a:ext uri="{FF2B5EF4-FFF2-40B4-BE49-F238E27FC236}">
                <a16:creationId xmlns:a16="http://schemas.microsoft.com/office/drawing/2014/main" id="{8CDBE5BC-CF1B-6172-2180-27C35937A32A}"/>
              </a:ext>
            </a:extLst>
          </p:cNvPr>
          <p:cNvSpPr>
            <a:spLocks noGrp="1"/>
          </p:cNvSpPr>
          <p:nvPr>
            <p:ph type="subTitle" idx="1"/>
          </p:nvPr>
        </p:nvSpPr>
        <p:spPr/>
        <p:txBody>
          <a:bodyPr/>
          <a:lstStyle/>
          <a:p>
            <a:endParaRPr lang="es-AR"/>
          </a:p>
        </p:txBody>
      </p:sp>
      <p:pic>
        <p:nvPicPr>
          <p:cNvPr id="5" name="Imagen 4" descr="Imagen que contiene Forma&#10;&#10;Descripción generada automáticamente">
            <a:extLst>
              <a:ext uri="{FF2B5EF4-FFF2-40B4-BE49-F238E27FC236}">
                <a16:creationId xmlns:a16="http://schemas.microsoft.com/office/drawing/2014/main" id="{D5C3958A-310A-12E1-9E2A-54D3E79FC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51748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89F4FFB-E0C6-4E37-835D-1C743E553B81}"/>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324833" y="956603"/>
            <a:ext cx="6650036" cy="5344054"/>
          </a:xfrm>
          <a:prstGeom prst="rect">
            <a:avLst/>
          </a:prstGeom>
        </p:spPr>
      </p:pic>
      <p:graphicFrame>
        <p:nvGraphicFramePr>
          <p:cNvPr id="2" name="Tabla 1">
            <a:extLst>
              <a:ext uri="{FF2B5EF4-FFF2-40B4-BE49-F238E27FC236}">
                <a16:creationId xmlns:a16="http://schemas.microsoft.com/office/drawing/2014/main" id="{F9C4DC96-27B8-4CD9-8EF0-A4F854ADA3B6}"/>
              </a:ext>
            </a:extLst>
          </p:cNvPr>
          <p:cNvGraphicFramePr>
            <a:graphicFrameLocks noGrp="1"/>
          </p:cNvGraphicFramePr>
          <p:nvPr/>
        </p:nvGraphicFramePr>
        <p:xfrm>
          <a:off x="8426547" y="2248091"/>
          <a:ext cx="2330548" cy="1703070"/>
        </p:xfrm>
        <a:graphic>
          <a:graphicData uri="http://schemas.openxmlformats.org/drawingml/2006/table">
            <a:tbl>
              <a:tblPr firstRow="1">
                <a:tableStyleId>{6E25E649-3F16-4E02-A733-19D2CDBF48F0}</a:tableStyleId>
              </a:tblPr>
              <a:tblGrid>
                <a:gridCol w="1165274">
                  <a:extLst>
                    <a:ext uri="{9D8B030D-6E8A-4147-A177-3AD203B41FA5}">
                      <a16:colId xmlns:a16="http://schemas.microsoft.com/office/drawing/2014/main" val="1589640320"/>
                    </a:ext>
                  </a:extLst>
                </a:gridCol>
                <a:gridCol w="1165274">
                  <a:extLst>
                    <a:ext uri="{9D8B030D-6E8A-4147-A177-3AD203B41FA5}">
                      <a16:colId xmlns:a16="http://schemas.microsoft.com/office/drawing/2014/main" val="1583758887"/>
                    </a:ext>
                  </a:extLst>
                </a:gridCol>
              </a:tblGrid>
              <a:tr h="262011">
                <a:tc>
                  <a:txBody>
                    <a:bodyPr/>
                    <a:lstStyle/>
                    <a:p>
                      <a:pPr algn="ctr" fontAlgn="b"/>
                      <a:r>
                        <a:rPr lang="es-AR" sz="1800" u="none" strike="noStrike" dirty="0">
                          <a:effectLst/>
                        </a:rPr>
                        <a:t>Nodo</a:t>
                      </a:r>
                      <a:endParaRPr lang="es-AR"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AR" sz="1800" u="none" strike="noStrike" dirty="0">
                          <a:effectLst/>
                        </a:rPr>
                        <a:t>Grado</a:t>
                      </a:r>
                      <a:endParaRPr lang="es-AR"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3398679"/>
                  </a:ext>
                </a:extLst>
              </a:tr>
              <a:tr h="262011">
                <a:tc>
                  <a:txBody>
                    <a:bodyPr/>
                    <a:lstStyle/>
                    <a:p>
                      <a:pPr algn="ctr" fontAlgn="ctr"/>
                      <a:r>
                        <a:rPr lang="es-AR" sz="1800" u="none" strike="noStrike" dirty="0" err="1">
                          <a:effectLst/>
                        </a:rPr>
                        <a:t>Fermin</a:t>
                      </a:r>
                      <a:endParaRPr lang="es-AR" sz="1800" b="0" i="0" u="none" strike="noStrike" dirty="0">
                        <a:solidFill>
                          <a:srgbClr val="000000"/>
                        </a:solidFill>
                        <a:effectLst/>
                        <a:latin typeface="Courier New" panose="02070309020205020404" pitchFamily="49" charset="0"/>
                      </a:endParaRPr>
                    </a:p>
                  </a:txBody>
                  <a:tcPr marL="9525" marR="9525" marT="9525" marB="0" anchor="ctr"/>
                </a:tc>
                <a:tc>
                  <a:txBody>
                    <a:bodyPr/>
                    <a:lstStyle/>
                    <a:p>
                      <a:pPr algn="ctr" fontAlgn="b"/>
                      <a:r>
                        <a:rPr lang="es-AR" sz="1800" u="none" strike="noStrike">
                          <a:effectLst/>
                        </a:rPr>
                        <a:t>10</a:t>
                      </a:r>
                      <a:endParaRPr lang="es-AR"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9658960"/>
                  </a:ext>
                </a:extLst>
              </a:tr>
              <a:tr h="262011">
                <a:tc>
                  <a:txBody>
                    <a:bodyPr/>
                    <a:lstStyle/>
                    <a:p>
                      <a:pPr algn="ctr" fontAlgn="ctr"/>
                      <a:r>
                        <a:rPr lang="es-AR" sz="1800" u="none" strike="noStrike" dirty="0" err="1">
                          <a:effectLst/>
                        </a:rPr>
                        <a:t>Maria</a:t>
                      </a:r>
                      <a:endParaRPr lang="es-AR" sz="1800" b="0" i="0" u="none" strike="noStrike" dirty="0">
                        <a:solidFill>
                          <a:srgbClr val="000000"/>
                        </a:solidFill>
                        <a:effectLst/>
                        <a:latin typeface="Courier New" panose="02070309020205020404" pitchFamily="49" charset="0"/>
                      </a:endParaRPr>
                    </a:p>
                  </a:txBody>
                  <a:tcPr marL="9525" marR="9525" marT="9525" marB="0" anchor="ctr"/>
                </a:tc>
                <a:tc>
                  <a:txBody>
                    <a:bodyPr/>
                    <a:lstStyle/>
                    <a:p>
                      <a:pPr algn="ctr" fontAlgn="b"/>
                      <a:r>
                        <a:rPr lang="es-AR" sz="1800" u="none" strike="noStrike">
                          <a:effectLst/>
                        </a:rPr>
                        <a:t>6</a:t>
                      </a:r>
                      <a:endParaRPr lang="es-AR"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7487791"/>
                  </a:ext>
                </a:extLst>
              </a:tr>
              <a:tr h="262011">
                <a:tc>
                  <a:txBody>
                    <a:bodyPr/>
                    <a:lstStyle/>
                    <a:p>
                      <a:pPr algn="ctr" fontAlgn="ctr"/>
                      <a:r>
                        <a:rPr lang="es-AR" sz="1800" u="none" strike="noStrike">
                          <a:effectLst/>
                        </a:rPr>
                        <a:t>Pedro</a:t>
                      </a:r>
                      <a:endParaRPr lang="es-AR" sz="18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r>
                        <a:rPr lang="es-AR" sz="1800" u="none" strike="noStrike" dirty="0">
                          <a:effectLst/>
                        </a:rPr>
                        <a:t>6</a:t>
                      </a:r>
                      <a:endParaRPr lang="es-AR"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8147037"/>
                  </a:ext>
                </a:extLst>
              </a:tr>
              <a:tr h="262011">
                <a:tc>
                  <a:txBody>
                    <a:bodyPr/>
                    <a:lstStyle/>
                    <a:p>
                      <a:pPr algn="ctr" fontAlgn="ctr"/>
                      <a:r>
                        <a:rPr lang="es-AR" sz="1800" u="none" strike="noStrike">
                          <a:effectLst/>
                        </a:rPr>
                        <a:t>Jose</a:t>
                      </a:r>
                      <a:endParaRPr lang="es-AR" sz="18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r>
                        <a:rPr lang="es-AR" sz="1800" u="none" strike="noStrike" dirty="0">
                          <a:effectLst/>
                        </a:rPr>
                        <a:t>6</a:t>
                      </a:r>
                      <a:endParaRPr lang="es-AR"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7466374"/>
                  </a:ext>
                </a:extLst>
              </a:tr>
              <a:tr h="262011">
                <a:tc>
                  <a:txBody>
                    <a:bodyPr/>
                    <a:lstStyle/>
                    <a:p>
                      <a:pPr algn="ctr" fontAlgn="ctr"/>
                      <a:r>
                        <a:rPr lang="es-AR" sz="1800" u="none" strike="noStrike">
                          <a:effectLst/>
                        </a:rPr>
                        <a:t>Jorge</a:t>
                      </a:r>
                      <a:endParaRPr lang="es-AR" sz="18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r>
                        <a:rPr lang="es-AR" sz="1800" u="none" strike="noStrike" dirty="0">
                          <a:effectLst/>
                        </a:rPr>
                        <a:t>5</a:t>
                      </a:r>
                      <a:endParaRPr lang="es-AR"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0152310"/>
                  </a:ext>
                </a:extLst>
              </a:tr>
            </a:tbl>
          </a:graphicData>
        </a:graphic>
      </p:graphicFrame>
      <p:sp>
        <p:nvSpPr>
          <p:cNvPr id="8" name="Rectángulo 7">
            <a:extLst>
              <a:ext uri="{FF2B5EF4-FFF2-40B4-BE49-F238E27FC236}">
                <a16:creationId xmlns:a16="http://schemas.microsoft.com/office/drawing/2014/main" id="{D3A5E8C7-7522-4703-AA62-D07BF5A7051C}"/>
              </a:ext>
            </a:extLst>
          </p:cNvPr>
          <p:cNvSpPr/>
          <p:nvPr/>
        </p:nvSpPr>
        <p:spPr>
          <a:xfrm>
            <a:off x="5624530" y="1716513"/>
            <a:ext cx="5604035" cy="369332"/>
          </a:xfrm>
          <a:prstGeom prst="rect">
            <a:avLst/>
          </a:prstGeom>
        </p:spPr>
        <p:txBody>
          <a:bodyPr wrap="none">
            <a:spAutoFit/>
          </a:bodyPr>
          <a:lstStyle/>
          <a:p>
            <a:pPr>
              <a:spcAft>
                <a:spcPts val="1200"/>
              </a:spcAft>
            </a:pPr>
            <a:r>
              <a:rPr lang="es-AR" b="1" dirty="0"/>
              <a:t>Grados:</a:t>
            </a:r>
            <a:r>
              <a:rPr lang="es-AR" dirty="0"/>
              <a:t> La cantidad de conexiones que tienen cada nodo.</a:t>
            </a:r>
          </a:p>
        </p:txBody>
      </p:sp>
      <p:sp>
        <p:nvSpPr>
          <p:cNvPr id="5" name="CuadroTexto 4">
            <a:extLst>
              <a:ext uri="{FF2B5EF4-FFF2-40B4-BE49-F238E27FC236}">
                <a16:creationId xmlns:a16="http://schemas.microsoft.com/office/drawing/2014/main" id="{83AB5CFB-250E-4762-BA34-822B055126E4}"/>
              </a:ext>
            </a:extLst>
          </p:cNvPr>
          <p:cNvSpPr txBox="1"/>
          <p:nvPr/>
        </p:nvSpPr>
        <p:spPr>
          <a:xfrm>
            <a:off x="858254" y="529206"/>
            <a:ext cx="9109993" cy="646331"/>
          </a:xfrm>
          <a:prstGeom prst="rect">
            <a:avLst/>
          </a:prstGeom>
          <a:noFill/>
        </p:spPr>
        <p:txBody>
          <a:bodyPr wrap="square" rtlCol="0">
            <a:spAutoFit/>
          </a:bodyPr>
          <a:lstStyle/>
          <a:p>
            <a:r>
              <a:rPr lang="es-AR" sz="3600" dirty="0">
                <a:solidFill>
                  <a:schemeClr val="tx2"/>
                </a:solidFill>
                <a:latin typeface="Ubuntu Mono" panose="020B0509030602030204" pitchFamily="49" charset="0"/>
              </a:rPr>
              <a:t>ONA: Métricas de los grafos</a:t>
            </a:r>
            <a:endParaRPr lang="es-AR" sz="2400" dirty="0">
              <a:solidFill>
                <a:schemeClr val="tx2"/>
              </a:solidFill>
              <a:latin typeface="Ubuntu Mono" panose="020B0509030602030204" pitchFamily="49" charset="0"/>
            </a:endParaRPr>
          </a:p>
        </p:txBody>
      </p:sp>
      <p:pic>
        <p:nvPicPr>
          <p:cNvPr id="4098" name="Picture 2" descr="GitHub Logos and Usage · GitHub">
            <a:hlinkClick r:id="rId3"/>
            <a:extLst>
              <a:ext uri="{FF2B5EF4-FFF2-40B4-BE49-F238E27FC236}">
                <a16:creationId xmlns:a16="http://schemas.microsoft.com/office/drawing/2014/main" id="{A09B9BA5-6AAD-4688-8256-F5CF0314C056}"/>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85471" y="5422006"/>
            <a:ext cx="1163392" cy="116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021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CD276D0B-EE35-44F7-B4B1-9EF5ABB68AB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04911" y="1150684"/>
            <a:ext cx="6878064" cy="5579590"/>
          </a:xfrm>
          <a:prstGeom prst="rect">
            <a:avLst/>
          </a:prstGeom>
        </p:spPr>
      </p:pic>
      <p:graphicFrame>
        <p:nvGraphicFramePr>
          <p:cNvPr id="2" name="Tabla 1">
            <a:extLst>
              <a:ext uri="{FF2B5EF4-FFF2-40B4-BE49-F238E27FC236}">
                <a16:creationId xmlns:a16="http://schemas.microsoft.com/office/drawing/2014/main" id="{F9C4DC96-27B8-4CD9-8EF0-A4F854ADA3B6}"/>
              </a:ext>
            </a:extLst>
          </p:cNvPr>
          <p:cNvGraphicFramePr>
            <a:graphicFrameLocks noGrp="1"/>
          </p:cNvGraphicFramePr>
          <p:nvPr/>
        </p:nvGraphicFramePr>
        <p:xfrm>
          <a:off x="7709095" y="2590991"/>
          <a:ext cx="3048002" cy="1977390"/>
        </p:xfrm>
        <a:graphic>
          <a:graphicData uri="http://schemas.openxmlformats.org/drawingml/2006/table">
            <a:tbl>
              <a:tblPr firstRow="1">
                <a:tableStyleId>{85BE263C-DBD7-4A20-BB59-AAB30ACAA65A}</a:tableStyleId>
              </a:tblPr>
              <a:tblGrid>
                <a:gridCol w="1524001">
                  <a:extLst>
                    <a:ext uri="{9D8B030D-6E8A-4147-A177-3AD203B41FA5}">
                      <a16:colId xmlns:a16="http://schemas.microsoft.com/office/drawing/2014/main" val="1589640320"/>
                    </a:ext>
                  </a:extLst>
                </a:gridCol>
                <a:gridCol w="1524001">
                  <a:extLst>
                    <a:ext uri="{9D8B030D-6E8A-4147-A177-3AD203B41FA5}">
                      <a16:colId xmlns:a16="http://schemas.microsoft.com/office/drawing/2014/main" val="1583758887"/>
                    </a:ext>
                  </a:extLst>
                </a:gridCol>
              </a:tblGrid>
              <a:tr h="262011">
                <a:tc>
                  <a:txBody>
                    <a:bodyPr/>
                    <a:lstStyle/>
                    <a:p>
                      <a:pPr algn="ctr" fontAlgn="b"/>
                      <a:r>
                        <a:rPr lang="es-AR" sz="1800" u="none" strike="noStrike">
                          <a:effectLst/>
                        </a:rPr>
                        <a:t>Nodo</a:t>
                      </a:r>
                      <a:endParaRPr lang="es-A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a:effectLst/>
                        </a:rPr>
                        <a:t>Intermediación</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93398679"/>
                  </a:ext>
                </a:extLst>
              </a:tr>
              <a:tr h="262011">
                <a:tc>
                  <a:txBody>
                    <a:bodyPr/>
                    <a:lstStyle/>
                    <a:p>
                      <a:pPr algn="ctr" fontAlgn="ctr"/>
                      <a:r>
                        <a:rPr lang="es-AR" sz="1800" u="none" strike="noStrike">
                          <a:effectLst/>
                        </a:rPr>
                        <a:t>Fermin</a:t>
                      </a:r>
                      <a:endParaRPr lang="es-AR" sz="18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r>
                        <a:rPr lang="es-AR" sz="1800" u="none" strike="noStrike">
                          <a:effectLst/>
                        </a:rPr>
                        <a:t>0.6730</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89658960"/>
                  </a:ext>
                </a:extLst>
              </a:tr>
              <a:tr h="262011">
                <a:tc>
                  <a:txBody>
                    <a:bodyPr/>
                    <a:lstStyle/>
                    <a:p>
                      <a:pPr algn="ctr" fontAlgn="b"/>
                      <a:r>
                        <a:rPr lang="es-AR" sz="1800" u="none" strike="noStrike">
                          <a:effectLst/>
                        </a:rPr>
                        <a:t>Jorge</a:t>
                      </a:r>
                      <a:endParaRPr lang="es-A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a:effectLst/>
                        </a:rPr>
                        <a:t>0.4466</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77487791"/>
                  </a:ext>
                </a:extLst>
              </a:tr>
              <a:tr h="262011">
                <a:tc>
                  <a:txBody>
                    <a:bodyPr/>
                    <a:lstStyle/>
                    <a:p>
                      <a:pPr algn="ctr" fontAlgn="b"/>
                      <a:r>
                        <a:rPr lang="es-AR" sz="1800" u="none" strike="noStrike">
                          <a:effectLst/>
                        </a:rPr>
                        <a:t>Celeste</a:t>
                      </a:r>
                      <a:endParaRPr lang="es-A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a:effectLst/>
                        </a:rPr>
                        <a:t>0.1700</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18147037"/>
                  </a:ext>
                </a:extLst>
              </a:tr>
              <a:tr h="262011">
                <a:tc>
                  <a:txBody>
                    <a:bodyPr/>
                    <a:lstStyle/>
                    <a:p>
                      <a:pPr algn="ctr" fontAlgn="b"/>
                      <a:r>
                        <a:rPr lang="es-AR" sz="1800" u="none" strike="noStrike">
                          <a:effectLst/>
                        </a:rPr>
                        <a:t>German</a:t>
                      </a:r>
                      <a:endParaRPr lang="es-A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a:effectLst/>
                        </a:rPr>
                        <a:t>0.1660</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57466374"/>
                  </a:ext>
                </a:extLst>
              </a:tr>
              <a:tr h="262011">
                <a:tc>
                  <a:txBody>
                    <a:bodyPr/>
                    <a:lstStyle/>
                    <a:p>
                      <a:pPr algn="ctr" fontAlgn="b"/>
                      <a:r>
                        <a:rPr lang="es-AR" sz="1800" u="none" strike="noStrike">
                          <a:effectLst/>
                        </a:rPr>
                        <a:t>Jose</a:t>
                      </a:r>
                      <a:endParaRPr lang="es-A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dirty="0">
                          <a:effectLst/>
                        </a:rPr>
                        <a:t>0.1507</a:t>
                      </a:r>
                      <a:endParaRPr lang="es-AR"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80152310"/>
                  </a:ext>
                </a:extLst>
              </a:tr>
            </a:tbl>
          </a:graphicData>
        </a:graphic>
      </p:graphicFrame>
      <p:sp>
        <p:nvSpPr>
          <p:cNvPr id="5" name="CuadroTexto 4">
            <a:extLst>
              <a:ext uri="{FF2B5EF4-FFF2-40B4-BE49-F238E27FC236}">
                <a16:creationId xmlns:a16="http://schemas.microsoft.com/office/drawing/2014/main" id="{83AB5CFB-250E-4762-BA34-822B055126E4}"/>
              </a:ext>
            </a:extLst>
          </p:cNvPr>
          <p:cNvSpPr txBox="1"/>
          <p:nvPr/>
        </p:nvSpPr>
        <p:spPr>
          <a:xfrm>
            <a:off x="858254" y="529206"/>
            <a:ext cx="9109993" cy="646331"/>
          </a:xfrm>
          <a:prstGeom prst="rect">
            <a:avLst/>
          </a:prstGeom>
          <a:noFill/>
        </p:spPr>
        <p:txBody>
          <a:bodyPr wrap="square" rtlCol="0">
            <a:spAutoFit/>
          </a:bodyPr>
          <a:lstStyle/>
          <a:p>
            <a:r>
              <a:rPr lang="es-AR" sz="3600" dirty="0">
                <a:solidFill>
                  <a:schemeClr val="tx2"/>
                </a:solidFill>
                <a:latin typeface="Ubuntu Mono" panose="020B0509030602030204" pitchFamily="49" charset="0"/>
              </a:rPr>
              <a:t>ONA: Métricas de los grafos</a:t>
            </a:r>
            <a:endParaRPr lang="es-AR" sz="2400" dirty="0">
              <a:solidFill>
                <a:schemeClr val="tx2"/>
              </a:solidFill>
              <a:latin typeface="Ubuntu Mono" panose="020B0509030602030204" pitchFamily="49" charset="0"/>
            </a:endParaRPr>
          </a:p>
        </p:txBody>
      </p:sp>
      <p:sp>
        <p:nvSpPr>
          <p:cNvPr id="3" name="Rectángulo 2">
            <a:extLst>
              <a:ext uri="{FF2B5EF4-FFF2-40B4-BE49-F238E27FC236}">
                <a16:creationId xmlns:a16="http://schemas.microsoft.com/office/drawing/2014/main" id="{6CFBFDD5-80CF-45D8-8983-C09DA0DA7F98}"/>
              </a:ext>
            </a:extLst>
          </p:cNvPr>
          <p:cNvSpPr/>
          <p:nvPr/>
        </p:nvSpPr>
        <p:spPr>
          <a:xfrm>
            <a:off x="6185096" y="1840479"/>
            <a:ext cx="5749729" cy="646331"/>
          </a:xfrm>
          <a:prstGeom prst="rect">
            <a:avLst/>
          </a:prstGeom>
        </p:spPr>
        <p:txBody>
          <a:bodyPr wrap="square">
            <a:spAutoFit/>
          </a:bodyPr>
          <a:lstStyle/>
          <a:p>
            <a:pPr>
              <a:spcAft>
                <a:spcPts val="1200"/>
              </a:spcAft>
            </a:pPr>
            <a:r>
              <a:rPr lang="es-AR" b="1" dirty="0"/>
              <a:t>Intermediación:</a:t>
            </a:r>
            <a:r>
              <a:rPr lang="es-AR" dirty="0"/>
              <a:t> Por qué nodos hay que pasar con más frecuencia para llegar a otros.</a:t>
            </a:r>
          </a:p>
        </p:txBody>
      </p:sp>
    </p:spTree>
    <p:extLst>
      <p:ext uri="{BB962C8B-B14F-4D97-AF65-F5344CB8AC3E}">
        <p14:creationId xmlns:p14="http://schemas.microsoft.com/office/powerpoint/2010/main" val="324759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42A6ED81-CFC9-4559-9560-695B9579C85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69158" y="962465"/>
            <a:ext cx="7397129" cy="5971735"/>
          </a:xfrm>
          <a:prstGeom prst="rect">
            <a:avLst/>
          </a:prstGeom>
        </p:spPr>
      </p:pic>
      <p:graphicFrame>
        <p:nvGraphicFramePr>
          <p:cNvPr id="2" name="Tabla 1">
            <a:extLst>
              <a:ext uri="{FF2B5EF4-FFF2-40B4-BE49-F238E27FC236}">
                <a16:creationId xmlns:a16="http://schemas.microsoft.com/office/drawing/2014/main" id="{F9C4DC96-27B8-4CD9-8EF0-A4F854ADA3B6}"/>
              </a:ext>
            </a:extLst>
          </p:cNvPr>
          <p:cNvGraphicFramePr>
            <a:graphicFrameLocks noGrp="1"/>
          </p:cNvGraphicFramePr>
          <p:nvPr/>
        </p:nvGraphicFramePr>
        <p:xfrm>
          <a:off x="7642420" y="2276666"/>
          <a:ext cx="3048002" cy="1703070"/>
        </p:xfrm>
        <a:graphic>
          <a:graphicData uri="http://schemas.openxmlformats.org/drawingml/2006/table">
            <a:tbl>
              <a:tblPr firstRow="1">
                <a:tableStyleId>{EB344D84-9AFB-497E-A393-DC336BA19D2E}</a:tableStyleId>
              </a:tblPr>
              <a:tblGrid>
                <a:gridCol w="1524001">
                  <a:extLst>
                    <a:ext uri="{9D8B030D-6E8A-4147-A177-3AD203B41FA5}">
                      <a16:colId xmlns:a16="http://schemas.microsoft.com/office/drawing/2014/main" val="1589640320"/>
                    </a:ext>
                  </a:extLst>
                </a:gridCol>
                <a:gridCol w="1524001">
                  <a:extLst>
                    <a:ext uri="{9D8B030D-6E8A-4147-A177-3AD203B41FA5}">
                      <a16:colId xmlns:a16="http://schemas.microsoft.com/office/drawing/2014/main" val="1583758887"/>
                    </a:ext>
                  </a:extLst>
                </a:gridCol>
              </a:tblGrid>
              <a:tr h="262011">
                <a:tc>
                  <a:txBody>
                    <a:bodyPr/>
                    <a:lstStyle/>
                    <a:p>
                      <a:pPr algn="ctr" fontAlgn="b"/>
                      <a:r>
                        <a:rPr lang="es-AR" sz="1800" u="none" strike="noStrike" dirty="0">
                          <a:effectLst/>
                        </a:rPr>
                        <a:t>Nodo</a:t>
                      </a:r>
                      <a:endParaRPr lang="es-AR"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a:effectLst/>
                        </a:rPr>
                        <a:t>Cercanía</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93398679"/>
                  </a:ext>
                </a:extLst>
              </a:tr>
              <a:tr h="262011">
                <a:tc>
                  <a:txBody>
                    <a:bodyPr/>
                    <a:lstStyle/>
                    <a:p>
                      <a:pPr algn="ctr" fontAlgn="ctr"/>
                      <a:r>
                        <a:rPr lang="es-AR" sz="1800" u="none" strike="noStrike">
                          <a:effectLst/>
                        </a:rPr>
                        <a:t>Fermin</a:t>
                      </a:r>
                      <a:endParaRPr lang="es-AR" sz="1800" b="0" i="0" u="none" strike="noStrike">
                        <a:solidFill>
                          <a:srgbClr val="000000"/>
                        </a:solidFill>
                        <a:effectLst/>
                        <a:latin typeface="Courier New" panose="02070309020205020404" pitchFamily="49" charset="0"/>
                      </a:endParaRPr>
                    </a:p>
                  </a:txBody>
                  <a:tcPr marL="9525" marR="9525" marT="9525" marB="0" anchor="ctr"/>
                </a:tc>
                <a:tc>
                  <a:txBody>
                    <a:bodyPr/>
                    <a:lstStyle/>
                    <a:p>
                      <a:pPr algn="ctr" fontAlgn="b"/>
                      <a:r>
                        <a:rPr lang="es-AR" sz="1800" u="none" strike="noStrike">
                          <a:effectLst/>
                        </a:rPr>
                        <a:t>0.5897</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89658960"/>
                  </a:ext>
                </a:extLst>
              </a:tr>
              <a:tr h="262011">
                <a:tc>
                  <a:txBody>
                    <a:bodyPr/>
                    <a:lstStyle/>
                    <a:p>
                      <a:pPr algn="ctr" fontAlgn="b"/>
                      <a:r>
                        <a:rPr lang="es-AR" sz="1800" u="none" strike="noStrike">
                          <a:effectLst/>
                        </a:rPr>
                        <a:t>Maria</a:t>
                      </a:r>
                      <a:endParaRPr lang="es-A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a:effectLst/>
                        </a:rPr>
                        <a:t>0.4694</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77487791"/>
                  </a:ext>
                </a:extLst>
              </a:tr>
              <a:tr h="262011">
                <a:tc>
                  <a:txBody>
                    <a:bodyPr/>
                    <a:lstStyle/>
                    <a:p>
                      <a:pPr algn="ctr" fontAlgn="b"/>
                      <a:r>
                        <a:rPr lang="es-AR" sz="1800" u="none" strike="noStrike">
                          <a:effectLst/>
                        </a:rPr>
                        <a:t>Jorge</a:t>
                      </a:r>
                      <a:endParaRPr lang="es-A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a:effectLst/>
                        </a:rPr>
                        <a:t>0.4694</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18147037"/>
                  </a:ext>
                </a:extLst>
              </a:tr>
              <a:tr h="262011">
                <a:tc>
                  <a:txBody>
                    <a:bodyPr/>
                    <a:lstStyle/>
                    <a:p>
                      <a:pPr algn="ctr" fontAlgn="b"/>
                      <a:r>
                        <a:rPr lang="es-AR" sz="1800" u="none" strike="noStrike">
                          <a:effectLst/>
                        </a:rPr>
                        <a:t>Jose</a:t>
                      </a:r>
                      <a:endParaRPr lang="es-A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a:effectLst/>
                        </a:rPr>
                        <a:t>0.4600</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57466374"/>
                  </a:ext>
                </a:extLst>
              </a:tr>
              <a:tr h="262011">
                <a:tc>
                  <a:txBody>
                    <a:bodyPr/>
                    <a:lstStyle/>
                    <a:p>
                      <a:pPr algn="ctr" fontAlgn="b"/>
                      <a:r>
                        <a:rPr lang="es-AR" sz="1800" u="none" strike="noStrike">
                          <a:effectLst/>
                        </a:rPr>
                        <a:t>Pedro</a:t>
                      </a:r>
                      <a:endParaRPr lang="es-A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dirty="0">
                          <a:effectLst/>
                        </a:rPr>
                        <a:t>0.4510</a:t>
                      </a:r>
                      <a:endParaRPr lang="es-AR"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80152310"/>
                  </a:ext>
                </a:extLst>
              </a:tr>
            </a:tbl>
          </a:graphicData>
        </a:graphic>
      </p:graphicFrame>
      <p:sp>
        <p:nvSpPr>
          <p:cNvPr id="5" name="CuadroTexto 4">
            <a:extLst>
              <a:ext uri="{FF2B5EF4-FFF2-40B4-BE49-F238E27FC236}">
                <a16:creationId xmlns:a16="http://schemas.microsoft.com/office/drawing/2014/main" id="{83AB5CFB-250E-4762-BA34-822B055126E4}"/>
              </a:ext>
            </a:extLst>
          </p:cNvPr>
          <p:cNvSpPr txBox="1"/>
          <p:nvPr/>
        </p:nvSpPr>
        <p:spPr>
          <a:xfrm>
            <a:off x="858254" y="529206"/>
            <a:ext cx="9109993" cy="646331"/>
          </a:xfrm>
          <a:prstGeom prst="rect">
            <a:avLst/>
          </a:prstGeom>
          <a:noFill/>
        </p:spPr>
        <p:txBody>
          <a:bodyPr wrap="square" rtlCol="0">
            <a:spAutoFit/>
          </a:bodyPr>
          <a:lstStyle/>
          <a:p>
            <a:r>
              <a:rPr lang="es-AR" sz="3600" dirty="0">
                <a:solidFill>
                  <a:schemeClr val="tx2"/>
                </a:solidFill>
                <a:latin typeface="Ubuntu Mono" panose="020B0509030602030204" pitchFamily="49" charset="0"/>
              </a:rPr>
              <a:t>ONA: Métricas de los grafos</a:t>
            </a:r>
            <a:endParaRPr lang="es-AR" sz="2400" dirty="0">
              <a:solidFill>
                <a:schemeClr val="tx2"/>
              </a:solidFill>
              <a:latin typeface="Ubuntu Mono" panose="020B0509030602030204" pitchFamily="49" charset="0"/>
            </a:endParaRPr>
          </a:p>
        </p:txBody>
      </p:sp>
      <p:sp>
        <p:nvSpPr>
          <p:cNvPr id="3" name="Rectángulo 2">
            <a:extLst>
              <a:ext uri="{FF2B5EF4-FFF2-40B4-BE49-F238E27FC236}">
                <a16:creationId xmlns:a16="http://schemas.microsoft.com/office/drawing/2014/main" id="{6CFBFDD5-80CF-45D8-8983-C09DA0DA7F98}"/>
              </a:ext>
            </a:extLst>
          </p:cNvPr>
          <p:cNvSpPr/>
          <p:nvPr/>
        </p:nvSpPr>
        <p:spPr>
          <a:xfrm>
            <a:off x="6118421" y="1670837"/>
            <a:ext cx="6096000" cy="369332"/>
          </a:xfrm>
          <a:prstGeom prst="rect">
            <a:avLst/>
          </a:prstGeom>
        </p:spPr>
        <p:txBody>
          <a:bodyPr>
            <a:spAutoFit/>
          </a:bodyPr>
          <a:lstStyle/>
          <a:p>
            <a:pPr>
              <a:spcAft>
                <a:spcPts val="1200"/>
              </a:spcAft>
            </a:pPr>
            <a:r>
              <a:rPr lang="es-AR" b="1" dirty="0"/>
              <a:t>Cercanía: </a:t>
            </a:r>
            <a:r>
              <a:rPr lang="es-AR" dirty="0"/>
              <a:t>Qué tan accesible está un nodo dentro de la red.</a:t>
            </a:r>
          </a:p>
        </p:txBody>
      </p:sp>
    </p:spTree>
    <p:extLst>
      <p:ext uri="{BB962C8B-B14F-4D97-AF65-F5344CB8AC3E}">
        <p14:creationId xmlns:p14="http://schemas.microsoft.com/office/powerpoint/2010/main" val="28593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D6D6D97-6C5B-4682-BC0B-DBED8A92C34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23021" y="852371"/>
            <a:ext cx="7576739" cy="5948966"/>
          </a:xfrm>
          <a:prstGeom prst="rect">
            <a:avLst/>
          </a:prstGeom>
        </p:spPr>
      </p:pic>
      <p:graphicFrame>
        <p:nvGraphicFramePr>
          <p:cNvPr id="2" name="Tabla 1">
            <a:extLst>
              <a:ext uri="{FF2B5EF4-FFF2-40B4-BE49-F238E27FC236}">
                <a16:creationId xmlns:a16="http://schemas.microsoft.com/office/drawing/2014/main" id="{F9C4DC96-27B8-4CD9-8EF0-A4F854ADA3B6}"/>
              </a:ext>
            </a:extLst>
          </p:cNvPr>
          <p:cNvGraphicFramePr>
            <a:graphicFrameLocks noGrp="1"/>
          </p:cNvGraphicFramePr>
          <p:nvPr/>
        </p:nvGraphicFramePr>
        <p:xfrm>
          <a:off x="7709095" y="2552891"/>
          <a:ext cx="3048002" cy="1977390"/>
        </p:xfrm>
        <a:graphic>
          <a:graphicData uri="http://schemas.openxmlformats.org/drawingml/2006/table">
            <a:tbl>
              <a:tblPr firstRow="1">
                <a:tableStyleId>{2A488322-F2BA-4B5B-9748-0D474271808F}</a:tableStyleId>
              </a:tblPr>
              <a:tblGrid>
                <a:gridCol w="1524001">
                  <a:extLst>
                    <a:ext uri="{9D8B030D-6E8A-4147-A177-3AD203B41FA5}">
                      <a16:colId xmlns:a16="http://schemas.microsoft.com/office/drawing/2014/main" val="1589640320"/>
                    </a:ext>
                  </a:extLst>
                </a:gridCol>
                <a:gridCol w="1524001">
                  <a:extLst>
                    <a:ext uri="{9D8B030D-6E8A-4147-A177-3AD203B41FA5}">
                      <a16:colId xmlns:a16="http://schemas.microsoft.com/office/drawing/2014/main" val="1583758887"/>
                    </a:ext>
                  </a:extLst>
                </a:gridCol>
              </a:tblGrid>
              <a:tr h="262011">
                <a:tc>
                  <a:txBody>
                    <a:bodyPr/>
                    <a:lstStyle/>
                    <a:p>
                      <a:pPr algn="ctr" fontAlgn="b"/>
                      <a:r>
                        <a:rPr lang="es-AR" sz="1800" u="none" strike="noStrike" dirty="0">
                          <a:effectLst/>
                        </a:rPr>
                        <a:t>Nodo</a:t>
                      </a:r>
                      <a:endParaRPr lang="es-AR"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a:effectLst/>
                        </a:rPr>
                        <a:t>Vector Propio</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93398679"/>
                  </a:ext>
                </a:extLst>
              </a:tr>
              <a:tr h="262011">
                <a:tc>
                  <a:txBody>
                    <a:bodyPr/>
                    <a:lstStyle/>
                    <a:p>
                      <a:pPr algn="ctr" fontAlgn="ctr"/>
                      <a:r>
                        <a:rPr lang="es-AR" sz="1800" u="none" strike="noStrike">
                          <a:effectLst/>
                        </a:rPr>
                        <a:t>Fermin</a:t>
                      </a:r>
                      <a:endParaRPr lang="es-A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a:effectLst/>
                        </a:rPr>
                        <a:t>0.4863</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89658960"/>
                  </a:ext>
                </a:extLst>
              </a:tr>
              <a:tr h="262011">
                <a:tc>
                  <a:txBody>
                    <a:bodyPr/>
                    <a:lstStyle/>
                    <a:p>
                      <a:pPr algn="ctr" fontAlgn="b"/>
                      <a:r>
                        <a:rPr lang="es-AR" sz="1800" u="none" strike="noStrike">
                          <a:effectLst/>
                        </a:rPr>
                        <a:t>Jose</a:t>
                      </a:r>
                      <a:endParaRPr lang="es-A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a:effectLst/>
                        </a:rPr>
                        <a:t>0.3965</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77487791"/>
                  </a:ext>
                </a:extLst>
              </a:tr>
              <a:tr h="262011">
                <a:tc>
                  <a:txBody>
                    <a:bodyPr/>
                    <a:lstStyle/>
                    <a:p>
                      <a:pPr algn="ctr" fontAlgn="b"/>
                      <a:r>
                        <a:rPr lang="es-AR" sz="1800" u="none" strike="noStrike" dirty="0" err="1">
                          <a:effectLst/>
                        </a:rPr>
                        <a:t>Maria</a:t>
                      </a:r>
                      <a:endParaRPr lang="es-AR"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a:effectLst/>
                        </a:rPr>
                        <a:t>0.3742</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18147037"/>
                  </a:ext>
                </a:extLst>
              </a:tr>
              <a:tr h="262011">
                <a:tc>
                  <a:txBody>
                    <a:bodyPr/>
                    <a:lstStyle/>
                    <a:p>
                      <a:pPr algn="ctr" fontAlgn="b"/>
                      <a:r>
                        <a:rPr lang="es-AR" sz="1800" u="none" strike="noStrike">
                          <a:effectLst/>
                        </a:rPr>
                        <a:t>Pedro</a:t>
                      </a:r>
                      <a:endParaRPr lang="es-A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a:effectLst/>
                        </a:rPr>
                        <a:t>0.3393</a:t>
                      </a:r>
                      <a:endParaRPr lang="es-AR"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57466374"/>
                  </a:ext>
                </a:extLst>
              </a:tr>
              <a:tr h="262011">
                <a:tc>
                  <a:txBody>
                    <a:bodyPr/>
                    <a:lstStyle/>
                    <a:p>
                      <a:pPr algn="ctr" fontAlgn="b"/>
                      <a:r>
                        <a:rPr lang="es-AR" sz="1800" u="none" strike="noStrike">
                          <a:effectLst/>
                        </a:rPr>
                        <a:t>Marcos</a:t>
                      </a:r>
                      <a:endParaRPr lang="es-AR"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s-AR" sz="1800" u="none" strike="noStrike" dirty="0">
                          <a:effectLst/>
                        </a:rPr>
                        <a:t>0.3357</a:t>
                      </a:r>
                      <a:endParaRPr lang="es-AR"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80152310"/>
                  </a:ext>
                </a:extLst>
              </a:tr>
            </a:tbl>
          </a:graphicData>
        </a:graphic>
      </p:graphicFrame>
      <p:sp>
        <p:nvSpPr>
          <p:cNvPr id="5" name="CuadroTexto 4">
            <a:extLst>
              <a:ext uri="{FF2B5EF4-FFF2-40B4-BE49-F238E27FC236}">
                <a16:creationId xmlns:a16="http://schemas.microsoft.com/office/drawing/2014/main" id="{83AB5CFB-250E-4762-BA34-822B055126E4}"/>
              </a:ext>
            </a:extLst>
          </p:cNvPr>
          <p:cNvSpPr txBox="1"/>
          <p:nvPr/>
        </p:nvSpPr>
        <p:spPr>
          <a:xfrm>
            <a:off x="858254" y="529206"/>
            <a:ext cx="9109993" cy="646331"/>
          </a:xfrm>
          <a:prstGeom prst="rect">
            <a:avLst/>
          </a:prstGeom>
          <a:noFill/>
        </p:spPr>
        <p:txBody>
          <a:bodyPr wrap="square" rtlCol="0">
            <a:spAutoFit/>
          </a:bodyPr>
          <a:lstStyle/>
          <a:p>
            <a:r>
              <a:rPr lang="es-AR" sz="3600" dirty="0">
                <a:solidFill>
                  <a:schemeClr val="tx2"/>
                </a:solidFill>
                <a:latin typeface="Ubuntu Mono" panose="020B0509030602030204" pitchFamily="49" charset="0"/>
              </a:rPr>
              <a:t>ONA: Métricas de los grafos</a:t>
            </a:r>
            <a:endParaRPr lang="es-AR" sz="2400" dirty="0">
              <a:solidFill>
                <a:schemeClr val="tx2"/>
              </a:solidFill>
              <a:latin typeface="Ubuntu Mono" panose="020B0509030602030204" pitchFamily="49" charset="0"/>
            </a:endParaRPr>
          </a:p>
        </p:txBody>
      </p:sp>
      <p:sp>
        <p:nvSpPr>
          <p:cNvPr id="3" name="Rectángulo 2">
            <a:extLst>
              <a:ext uri="{FF2B5EF4-FFF2-40B4-BE49-F238E27FC236}">
                <a16:creationId xmlns:a16="http://schemas.microsoft.com/office/drawing/2014/main" id="{6CFBFDD5-80CF-45D8-8983-C09DA0DA7F98}"/>
              </a:ext>
            </a:extLst>
          </p:cNvPr>
          <p:cNvSpPr/>
          <p:nvPr/>
        </p:nvSpPr>
        <p:spPr>
          <a:xfrm>
            <a:off x="6185096" y="1947062"/>
            <a:ext cx="5814646" cy="646331"/>
          </a:xfrm>
          <a:prstGeom prst="rect">
            <a:avLst/>
          </a:prstGeom>
        </p:spPr>
        <p:txBody>
          <a:bodyPr wrap="square">
            <a:spAutoFit/>
          </a:bodyPr>
          <a:lstStyle/>
          <a:p>
            <a:pPr>
              <a:spcAft>
                <a:spcPts val="1200"/>
              </a:spcAft>
            </a:pPr>
            <a:r>
              <a:rPr lang="es-AR" b="1" dirty="0"/>
              <a:t>De Vector Propio</a:t>
            </a:r>
            <a:r>
              <a:rPr lang="es-AR" dirty="0"/>
              <a:t>: Analiza la influencia del nodo dentro de su red en función del contexto de cada nodo.</a:t>
            </a:r>
            <a:endParaRPr lang="es-AR" b="1" dirty="0"/>
          </a:p>
        </p:txBody>
      </p:sp>
    </p:spTree>
    <p:extLst>
      <p:ext uri="{BB962C8B-B14F-4D97-AF65-F5344CB8AC3E}">
        <p14:creationId xmlns:p14="http://schemas.microsoft.com/office/powerpoint/2010/main" val="24247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14925-7E86-4090-8F14-AF21FF161169}"/>
              </a:ext>
            </a:extLst>
          </p:cNvPr>
          <p:cNvSpPr>
            <a:spLocks noGrp="1"/>
          </p:cNvSpPr>
          <p:nvPr>
            <p:ph type="title"/>
          </p:nvPr>
        </p:nvSpPr>
        <p:spPr>
          <a:xfrm>
            <a:off x="687656" y="385560"/>
            <a:ext cx="11199544" cy="747916"/>
          </a:xfrm>
        </p:spPr>
        <p:txBody>
          <a:bodyPr anchor="t">
            <a:normAutofit/>
          </a:bodyPr>
          <a:lstStyle/>
          <a:p>
            <a:pPr algn="l"/>
            <a:r>
              <a:rPr lang="es-AR" dirty="0">
                <a:latin typeface="+mj-lt"/>
              </a:rPr>
              <a:t>Clasificación de los grafos</a:t>
            </a:r>
          </a:p>
        </p:txBody>
      </p:sp>
      <p:sp>
        <p:nvSpPr>
          <p:cNvPr id="3" name="Marcador de contenido 2">
            <a:extLst>
              <a:ext uri="{FF2B5EF4-FFF2-40B4-BE49-F238E27FC236}">
                <a16:creationId xmlns:a16="http://schemas.microsoft.com/office/drawing/2014/main" id="{6BE02BC1-8A71-41BE-9732-208E6C0A59E9}"/>
              </a:ext>
            </a:extLst>
          </p:cNvPr>
          <p:cNvSpPr>
            <a:spLocks noGrp="1"/>
          </p:cNvSpPr>
          <p:nvPr>
            <p:ph sz="half" idx="4294967295"/>
          </p:nvPr>
        </p:nvSpPr>
        <p:spPr>
          <a:xfrm>
            <a:off x="2027238" y="1705908"/>
            <a:ext cx="3427413" cy="4364038"/>
          </a:xfrm>
        </p:spPr>
        <p:txBody>
          <a:bodyPr>
            <a:normAutofit/>
          </a:bodyPr>
          <a:lstStyle/>
          <a:p>
            <a:pPr marL="0" indent="0" algn="ctr">
              <a:buNone/>
            </a:pPr>
            <a:r>
              <a:rPr lang="es-AR" sz="2000" dirty="0"/>
              <a:t>No dirigidos</a:t>
            </a:r>
          </a:p>
          <a:p>
            <a:pPr marL="0" indent="0" algn="ctr">
              <a:buNone/>
            </a:pPr>
            <a:endParaRPr lang="es-AR" sz="2000" dirty="0"/>
          </a:p>
        </p:txBody>
      </p:sp>
      <p:sp>
        <p:nvSpPr>
          <p:cNvPr id="4" name="Marcador de contenido 3">
            <a:extLst>
              <a:ext uri="{FF2B5EF4-FFF2-40B4-BE49-F238E27FC236}">
                <a16:creationId xmlns:a16="http://schemas.microsoft.com/office/drawing/2014/main" id="{0BD85DAD-B903-4BAB-A0DA-F0EF378F6112}"/>
              </a:ext>
            </a:extLst>
          </p:cNvPr>
          <p:cNvSpPr>
            <a:spLocks noGrp="1"/>
          </p:cNvSpPr>
          <p:nvPr>
            <p:ph sz="half" idx="4294967295"/>
          </p:nvPr>
        </p:nvSpPr>
        <p:spPr>
          <a:xfrm>
            <a:off x="6737350" y="1670050"/>
            <a:ext cx="3197225" cy="4364038"/>
          </a:xfrm>
        </p:spPr>
        <p:txBody>
          <a:bodyPr>
            <a:normAutofit/>
          </a:bodyPr>
          <a:lstStyle/>
          <a:p>
            <a:pPr marL="0" indent="0" algn="ctr">
              <a:buNone/>
            </a:pPr>
            <a:r>
              <a:rPr lang="es-AR" sz="2000" dirty="0"/>
              <a:t>Dirigidos</a:t>
            </a:r>
          </a:p>
        </p:txBody>
      </p:sp>
      <p:pic>
        <p:nvPicPr>
          <p:cNvPr id="5" name="Picture 2" descr="GRAFO NO DIRIGIDO | Analisis de Algoritmo">
            <a:extLst>
              <a:ext uri="{FF2B5EF4-FFF2-40B4-BE49-F238E27FC236}">
                <a16:creationId xmlns:a16="http://schemas.microsoft.com/office/drawing/2014/main" id="{FBE86106-8238-450E-8DBA-4664ABF0297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383631" y="2347912"/>
            <a:ext cx="2714625" cy="2676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rafo Dirigido | koketxt">
            <a:extLst>
              <a:ext uri="{FF2B5EF4-FFF2-40B4-BE49-F238E27FC236}">
                <a16:creationId xmlns:a16="http://schemas.microsoft.com/office/drawing/2014/main" id="{57A6CD66-DD8D-44DD-B9C5-1CF7CA9463D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978649" y="2347912"/>
            <a:ext cx="271462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533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14925-7E86-4090-8F14-AF21FF161169}"/>
              </a:ext>
            </a:extLst>
          </p:cNvPr>
          <p:cNvSpPr>
            <a:spLocks noGrp="1"/>
          </p:cNvSpPr>
          <p:nvPr>
            <p:ph type="title"/>
          </p:nvPr>
        </p:nvSpPr>
        <p:spPr>
          <a:xfrm>
            <a:off x="748045" y="511088"/>
            <a:ext cx="8291180" cy="587584"/>
          </a:xfrm>
        </p:spPr>
        <p:txBody>
          <a:bodyPr anchor="t">
            <a:normAutofit fontScale="90000"/>
          </a:bodyPr>
          <a:lstStyle/>
          <a:p>
            <a:r>
              <a:rPr lang="es-AR" sz="4000" dirty="0"/>
              <a:t>Clasificación de los grafos según su fuente</a:t>
            </a:r>
          </a:p>
        </p:txBody>
      </p:sp>
      <p:sp>
        <p:nvSpPr>
          <p:cNvPr id="3" name="Marcador de contenido 2">
            <a:extLst>
              <a:ext uri="{FF2B5EF4-FFF2-40B4-BE49-F238E27FC236}">
                <a16:creationId xmlns:a16="http://schemas.microsoft.com/office/drawing/2014/main" id="{6BE02BC1-8A71-41BE-9732-208E6C0A59E9}"/>
              </a:ext>
            </a:extLst>
          </p:cNvPr>
          <p:cNvSpPr>
            <a:spLocks noGrp="1"/>
          </p:cNvSpPr>
          <p:nvPr>
            <p:ph sz="half" idx="2"/>
          </p:nvPr>
        </p:nvSpPr>
        <p:spPr>
          <a:xfrm>
            <a:off x="6571129" y="1538008"/>
            <a:ext cx="4088130" cy="3941540"/>
          </a:xfrm>
        </p:spPr>
        <p:txBody>
          <a:bodyPr>
            <a:normAutofit/>
          </a:bodyPr>
          <a:lstStyle/>
          <a:p>
            <a:pPr marL="0" indent="0" algn="ctr">
              <a:buNone/>
            </a:pPr>
            <a:r>
              <a:rPr lang="es-AR" sz="2000" b="1" dirty="0">
                <a:latin typeface="Poppins" panose="00000500000000000000" pitchFamily="2" charset="0"/>
                <a:ea typeface="Roboto" panose="02000000000000000000" pitchFamily="2" charset="0"/>
                <a:cs typeface="Poppins" panose="00000500000000000000" pitchFamily="2" charset="0"/>
              </a:rPr>
              <a:t>Activos</a:t>
            </a:r>
          </a:p>
          <a:p>
            <a:pPr marL="0" indent="0">
              <a:buNone/>
            </a:pPr>
            <a:endParaRPr lang="es-AR" sz="2000" dirty="0">
              <a:latin typeface="Poppins" panose="00000500000000000000" pitchFamily="2" charset="0"/>
              <a:ea typeface="Roboto" panose="02000000000000000000" pitchFamily="2" charset="0"/>
              <a:cs typeface="Poppins" panose="00000500000000000000" pitchFamily="2" charset="0"/>
            </a:endParaRPr>
          </a:p>
          <a:p>
            <a:pPr marL="0" indent="0">
              <a:buNone/>
            </a:pPr>
            <a:r>
              <a:rPr lang="es-AR" sz="2000" dirty="0">
                <a:latin typeface="Poppins" panose="00000500000000000000" pitchFamily="2" charset="0"/>
                <a:ea typeface="Roboto" panose="02000000000000000000" pitchFamily="2" charset="0"/>
                <a:cs typeface="Poppins" panose="00000500000000000000" pitchFamily="2" charset="0"/>
              </a:rPr>
              <a:t>Encuestas</a:t>
            </a:r>
          </a:p>
          <a:p>
            <a:pPr marL="0" indent="0">
              <a:buNone/>
            </a:pPr>
            <a:r>
              <a:rPr lang="es-AR" sz="2000" dirty="0">
                <a:latin typeface="Poppins" panose="00000500000000000000" pitchFamily="2" charset="0"/>
                <a:ea typeface="Roboto" panose="02000000000000000000" pitchFamily="2" charset="0"/>
                <a:cs typeface="Poppins" panose="00000500000000000000" pitchFamily="2" charset="0"/>
              </a:rPr>
              <a:t>Aplicaciones de </a:t>
            </a:r>
            <a:r>
              <a:rPr lang="es-AR" sz="2000" dirty="0" err="1">
                <a:latin typeface="Poppins" panose="00000500000000000000" pitchFamily="2" charset="0"/>
                <a:ea typeface="Roboto" panose="02000000000000000000" pitchFamily="2" charset="0"/>
                <a:cs typeface="Poppins" panose="00000500000000000000" pitchFamily="2" charset="0"/>
              </a:rPr>
              <a:t>feedback</a:t>
            </a:r>
            <a:endParaRPr lang="es-AR" sz="2000" dirty="0">
              <a:latin typeface="Poppins" panose="00000500000000000000" pitchFamily="2" charset="0"/>
              <a:ea typeface="Roboto" panose="02000000000000000000" pitchFamily="2" charset="0"/>
              <a:cs typeface="Poppins" panose="00000500000000000000" pitchFamily="2" charset="0"/>
            </a:endParaRPr>
          </a:p>
          <a:p>
            <a:pPr marL="0" indent="0" algn="ctr">
              <a:buNone/>
            </a:pPr>
            <a:endParaRPr lang="es-AR" sz="2000" dirty="0">
              <a:latin typeface="Poppins" panose="00000500000000000000" pitchFamily="2" charset="0"/>
              <a:ea typeface="Roboto" panose="02000000000000000000" pitchFamily="2" charset="0"/>
              <a:cs typeface="Poppins" panose="00000500000000000000" pitchFamily="2" charset="0"/>
            </a:endParaRPr>
          </a:p>
        </p:txBody>
      </p:sp>
      <p:sp>
        <p:nvSpPr>
          <p:cNvPr id="4" name="Marcador de contenido 3">
            <a:extLst>
              <a:ext uri="{FF2B5EF4-FFF2-40B4-BE49-F238E27FC236}">
                <a16:creationId xmlns:a16="http://schemas.microsoft.com/office/drawing/2014/main" id="{0BD85DAD-B903-4BAB-A0DA-F0EF378F6112}"/>
              </a:ext>
            </a:extLst>
          </p:cNvPr>
          <p:cNvSpPr>
            <a:spLocks noGrp="1"/>
          </p:cNvSpPr>
          <p:nvPr>
            <p:ph sz="half" idx="14"/>
          </p:nvPr>
        </p:nvSpPr>
        <p:spPr>
          <a:xfrm>
            <a:off x="1741953" y="1538008"/>
            <a:ext cx="3586025" cy="4299870"/>
          </a:xfrm>
        </p:spPr>
        <p:txBody>
          <a:bodyPr>
            <a:normAutofit/>
          </a:bodyPr>
          <a:lstStyle/>
          <a:p>
            <a:pPr marL="0" indent="0" algn="ctr">
              <a:buNone/>
            </a:pPr>
            <a:r>
              <a:rPr lang="es-AR" sz="2000" b="1" dirty="0">
                <a:latin typeface="Poppins" panose="00000500000000000000" pitchFamily="2" charset="0"/>
                <a:ea typeface="Roboto" panose="02000000000000000000" pitchFamily="2" charset="0"/>
                <a:cs typeface="Poppins" panose="00000500000000000000" pitchFamily="2" charset="0"/>
              </a:rPr>
              <a:t>Pasivos</a:t>
            </a:r>
          </a:p>
          <a:p>
            <a:pPr marL="0" indent="0" algn="ctr">
              <a:buNone/>
            </a:pPr>
            <a:endParaRPr lang="es-AR" sz="2000" dirty="0">
              <a:latin typeface="Poppins" panose="00000500000000000000" pitchFamily="2" charset="0"/>
              <a:ea typeface="Roboto" panose="02000000000000000000" pitchFamily="2" charset="0"/>
              <a:cs typeface="Poppins" panose="00000500000000000000" pitchFamily="2" charset="0"/>
            </a:endParaRPr>
          </a:p>
          <a:p>
            <a:pPr marL="0" indent="0">
              <a:buNone/>
            </a:pPr>
            <a:r>
              <a:rPr lang="es-AR" sz="2000" dirty="0">
                <a:latin typeface="Poppins" panose="00000500000000000000" pitchFamily="2" charset="0"/>
                <a:ea typeface="Roboto" panose="02000000000000000000" pitchFamily="2" charset="0"/>
                <a:cs typeface="Poppins" panose="00000500000000000000" pitchFamily="2" charset="0"/>
              </a:rPr>
              <a:t>Redes Sociales Corporativas</a:t>
            </a:r>
          </a:p>
          <a:p>
            <a:pPr marL="0" indent="0">
              <a:buNone/>
            </a:pPr>
            <a:r>
              <a:rPr lang="es-AR" sz="2000" dirty="0" err="1">
                <a:latin typeface="Poppins" panose="00000500000000000000" pitchFamily="2" charset="0"/>
                <a:ea typeface="Roboto" panose="02000000000000000000" pitchFamily="2" charset="0"/>
                <a:cs typeface="Poppins" panose="00000500000000000000" pitchFamily="2" charset="0"/>
              </a:rPr>
              <a:t>Metadata</a:t>
            </a:r>
            <a:r>
              <a:rPr lang="es-AR" sz="2000" dirty="0">
                <a:latin typeface="Poppins" panose="00000500000000000000" pitchFamily="2" charset="0"/>
                <a:ea typeface="Roboto" panose="02000000000000000000" pitchFamily="2" charset="0"/>
                <a:cs typeface="Poppins" panose="00000500000000000000" pitchFamily="2" charset="0"/>
              </a:rPr>
              <a:t> de emails</a:t>
            </a:r>
          </a:p>
          <a:p>
            <a:pPr marL="0" indent="0">
              <a:buNone/>
            </a:pPr>
            <a:r>
              <a:rPr lang="es-AR" sz="2000" dirty="0">
                <a:latin typeface="Poppins" panose="00000500000000000000" pitchFamily="2" charset="0"/>
                <a:ea typeface="Roboto" panose="02000000000000000000" pitchFamily="2" charset="0"/>
                <a:cs typeface="Poppins" panose="00000500000000000000" pitchFamily="2" charset="0"/>
              </a:rPr>
              <a:t>Mensajería instantánea</a:t>
            </a:r>
          </a:p>
          <a:p>
            <a:pPr marL="0" indent="0">
              <a:buNone/>
            </a:pPr>
            <a:r>
              <a:rPr lang="es-AR" sz="2000" dirty="0">
                <a:latin typeface="Poppins" panose="00000500000000000000" pitchFamily="2" charset="0"/>
                <a:ea typeface="Roboto" panose="02000000000000000000" pitchFamily="2" charset="0"/>
                <a:cs typeface="Poppins" panose="00000500000000000000" pitchFamily="2" charset="0"/>
              </a:rPr>
              <a:t>Intranet</a:t>
            </a:r>
          </a:p>
          <a:p>
            <a:pPr marL="0" indent="0">
              <a:buNone/>
            </a:pPr>
            <a:r>
              <a:rPr lang="es-AR" sz="2000" dirty="0">
                <a:latin typeface="Poppins" panose="00000500000000000000" pitchFamily="2" charset="0"/>
                <a:ea typeface="Roboto" panose="02000000000000000000" pitchFamily="2" charset="0"/>
                <a:cs typeface="Poppins" panose="00000500000000000000" pitchFamily="2" charset="0"/>
              </a:rPr>
              <a:t>Registros de llamadas</a:t>
            </a:r>
          </a:p>
          <a:p>
            <a:pPr marL="0" indent="0">
              <a:buNone/>
            </a:pPr>
            <a:r>
              <a:rPr lang="es-AR" sz="2000" dirty="0">
                <a:latin typeface="Poppins" panose="00000500000000000000" pitchFamily="2" charset="0"/>
                <a:ea typeface="Roboto" panose="02000000000000000000" pitchFamily="2" charset="0"/>
                <a:cs typeface="Poppins" panose="00000500000000000000" pitchFamily="2" charset="0"/>
              </a:rPr>
              <a:t>Consumos de máquinas expendedoras</a:t>
            </a:r>
          </a:p>
          <a:p>
            <a:pPr marL="0" indent="0">
              <a:buNone/>
            </a:pPr>
            <a:endParaRPr lang="es-AR" sz="2000" dirty="0">
              <a:latin typeface="Poppins" panose="00000500000000000000" pitchFamily="2" charset="0"/>
              <a:ea typeface="Roboto" panose="02000000000000000000" pitchFamily="2" charset="0"/>
              <a:cs typeface="Poppins" panose="00000500000000000000" pitchFamily="2" charset="0"/>
            </a:endParaRPr>
          </a:p>
        </p:txBody>
      </p:sp>
    </p:spTree>
    <p:extLst>
      <p:ext uri="{BB962C8B-B14F-4D97-AF65-F5344CB8AC3E}">
        <p14:creationId xmlns:p14="http://schemas.microsoft.com/office/powerpoint/2010/main" val="452710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0C3ADD9-290E-4F8C-BB22-4B414127C836}"/>
              </a:ext>
            </a:extLst>
          </p:cNvPr>
          <p:cNvSpPr>
            <a:spLocks noGrp="1"/>
          </p:cNvSpPr>
          <p:nvPr>
            <p:ph type="title"/>
          </p:nvPr>
        </p:nvSpPr>
        <p:spPr>
          <a:xfrm>
            <a:off x="714375" y="257175"/>
            <a:ext cx="10515600" cy="1325563"/>
          </a:xfrm>
        </p:spPr>
        <p:txBody>
          <a:bodyPr/>
          <a:lstStyle/>
          <a:p>
            <a:r>
              <a:rPr lang="es-AR" dirty="0"/>
              <a:t>ONA Activo</a:t>
            </a:r>
          </a:p>
        </p:txBody>
      </p:sp>
      <p:sp>
        <p:nvSpPr>
          <p:cNvPr id="6" name="Marcador de contenido 5">
            <a:extLst>
              <a:ext uri="{FF2B5EF4-FFF2-40B4-BE49-F238E27FC236}">
                <a16:creationId xmlns:a16="http://schemas.microsoft.com/office/drawing/2014/main" id="{FD06F416-75D5-4C58-A1D3-76223D0ED7BE}"/>
              </a:ext>
            </a:extLst>
          </p:cNvPr>
          <p:cNvSpPr>
            <a:spLocks noGrp="1"/>
          </p:cNvSpPr>
          <p:nvPr>
            <p:ph idx="4294967295"/>
          </p:nvPr>
        </p:nvSpPr>
        <p:spPr>
          <a:xfrm>
            <a:off x="3631472" y="1550194"/>
            <a:ext cx="7951787" cy="4351338"/>
          </a:xfrm>
        </p:spPr>
        <p:txBody>
          <a:bodyPr>
            <a:normAutofit/>
          </a:bodyPr>
          <a:lstStyle/>
          <a:p>
            <a:r>
              <a:rPr lang="es-AR" sz="2400" dirty="0" err="1"/>
              <a:t>Contact</a:t>
            </a:r>
            <a:r>
              <a:rPr lang="es-AR" sz="2400" dirty="0"/>
              <a:t> Center en Córdoba</a:t>
            </a:r>
          </a:p>
          <a:p>
            <a:r>
              <a:rPr lang="es-AR" sz="2400" dirty="0"/>
              <a:t>Entre todas las encuestas y evaluaciones que realizan, hacen una evaluación de liderazgo.</a:t>
            </a:r>
          </a:p>
          <a:p>
            <a:r>
              <a:rPr lang="es-AR" sz="2400" dirty="0"/>
              <a:t>Cada empleado evalúa a su propio jefe, y además puede evaluar a tres jefes de otras áreas.</a:t>
            </a:r>
          </a:p>
          <a:p>
            <a:endParaRPr lang="es-AR" sz="2400" dirty="0"/>
          </a:p>
        </p:txBody>
      </p:sp>
      <p:pic>
        <p:nvPicPr>
          <p:cNvPr id="2050" name="Picture 2" descr="Trabajando en Conduent en Córdoba, Córdoba: Evaluaciones de empleados |  Indeed.com">
            <a:extLst>
              <a:ext uri="{FF2B5EF4-FFF2-40B4-BE49-F238E27FC236}">
                <a16:creationId xmlns:a16="http://schemas.microsoft.com/office/drawing/2014/main" id="{84120FAD-EA11-4204-B53A-4E69613BE071}"/>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67659" y="15827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82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0C3ADD9-290E-4F8C-BB22-4B414127C836}"/>
              </a:ext>
            </a:extLst>
          </p:cNvPr>
          <p:cNvSpPr>
            <a:spLocks noGrp="1"/>
          </p:cNvSpPr>
          <p:nvPr>
            <p:ph type="title"/>
          </p:nvPr>
        </p:nvSpPr>
        <p:spPr>
          <a:xfrm>
            <a:off x="697137" y="371475"/>
            <a:ext cx="10515600" cy="1325563"/>
          </a:xfrm>
        </p:spPr>
        <p:txBody>
          <a:bodyPr/>
          <a:lstStyle/>
          <a:p>
            <a:r>
              <a:rPr lang="es-AR" dirty="0"/>
              <a:t>ONA Activo</a:t>
            </a:r>
          </a:p>
        </p:txBody>
      </p:sp>
      <p:sp>
        <p:nvSpPr>
          <p:cNvPr id="6" name="Marcador de contenido 5">
            <a:extLst>
              <a:ext uri="{FF2B5EF4-FFF2-40B4-BE49-F238E27FC236}">
                <a16:creationId xmlns:a16="http://schemas.microsoft.com/office/drawing/2014/main" id="{FD06F416-75D5-4C58-A1D3-76223D0ED7BE}"/>
              </a:ext>
            </a:extLst>
          </p:cNvPr>
          <p:cNvSpPr>
            <a:spLocks noGrp="1"/>
          </p:cNvSpPr>
          <p:nvPr>
            <p:ph idx="4294967295"/>
          </p:nvPr>
        </p:nvSpPr>
        <p:spPr>
          <a:xfrm>
            <a:off x="3430588" y="1861389"/>
            <a:ext cx="7951787" cy="4351338"/>
          </a:xfrm>
        </p:spPr>
        <p:txBody>
          <a:bodyPr/>
          <a:lstStyle/>
          <a:p>
            <a:r>
              <a:rPr lang="es-AR" dirty="0"/>
              <a:t>App para dar </a:t>
            </a:r>
            <a:r>
              <a:rPr lang="es-AR" dirty="0" err="1"/>
              <a:t>feedback</a:t>
            </a:r>
            <a:r>
              <a:rPr lang="es-AR" dirty="0"/>
              <a:t> en tiempo real</a:t>
            </a:r>
          </a:p>
          <a:p>
            <a:r>
              <a:rPr lang="es-AR" dirty="0"/>
              <a:t>Cuando </a:t>
            </a:r>
            <a:r>
              <a:rPr lang="es-AR" dirty="0" err="1"/>
              <a:t>querés</a:t>
            </a:r>
            <a:r>
              <a:rPr lang="es-AR" dirty="0"/>
              <a:t> agradecer o reconocer el trabajo de un compañero “le das una estrella”.</a:t>
            </a:r>
          </a:p>
        </p:txBody>
      </p:sp>
      <p:pic>
        <p:nvPicPr>
          <p:cNvPr id="5122" name="Picture 2" descr="StarMeUp en App Store">
            <a:extLst>
              <a:ext uri="{FF2B5EF4-FFF2-40B4-BE49-F238E27FC236}">
                <a16:creationId xmlns:a16="http://schemas.microsoft.com/office/drawing/2014/main" id="{1CECC61C-68FD-4747-BA5B-11CACB033A5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7137" y="186138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6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B131F0E9-11A4-4C55-B216-713091EEDA91}"/>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978944" y="550129"/>
            <a:ext cx="10234112" cy="5757742"/>
          </a:xfrm>
          <a:prstGeom prst="rect">
            <a:avLst/>
          </a:prstGeom>
        </p:spPr>
      </p:pic>
    </p:spTree>
    <p:extLst>
      <p:ext uri="{BB962C8B-B14F-4D97-AF65-F5344CB8AC3E}">
        <p14:creationId xmlns:p14="http://schemas.microsoft.com/office/powerpoint/2010/main" val="2894576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83FA8-6BC7-461B-8A76-819033FFF679}"/>
              </a:ext>
            </a:extLst>
          </p:cNvPr>
          <p:cNvSpPr>
            <a:spLocks noGrp="1"/>
          </p:cNvSpPr>
          <p:nvPr>
            <p:ph type="title"/>
          </p:nvPr>
        </p:nvSpPr>
        <p:spPr>
          <a:xfrm>
            <a:off x="733425" y="381000"/>
            <a:ext cx="10515600" cy="1325563"/>
          </a:xfrm>
        </p:spPr>
        <p:txBody>
          <a:bodyPr>
            <a:normAutofit/>
          </a:bodyPr>
          <a:lstStyle/>
          <a:p>
            <a:r>
              <a:rPr lang="es-AR" dirty="0"/>
              <a:t>ONA Pasivo</a:t>
            </a:r>
          </a:p>
        </p:txBody>
      </p:sp>
      <p:sp>
        <p:nvSpPr>
          <p:cNvPr id="6150" name="Content Placeholder 6149">
            <a:extLst>
              <a:ext uri="{FF2B5EF4-FFF2-40B4-BE49-F238E27FC236}">
                <a16:creationId xmlns:a16="http://schemas.microsoft.com/office/drawing/2014/main" id="{8A39646B-2417-41FA-AA9A-50493EF5486F}"/>
              </a:ext>
            </a:extLst>
          </p:cNvPr>
          <p:cNvSpPr>
            <a:spLocks noGrp="1"/>
          </p:cNvSpPr>
          <p:nvPr>
            <p:ph idx="4294967295"/>
          </p:nvPr>
        </p:nvSpPr>
        <p:spPr>
          <a:xfrm>
            <a:off x="7198659" y="1773237"/>
            <a:ext cx="4621865" cy="3660775"/>
          </a:xfrm>
        </p:spPr>
        <p:txBody>
          <a:bodyPr anchor="ctr">
            <a:normAutofit/>
          </a:bodyPr>
          <a:lstStyle/>
          <a:p>
            <a:r>
              <a:rPr lang="en-US" sz="2200" dirty="0" err="1"/>
              <a:t>Experimento</a:t>
            </a:r>
            <a:r>
              <a:rPr lang="en-US" sz="2200" dirty="0"/>
              <a:t> de 100 </a:t>
            </a:r>
            <a:r>
              <a:rPr lang="en-US" sz="2200" dirty="0" err="1"/>
              <a:t>días</a:t>
            </a:r>
            <a:r>
              <a:rPr lang="en-US" sz="2200" dirty="0"/>
              <a:t> </a:t>
            </a:r>
            <a:r>
              <a:rPr lang="en-US" sz="2200" dirty="0" err="1"/>
              <a:t>recolectando</a:t>
            </a:r>
            <a:r>
              <a:rPr lang="en-US" sz="2200" dirty="0"/>
              <a:t> metadata de emails de los </a:t>
            </a:r>
            <a:r>
              <a:rPr lang="en-US" sz="2200" dirty="0" err="1"/>
              <a:t>equipos</a:t>
            </a:r>
            <a:r>
              <a:rPr lang="en-US" sz="2200" dirty="0"/>
              <a:t> de </a:t>
            </a:r>
            <a:r>
              <a:rPr lang="en-US" sz="2200" dirty="0" err="1"/>
              <a:t>venta</a:t>
            </a:r>
            <a:r>
              <a:rPr lang="en-US" sz="2200" dirty="0"/>
              <a:t>.</a:t>
            </a:r>
          </a:p>
          <a:p>
            <a:r>
              <a:rPr lang="en-US" sz="2200" dirty="0" err="1"/>
              <a:t>Hallazgo</a:t>
            </a:r>
            <a:r>
              <a:rPr lang="en-US" sz="2200" dirty="0"/>
              <a:t>. Los </a:t>
            </a:r>
            <a:r>
              <a:rPr lang="en-US" sz="2200" dirty="0" err="1"/>
              <a:t>mejores</a:t>
            </a:r>
            <a:r>
              <a:rPr lang="en-US" sz="2200" dirty="0"/>
              <a:t> </a:t>
            </a:r>
            <a:r>
              <a:rPr lang="en-US" sz="2200" dirty="0" err="1"/>
              <a:t>equipos</a:t>
            </a:r>
            <a:r>
              <a:rPr lang="en-US" sz="2200" dirty="0"/>
              <a:t> de </a:t>
            </a:r>
            <a:r>
              <a:rPr lang="en-US" sz="2200" dirty="0" err="1"/>
              <a:t>ventas</a:t>
            </a:r>
            <a:r>
              <a:rPr lang="en-US" sz="2200" dirty="0"/>
              <a:t> </a:t>
            </a:r>
            <a:r>
              <a:rPr lang="en-US" sz="2200" dirty="0" err="1"/>
              <a:t>tienen</a:t>
            </a:r>
            <a:r>
              <a:rPr lang="en-US" sz="2200" dirty="0"/>
              <a:t> redes </a:t>
            </a:r>
            <a:r>
              <a:rPr lang="en-US" sz="2200" dirty="0" err="1"/>
              <a:t>más</a:t>
            </a:r>
            <a:r>
              <a:rPr lang="en-US" sz="2200" dirty="0"/>
              <a:t> Fuertes tanto </a:t>
            </a:r>
            <a:r>
              <a:rPr lang="en-US" sz="2200" dirty="0" err="1"/>
              <a:t>internas</a:t>
            </a:r>
            <a:r>
              <a:rPr lang="en-US" sz="2200" dirty="0"/>
              <a:t> </a:t>
            </a:r>
            <a:r>
              <a:rPr lang="en-US" sz="2200" dirty="0" err="1"/>
              <a:t>como</a:t>
            </a:r>
            <a:r>
              <a:rPr lang="en-US" sz="2200" dirty="0"/>
              <a:t> </a:t>
            </a:r>
            <a:r>
              <a:rPr lang="en-US" sz="2200" dirty="0" err="1"/>
              <a:t>externas</a:t>
            </a:r>
            <a:r>
              <a:rPr lang="en-US" sz="2200" dirty="0"/>
              <a:t>. </a:t>
            </a:r>
          </a:p>
        </p:txBody>
      </p:sp>
      <p:pic>
        <p:nvPicPr>
          <p:cNvPr id="6146" name="Picture 2">
            <a:hlinkClick r:id="rId3"/>
            <a:extLst>
              <a:ext uri="{FF2B5EF4-FFF2-40B4-BE49-F238E27FC236}">
                <a16:creationId xmlns:a16="http://schemas.microsoft.com/office/drawing/2014/main" id="{4472B74F-0D69-4154-B65C-94E432FC5B14}"/>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r="-3" b="-3"/>
          <a:stretch/>
        </p:blipFill>
        <p:spPr bwMode="auto">
          <a:xfrm>
            <a:off x="733425" y="1773827"/>
            <a:ext cx="6236208" cy="366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54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007B48-4EBD-4F88-9C51-007B149269A3}"/>
              </a:ext>
            </a:extLst>
          </p:cNvPr>
          <p:cNvSpPr>
            <a:spLocks noGrp="1"/>
          </p:cNvSpPr>
          <p:nvPr>
            <p:ph type="title" idx="4294967295"/>
          </p:nvPr>
        </p:nvSpPr>
        <p:spPr>
          <a:xfrm>
            <a:off x="0" y="-34925"/>
            <a:ext cx="3838575" cy="1325563"/>
          </a:xfrm>
          <a:prstGeom prst="rect">
            <a:avLst/>
          </a:prstGeom>
        </p:spPr>
        <p:txBody>
          <a:bodyPr anchor="b">
            <a:normAutofit/>
          </a:bodyPr>
          <a:lstStyle/>
          <a:p>
            <a:r>
              <a:rPr lang="es-AR" sz="3400" dirty="0" err="1">
                <a:ea typeface="Verdana" panose="020B0604030504040204" pitchFamily="34" charset="0"/>
              </a:rPr>
              <a:t>Organizational</a:t>
            </a:r>
            <a:r>
              <a:rPr lang="es-AR" sz="3400" dirty="0">
                <a:ea typeface="Verdana" panose="020B0604030504040204" pitchFamily="34" charset="0"/>
              </a:rPr>
              <a:t> Network </a:t>
            </a:r>
            <a:r>
              <a:rPr lang="es-AR" sz="3400" dirty="0" err="1">
                <a:ea typeface="Verdana" panose="020B0604030504040204" pitchFamily="34" charset="0"/>
              </a:rPr>
              <a:t>Analysis</a:t>
            </a:r>
            <a:endParaRPr lang="es-AR" sz="3400" dirty="0">
              <a:ea typeface="Verdana" panose="020B0604030504040204" pitchFamily="34" charset="0"/>
            </a:endParaRPr>
          </a:p>
        </p:txBody>
      </p:sp>
      <p:sp>
        <p:nvSpPr>
          <p:cNvPr id="3" name="Marcador de contenido 2">
            <a:extLst>
              <a:ext uri="{FF2B5EF4-FFF2-40B4-BE49-F238E27FC236}">
                <a16:creationId xmlns:a16="http://schemas.microsoft.com/office/drawing/2014/main" id="{D557C668-61C7-4555-BA4D-D87B6A604F23}"/>
              </a:ext>
            </a:extLst>
          </p:cNvPr>
          <p:cNvSpPr>
            <a:spLocks noGrp="1"/>
          </p:cNvSpPr>
          <p:nvPr>
            <p:ph idx="4294967295"/>
          </p:nvPr>
        </p:nvSpPr>
        <p:spPr>
          <a:xfrm>
            <a:off x="0" y="1809750"/>
            <a:ext cx="4724400" cy="3757613"/>
          </a:xfrm>
          <a:prstGeom prst="rect">
            <a:avLst/>
          </a:prstGeom>
        </p:spPr>
        <p:txBody>
          <a:bodyPr anchor="t">
            <a:normAutofit fontScale="92500"/>
          </a:bodyPr>
          <a:lstStyle/>
          <a:p>
            <a:pPr marL="0" indent="0" algn="just">
              <a:buNone/>
            </a:pPr>
            <a:r>
              <a:rPr lang="es-AR" sz="2400" dirty="0">
                <a:ea typeface="Roboto" panose="02000000000000000000" pitchFamily="2" charset="0"/>
              </a:rPr>
              <a:t>Los Análisis de Redes Organizacionales (ONA) se hicieron muy populares en los últimos años (casi una moda).</a:t>
            </a:r>
          </a:p>
          <a:p>
            <a:pPr marL="0" indent="0" algn="just">
              <a:buNone/>
            </a:pPr>
            <a:r>
              <a:rPr lang="es-AR" sz="2400" dirty="0">
                <a:ea typeface="Roboto" panose="02000000000000000000" pitchFamily="2" charset="0"/>
              </a:rPr>
              <a:t>Una de las razones tiene que ver con la parte visual del análisis.</a:t>
            </a:r>
          </a:p>
          <a:p>
            <a:pPr marL="0" indent="0" algn="just">
              <a:buNone/>
            </a:pPr>
            <a:r>
              <a:rPr lang="es-AR" sz="2400" dirty="0">
                <a:ea typeface="Roboto" panose="02000000000000000000" pitchFamily="2" charset="0"/>
              </a:rPr>
              <a:t>Pero bien aplicado, ofrece una variedad de aplicaciones muy interesantes.</a:t>
            </a:r>
          </a:p>
        </p:txBody>
      </p:sp>
      <p:pic>
        <p:nvPicPr>
          <p:cNvPr id="5" name="Picture 4">
            <a:extLst>
              <a:ext uri="{FF2B5EF4-FFF2-40B4-BE49-F238E27FC236}">
                <a16:creationId xmlns:a16="http://schemas.microsoft.com/office/drawing/2014/main" id="{AABAC1E4-6061-4358-BE8D-8370CF634CE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8" name="CuadroTexto 7">
            <a:extLst>
              <a:ext uri="{FF2B5EF4-FFF2-40B4-BE49-F238E27FC236}">
                <a16:creationId xmlns:a16="http://schemas.microsoft.com/office/drawing/2014/main" id="{467FBD33-5C52-7C63-E893-D07270E18D58}"/>
              </a:ext>
            </a:extLst>
          </p:cNvPr>
          <p:cNvSpPr txBox="1"/>
          <p:nvPr/>
        </p:nvSpPr>
        <p:spPr>
          <a:xfrm>
            <a:off x="2924736" y="3244334"/>
            <a:ext cx="6190128" cy="369332"/>
          </a:xfrm>
          <a:prstGeom prst="rect">
            <a:avLst/>
          </a:prstGeom>
          <a:noFill/>
        </p:spPr>
        <p:txBody>
          <a:bodyPr wrap="square">
            <a:spAutoFit/>
          </a:bodyPr>
          <a:lstStyle/>
          <a:p>
            <a:endParaRPr lang="es-AR" dirty="0"/>
          </a:p>
        </p:txBody>
      </p:sp>
    </p:spTree>
    <p:extLst>
      <p:ext uri="{BB962C8B-B14F-4D97-AF65-F5344CB8AC3E}">
        <p14:creationId xmlns:p14="http://schemas.microsoft.com/office/powerpoint/2010/main" val="316562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83FA8-6BC7-461B-8A76-819033FFF679}"/>
              </a:ext>
            </a:extLst>
          </p:cNvPr>
          <p:cNvSpPr>
            <a:spLocks noGrp="1"/>
          </p:cNvSpPr>
          <p:nvPr>
            <p:ph type="title"/>
          </p:nvPr>
        </p:nvSpPr>
        <p:spPr>
          <a:xfrm>
            <a:off x="619125" y="444702"/>
            <a:ext cx="10515600" cy="1325563"/>
          </a:xfrm>
        </p:spPr>
        <p:txBody>
          <a:bodyPr>
            <a:normAutofit/>
          </a:bodyPr>
          <a:lstStyle/>
          <a:p>
            <a:pPr algn="l"/>
            <a:r>
              <a:rPr lang="es-AR" dirty="0">
                <a:latin typeface="+mj-lt"/>
              </a:rPr>
              <a:t>ONA Pasivo – Claves Caso McKesson</a:t>
            </a:r>
          </a:p>
        </p:txBody>
      </p:sp>
      <p:sp>
        <p:nvSpPr>
          <p:cNvPr id="6150" name="Content Placeholder 6149">
            <a:extLst>
              <a:ext uri="{FF2B5EF4-FFF2-40B4-BE49-F238E27FC236}">
                <a16:creationId xmlns:a16="http://schemas.microsoft.com/office/drawing/2014/main" id="{8A39646B-2417-41FA-AA9A-50493EF5486F}"/>
              </a:ext>
            </a:extLst>
          </p:cNvPr>
          <p:cNvSpPr>
            <a:spLocks noGrp="1"/>
          </p:cNvSpPr>
          <p:nvPr>
            <p:ph idx="4294967295"/>
          </p:nvPr>
        </p:nvSpPr>
        <p:spPr>
          <a:xfrm>
            <a:off x="771525" y="1770265"/>
            <a:ext cx="10801350" cy="3660775"/>
          </a:xfrm>
        </p:spPr>
        <p:txBody>
          <a:bodyPr anchor="ctr">
            <a:normAutofit/>
          </a:bodyPr>
          <a:lstStyle/>
          <a:p>
            <a:r>
              <a:rPr lang="en-US" sz="2200" dirty="0"/>
              <a:t>Tener una </a:t>
            </a:r>
            <a:r>
              <a:rPr lang="en-US" sz="2200" dirty="0" err="1"/>
              <a:t>hipótesis</a:t>
            </a:r>
            <a:r>
              <a:rPr lang="en-US" sz="2200" dirty="0"/>
              <a:t> </a:t>
            </a:r>
            <a:r>
              <a:rPr lang="en-US" sz="2200" dirty="0" err="1"/>
              <a:t>clara</a:t>
            </a:r>
            <a:r>
              <a:rPr lang="en-US" sz="2200" dirty="0"/>
              <a:t>.</a:t>
            </a:r>
          </a:p>
          <a:p>
            <a:r>
              <a:rPr lang="en-US" sz="2200" dirty="0" err="1"/>
              <a:t>Únicamente</a:t>
            </a:r>
            <a:r>
              <a:rPr lang="en-US" sz="2200" dirty="0"/>
              <a:t> </a:t>
            </a:r>
            <a:r>
              <a:rPr lang="en-US" sz="2200" dirty="0" err="1"/>
              <a:t>recopilaron</a:t>
            </a:r>
            <a:r>
              <a:rPr lang="en-US" sz="2200" dirty="0"/>
              <a:t> la data de </a:t>
            </a:r>
            <a:r>
              <a:rPr lang="en-US" sz="2200" dirty="0" err="1"/>
              <a:t>remitente</a:t>
            </a:r>
            <a:r>
              <a:rPr lang="en-US" sz="2200" dirty="0"/>
              <a:t>, </a:t>
            </a:r>
            <a:r>
              <a:rPr lang="en-US" sz="2200" dirty="0" err="1"/>
              <a:t>destinatario</a:t>
            </a:r>
            <a:r>
              <a:rPr lang="en-US" sz="2200" dirty="0"/>
              <a:t>, y </a:t>
            </a:r>
            <a:r>
              <a:rPr lang="en-US" sz="2200" dirty="0" err="1"/>
              <a:t>fecha</a:t>
            </a:r>
            <a:r>
              <a:rPr lang="en-US" sz="2200" dirty="0"/>
              <a:t> y hora.</a:t>
            </a:r>
          </a:p>
          <a:p>
            <a:r>
              <a:rPr lang="en-US" sz="2200" dirty="0"/>
              <a:t>Los </a:t>
            </a:r>
            <a:r>
              <a:rPr lang="en-US" sz="2200" dirty="0" err="1"/>
              <a:t>análisis</a:t>
            </a:r>
            <a:r>
              <a:rPr lang="en-US" sz="2200" dirty="0"/>
              <a:t> los </a:t>
            </a:r>
            <a:r>
              <a:rPr lang="en-US" sz="2200" dirty="0" err="1"/>
              <a:t>hicieron</a:t>
            </a:r>
            <a:r>
              <a:rPr lang="en-US" sz="2200" dirty="0"/>
              <a:t> por </a:t>
            </a:r>
            <a:r>
              <a:rPr lang="en-US" sz="2200" dirty="0" err="1"/>
              <a:t>equipos</a:t>
            </a:r>
            <a:r>
              <a:rPr lang="en-US" sz="2200" dirty="0"/>
              <a:t>, no por </a:t>
            </a:r>
            <a:r>
              <a:rPr lang="en-US" sz="2200" dirty="0" err="1"/>
              <a:t>individuos</a:t>
            </a:r>
            <a:r>
              <a:rPr lang="en-US" sz="2200" dirty="0"/>
              <a:t>.</a:t>
            </a:r>
          </a:p>
          <a:p>
            <a:r>
              <a:rPr lang="en-US" sz="2200" dirty="0" err="1"/>
              <a:t>También</a:t>
            </a:r>
            <a:r>
              <a:rPr lang="en-US" sz="2200" dirty="0"/>
              <a:t> </a:t>
            </a:r>
            <a:r>
              <a:rPr lang="en-US" sz="2200" dirty="0" err="1"/>
              <a:t>hicieron</a:t>
            </a:r>
            <a:r>
              <a:rPr lang="en-US" sz="2200" dirty="0"/>
              <a:t> </a:t>
            </a:r>
            <a:r>
              <a:rPr lang="en-US" sz="2200" dirty="0" err="1"/>
              <a:t>análisis</a:t>
            </a:r>
            <a:r>
              <a:rPr lang="en-US" sz="2200" dirty="0"/>
              <a:t> de </a:t>
            </a:r>
            <a:r>
              <a:rPr lang="en-US" sz="2200" dirty="0" err="1"/>
              <a:t>rotación</a:t>
            </a:r>
            <a:r>
              <a:rPr lang="en-US" sz="2200" dirty="0"/>
              <a:t>, y de </a:t>
            </a:r>
            <a:r>
              <a:rPr lang="en-US" sz="2200" dirty="0" err="1"/>
              <a:t>integración</a:t>
            </a:r>
            <a:r>
              <a:rPr lang="en-US" sz="2200" dirty="0"/>
              <a:t> de </a:t>
            </a:r>
            <a:r>
              <a:rPr lang="en-US" sz="2200" dirty="0" err="1"/>
              <a:t>empleados</a:t>
            </a:r>
            <a:r>
              <a:rPr lang="en-US" sz="2200" dirty="0"/>
              <a:t> </a:t>
            </a:r>
            <a:r>
              <a:rPr lang="en-US" sz="2200" dirty="0" err="1"/>
              <a:t>provenientes</a:t>
            </a:r>
            <a:r>
              <a:rPr lang="en-US" sz="2200" dirty="0"/>
              <a:t> de </a:t>
            </a:r>
            <a:r>
              <a:rPr lang="en-US" sz="2200" dirty="0" err="1"/>
              <a:t>empresas</a:t>
            </a:r>
            <a:r>
              <a:rPr lang="en-US" sz="2200" dirty="0"/>
              <a:t> </a:t>
            </a:r>
            <a:r>
              <a:rPr lang="en-US" sz="2200" dirty="0" err="1"/>
              <a:t>fusionadas</a:t>
            </a:r>
            <a:r>
              <a:rPr lang="en-US" sz="2200" dirty="0"/>
              <a:t>.</a:t>
            </a:r>
          </a:p>
        </p:txBody>
      </p:sp>
    </p:spTree>
    <p:extLst>
      <p:ext uri="{BB962C8B-B14F-4D97-AF65-F5344CB8AC3E}">
        <p14:creationId xmlns:p14="http://schemas.microsoft.com/office/powerpoint/2010/main" val="22815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74FC5-B84B-4EF6-85BE-252A64ECAA00}"/>
              </a:ext>
            </a:extLst>
          </p:cNvPr>
          <p:cNvSpPr>
            <a:spLocks noGrp="1"/>
          </p:cNvSpPr>
          <p:nvPr>
            <p:ph type="title"/>
          </p:nvPr>
        </p:nvSpPr>
        <p:spPr>
          <a:xfrm>
            <a:off x="676275" y="408877"/>
            <a:ext cx="10515600" cy="1325563"/>
          </a:xfrm>
        </p:spPr>
        <p:txBody>
          <a:bodyPr>
            <a:normAutofit/>
          </a:bodyPr>
          <a:lstStyle/>
          <a:p>
            <a:r>
              <a:rPr lang="es-AR" sz="3700" dirty="0"/>
              <a:t>Reclutando desde fuentes externas</a:t>
            </a:r>
          </a:p>
        </p:txBody>
      </p:sp>
      <p:sp>
        <p:nvSpPr>
          <p:cNvPr id="3" name="Marcador de contenido 2">
            <a:extLst>
              <a:ext uri="{FF2B5EF4-FFF2-40B4-BE49-F238E27FC236}">
                <a16:creationId xmlns:a16="http://schemas.microsoft.com/office/drawing/2014/main" id="{8000FC2B-9D79-415E-98D1-0061FF298409}"/>
              </a:ext>
            </a:extLst>
          </p:cNvPr>
          <p:cNvSpPr>
            <a:spLocks noGrp="1"/>
          </p:cNvSpPr>
          <p:nvPr>
            <p:ph idx="4294967295"/>
          </p:nvPr>
        </p:nvSpPr>
        <p:spPr>
          <a:xfrm>
            <a:off x="676274" y="1734440"/>
            <a:ext cx="4410075" cy="3786188"/>
          </a:xfrm>
        </p:spPr>
        <p:txBody>
          <a:bodyPr>
            <a:normAutofit/>
          </a:bodyPr>
          <a:lstStyle/>
          <a:p>
            <a:pPr marL="0" indent="0">
              <a:buNone/>
            </a:pPr>
            <a:r>
              <a:rPr lang="es-AR" sz="2000" dirty="0"/>
              <a:t>Laboratorios Merck usa Network Analytics para detectar personas atractivas para contratar, usando datos disponibles de manera abierta de publicaciones.</a:t>
            </a:r>
          </a:p>
          <a:p>
            <a:pPr marL="0" indent="0">
              <a:buNone/>
            </a:pPr>
            <a:endParaRPr lang="es-AR" sz="2000" dirty="0"/>
          </a:p>
          <a:p>
            <a:pPr marL="0" indent="0">
              <a:buNone/>
            </a:pPr>
            <a:endParaRPr lang="es-AR" sz="2000" dirty="0"/>
          </a:p>
        </p:txBody>
      </p:sp>
      <p:pic>
        <p:nvPicPr>
          <p:cNvPr id="4" name="Imagen 3">
            <a:hlinkClick r:id="rId2"/>
            <a:extLst>
              <a:ext uri="{FF2B5EF4-FFF2-40B4-BE49-F238E27FC236}">
                <a16:creationId xmlns:a16="http://schemas.microsoft.com/office/drawing/2014/main" id="{659FCFB2-36C3-4D98-A400-342092B622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05862" y="1734440"/>
            <a:ext cx="6019331" cy="3385873"/>
          </a:xfrm>
          <a:prstGeom prst="rect">
            <a:avLst/>
          </a:prstGeom>
          <a:effectLst/>
        </p:spPr>
      </p:pic>
    </p:spTree>
    <p:extLst>
      <p:ext uri="{BB962C8B-B14F-4D97-AF65-F5344CB8AC3E}">
        <p14:creationId xmlns:p14="http://schemas.microsoft.com/office/powerpoint/2010/main" val="3355498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4C1D1-1584-4CC6-A283-7A91651896C6}"/>
              </a:ext>
            </a:extLst>
          </p:cNvPr>
          <p:cNvSpPr>
            <a:spLocks noGrp="1"/>
          </p:cNvSpPr>
          <p:nvPr>
            <p:ph type="title"/>
          </p:nvPr>
        </p:nvSpPr>
        <p:spPr/>
        <p:txBody>
          <a:bodyPr/>
          <a:lstStyle/>
          <a:p>
            <a:r>
              <a:rPr lang="es-AR" dirty="0"/>
              <a:t>Reclutando desde fuentes externas</a:t>
            </a:r>
          </a:p>
        </p:txBody>
      </p:sp>
      <p:sp>
        <p:nvSpPr>
          <p:cNvPr id="3" name="Marcador de contenido 2">
            <a:extLst>
              <a:ext uri="{FF2B5EF4-FFF2-40B4-BE49-F238E27FC236}">
                <a16:creationId xmlns:a16="http://schemas.microsoft.com/office/drawing/2014/main" id="{4C866DE4-A847-4051-9280-E1F0AD8935D0}"/>
              </a:ext>
            </a:extLst>
          </p:cNvPr>
          <p:cNvSpPr>
            <a:spLocks noGrp="1"/>
          </p:cNvSpPr>
          <p:nvPr>
            <p:ph idx="4294967295"/>
          </p:nvPr>
        </p:nvSpPr>
        <p:spPr>
          <a:xfrm>
            <a:off x="838200" y="2516188"/>
            <a:ext cx="10868025" cy="2876551"/>
          </a:xfrm>
        </p:spPr>
        <p:txBody>
          <a:bodyPr>
            <a:normAutofit fontScale="92500"/>
          </a:bodyPr>
          <a:lstStyle/>
          <a:p>
            <a:pPr marL="0" indent="0">
              <a:buNone/>
            </a:pPr>
            <a:r>
              <a:rPr lang="es-AR" dirty="0"/>
              <a:t>Nuevamente el conocimiento del negocio es crítico.</a:t>
            </a:r>
          </a:p>
          <a:p>
            <a:pPr marL="0" indent="0">
              <a:buNone/>
            </a:pPr>
            <a:r>
              <a:rPr lang="es-AR" dirty="0"/>
              <a:t>En la industria química, poder identificar personas con conocimientos críticos, y que estén a la vanguardia, puede marcar la diferencia entre una empresa exitosa y una más del montón.</a:t>
            </a:r>
          </a:p>
          <a:p>
            <a:pPr marL="0" indent="0">
              <a:buNone/>
            </a:pPr>
            <a:r>
              <a:rPr lang="es-AR" dirty="0"/>
              <a:t>Uno de sus análisis estuvo centrado en las </a:t>
            </a:r>
            <a:r>
              <a:rPr lang="es-AR" b="1" dirty="0"/>
              <a:t>patentes</a:t>
            </a:r>
            <a:r>
              <a:rPr lang="es-AR" dirty="0"/>
              <a:t> registradas por las personas de las empresas que adquirieron.</a:t>
            </a:r>
          </a:p>
        </p:txBody>
      </p:sp>
    </p:spTree>
    <p:extLst>
      <p:ext uri="{BB962C8B-B14F-4D97-AF65-F5344CB8AC3E}">
        <p14:creationId xmlns:p14="http://schemas.microsoft.com/office/powerpoint/2010/main" val="637476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4C1D1-1584-4CC6-A283-7A91651896C6}"/>
              </a:ext>
            </a:extLst>
          </p:cNvPr>
          <p:cNvSpPr>
            <a:spLocks noGrp="1"/>
          </p:cNvSpPr>
          <p:nvPr>
            <p:ph type="title"/>
          </p:nvPr>
        </p:nvSpPr>
        <p:spPr>
          <a:xfrm>
            <a:off x="676275" y="489887"/>
            <a:ext cx="10515600" cy="1325563"/>
          </a:xfrm>
        </p:spPr>
        <p:txBody>
          <a:bodyPr/>
          <a:lstStyle/>
          <a:p>
            <a:r>
              <a:rPr lang="es-AR" dirty="0"/>
              <a:t>Reclutando desde fuentes externas</a:t>
            </a:r>
          </a:p>
        </p:txBody>
      </p:sp>
      <p:sp>
        <p:nvSpPr>
          <p:cNvPr id="3" name="Marcador de contenido 2">
            <a:extLst>
              <a:ext uri="{FF2B5EF4-FFF2-40B4-BE49-F238E27FC236}">
                <a16:creationId xmlns:a16="http://schemas.microsoft.com/office/drawing/2014/main" id="{4C866DE4-A847-4051-9280-E1F0AD8935D0}"/>
              </a:ext>
            </a:extLst>
          </p:cNvPr>
          <p:cNvSpPr>
            <a:spLocks noGrp="1"/>
          </p:cNvSpPr>
          <p:nvPr>
            <p:ph idx="4294967295"/>
          </p:nvPr>
        </p:nvSpPr>
        <p:spPr>
          <a:xfrm>
            <a:off x="361950" y="2016775"/>
            <a:ext cx="3314700" cy="4351338"/>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s-AR" sz="2000" dirty="0">
                <a:ea typeface="Verdana" panose="020B0604030504040204" pitchFamily="34" charset="0"/>
              </a:rPr>
              <a:t>Qué miran ellos en la red?</a:t>
            </a:r>
          </a:p>
          <a:p>
            <a:pPr marL="0" indent="0">
              <a:buNone/>
            </a:pPr>
            <a:r>
              <a:rPr lang="es-AR" sz="2000" b="1" dirty="0">
                <a:ea typeface="Verdana" panose="020B0604030504040204" pitchFamily="34" charset="0"/>
              </a:rPr>
              <a:t>Tamaño</a:t>
            </a:r>
            <a:r>
              <a:rPr lang="es-AR" sz="2000" dirty="0">
                <a:ea typeface="Verdana" panose="020B0604030504040204" pitchFamily="34" charset="0"/>
              </a:rPr>
              <a:t>: Dado por la cantidad de patentes</a:t>
            </a:r>
          </a:p>
          <a:p>
            <a:pPr marL="0" indent="0">
              <a:buNone/>
            </a:pPr>
            <a:r>
              <a:rPr lang="es-AR" sz="2000" b="1" dirty="0">
                <a:ea typeface="Verdana" panose="020B0604030504040204" pitchFamily="34" charset="0"/>
              </a:rPr>
              <a:t>Posición</a:t>
            </a:r>
            <a:r>
              <a:rPr lang="es-AR" sz="2000" dirty="0">
                <a:ea typeface="Verdana" panose="020B0604030504040204" pitchFamily="34" charset="0"/>
              </a:rPr>
              <a:t>: Mientras más conectado está, más central es en las relaciones.</a:t>
            </a:r>
          </a:p>
          <a:p>
            <a:pPr marL="0" indent="0">
              <a:buNone/>
            </a:pPr>
            <a:r>
              <a:rPr lang="es-AR" sz="2000" b="1" dirty="0">
                <a:ea typeface="Verdana" panose="020B0604030504040204" pitchFamily="34" charset="0"/>
              </a:rPr>
              <a:t>Color</a:t>
            </a:r>
            <a:r>
              <a:rPr lang="es-AR" sz="2000" dirty="0">
                <a:ea typeface="Verdana" panose="020B0604030504040204" pitchFamily="34" charset="0"/>
              </a:rPr>
              <a:t>: Determinado por la calidad de la red a la que está conectada cada persona.</a:t>
            </a:r>
            <a:endParaRPr lang="es-AR" sz="2000" b="1" dirty="0">
              <a:ea typeface="Verdana" panose="020B0604030504040204" pitchFamily="34" charset="0"/>
            </a:endParaRPr>
          </a:p>
        </p:txBody>
      </p:sp>
      <p:pic>
        <p:nvPicPr>
          <p:cNvPr id="4" name="Imagen 3">
            <a:extLst>
              <a:ext uri="{FF2B5EF4-FFF2-40B4-BE49-F238E27FC236}">
                <a16:creationId xmlns:a16="http://schemas.microsoft.com/office/drawing/2014/main" id="{9B455901-97CD-4A0A-9303-9C4C5ED3D2C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879645" y="2016775"/>
            <a:ext cx="7707752" cy="4351338"/>
          </a:xfrm>
          <a:prstGeom prst="rect">
            <a:avLst/>
          </a:prstGeom>
        </p:spPr>
      </p:pic>
    </p:spTree>
    <p:extLst>
      <p:ext uri="{BB962C8B-B14F-4D97-AF65-F5344CB8AC3E}">
        <p14:creationId xmlns:p14="http://schemas.microsoft.com/office/powerpoint/2010/main" val="193589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9A6C92-1220-457B-9A26-7E4194AEF0C9}"/>
              </a:ext>
            </a:extLst>
          </p:cNvPr>
          <p:cNvSpPr>
            <a:spLocks noGrp="1"/>
          </p:cNvSpPr>
          <p:nvPr>
            <p:ph type="title"/>
          </p:nvPr>
        </p:nvSpPr>
        <p:spPr>
          <a:xfrm>
            <a:off x="648929" y="629266"/>
            <a:ext cx="3505495" cy="1622321"/>
          </a:xfrm>
        </p:spPr>
        <p:txBody>
          <a:bodyPr vert="horz" lIns="91440" tIns="45720" rIns="91440" bIns="45720" rtlCol="0" anchor="ctr">
            <a:normAutofit fontScale="90000"/>
          </a:bodyPr>
          <a:lstStyle/>
          <a:p>
            <a:pPr eaLnBrk="1" hangingPunct="1"/>
            <a:r>
              <a:rPr lang="en-US" sz="4100" kern="1200" dirty="0" err="1">
                <a:solidFill>
                  <a:schemeClr val="tx1"/>
                </a:solidFill>
                <a:latin typeface="+mj-lt"/>
                <a:ea typeface="+mj-ea"/>
                <a:cs typeface="+mj-cs"/>
              </a:rPr>
              <a:t>Decisiones</a:t>
            </a:r>
            <a:r>
              <a:rPr lang="en-US" sz="4100" kern="1200" dirty="0">
                <a:solidFill>
                  <a:schemeClr val="tx1"/>
                </a:solidFill>
                <a:latin typeface="+mj-lt"/>
                <a:ea typeface="+mj-ea"/>
                <a:cs typeface="+mj-cs"/>
              </a:rPr>
              <a:t> </a:t>
            </a:r>
            <a:r>
              <a:rPr lang="en-US" sz="4100" kern="1200" dirty="0" err="1">
                <a:solidFill>
                  <a:schemeClr val="tx1"/>
                </a:solidFill>
                <a:latin typeface="+mj-lt"/>
                <a:ea typeface="+mj-ea"/>
                <a:cs typeface="+mj-cs"/>
              </a:rPr>
              <a:t>sobre</a:t>
            </a:r>
            <a:r>
              <a:rPr lang="en-US" sz="4100" kern="1200" dirty="0">
                <a:solidFill>
                  <a:schemeClr val="tx1"/>
                </a:solidFill>
                <a:latin typeface="+mj-lt"/>
                <a:ea typeface="+mj-ea"/>
                <a:cs typeface="+mj-cs"/>
              </a:rPr>
              <a:t> </a:t>
            </a:r>
            <a:r>
              <a:rPr lang="en-US" sz="4100" kern="1200" dirty="0" err="1">
                <a:solidFill>
                  <a:schemeClr val="tx1"/>
                </a:solidFill>
                <a:latin typeface="+mj-lt"/>
                <a:ea typeface="+mj-ea"/>
                <a:cs typeface="+mj-cs"/>
              </a:rPr>
              <a:t>retención</a:t>
            </a:r>
            <a:endParaRPr lang="en-US" sz="4100" kern="1200" dirty="0">
              <a:solidFill>
                <a:schemeClr val="tx1"/>
              </a:solidFill>
              <a:latin typeface="+mj-lt"/>
              <a:ea typeface="+mj-ea"/>
              <a:cs typeface="+mj-cs"/>
            </a:endParaRPr>
          </a:p>
        </p:txBody>
      </p:sp>
      <p:sp>
        <p:nvSpPr>
          <p:cNvPr id="3" name="Marcador de contenido 2">
            <a:extLst>
              <a:ext uri="{FF2B5EF4-FFF2-40B4-BE49-F238E27FC236}">
                <a16:creationId xmlns:a16="http://schemas.microsoft.com/office/drawing/2014/main" id="{4B4BC0EE-5323-422F-857C-10B2F732CB17}"/>
              </a:ext>
            </a:extLst>
          </p:cNvPr>
          <p:cNvSpPr>
            <a:spLocks noGrp="1"/>
          </p:cNvSpPr>
          <p:nvPr>
            <p:ph idx="4294967295"/>
          </p:nvPr>
        </p:nvSpPr>
        <p:spPr>
          <a:xfrm>
            <a:off x="648931" y="2438400"/>
            <a:ext cx="3505494" cy="3785419"/>
          </a:xfrm>
        </p:spPr>
        <p:txBody>
          <a:bodyPr vert="horz" lIns="91440" tIns="45720" rIns="91440" bIns="45720" rtlCol="0">
            <a:normAutofit fontScale="92500" lnSpcReduction="10000"/>
          </a:bodyPr>
          <a:lstStyle/>
          <a:p>
            <a:pPr eaLnBrk="1" hangingPunct="1">
              <a:lnSpc>
                <a:spcPct val="90000"/>
              </a:lnSpc>
            </a:pPr>
            <a:r>
              <a:rPr lang="en-US" sz="2000" dirty="0">
                <a:latin typeface="+mn-lt"/>
                <a:ea typeface="+mn-ea"/>
              </a:rPr>
              <a:t>La </a:t>
            </a:r>
            <a:r>
              <a:rPr lang="en-US" sz="2000" dirty="0" err="1">
                <a:latin typeface="+mn-lt"/>
                <a:ea typeface="+mn-ea"/>
              </a:rPr>
              <a:t>rotación</a:t>
            </a:r>
            <a:r>
              <a:rPr lang="en-US" sz="2000" dirty="0">
                <a:latin typeface="+mn-lt"/>
                <a:ea typeface="+mn-ea"/>
              </a:rPr>
              <a:t> es </a:t>
            </a:r>
            <a:r>
              <a:rPr lang="en-US" sz="2000" dirty="0" err="1">
                <a:latin typeface="+mn-lt"/>
                <a:ea typeface="+mn-ea"/>
              </a:rPr>
              <a:t>muy</a:t>
            </a:r>
            <a:r>
              <a:rPr lang="en-US" sz="2000" dirty="0">
                <a:latin typeface="+mn-lt"/>
                <a:ea typeface="+mn-ea"/>
              </a:rPr>
              <a:t> </a:t>
            </a:r>
            <a:r>
              <a:rPr lang="en-US" sz="2000" dirty="0" err="1">
                <a:latin typeface="+mn-lt"/>
                <a:ea typeface="+mn-ea"/>
              </a:rPr>
              <a:t>cara</a:t>
            </a:r>
            <a:r>
              <a:rPr lang="en-US" sz="2000" dirty="0">
                <a:latin typeface="+mn-lt"/>
                <a:ea typeface="+mn-ea"/>
              </a:rPr>
              <a:t>.</a:t>
            </a:r>
          </a:p>
          <a:p>
            <a:pPr eaLnBrk="1" hangingPunct="1">
              <a:lnSpc>
                <a:spcPct val="90000"/>
              </a:lnSpc>
            </a:pPr>
            <a:r>
              <a:rPr lang="en-US" sz="2000" dirty="0" err="1">
                <a:latin typeface="+mn-lt"/>
                <a:ea typeface="+mn-ea"/>
              </a:rPr>
              <a:t>Según</a:t>
            </a:r>
            <a:r>
              <a:rPr lang="en-US" sz="2000" dirty="0">
                <a:latin typeface="+mn-lt"/>
                <a:ea typeface="+mn-ea"/>
              </a:rPr>
              <a:t> </a:t>
            </a:r>
            <a:r>
              <a:rPr lang="en-US" sz="2000" dirty="0" err="1">
                <a:latin typeface="+mn-lt"/>
                <a:ea typeface="+mn-ea"/>
              </a:rPr>
              <a:t>el</a:t>
            </a:r>
            <a:r>
              <a:rPr lang="en-US" sz="2000" dirty="0">
                <a:latin typeface="+mn-lt"/>
                <a:ea typeface="+mn-ea"/>
              </a:rPr>
              <a:t> Dr. Jac Fitz-</a:t>
            </a:r>
            <a:r>
              <a:rPr lang="en-US" sz="2000" dirty="0" err="1">
                <a:latin typeface="+mn-lt"/>
                <a:ea typeface="+mn-ea"/>
              </a:rPr>
              <a:t>enz</a:t>
            </a:r>
            <a:r>
              <a:rPr lang="en-US" sz="2000" dirty="0">
                <a:latin typeface="+mn-lt"/>
                <a:ea typeface="+mn-ea"/>
              </a:rPr>
              <a:t>, </a:t>
            </a:r>
            <a:r>
              <a:rPr lang="en-US" sz="2000" dirty="0" err="1">
                <a:latin typeface="+mn-lt"/>
                <a:ea typeface="+mn-ea"/>
              </a:rPr>
              <a:t>el</a:t>
            </a:r>
            <a:r>
              <a:rPr lang="en-US" sz="2000" dirty="0">
                <a:latin typeface="+mn-lt"/>
                <a:ea typeface="+mn-ea"/>
              </a:rPr>
              <a:t> </a:t>
            </a:r>
            <a:r>
              <a:rPr lang="en-US" sz="2000" dirty="0" err="1">
                <a:latin typeface="+mn-lt"/>
                <a:ea typeface="+mn-ea"/>
              </a:rPr>
              <a:t>costo</a:t>
            </a:r>
            <a:r>
              <a:rPr lang="en-US" sz="2000" dirty="0">
                <a:latin typeface="+mn-lt"/>
                <a:ea typeface="+mn-ea"/>
              </a:rPr>
              <a:t> de </a:t>
            </a:r>
            <a:r>
              <a:rPr lang="en-US" sz="2000" dirty="0" err="1">
                <a:latin typeface="+mn-lt"/>
                <a:ea typeface="+mn-ea"/>
              </a:rPr>
              <a:t>rotación</a:t>
            </a:r>
            <a:r>
              <a:rPr lang="en-US" sz="2000" dirty="0">
                <a:latin typeface="+mn-lt"/>
                <a:ea typeface="+mn-ea"/>
              </a:rPr>
              <a:t> </a:t>
            </a:r>
            <a:r>
              <a:rPr lang="en-US" sz="2000" dirty="0" err="1">
                <a:latin typeface="+mn-lt"/>
                <a:ea typeface="+mn-ea"/>
              </a:rPr>
              <a:t>ronda</a:t>
            </a:r>
            <a:r>
              <a:rPr lang="en-US" sz="2000" dirty="0">
                <a:latin typeface="+mn-lt"/>
                <a:ea typeface="+mn-ea"/>
              </a:rPr>
              <a:t> entre medio </a:t>
            </a:r>
            <a:r>
              <a:rPr lang="en-US" sz="2000" dirty="0" err="1">
                <a:latin typeface="+mn-lt"/>
                <a:ea typeface="+mn-ea"/>
              </a:rPr>
              <a:t>sueldo</a:t>
            </a:r>
            <a:r>
              <a:rPr lang="en-US" sz="2000" dirty="0">
                <a:latin typeface="+mn-lt"/>
                <a:ea typeface="+mn-ea"/>
              </a:rPr>
              <a:t> </a:t>
            </a:r>
            <a:r>
              <a:rPr lang="en-US" sz="2000" dirty="0" err="1">
                <a:latin typeface="+mn-lt"/>
                <a:ea typeface="+mn-ea"/>
              </a:rPr>
              <a:t>anual</a:t>
            </a:r>
            <a:r>
              <a:rPr lang="en-US" sz="2000" dirty="0">
                <a:latin typeface="+mn-lt"/>
                <a:ea typeface="+mn-ea"/>
              </a:rPr>
              <a:t> para </a:t>
            </a:r>
            <a:r>
              <a:rPr lang="en-US" sz="2000" dirty="0" err="1">
                <a:latin typeface="+mn-lt"/>
                <a:ea typeface="+mn-ea"/>
              </a:rPr>
              <a:t>puestos</a:t>
            </a:r>
            <a:r>
              <a:rPr lang="en-US" sz="2000" dirty="0">
                <a:latin typeface="+mn-lt"/>
                <a:ea typeface="+mn-ea"/>
              </a:rPr>
              <a:t> de </a:t>
            </a:r>
            <a:r>
              <a:rPr lang="en-US" sz="2000" dirty="0" err="1">
                <a:latin typeface="+mn-lt"/>
                <a:ea typeface="+mn-ea"/>
              </a:rPr>
              <a:t>convenio</a:t>
            </a:r>
            <a:r>
              <a:rPr lang="en-US" sz="2000" dirty="0">
                <a:latin typeface="+mn-lt"/>
                <a:ea typeface="+mn-ea"/>
              </a:rPr>
              <a:t>, y de </a:t>
            </a:r>
            <a:r>
              <a:rPr lang="en-US" sz="2000" b="1" dirty="0">
                <a:latin typeface="+mn-lt"/>
                <a:ea typeface="+mn-ea"/>
              </a:rPr>
              <a:t>1 </a:t>
            </a:r>
            <a:r>
              <a:rPr lang="en-US" sz="2000" b="1" dirty="0" err="1">
                <a:latin typeface="+mn-lt"/>
                <a:ea typeface="+mn-ea"/>
              </a:rPr>
              <a:t>sueldo</a:t>
            </a:r>
            <a:r>
              <a:rPr lang="en-US" sz="2000" b="1" dirty="0">
                <a:latin typeface="+mn-lt"/>
                <a:ea typeface="+mn-ea"/>
              </a:rPr>
              <a:t> </a:t>
            </a:r>
            <a:r>
              <a:rPr lang="en-US" sz="2000" b="1" dirty="0" err="1">
                <a:latin typeface="+mn-lt"/>
                <a:ea typeface="+mn-ea"/>
              </a:rPr>
              <a:t>anual</a:t>
            </a:r>
            <a:r>
              <a:rPr lang="en-US" sz="2000" dirty="0">
                <a:latin typeface="+mn-lt"/>
                <a:ea typeface="+mn-ea"/>
              </a:rPr>
              <a:t> para </a:t>
            </a:r>
            <a:r>
              <a:rPr lang="en-US" sz="2000" dirty="0" err="1">
                <a:latin typeface="+mn-lt"/>
                <a:ea typeface="+mn-ea"/>
              </a:rPr>
              <a:t>profesionales</a:t>
            </a:r>
            <a:r>
              <a:rPr lang="en-US" sz="2000" dirty="0">
                <a:latin typeface="+mn-lt"/>
                <a:ea typeface="+mn-ea"/>
              </a:rPr>
              <a:t> o </a:t>
            </a:r>
            <a:r>
              <a:rPr lang="en-US" sz="2000" dirty="0" err="1">
                <a:latin typeface="+mn-lt"/>
                <a:ea typeface="+mn-ea"/>
              </a:rPr>
              <a:t>mánagers</a:t>
            </a:r>
            <a:r>
              <a:rPr lang="en-US" sz="2000" dirty="0">
                <a:latin typeface="+mn-lt"/>
                <a:ea typeface="+mn-ea"/>
              </a:rPr>
              <a:t>.</a:t>
            </a:r>
          </a:p>
          <a:p>
            <a:pPr eaLnBrk="1" hangingPunct="1">
              <a:lnSpc>
                <a:spcPct val="90000"/>
              </a:lnSpc>
            </a:pPr>
            <a:r>
              <a:rPr lang="en-US" sz="2000" dirty="0">
                <a:latin typeface="+mn-lt"/>
                <a:ea typeface="+mn-ea"/>
              </a:rPr>
              <a:t>ONA </a:t>
            </a:r>
            <a:r>
              <a:rPr lang="en-US" sz="2000" dirty="0" err="1">
                <a:latin typeface="+mn-lt"/>
                <a:ea typeface="+mn-ea"/>
              </a:rPr>
              <a:t>puede</a:t>
            </a:r>
            <a:r>
              <a:rPr lang="en-US" sz="2000" dirty="0">
                <a:latin typeface="+mn-lt"/>
                <a:ea typeface="+mn-ea"/>
              </a:rPr>
              <a:t> ser un </a:t>
            </a:r>
            <a:r>
              <a:rPr lang="en-US" sz="2000" dirty="0" err="1">
                <a:latin typeface="+mn-lt"/>
                <a:ea typeface="+mn-ea"/>
              </a:rPr>
              <a:t>aliado</a:t>
            </a:r>
            <a:r>
              <a:rPr lang="en-US" sz="2000" dirty="0">
                <a:latin typeface="+mn-lt"/>
                <a:ea typeface="+mn-ea"/>
              </a:rPr>
              <a:t> para </a:t>
            </a:r>
            <a:r>
              <a:rPr lang="en-US" sz="2000" dirty="0" err="1">
                <a:latin typeface="+mn-lt"/>
                <a:ea typeface="+mn-ea"/>
              </a:rPr>
              <a:t>decidir</a:t>
            </a:r>
            <a:r>
              <a:rPr lang="en-US" sz="2000" dirty="0">
                <a:latin typeface="+mn-lt"/>
                <a:ea typeface="+mn-ea"/>
              </a:rPr>
              <a:t> </a:t>
            </a:r>
            <a:r>
              <a:rPr lang="en-US" sz="2000" dirty="0" err="1">
                <a:latin typeface="+mn-lt"/>
                <a:ea typeface="+mn-ea"/>
              </a:rPr>
              <a:t>los</a:t>
            </a:r>
            <a:r>
              <a:rPr lang="en-US" sz="2000" dirty="0">
                <a:latin typeface="+mn-lt"/>
                <a:ea typeface="+mn-ea"/>
              </a:rPr>
              <a:t> planes de </a:t>
            </a:r>
            <a:r>
              <a:rPr lang="en-US" sz="2000" dirty="0" err="1">
                <a:latin typeface="+mn-lt"/>
                <a:ea typeface="+mn-ea"/>
              </a:rPr>
              <a:t>rotación</a:t>
            </a:r>
            <a:r>
              <a:rPr lang="en-US" sz="2000" dirty="0">
                <a:latin typeface="+mn-lt"/>
                <a:ea typeface="+mn-ea"/>
              </a:rPr>
              <a:t> </a:t>
            </a:r>
            <a:r>
              <a:rPr lang="en-US" sz="2000" dirty="0" err="1">
                <a:latin typeface="+mn-lt"/>
                <a:ea typeface="+mn-ea"/>
              </a:rPr>
              <a:t>analizando</a:t>
            </a:r>
            <a:r>
              <a:rPr lang="en-US" sz="2000" dirty="0">
                <a:latin typeface="+mn-lt"/>
                <a:ea typeface="+mn-ea"/>
              </a:rPr>
              <a:t> </a:t>
            </a:r>
            <a:r>
              <a:rPr lang="en-US" sz="2000" dirty="0" err="1">
                <a:latin typeface="+mn-lt"/>
                <a:ea typeface="+mn-ea"/>
              </a:rPr>
              <a:t>qué</a:t>
            </a:r>
            <a:r>
              <a:rPr lang="en-US" sz="2000" dirty="0">
                <a:latin typeface="+mn-lt"/>
                <a:ea typeface="+mn-ea"/>
              </a:rPr>
              <a:t> tan </a:t>
            </a:r>
            <a:r>
              <a:rPr lang="en-US" sz="2000" dirty="0" err="1">
                <a:latin typeface="+mn-lt"/>
                <a:ea typeface="+mn-ea"/>
              </a:rPr>
              <a:t>atractiva</a:t>
            </a:r>
            <a:r>
              <a:rPr lang="en-US" sz="2000" dirty="0">
                <a:latin typeface="+mn-lt"/>
                <a:ea typeface="+mn-ea"/>
              </a:rPr>
              <a:t> es la persona </a:t>
            </a:r>
            <a:r>
              <a:rPr lang="en-US" sz="2000" dirty="0" err="1">
                <a:latin typeface="+mn-lt"/>
                <a:ea typeface="+mn-ea"/>
              </a:rPr>
              <a:t>públicamente</a:t>
            </a:r>
            <a:r>
              <a:rPr lang="en-US" sz="2000" dirty="0">
                <a:latin typeface="+mn-lt"/>
                <a:ea typeface="+mn-ea"/>
              </a:rPr>
              <a:t>.</a:t>
            </a:r>
          </a:p>
        </p:txBody>
      </p:sp>
      <p:pic>
        <p:nvPicPr>
          <p:cNvPr id="4" name="Imagen 3">
            <a:extLst>
              <a:ext uri="{FF2B5EF4-FFF2-40B4-BE49-F238E27FC236}">
                <a16:creationId xmlns:a16="http://schemas.microsoft.com/office/drawing/2014/main" id="{CBFC31B9-182C-428B-B40C-7893008440E3}"/>
              </a:ext>
            </a:extLst>
          </p:cNvPr>
          <p:cNvPicPr>
            <a:picLocks noChangeAspect="1"/>
          </p:cNvPicPr>
          <p:nvPr/>
        </p:nvPicPr>
        <p:blipFill rotWithShape="1">
          <a:blip r:embed="rId2" cstate="email">
            <a:extLst>
              <a:ext uri="{28A0092B-C50C-407E-A947-70E740481C1C}">
                <a14:useLocalDpi xmlns:a14="http://schemas.microsoft.com/office/drawing/2010/main"/>
              </a:ext>
            </a:extLst>
          </a:blip>
          <a:stretch/>
        </p:blipFill>
        <p:spPr>
          <a:xfrm>
            <a:off x="5405862" y="1320611"/>
            <a:ext cx="6019331" cy="4213531"/>
          </a:xfrm>
          <a:prstGeom prst="rect">
            <a:avLst/>
          </a:prstGeom>
          <a:effectLst/>
        </p:spPr>
      </p:pic>
    </p:spTree>
    <p:extLst>
      <p:ext uri="{BB962C8B-B14F-4D97-AF65-F5344CB8AC3E}">
        <p14:creationId xmlns:p14="http://schemas.microsoft.com/office/powerpoint/2010/main" val="1893568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4A240-7A13-490C-A91F-54B2045F0AD4}"/>
              </a:ext>
            </a:extLst>
          </p:cNvPr>
          <p:cNvSpPr>
            <a:spLocks noGrp="1"/>
          </p:cNvSpPr>
          <p:nvPr>
            <p:ph type="title"/>
          </p:nvPr>
        </p:nvSpPr>
        <p:spPr>
          <a:xfrm>
            <a:off x="657225" y="190500"/>
            <a:ext cx="10515600" cy="1325563"/>
          </a:xfrm>
        </p:spPr>
        <p:txBody>
          <a:bodyPr/>
          <a:lstStyle/>
          <a:p>
            <a:r>
              <a:rPr lang="es-AR" dirty="0"/>
              <a:t>Integración en fusiones</a:t>
            </a:r>
          </a:p>
        </p:txBody>
      </p:sp>
      <p:pic>
        <p:nvPicPr>
          <p:cNvPr id="4" name="Marcador de contenido 3">
            <a:extLst>
              <a:ext uri="{FF2B5EF4-FFF2-40B4-BE49-F238E27FC236}">
                <a16:creationId xmlns:a16="http://schemas.microsoft.com/office/drawing/2014/main" id="{EEC3B0AD-CE11-48C0-87EC-3D6AB2DCA493}"/>
              </a:ext>
            </a:extLst>
          </p:cNvPr>
          <p:cNvPicPr>
            <a:picLocks noGrp="1" noChangeAspect="1"/>
          </p:cNvPicPr>
          <p:nvPr>
            <p:ph idx="4294967295"/>
          </p:nvPr>
        </p:nvPicPr>
        <p:blipFill rotWithShape="1">
          <a:blip r:embed="rId2" cstate="email">
            <a:extLst>
              <a:ext uri="{28A0092B-C50C-407E-A947-70E740481C1C}">
                <a14:useLocalDpi xmlns:a14="http://schemas.microsoft.com/office/drawing/2010/main"/>
              </a:ext>
            </a:extLst>
          </a:blip>
          <a:srcRect/>
          <a:stretch/>
        </p:blipFill>
        <p:spPr>
          <a:xfrm>
            <a:off x="657225" y="1516063"/>
            <a:ext cx="4633913" cy="4964112"/>
          </a:xfrm>
          <a:prstGeom prst="rect">
            <a:avLst/>
          </a:prstGeom>
          <a:ln>
            <a:solidFill>
              <a:schemeClr val="bg2"/>
            </a:solidFill>
          </a:ln>
        </p:spPr>
      </p:pic>
      <p:sp>
        <p:nvSpPr>
          <p:cNvPr id="5" name="CuadroTexto 4">
            <a:extLst>
              <a:ext uri="{FF2B5EF4-FFF2-40B4-BE49-F238E27FC236}">
                <a16:creationId xmlns:a16="http://schemas.microsoft.com/office/drawing/2014/main" id="{BE84DE60-C73C-4EDA-ABF3-AFBEF5AC1CD8}"/>
              </a:ext>
            </a:extLst>
          </p:cNvPr>
          <p:cNvSpPr txBox="1"/>
          <p:nvPr/>
        </p:nvSpPr>
        <p:spPr>
          <a:xfrm>
            <a:off x="5391151" y="1690688"/>
            <a:ext cx="5962650" cy="2862322"/>
          </a:xfrm>
          <a:prstGeom prst="rect">
            <a:avLst/>
          </a:prstGeom>
          <a:noFill/>
        </p:spPr>
        <p:txBody>
          <a:bodyPr wrap="square" rtlCol="0">
            <a:spAutoFit/>
          </a:bodyPr>
          <a:lstStyle/>
          <a:p>
            <a:r>
              <a:rPr lang="es-AR" sz="2000" dirty="0">
                <a:latin typeface="Verdana" panose="020B0604030504040204" pitchFamily="34" charset="0"/>
                <a:ea typeface="Verdana" panose="020B0604030504040204" pitchFamily="34" charset="0"/>
              </a:rPr>
              <a:t>Una de las razones por las cuales las empresas adquieren otras empresas es para adquirir a los empleados estrella de la empresa comprada.</a:t>
            </a:r>
          </a:p>
          <a:p>
            <a:endParaRPr lang="es-AR" sz="2000" dirty="0">
              <a:latin typeface="Verdana" panose="020B0604030504040204" pitchFamily="34" charset="0"/>
              <a:ea typeface="Verdana" panose="020B0604030504040204" pitchFamily="34" charset="0"/>
            </a:endParaRPr>
          </a:p>
          <a:p>
            <a:r>
              <a:rPr lang="es-AR" sz="2000" dirty="0">
                <a:latin typeface="Verdana" panose="020B0604030504040204" pitchFamily="34" charset="0"/>
                <a:ea typeface="Verdana" panose="020B0604030504040204" pitchFamily="34" charset="0"/>
              </a:rPr>
              <a:t>Esto implica un riesgo muy alto, porque muchas veces los empleados de las empresas adquiridas no rinden de la misma manera cuando la empresa es comprada.</a:t>
            </a:r>
          </a:p>
        </p:txBody>
      </p:sp>
    </p:spTree>
    <p:extLst>
      <p:ext uri="{BB962C8B-B14F-4D97-AF65-F5344CB8AC3E}">
        <p14:creationId xmlns:p14="http://schemas.microsoft.com/office/powerpoint/2010/main" val="3255044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8D2A03-9D7F-48B8-82F8-F4B4C5D88BD9}"/>
              </a:ext>
            </a:extLst>
          </p:cNvPr>
          <p:cNvSpPr>
            <a:spLocks noGrp="1"/>
          </p:cNvSpPr>
          <p:nvPr>
            <p:ph type="title"/>
          </p:nvPr>
        </p:nvSpPr>
        <p:spPr>
          <a:xfrm>
            <a:off x="485775" y="416127"/>
            <a:ext cx="10515600" cy="1325563"/>
          </a:xfrm>
        </p:spPr>
        <p:txBody>
          <a:bodyPr/>
          <a:lstStyle/>
          <a:p>
            <a:pPr algn="l"/>
            <a:r>
              <a:rPr lang="es-AR" dirty="0">
                <a:latin typeface="+mj-lt"/>
              </a:rPr>
              <a:t>ONA &amp; Inclusión – </a:t>
            </a:r>
            <a:r>
              <a:rPr lang="es-AR" dirty="0">
                <a:latin typeface="+mj-lt"/>
                <a:hlinkClick r:id="rId2"/>
              </a:rPr>
              <a:t>Caso Experian</a:t>
            </a:r>
            <a:endParaRPr lang="es-AR" dirty="0">
              <a:latin typeface="+mj-lt"/>
            </a:endParaRPr>
          </a:p>
        </p:txBody>
      </p:sp>
      <p:sp>
        <p:nvSpPr>
          <p:cNvPr id="3" name="Marcador de contenido 2">
            <a:extLst>
              <a:ext uri="{FF2B5EF4-FFF2-40B4-BE49-F238E27FC236}">
                <a16:creationId xmlns:a16="http://schemas.microsoft.com/office/drawing/2014/main" id="{00EBC47E-C676-4D21-A0A9-BE8D34504A90}"/>
              </a:ext>
            </a:extLst>
          </p:cNvPr>
          <p:cNvSpPr>
            <a:spLocks noGrp="1"/>
          </p:cNvSpPr>
          <p:nvPr>
            <p:ph idx="4294967295"/>
          </p:nvPr>
        </p:nvSpPr>
        <p:spPr>
          <a:xfrm>
            <a:off x="1165412" y="2171700"/>
            <a:ext cx="10139081" cy="2714625"/>
          </a:xfrm>
        </p:spPr>
        <p:txBody>
          <a:bodyPr/>
          <a:lstStyle/>
          <a:p>
            <a:pPr marL="0" indent="0">
              <a:buNone/>
            </a:pPr>
            <a:r>
              <a:rPr lang="es-AR" dirty="0"/>
              <a:t>También hicieron un ONA pasivo sobre </a:t>
            </a:r>
            <a:r>
              <a:rPr lang="es-AR" dirty="0" err="1"/>
              <a:t>metadata</a:t>
            </a:r>
            <a:r>
              <a:rPr lang="es-AR" dirty="0"/>
              <a:t> de emails.</a:t>
            </a:r>
          </a:p>
          <a:p>
            <a:pPr marL="0" indent="0">
              <a:buNone/>
            </a:pPr>
            <a:r>
              <a:rPr lang="es-AR" dirty="0"/>
              <a:t>El desafío: Medir inclusión.</a:t>
            </a:r>
          </a:p>
          <a:p>
            <a:pPr marL="0" indent="0">
              <a:buNone/>
            </a:pPr>
            <a:r>
              <a:rPr lang="es-AR" dirty="0"/>
              <a:t>Un primer análisis consistió en con quiénes se contactaban mujeres y hombres.</a:t>
            </a:r>
          </a:p>
        </p:txBody>
      </p:sp>
    </p:spTree>
    <p:extLst>
      <p:ext uri="{BB962C8B-B14F-4D97-AF65-F5344CB8AC3E}">
        <p14:creationId xmlns:p14="http://schemas.microsoft.com/office/powerpoint/2010/main" val="4128538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8D2A03-9D7F-48B8-82F8-F4B4C5D88BD9}"/>
              </a:ext>
            </a:extLst>
          </p:cNvPr>
          <p:cNvSpPr>
            <a:spLocks noGrp="1"/>
          </p:cNvSpPr>
          <p:nvPr>
            <p:ph type="title"/>
          </p:nvPr>
        </p:nvSpPr>
        <p:spPr>
          <a:xfrm>
            <a:off x="676274" y="78115"/>
            <a:ext cx="10065543" cy="1325563"/>
          </a:xfrm>
        </p:spPr>
        <p:txBody>
          <a:bodyPr/>
          <a:lstStyle/>
          <a:p>
            <a:pPr algn="l"/>
            <a:r>
              <a:rPr lang="es-AR" dirty="0">
                <a:latin typeface="+mj-lt"/>
              </a:rPr>
              <a:t>ONA &amp; Inclusión – </a:t>
            </a:r>
            <a:r>
              <a:rPr lang="es-AR" dirty="0">
                <a:latin typeface="+mj-lt"/>
                <a:hlinkClick r:id="rId2"/>
              </a:rPr>
              <a:t>Caso Experian</a:t>
            </a:r>
            <a:endParaRPr lang="es-AR" dirty="0">
              <a:latin typeface="+mj-lt"/>
            </a:endParaRPr>
          </a:p>
        </p:txBody>
      </p:sp>
      <p:graphicFrame>
        <p:nvGraphicFramePr>
          <p:cNvPr id="4" name="Tabla 4">
            <a:extLst>
              <a:ext uri="{FF2B5EF4-FFF2-40B4-BE49-F238E27FC236}">
                <a16:creationId xmlns:a16="http://schemas.microsoft.com/office/drawing/2014/main" id="{81544EAB-ABC4-4D97-A717-41ACF7EA16CE}"/>
              </a:ext>
            </a:extLst>
          </p:cNvPr>
          <p:cNvGraphicFramePr>
            <a:graphicFrameLocks noGrp="1"/>
          </p:cNvGraphicFramePr>
          <p:nvPr>
            <p:ph idx="4294967295"/>
          </p:nvPr>
        </p:nvGraphicFramePr>
        <p:xfrm>
          <a:off x="1714500" y="2801938"/>
          <a:ext cx="6762750" cy="1371600"/>
        </p:xfrm>
        <a:graphic>
          <a:graphicData uri="http://schemas.openxmlformats.org/drawingml/2006/table">
            <a:tbl>
              <a:tblPr firstRow="1" firstCol="1">
                <a:tableStyleId>{5C22544A-7EE6-4342-B048-85BDC9FD1C3A}</a:tableStyleId>
              </a:tblPr>
              <a:tblGrid>
                <a:gridCol w="2254250">
                  <a:extLst>
                    <a:ext uri="{9D8B030D-6E8A-4147-A177-3AD203B41FA5}">
                      <a16:colId xmlns:a16="http://schemas.microsoft.com/office/drawing/2014/main" val="1001106448"/>
                    </a:ext>
                  </a:extLst>
                </a:gridCol>
                <a:gridCol w="2254250">
                  <a:extLst>
                    <a:ext uri="{9D8B030D-6E8A-4147-A177-3AD203B41FA5}">
                      <a16:colId xmlns:a16="http://schemas.microsoft.com/office/drawing/2014/main" val="3783659887"/>
                    </a:ext>
                  </a:extLst>
                </a:gridCol>
                <a:gridCol w="2254250">
                  <a:extLst>
                    <a:ext uri="{9D8B030D-6E8A-4147-A177-3AD203B41FA5}">
                      <a16:colId xmlns:a16="http://schemas.microsoft.com/office/drawing/2014/main" val="263330227"/>
                    </a:ext>
                  </a:extLst>
                </a:gridCol>
              </a:tblGrid>
              <a:tr h="370840">
                <a:tc>
                  <a:txBody>
                    <a:bodyPr/>
                    <a:lstStyle/>
                    <a:p>
                      <a:pPr algn="ctr"/>
                      <a:endParaRPr lang="es-AR" sz="2400"/>
                    </a:p>
                  </a:txBody>
                  <a:tcPr/>
                </a:tc>
                <a:tc>
                  <a:txBody>
                    <a:bodyPr/>
                    <a:lstStyle/>
                    <a:p>
                      <a:pPr algn="ctr"/>
                      <a:r>
                        <a:rPr lang="es-AR" sz="2400" dirty="0"/>
                        <a:t>Mujeres</a:t>
                      </a:r>
                    </a:p>
                  </a:txBody>
                  <a:tcPr/>
                </a:tc>
                <a:tc>
                  <a:txBody>
                    <a:bodyPr/>
                    <a:lstStyle/>
                    <a:p>
                      <a:pPr algn="ctr"/>
                      <a:r>
                        <a:rPr lang="es-AR" sz="2400" dirty="0"/>
                        <a:t>Hombres</a:t>
                      </a:r>
                    </a:p>
                  </a:txBody>
                  <a:tcPr/>
                </a:tc>
                <a:extLst>
                  <a:ext uri="{0D108BD9-81ED-4DB2-BD59-A6C34878D82A}">
                    <a16:rowId xmlns:a16="http://schemas.microsoft.com/office/drawing/2014/main" val="3891363161"/>
                  </a:ext>
                </a:extLst>
              </a:tr>
              <a:tr h="370840">
                <a:tc>
                  <a:txBody>
                    <a:bodyPr/>
                    <a:lstStyle/>
                    <a:p>
                      <a:pPr algn="ctr"/>
                      <a:r>
                        <a:rPr lang="es-AR" sz="2400" dirty="0"/>
                        <a:t>Mujeres</a:t>
                      </a:r>
                    </a:p>
                  </a:txBody>
                  <a:tcPr/>
                </a:tc>
                <a:tc>
                  <a:txBody>
                    <a:bodyPr/>
                    <a:lstStyle/>
                    <a:p>
                      <a:pPr algn="ctr"/>
                      <a:r>
                        <a:rPr lang="es-AR" sz="2400" dirty="0"/>
                        <a:t>10,4%</a:t>
                      </a:r>
                    </a:p>
                  </a:txBody>
                  <a:tcPr/>
                </a:tc>
                <a:tc>
                  <a:txBody>
                    <a:bodyPr/>
                    <a:lstStyle/>
                    <a:p>
                      <a:pPr algn="ctr"/>
                      <a:r>
                        <a:rPr lang="es-AR" sz="2400" dirty="0"/>
                        <a:t>7,2%</a:t>
                      </a:r>
                    </a:p>
                  </a:txBody>
                  <a:tcPr/>
                </a:tc>
                <a:extLst>
                  <a:ext uri="{0D108BD9-81ED-4DB2-BD59-A6C34878D82A}">
                    <a16:rowId xmlns:a16="http://schemas.microsoft.com/office/drawing/2014/main" val="2641885845"/>
                  </a:ext>
                </a:extLst>
              </a:tr>
              <a:tr h="370840">
                <a:tc>
                  <a:txBody>
                    <a:bodyPr/>
                    <a:lstStyle/>
                    <a:p>
                      <a:pPr algn="ctr"/>
                      <a:r>
                        <a:rPr lang="es-AR" sz="2400" dirty="0"/>
                        <a:t>Hombres</a:t>
                      </a:r>
                    </a:p>
                  </a:txBody>
                  <a:tcPr/>
                </a:tc>
                <a:tc>
                  <a:txBody>
                    <a:bodyPr/>
                    <a:lstStyle/>
                    <a:p>
                      <a:pPr algn="ctr"/>
                      <a:r>
                        <a:rPr lang="es-AR" sz="2400" dirty="0"/>
                        <a:t>6,2%</a:t>
                      </a:r>
                    </a:p>
                  </a:txBody>
                  <a:tcPr/>
                </a:tc>
                <a:tc>
                  <a:txBody>
                    <a:bodyPr/>
                    <a:lstStyle/>
                    <a:p>
                      <a:pPr algn="ctr"/>
                      <a:r>
                        <a:rPr lang="es-AR" sz="2400" dirty="0"/>
                        <a:t>7,4%</a:t>
                      </a:r>
                    </a:p>
                  </a:txBody>
                  <a:tcPr/>
                </a:tc>
                <a:extLst>
                  <a:ext uri="{0D108BD9-81ED-4DB2-BD59-A6C34878D82A}">
                    <a16:rowId xmlns:a16="http://schemas.microsoft.com/office/drawing/2014/main" val="924868171"/>
                  </a:ext>
                </a:extLst>
              </a:tr>
            </a:tbl>
          </a:graphicData>
        </a:graphic>
      </p:graphicFrame>
      <p:sp>
        <p:nvSpPr>
          <p:cNvPr id="5" name="Elipse 4">
            <a:extLst>
              <a:ext uri="{FF2B5EF4-FFF2-40B4-BE49-F238E27FC236}">
                <a16:creationId xmlns:a16="http://schemas.microsoft.com/office/drawing/2014/main" id="{BB9CB87F-A672-46E0-BA09-EB80CB71609C}"/>
              </a:ext>
            </a:extLst>
          </p:cNvPr>
          <p:cNvSpPr/>
          <p:nvPr/>
        </p:nvSpPr>
        <p:spPr>
          <a:xfrm>
            <a:off x="4355306" y="3223419"/>
            <a:ext cx="1481137" cy="528637"/>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B7914AA4-EEB7-421D-B14E-EAD0096068A2}"/>
              </a:ext>
            </a:extLst>
          </p:cNvPr>
          <p:cNvSpPr txBox="1"/>
          <p:nvPr/>
        </p:nvSpPr>
        <p:spPr>
          <a:xfrm>
            <a:off x="1817170" y="1667868"/>
            <a:ext cx="778375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AR" dirty="0"/>
              <a:t>Esto se lee, que del 100% de contactos mujeres que tiene la empresa, el contacto entre mujeres fue con el 10% de los potenciales contactos.</a:t>
            </a:r>
          </a:p>
        </p:txBody>
      </p:sp>
      <p:cxnSp>
        <p:nvCxnSpPr>
          <p:cNvPr id="8" name="Conector: curvado 7">
            <a:extLst>
              <a:ext uri="{FF2B5EF4-FFF2-40B4-BE49-F238E27FC236}">
                <a16:creationId xmlns:a16="http://schemas.microsoft.com/office/drawing/2014/main" id="{9CD77747-EF1B-4103-B131-21C5C535C5BE}"/>
              </a:ext>
            </a:extLst>
          </p:cNvPr>
          <p:cNvCxnSpPr>
            <a:cxnSpLocks/>
            <a:stCxn id="5" idx="0"/>
            <a:endCxn id="6" idx="2"/>
          </p:cNvCxnSpPr>
          <p:nvPr/>
        </p:nvCxnSpPr>
        <p:spPr>
          <a:xfrm rot="5400000" flipH="1" flipV="1">
            <a:off x="5086350" y="2600724"/>
            <a:ext cx="632221" cy="613170"/>
          </a:xfrm>
          <a:prstGeom prst="curvedConnector3">
            <a:avLst>
              <a:gd name="adj1" fmla="val 50000"/>
            </a:avLst>
          </a:prstGeom>
          <a:ln w="2857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11" name="CuadroTexto 10">
            <a:extLst>
              <a:ext uri="{FF2B5EF4-FFF2-40B4-BE49-F238E27FC236}">
                <a16:creationId xmlns:a16="http://schemas.microsoft.com/office/drawing/2014/main" id="{291E7BEF-E503-4386-89BC-260C973260DF}"/>
              </a:ext>
            </a:extLst>
          </p:cNvPr>
          <p:cNvSpPr txBox="1"/>
          <p:nvPr/>
        </p:nvSpPr>
        <p:spPr>
          <a:xfrm>
            <a:off x="1285875" y="4843463"/>
            <a:ext cx="8929688" cy="646331"/>
          </a:xfrm>
          <a:prstGeom prst="rect">
            <a:avLst/>
          </a:prstGeom>
          <a:noFill/>
        </p:spPr>
        <p:txBody>
          <a:bodyPr wrap="square" rtlCol="0">
            <a:spAutoFit/>
          </a:bodyPr>
          <a:lstStyle/>
          <a:p>
            <a:r>
              <a:rPr lang="es-AR" dirty="0"/>
              <a:t>Si bien no hay diferencias significativas entre hombres y mujeres, el problema estaba en la </a:t>
            </a:r>
            <a:r>
              <a:rPr lang="es-AR" b="1" dirty="0"/>
              <a:t>intermediación</a:t>
            </a:r>
            <a:r>
              <a:rPr lang="es-AR" dirty="0"/>
              <a:t> de las mujeres hacia puestos de dirección.</a:t>
            </a:r>
          </a:p>
        </p:txBody>
      </p:sp>
    </p:spTree>
    <p:extLst>
      <p:ext uri="{BB962C8B-B14F-4D97-AF65-F5344CB8AC3E}">
        <p14:creationId xmlns:p14="http://schemas.microsoft.com/office/powerpoint/2010/main" val="2716195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A76A703-754D-4731-8EF6-2DFCFECEF86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290955" y="2261091"/>
            <a:ext cx="9349038" cy="3995601"/>
          </a:xfrm>
          <a:prstGeom prst="rect">
            <a:avLst/>
          </a:prstGeom>
        </p:spPr>
      </p:pic>
      <p:sp>
        <p:nvSpPr>
          <p:cNvPr id="2" name="Título 1">
            <a:extLst>
              <a:ext uri="{FF2B5EF4-FFF2-40B4-BE49-F238E27FC236}">
                <a16:creationId xmlns:a16="http://schemas.microsoft.com/office/drawing/2014/main" id="{BBD7963C-E09F-4612-B834-493936A4F5A6}"/>
              </a:ext>
            </a:extLst>
          </p:cNvPr>
          <p:cNvSpPr txBox="1">
            <a:spLocks/>
          </p:cNvSpPr>
          <p:nvPr/>
        </p:nvSpPr>
        <p:spPr>
          <a:xfrm>
            <a:off x="362647" y="154995"/>
            <a:ext cx="10945003" cy="124358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3200" dirty="0"/>
              <a:t>Respuestas rápidas en la coyuntura</a:t>
            </a:r>
          </a:p>
          <a:p>
            <a:r>
              <a:rPr lang="es-AR" sz="3200" dirty="0"/>
              <a:t>Planificación del retorno a las oficinas</a:t>
            </a:r>
          </a:p>
        </p:txBody>
      </p:sp>
      <p:sp>
        <p:nvSpPr>
          <p:cNvPr id="4" name="CuadroTexto 3">
            <a:extLst>
              <a:ext uri="{FF2B5EF4-FFF2-40B4-BE49-F238E27FC236}">
                <a16:creationId xmlns:a16="http://schemas.microsoft.com/office/drawing/2014/main" id="{6D6C3E60-910A-46B6-A2D5-CDA036E8FA48}"/>
              </a:ext>
            </a:extLst>
          </p:cNvPr>
          <p:cNvSpPr txBox="1"/>
          <p:nvPr/>
        </p:nvSpPr>
        <p:spPr>
          <a:xfrm>
            <a:off x="498219" y="1567197"/>
            <a:ext cx="4718980" cy="369332"/>
          </a:xfrm>
          <a:prstGeom prst="rect">
            <a:avLst/>
          </a:prstGeom>
          <a:noFill/>
        </p:spPr>
        <p:txBody>
          <a:bodyPr wrap="square" rtlCol="0">
            <a:spAutoFit/>
          </a:bodyPr>
          <a:lstStyle/>
          <a:p>
            <a:r>
              <a:rPr lang="es-AR" u="sng" dirty="0"/>
              <a:t>Detección de riesgos en los proyectos</a:t>
            </a:r>
          </a:p>
        </p:txBody>
      </p:sp>
      <p:sp>
        <p:nvSpPr>
          <p:cNvPr id="6" name="Rectángulo 5">
            <a:extLst>
              <a:ext uri="{FF2B5EF4-FFF2-40B4-BE49-F238E27FC236}">
                <a16:creationId xmlns:a16="http://schemas.microsoft.com/office/drawing/2014/main" id="{DF0DF44D-D81A-460A-991A-4195A177D9BF}"/>
              </a:ext>
            </a:extLst>
          </p:cNvPr>
          <p:cNvSpPr/>
          <p:nvPr/>
        </p:nvSpPr>
        <p:spPr>
          <a:xfrm>
            <a:off x="1277257" y="2888343"/>
            <a:ext cx="9376229" cy="3410857"/>
          </a:xfrm>
          <a:prstGeom prst="rect">
            <a:avLst/>
          </a:prstGeom>
          <a:solidFill>
            <a:srgbClr val="A6A6A6">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7" name="Imagen 6">
            <a:extLst>
              <a:ext uri="{FF2B5EF4-FFF2-40B4-BE49-F238E27FC236}">
                <a16:creationId xmlns:a16="http://schemas.microsoft.com/office/drawing/2014/main" id="{A9384982-13EB-4D20-AA08-F73CBF2FFE62}"/>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b="-34"/>
          <a:stretch/>
        </p:blipFill>
        <p:spPr>
          <a:xfrm>
            <a:off x="7933387" y="1633839"/>
            <a:ext cx="3586902" cy="2773723"/>
          </a:xfrm>
          <a:prstGeom prst="rect">
            <a:avLst/>
          </a:prstGeom>
          <a:ln w="19050">
            <a:solidFill>
              <a:schemeClr val="tx1"/>
            </a:solidFill>
          </a:ln>
        </p:spPr>
      </p:pic>
    </p:spTree>
    <p:extLst>
      <p:ext uri="{BB962C8B-B14F-4D97-AF65-F5344CB8AC3E}">
        <p14:creationId xmlns:p14="http://schemas.microsoft.com/office/powerpoint/2010/main" val="25511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3A543F-3014-41E4-B92B-D4FAE15A8448}"/>
              </a:ext>
            </a:extLst>
          </p:cNvPr>
          <p:cNvSpPr>
            <a:spLocks noGrp="1"/>
          </p:cNvSpPr>
          <p:nvPr>
            <p:ph type="title"/>
          </p:nvPr>
        </p:nvSpPr>
        <p:spPr>
          <a:xfrm>
            <a:off x="838199" y="291090"/>
            <a:ext cx="10515599" cy="932688"/>
          </a:xfrm>
        </p:spPr>
        <p:txBody>
          <a:bodyPr vert="horz" lIns="91440" tIns="45720" rIns="91440" bIns="45720" rtlCol="0" anchor="b">
            <a:normAutofit/>
          </a:bodyPr>
          <a:lstStyle/>
          <a:p>
            <a:pPr eaLnBrk="1" hangingPunct="1"/>
            <a:r>
              <a:rPr lang="en-US" sz="5400" kern="1200">
                <a:solidFill>
                  <a:schemeClr val="tx1"/>
                </a:solidFill>
                <a:latin typeface="+mj-lt"/>
                <a:ea typeface="+mj-ea"/>
                <a:cs typeface="+mj-cs"/>
              </a:rPr>
              <a:t>Proyecto</a:t>
            </a:r>
          </a:p>
        </p:txBody>
      </p:sp>
      <p:sp>
        <p:nvSpPr>
          <p:cNvPr id="3" name="Marcador de contenido 2">
            <a:extLst>
              <a:ext uri="{FF2B5EF4-FFF2-40B4-BE49-F238E27FC236}">
                <a16:creationId xmlns:a16="http://schemas.microsoft.com/office/drawing/2014/main" id="{D7F1C112-35B7-4FC4-8D46-8F28945E5280}"/>
              </a:ext>
            </a:extLst>
          </p:cNvPr>
          <p:cNvSpPr>
            <a:spLocks noGrp="1"/>
          </p:cNvSpPr>
          <p:nvPr>
            <p:ph idx="4294967295"/>
          </p:nvPr>
        </p:nvSpPr>
        <p:spPr>
          <a:xfrm>
            <a:off x="838199" y="1335725"/>
            <a:ext cx="10515599" cy="1916521"/>
          </a:xfrm>
        </p:spPr>
        <p:txBody>
          <a:bodyPr vert="horz" lIns="91440" tIns="45720" rIns="91440" bIns="45720" rtlCol="0">
            <a:normAutofit/>
          </a:bodyPr>
          <a:lstStyle/>
          <a:p>
            <a:pPr marL="0" indent="0" eaLnBrk="1" hangingPunct="1">
              <a:lnSpc>
                <a:spcPct val="90000"/>
              </a:lnSpc>
              <a:buNone/>
            </a:pPr>
            <a:r>
              <a:rPr lang="en-US" sz="2400" kern="1200" dirty="0" err="1">
                <a:solidFill>
                  <a:schemeClr val="tx1"/>
                </a:solidFill>
                <a:latin typeface="+mn-lt"/>
                <a:ea typeface="+mn-ea"/>
                <a:cs typeface="+mn-cs"/>
              </a:rPr>
              <a:t>Entren</a:t>
            </a:r>
            <a:r>
              <a:rPr lang="en-US" sz="2400" kern="1200" dirty="0">
                <a:solidFill>
                  <a:schemeClr val="tx1"/>
                </a:solidFill>
                <a:latin typeface="+mn-lt"/>
                <a:ea typeface="+mn-ea"/>
                <a:cs typeface="+mn-cs"/>
              </a:rPr>
              <a:t> </a:t>
            </a:r>
            <a:r>
              <a:rPr lang="en-US" sz="2400" dirty="0" err="1">
                <a:latin typeface="+mn-lt"/>
                <a:ea typeface="+mn-ea"/>
                <a:hlinkClick r:id="rId2"/>
              </a:rPr>
              <a:t>acá</a:t>
            </a:r>
            <a:r>
              <a:rPr lang="en-US" sz="2400" dirty="0">
                <a:latin typeface="+mn-lt"/>
                <a:ea typeface="+mn-ea"/>
              </a:rPr>
              <a:t> (RStudio Cloud).</a:t>
            </a:r>
          </a:p>
          <a:p>
            <a:pPr marL="0" indent="0" eaLnBrk="1" hangingPunct="1">
              <a:lnSpc>
                <a:spcPct val="90000"/>
              </a:lnSpc>
              <a:buNone/>
            </a:pPr>
            <a:r>
              <a:rPr lang="en-US" sz="2400" kern="1200" dirty="0">
                <a:solidFill>
                  <a:schemeClr val="tx1"/>
                </a:solidFill>
                <a:latin typeface="+mn-lt"/>
                <a:ea typeface="+mn-ea"/>
                <a:cs typeface="+mn-cs"/>
              </a:rPr>
              <a:t>Y para las personas </a:t>
            </a:r>
            <a:r>
              <a:rPr lang="en-US" sz="2400" kern="1200" dirty="0" err="1">
                <a:solidFill>
                  <a:schemeClr val="tx1"/>
                </a:solidFill>
                <a:latin typeface="+mn-lt"/>
                <a:ea typeface="+mn-ea"/>
                <a:cs typeface="+mn-cs"/>
              </a:rPr>
              <a:t>valientes</a:t>
            </a:r>
            <a:r>
              <a:rPr lang="en-US" sz="2400" dirty="0">
                <a:latin typeface="+mn-lt"/>
                <a:ea typeface="+mn-ea"/>
              </a:rPr>
              <a:t>, </a:t>
            </a:r>
            <a:r>
              <a:rPr lang="en-US" sz="2400" dirty="0" err="1">
                <a:latin typeface="+mn-lt"/>
                <a:ea typeface="+mn-ea"/>
                <a:hlinkClick r:id="rId3"/>
              </a:rPr>
              <a:t>acá</a:t>
            </a:r>
            <a:r>
              <a:rPr lang="en-US" sz="2400" dirty="0">
                <a:latin typeface="+mn-lt"/>
                <a:ea typeface="+mn-ea"/>
              </a:rPr>
              <a:t> (</a:t>
            </a:r>
            <a:r>
              <a:rPr lang="en-US" sz="2400" dirty="0" err="1">
                <a:latin typeface="+mn-lt"/>
                <a:ea typeface="+mn-ea"/>
              </a:rPr>
              <a:t>Github</a:t>
            </a:r>
            <a:r>
              <a:rPr lang="en-US" sz="2400" dirty="0">
                <a:latin typeface="+mn-lt"/>
                <a:ea typeface="+mn-ea"/>
              </a:rPr>
              <a:t>)</a:t>
            </a:r>
            <a:endParaRPr lang="en-US" sz="2400" kern="1200" dirty="0">
              <a:solidFill>
                <a:schemeClr val="tx1"/>
              </a:solidFill>
              <a:latin typeface="+mn-lt"/>
              <a:ea typeface="+mn-ea"/>
              <a:cs typeface="+mn-cs"/>
            </a:endParaRPr>
          </a:p>
        </p:txBody>
      </p:sp>
      <p:pic>
        <p:nvPicPr>
          <p:cNvPr id="1026" name="Picture 2" descr="The Six Degrees of Separation theory - HackerEarth Blog">
            <a:extLst>
              <a:ext uri="{FF2B5EF4-FFF2-40B4-BE49-F238E27FC236}">
                <a16:creationId xmlns:a16="http://schemas.microsoft.com/office/drawing/2014/main" id="{EB9C8049-13D6-C1EB-0894-B5E7209E109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5625066" y="2455862"/>
            <a:ext cx="5840149" cy="382529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04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3AB5CFB-250E-4762-BA34-822B055126E4}"/>
              </a:ext>
            </a:extLst>
          </p:cNvPr>
          <p:cNvSpPr txBox="1"/>
          <p:nvPr/>
        </p:nvSpPr>
        <p:spPr>
          <a:xfrm>
            <a:off x="858254" y="529206"/>
            <a:ext cx="9109993" cy="646331"/>
          </a:xfrm>
          <a:prstGeom prst="rect">
            <a:avLst/>
          </a:prstGeom>
          <a:noFill/>
        </p:spPr>
        <p:txBody>
          <a:bodyPr wrap="square" rtlCol="0">
            <a:spAutoFit/>
          </a:bodyPr>
          <a:lstStyle/>
          <a:p>
            <a:r>
              <a:rPr lang="es-AR" sz="3600" dirty="0">
                <a:latin typeface="+mj-lt"/>
                <a:ea typeface="Verdana" panose="020B0604030504040204" pitchFamily="34" charset="0"/>
              </a:rPr>
              <a:t>ONA &amp; RRHH</a:t>
            </a:r>
            <a:endParaRPr lang="es-AR" sz="2400" dirty="0">
              <a:latin typeface="+mj-lt"/>
              <a:ea typeface="Verdana" panose="020B0604030504040204" pitchFamily="34" charset="0"/>
            </a:endParaRPr>
          </a:p>
        </p:txBody>
      </p:sp>
      <p:sp>
        <p:nvSpPr>
          <p:cNvPr id="9" name="CuadroTexto 8">
            <a:extLst>
              <a:ext uri="{FF2B5EF4-FFF2-40B4-BE49-F238E27FC236}">
                <a16:creationId xmlns:a16="http://schemas.microsoft.com/office/drawing/2014/main" id="{74DF5E2C-0AE5-4F8D-94C1-F1F6D80073CA}"/>
              </a:ext>
            </a:extLst>
          </p:cNvPr>
          <p:cNvSpPr txBox="1"/>
          <p:nvPr/>
        </p:nvSpPr>
        <p:spPr>
          <a:xfrm>
            <a:off x="858254" y="1291382"/>
            <a:ext cx="6912858" cy="4770537"/>
          </a:xfrm>
          <a:prstGeom prst="rect">
            <a:avLst/>
          </a:prstGeom>
          <a:noFill/>
        </p:spPr>
        <p:txBody>
          <a:bodyPr wrap="square" rtlCol="0" anchor="ctr">
            <a:spAutoFit/>
          </a:bodyPr>
          <a:lstStyle/>
          <a:p>
            <a:pPr algn="just"/>
            <a:r>
              <a:rPr lang="es-AR" dirty="0">
                <a:cs typeface="Poppins" panose="00000500000000000000" pitchFamily="2" charset="0"/>
              </a:rPr>
              <a:t>En el ámbito de las organizaciones el ONA cobra relevancia para:</a:t>
            </a:r>
          </a:p>
          <a:p>
            <a:pPr algn="just"/>
            <a:endParaRPr lang="es-AR" dirty="0">
              <a:cs typeface="Poppins" panose="00000500000000000000" pitchFamily="2" charset="0"/>
            </a:endParaRPr>
          </a:p>
          <a:p>
            <a:pPr marL="285750" indent="-285750" algn="just">
              <a:spcAft>
                <a:spcPts val="1200"/>
              </a:spcAft>
              <a:buFontTx/>
              <a:buChar char="-"/>
            </a:pPr>
            <a:r>
              <a:rPr lang="es-AR" dirty="0">
                <a:cs typeface="Poppins" panose="00000500000000000000" pitchFamily="2" charset="0"/>
              </a:rPr>
              <a:t>Procesos de gestión del cambio.</a:t>
            </a:r>
          </a:p>
          <a:p>
            <a:pPr marL="285750" indent="-285750" algn="just">
              <a:spcAft>
                <a:spcPts val="1200"/>
              </a:spcAft>
              <a:buFontTx/>
              <a:buChar char="-"/>
            </a:pPr>
            <a:r>
              <a:rPr lang="es-AR" dirty="0">
                <a:cs typeface="Poppins" panose="00000500000000000000" pitchFamily="2" charset="0"/>
              </a:rPr>
              <a:t>Analizar el flujo de trabajo.</a:t>
            </a:r>
          </a:p>
          <a:p>
            <a:pPr marL="285750" indent="-285750" algn="just">
              <a:spcAft>
                <a:spcPts val="1200"/>
              </a:spcAft>
              <a:buFontTx/>
              <a:buChar char="-"/>
            </a:pPr>
            <a:r>
              <a:rPr lang="es-AR" dirty="0">
                <a:cs typeface="Poppins" panose="00000500000000000000" pitchFamily="2" charset="0"/>
              </a:rPr>
              <a:t>Detectar puntos de riesgo en la atención a los clientes.</a:t>
            </a:r>
          </a:p>
          <a:p>
            <a:pPr marL="285750" indent="-285750" algn="just">
              <a:spcAft>
                <a:spcPts val="1200"/>
              </a:spcAft>
              <a:buFontTx/>
              <a:buChar char="-"/>
            </a:pPr>
            <a:r>
              <a:rPr lang="es-AR" dirty="0">
                <a:cs typeface="Poppins" panose="00000500000000000000" pitchFamily="2" charset="0"/>
              </a:rPr>
              <a:t>Detectar personas con riesgo de dejar la organización.</a:t>
            </a:r>
          </a:p>
          <a:p>
            <a:pPr marL="285750" indent="-285750" algn="just">
              <a:spcAft>
                <a:spcPts val="1200"/>
              </a:spcAft>
              <a:buFontTx/>
              <a:buChar char="-"/>
            </a:pPr>
            <a:r>
              <a:rPr lang="es-AR" dirty="0">
                <a:cs typeface="Poppins" panose="00000500000000000000" pitchFamily="2" charset="0"/>
              </a:rPr>
              <a:t>Si estamos gestionando conocimiento, para evaluar que tan conectados están los expertos con el resto de la organización.</a:t>
            </a:r>
          </a:p>
          <a:p>
            <a:pPr marL="285750" indent="-285750" algn="just">
              <a:spcAft>
                <a:spcPts val="1200"/>
              </a:spcAft>
              <a:buFontTx/>
              <a:buChar char="-"/>
            </a:pPr>
            <a:r>
              <a:rPr lang="es-AR" dirty="0">
                <a:cs typeface="Poppins" panose="00000500000000000000" pitchFamily="2" charset="0"/>
              </a:rPr>
              <a:t>Optimizar la colaboración y comunicación.</a:t>
            </a:r>
          </a:p>
          <a:p>
            <a:pPr marL="285750" indent="-285750" algn="just">
              <a:spcAft>
                <a:spcPts val="1200"/>
              </a:spcAft>
              <a:buFontTx/>
              <a:buChar char="-"/>
            </a:pPr>
            <a:r>
              <a:rPr lang="es-AR" dirty="0">
                <a:cs typeface="Poppins" panose="00000500000000000000" pitchFamily="2" charset="0"/>
              </a:rPr>
              <a:t>Detección de líderes informales.</a:t>
            </a:r>
          </a:p>
          <a:p>
            <a:pPr marL="285750" indent="-285750" algn="just">
              <a:spcAft>
                <a:spcPts val="1200"/>
              </a:spcAft>
              <a:buFontTx/>
              <a:buChar char="-"/>
            </a:pPr>
            <a:r>
              <a:rPr lang="es-AR" dirty="0">
                <a:cs typeface="Poppins" panose="00000500000000000000" pitchFamily="2" charset="0"/>
              </a:rPr>
              <a:t>Procesos de fusión.</a:t>
            </a:r>
          </a:p>
        </p:txBody>
      </p:sp>
    </p:spTree>
    <p:extLst>
      <p:ext uri="{BB962C8B-B14F-4D97-AF65-F5344CB8AC3E}">
        <p14:creationId xmlns:p14="http://schemas.microsoft.com/office/powerpoint/2010/main" val="411133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F459B0-FDF7-433E-A136-6281A264F9C7}"/>
              </a:ext>
            </a:extLst>
          </p:cNvPr>
          <p:cNvSpPr>
            <a:spLocks noGrp="1"/>
          </p:cNvSpPr>
          <p:nvPr>
            <p:ph type="title"/>
          </p:nvPr>
        </p:nvSpPr>
        <p:spPr>
          <a:xfrm>
            <a:off x="752475" y="380797"/>
            <a:ext cx="10515600" cy="1325563"/>
          </a:xfrm>
        </p:spPr>
        <p:txBody>
          <a:bodyPr/>
          <a:lstStyle/>
          <a:p>
            <a:pPr algn="l"/>
            <a:r>
              <a:rPr lang="es-AR" dirty="0">
                <a:latin typeface="Ubuntu Mono" panose="020B0509030602030204" pitchFamily="49" charset="0"/>
              </a:rPr>
              <a:t>Fuentes</a:t>
            </a:r>
          </a:p>
        </p:txBody>
      </p:sp>
      <p:sp>
        <p:nvSpPr>
          <p:cNvPr id="3" name="Marcador de contenido 2">
            <a:extLst>
              <a:ext uri="{FF2B5EF4-FFF2-40B4-BE49-F238E27FC236}">
                <a16:creationId xmlns:a16="http://schemas.microsoft.com/office/drawing/2014/main" id="{91AE0F28-61E7-4B32-B500-CD57F8791865}"/>
              </a:ext>
            </a:extLst>
          </p:cNvPr>
          <p:cNvSpPr>
            <a:spLocks noGrp="1"/>
          </p:cNvSpPr>
          <p:nvPr>
            <p:ph idx="4294967295"/>
          </p:nvPr>
        </p:nvSpPr>
        <p:spPr>
          <a:xfrm>
            <a:off x="752474" y="1904999"/>
            <a:ext cx="10963275" cy="4067175"/>
          </a:xfrm>
        </p:spPr>
        <p:txBody>
          <a:bodyPr>
            <a:normAutofit fontScale="70000" lnSpcReduction="20000"/>
          </a:bodyPr>
          <a:lstStyle/>
          <a:p>
            <a:r>
              <a:rPr lang="en-US" b="1" dirty="0"/>
              <a:t>Mark Needham &amp; Amy E. </a:t>
            </a:r>
            <a:r>
              <a:rPr lang="en-US" b="1" dirty="0" err="1"/>
              <a:t>Hodler</a:t>
            </a:r>
            <a:r>
              <a:rPr lang="en-US" b="1" dirty="0"/>
              <a:t>, “</a:t>
            </a:r>
            <a:r>
              <a:rPr lang="en-US" b="1" i="1" dirty="0"/>
              <a:t>Graph Algorithms: Practical Examples in Apache Spark &amp; Neo4j</a:t>
            </a:r>
            <a:r>
              <a:rPr lang="en-US" b="1" dirty="0"/>
              <a:t>”, </a:t>
            </a:r>
            <a:r>
              <a:rPr lang="en-US" dirty="0"/>
              <a:t>(2019), O’Reilly Media</a:t>
            </a:r>
            <a:endParaRPr lang="en-US" b="1" dirty="0"/>
          </a:p>
          <a:p>
            <a:r>
              <a:rPr lang="en-US" b="1" dirty="0"/>
              <a:t>Word Clouds and Social Graphs in Yammer: </a:t>
            </a:r>
            <a:r>
              <a:rPr lang="es-AR" dirty="0">
                <a:hlinkClick r:id="rId2"/>
              </a:rPr>
              <a:t>http://bhuelbue.blogspot.com/2011/07/word-clouds-and-social-graphs-in-yammer.html</a:t>
            </a:r>
            <a:endParaRPr lang="es-AR" dirty="0"/>
          </a:p>
          <a:p>
            <a:r>
              <a:rPr lang="es-AR" b="1" dirty="0"/>
              <a:t>Greg Newman, “</a:t>
            </a:r>
            <a:r>
              <a:rPr lang="en-US" b="1" i="1" dirty="0"/>
              <a:t>Retain or let go? The data that you need to react correctly when an employee resigns.</a:t>
            </a:r>
            <a:r>
              <a:rPr lang="en-US" b="1" dirty="0"/>
              <a:t>”: </a:t>
            </a:r>
            <a:r>
              <a:rPr lang="es-AR" dirty="0">
                <a:hlinkClick r:id="rId3"/>
              </a:rPr>
              <a:t>https://www.linkedin.com/pulse/retain-release-data-you-need-react-correctly-when-employee-newman/</a:t>
            </a:r>
            <a:endParaRPr lang="es-AR" dirty="0"/>
          </a:p>
          <a:p>
            <a:r>
              <a:rPr lang="es-AR" b="1" dirty="0"/>
              <a:t>Keith </a:t>
            </a:r>
            <a:r>
              <a:rPr lang="es-AR" b="1" dirty="0" err="1"/>
              <a:t>McNulty</a:t>
            </a:r>
            <a:r>
              <a:rPr lang="es-AR" b="1" dirty="0"/>
              <a:t>, </a:t>
            </a:r>
            <a:r>
              <a:rPr lang="es-AR" b="1" i="1" dirty="0"/>
              <a:t>“</a:t>
            </a:r>
            <a:r>
              <a:rPr lang="en-US" b="1" i="1" dirty="0"/>
              <a:t>Handbook of Graphs and Networks in People Analytics”</a:t>
            </a:r>
            <a:r>
              <a:rPr lang="en-US" b="1" dirty="0"/>
              <a:t>:</a:t>
            </a:r>
            <a:r>
              <a:rPr lang="en-US" dirty="0"/>
              <a:t> </a:t>
            </a:r>
            <a:r>
              <a:rPr lang="en-US" dirty="0">
                <a:hlinkClick r:id="rId4"/>
              </a:rPr>
              <a:t>https://ona-book.org/index.html</a:t>
            </a:r>
            <a:endParaRPr lang="en-US" dirty="0"/>
          </a:p>
          <a:p>
            <a:endParaRPr lang="es-AR" b="1" dirty="0"/>
          </a:p>
          <a:p>
            <a:r>
              <a:rPr lang="es-AR" b="1" dirty="0"/>
              <a:t>Podcasts y </a:t>
            </a:r>
            <a:r>
              <a:rPr lang="es-AR" b="1" dirty="0" err="1"/>
              <a:t>Meetups</a:t>
            </a:r>
            <a:endParaRPr lang="es-AR" b="1" dirty="0"/>
          </a:p>
          <a:p>
            <a:pPr lvl="1"/>
            <a:r>
              <a:rPr lang="es-AR" dirty="0">
                <a:hlinkClick r:id="rId5"/>
              </a:rPr>
              <a:t>McKesson</a:t>
            </a:r>
            <a:endParaRPr lang="es-AR" dirty="0"/>
          </a:p>
          <a:p>
            <a:pPr lvl="1"/>
            <a:r>
              <a:rPr lang="es-AR" dirty="0" err="1">
                <a:hlinkClick r:id="rId6"/>
              </a:rPr>
              <a:t>Merc</a:t>
            </a:r>
            <a:r>
              <a:rPr lang="es-AR" dirty="0"/>
              <a:t> </a:t>
            </a:r>
          </a:p>
          <a:p>
            <a:pPr lvl="1"/>
            <a:r>
              <a:rPr lang="es-AR" dirty="0">
                <a:hlinkClick r:id="rId7"/>
              </a:rPr>
              <a:t>Experian</a:t>
            </a:r>
            <a:endParaRPr lang="es-AR" dirty="0"/>
          </a:p>
        </p:txBody>
      </p:sp>
    </p:spTree>
    <p:extLst>
      <p:ext uri="{BB962C8B-B14F-4D97-AF65-F5344CB8AC3E}">
        <p14:creationId xmlns:p14="http://schemas.microsoft.com/office/powerpoint/2010/main" val="2248780770"/>
      </p:ext>
    </p:extLst>
  </p:cSld>
  <p:clrMapOvr>
    <a:masterClrMapping/>
  </p:clrMapOvr>
  <mc:AlternateContent xmlns:mc="http://schemas.openxmlformats.org/markup-compatibility/2006" xmlns:p14="http://schemas.microsoft.com/office/powerpoint/2010/main">
    <mc:Choice Requires="p14">
      <p:transition spd="med" p14:dur="700" advTm="6000">
        <p:fade/>
      </p:transition>
    </mc:Choice>
    <mc:Fallback xmlns="">
      <p:transition spd="med" advTm="6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94F00-7A54-4C1E-AA31-B45DC151B3CB}"/>
              </a:ext>
            </a:extLst>
          </p:cNvPr>
          <p:cNvSpPr>
            <a:spLocks noGrp="1"/>
          </p:cNvSpPr>
          <p:nvPr>
            <p:ph type="title"/>
          </p:nvPr>
        </p:nvSpPr>
        <p:spPr>
          <a:xfrm>
            <a:off x="914400" y="223318"/>
            <a:ext cx="10515600" cy="1325563"/>
          </a:xfrm>
        </p:spPr>
        <p:txBody>
          <a:bodyPr/>
          <a:lstStyle/>
          <a:p>
            <a:r>
              <a:rPr lang="es-AR" sz="3600" dirty="0"/>
              <a:t>Gestionar el organigrama real</a:t>
            </a:r>
          </a:p>
        </p:txBody>
      </p:sp>
      <p:pic>
        <p:nvPicPr>
          <p:cNvPr id="7" name="Imagen 6">
            <a:extLst>
              <a:ext uri="{FF2B5EF4-FFF2-40B4-BE49-F238E27FC236}">
                <a16:creationId xmlns:a16="http://schemas.microsoft.com/office/drawing/2014/main" id="{EFB8EF44-8586-48EE-BA3C-09244459246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36416" y="1204016"/>
            <a:ext cx="6919168" cy="5466525"/>
          </a:xfrm>
          <a:prstGeom prst="rect">
            <a:avLst/>
          </a:prstGeom>
          <a:ln>
            <a:noFill/>
          </a:ln>
          <a:effectLst>
            <a:softEdge rad="112500"/>
          </a:effectLst>
        </p:spPr>
      </p:pic>
    </p:spTree>
    <p:extLst>
      <p:ext uri="{BB962C8B-B14F-4D97-AF65-F5344CB8AC3E}">
        <p14:creationId xmlns:p14="http://schemas.microsoft.com/office/powerpoint/2010/main" val="244925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E2FA48C-4341-4CE5-990E-9B9062FAD00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50106" y="1252246"/>
            <a:ext cx="5291787" cy="5297883"/>
          </a:xfrm>
          <a:prstGeom prst="rect">
            <a:avLst/>
          </a:prstGeom>
        </p:spPr>
      </p:pic>
      <p:sp>
        <p:nvSpPr>
          <p:cNvPr id="5" name="Título 1">
            <a:extLst>
              <a:ext uri="{FF2B5EF4-FFF2-40B4-BE49-F238E27FC236}">
                <a16:creationId xmlns:a16="http://schemas.microsoft.com/office/drawing/2014/main" id="{FBAF00C6-FA51-D4DF-34CB-6EE2C66AE575}"/>
              </a:ext>
            </a:extLst>
          </p:cNvPr>
          <p:cNvSpPr>
            <a:spLocks noGrp="1"/>
          </p:cNvSpPr>
          <p:nvPr>
            <p:ph type="title"/>
          </p:nvPr>
        </p:nvSpPr>
        <p:spPr>
          <a:xfrm>
            <a:off x="914400" y="223318"/>
            <a:ext cx="10515600" cy="1325563"/>
          </a:xfrm>
        </p:spPr>
        <p:txBody>
          <a:bodyPr/>
          <a:lstStyle/>
          <a:p>
            <a:pPr algn="l"/>
            <a:r>
              <a:rPr lang="es-AR" sz="3600" dirty="0">
                <a:latin typeface="+mj-lt"/>
              </a:rPr>
              <a:t>Gestionar el organigrama real</a:t>
            </a:r>
          </a:p>
        </p:txBody>
      </p:sp>
    </p:spTree>
    <p:extLst>
      <p:ext uri="{BB962C8B-B14F-4D97-AF65-F5344CB8AC3E}">
        <p14:creationId xmlns:p14="http://schemas.microsoft.com/office/powerpoint/2010/main" val="191340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FF42371-F61A-460C-8EB9-96D3079A6848}"/>
              </a:ext>
            </a:extLst>
          </p:cNvPr>
          <p:cNvPicPr>
            <a:picLocks noChangeAspect="1"/>
          </p:cNvPicPr>
          <p:nvPr/>
        </p:nvPicPr>
        <p:blipFill rotWithShape="1">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2980725" y="202157"/>
            <a:ext cx="8127999" cy="6531764"/>
          </a:xfrm>
          <a:prstGeom prst="rect">
            <a:avLst/>
          </a:prstGeom>
        </p:spPr>
      </p:pic>
      <p:sp>
        <p:nvSpPr>
          <p:cNvPr id="5" name="CuadroTexto 4">
            <a:extLst>
              <a:ext uri="{FF2B5EF4-FFF2-40B4-BE49-F238E27FC236}">
                <a16:creationId xmlns:a16="http://schemas.microsoft.com/office/drawing/2014/main" id="{83AB5CFB-250E-4762-BA34-822B055126E4}"/>
              </a:ext>
            </a:extLst>
          </p:cNvPr>
          <p:cNvSpPr txBox="1"/>
          <p:nvPr/>
        </p:nvSpPr>
        <p:spPr>
          <a:xfrm>
            <a:off x="477224" y="283017"/>
            <a:ext cx="3903469" cy="1077218"/>
          </a:xfrm>
          <a:prstGeom prst="rect">
            <a:avLst/>
          </a:prstGeom>
          <a:noFill/>
        </p:spPr>
        <p:txBody>
          <a:bodyPr wrap="square" rtlCol="0">
            <a:spAutoFit/>
          </a:bodyPr>
          <a:lstStyle/>
          <a:p>
            <a:r>
              <a:rPr lang="es-AR" sz="3200" dirty="0" err="1">
                <a:latin typeface="+mj-lt"/>
                <a:ea typeface="Verdana" panose="020B0604030504040204" pitchFamily="34" charset="0"/>
              </a:rPr>
              <a:t>Organizational</a:t>
            </a:r>
            <a:r>
              <a:rPr lang="es-AR" sz="3200" dirty="0">
                <a:latin typeface="+mj-lt"/>
                <a:ea typeface="Verdana" panose="020B0604030504040204" pitchFamily="34" charset="0"/>
              </a:rPr>
              <a:t> Network </a:t>
            </a:r>
            <a:r>
              <a:rPr lang="es-AR" sz="3200" dirty="0" err="1">
                <a:latin typeface="+mj-lt"/>
                <a:ea typeface="Verdana" panose="020B0604030504040204" pitchFamily="34" charset="0"/>
              </a:rPr>
              <a:t>Analysis</a:t>
            </a:r>
            <a:endParaRPr lang="es-AR" sz="2000" dirty="0">
              <a:latin typeface="+mj-lt"/>
              <a:ea typeface="Verdana" panose="020B0604030504040204" pitchFamily="34" charset="0"/>
            </a:endParaRPr>
          </a:p>
        </p:txBody>
      </p:sp>
      <p:sp>
        <p:nvSpPr>
          <p:cNvPr id="6" name="CuadroTexto 5">
            <a:extLst>
              <a:ext uri="{FF2B5EF4-FFF2-40B4-BE49-F238E27FC236}">
                <a16:creationId xmlns:a16="http://schemas.microsoft.com/office/drawing/2014/main" id="{38BD29EA-05ED-4DB8-A846-104D1F63759E}"/>
              </a:ext>
            </a:extLst>
          </p:cNvPr>
          <p:cNvSpPr txBox="1"/>
          <p:nvPr/>
        </p:nvSpPr>
        <p:spPr>
          <a:xfrm>
            <a:off x="1273393" y="1896666"/>
            <a:ext cx="1907914" cy="1532334"/>
          </a:xfrm>
          <a:prstGeom prst="wedgeRoundRectCallout">
            <a:avLst>
              <a:gd name="adj1" fmla="val 68623"/>
              <a:gd name="adj2" fmla="val -13810"/>
              <a:gd name="adj3" fmla="val 16667"/>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AR" sz="1400" dirty="0">
                <a:solidFill>
                  <a:schemeClr val="tx1"/>
                </a:solidFill>
              </a:rPr>
              <a:t>¿Corre riesgo de irse Juana, una profesional con habilidades muy demandadas por el mercado?</a:t>
            </a:r>
          </a:p>
        </p:txBody>
      </p:sp>
      <p:sp>
        <p:nvSpPr>
          <p:cNvPr id="10" name="CuadroTexto 9">
            <a:extLst>
              <a:ext uri="{FF2B5EF4-FFF2-40B4-BE49-F238E27FC236}">
                <a16:creationId xmlns:a16="http://schemas.microsoft.com/office/drawing/2014/main" id="{15C8EBBD-7CCC-48B7-870B-B2C3B4C8FE49}"/>
              </a:ext>
            </a:extLst>
          </p:cNvPr>
          <p:cNvSpPr txBox="1"/>
          <p:nvPr/>
        </p:nvSpPr>
        <p:spPr>
          <a:xfrm>
            <a:off x="3935760" y="4838533"/>
            <a:ext cx="1907914" cy="817245"/>
          </a:xfrm>
          <a:prstGeom prst="wedgeRoundRectCallout">
            <a:avLst>
              <a:gd name="adj1" fmla="val 42972"/>
              <a:gd name="adj2" fmla="val -120453"/>
              <a:gd name="adj3" fmla="val 16667"/>
            </a:avLst>
          </a:prstGeom>
          <a:solidFill>
            <a:schemeClr val="accent5">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AR" sz="1400" dirty="0">
                <a:solidFill>
                  <a:schemeClr val="tx1"/>
                </a:solidFill>
              </a:rPr>
              <a:t>¿Está Fermín muy sobrecargado de trabajo?</a:t>
            </a:r>
          </a:p>
        </p:txBody>
      </p:sp>
      <p:sp>
        <p:nvSpPr>
          <p:cNvPr id="11" name="CuadroTexto 10">
            <a:extLst>
              <a:ext uri="{FF2B5EF4-FFF2-40B4-BE49-F238E27FC236}">
                <a16:creationId xmlns:a16="http://schemas.microsoft.com/office/drawing/2014/main" id="{D992F3C1-46E9-4677-9061-AF787F970A2B}"/>
              </a:ext>
            </a:extLst>
          </p:cNvPr>
          <p:cNvSpPr txBox="1"/>
          <p:nvPr/>
        </p:nvSpPr>
        <p:spPr>
          <a:xfrm>
            <a:off x="6615499" y="3139559"/>
            <a:ext cx="2395195" cy="578882"/>
          </a:xfrm>
          <a:prstGeom prst="wedgeRoundRectCallout">
            <a:avLst>
              <a:gd name="adj1" fmla="val 20785"/>
              <a:gd name="adj2" fmla="val 125756"/>
              <a:gd name="adj3" fmla="val 16667"/>
            </a:avLst>
          </a:prstGeom>
          <a:solidFill>
            <a:schemeClr val="accent6">
              <a:lumMod val="60000"/>
              <a:lumOff val="40000"/>
            </a:schemeClr>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AR" sz="1400" dirty="0">
                <a:solidFill>
                  <a:schemeClr val="tx1"/>
                </a:solidFill>
              </a:rPr>
              <a:t>¿Si se va Jorge, quién atiende estas cuentas?</a:t>
            </a:r>
          </a:p>
        </p:txBody>
      </p:sp>
      <p:sp>
        <p:nvSpPr>
          <p:cNvPr id="12" name="CuadroTexto 11">
            <a:extLst>
              <a:ext uri="{FF2B5EF4-FFF2-40B4-BE49-F238E27FC236}">
                <a16:creationId xmlns:a16="http://schemas.microsoft.com/office/drawing/2014/main" id="{8CCA666F-67BB-49BA-A8A3-0F5D0993F32D}"/>
              </a:ext>
            </a:extLst>
          </p:cNvPr>
          <p:cNvSpPr txBox="1"/>
          <p:nvPr/>
        </p:nvSpPr>
        <p:spPr>
          <a:xfrm>
            <a:off x="3701567" y="1440586"/>
            <a:ext cx="2211554" cy="510778"/>
          </a:xfrm>
          <a:prstGeom prst="wedgeRoundRectCallout">
            <a:avLst>
              <a:gd name="adj1" fmla="val 20785"/>
              <a:gd name="adj2" fmla="val 125756"/>
              <a:gd name="adj3" fmla="val 16667"/>
            </a:avLst>
          </a:prstGeom>
          <a:solidFill>
            <a:schemeClr val="bg2"/>
          </a:solidFill>
          <a:ln>
            <a:solidFill>
              <a:schemeClr val="bg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AR" sz="1200" dirty="0">
                <a:solidFill>
                  <a:schemeClr val="tx1"/>
                </a:solidFill>
              </a:rPr>
              <a:t>¿Estamos reconociendo el trabajo de María?</a:t>
            </a:r>
          </a:p>
        </p:txBody>
      </p:sp>
      <p:sp>
        <p:nvSpPr>
          <p:cNvPr id="13" name="CuadroTexto 12">
            <a:extLst>
              <a:ext uri="{FF2B5EF4-FFF2-40B4-BE49-F238E27FC236}">
                <a16:creationId xmlns:a16="http://schemas.microsoft.com/office/drawing/2014/main" id="{6EDF6BB8-5D1A-45C5-9558-D249E51C9524}"/>
              </a:ext>
            </a:extLst>
          </p:cNvPr>
          <p:cNvSpPr txBox="1"/>
          <p:nvPr/>
        </p:nvSpPr>
        <p:spPr>
          <a:xfrm>
            <a:off x="6751733" y="1060801"/>
            <a:ext cx="2258961" cy="1293971"/>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a:r>
              <a:rPr lang="es-AR" sz="1400" dirty="0">
                <a:solidFill>
                  <a:schemeClr val="tx1"/>
                </a:solidFill>
              </a:rPr>
              <a:t>Si tenemos un presupuesto limitado para capacitar a un equipo, ¿a quién enviamos?</a:t>
            </a:r>
          </a:p>
        </p:txBody>
      </p:sp>
      <p:sp>
        <p:nvSpPr>
          <p:cNvPr id="3" name="CuadroTexto 2">
            <a:extLst>
              <a:ext uri="{FF2B5EF4-FFF2-40B4-BE49-F238E27FC236}">
                <a16:creationId xmlns:a16="http://schemas.microsoft.com/office/drawing/2014/main" id="{AD54E426-E285-012D-27B7-6B5F9C012352}"/>
              </a:ext>
            </a:extLst>
          </p:cNvPr>
          <p:cNvSpPr txBox="1"/>
          <p:nvPr/>
        </p:nvSpPr>
        <p:spPr>
          <a:xfrm>
            <a:off x="851647" y="5936124"/>
            <a:ext cx="1907914" cy="307777"/>
          </a:xfrm>
          <a:prstGeom prst="rect">
            <a:avLst/>
          </a:prstGeom>
          <a:noFill/>
        </p:spPr>
        <p:txBody>
          <a:bodyPr wrap="square" rtlCol="0">
            <a:spAutoFit/>
          </a:bodyPr>
          <a:lstStyle/>
          <a:p>
            <a:r>
              <a:rPr lang="es-AR" sz="1400" dirty="0">
                <a:hlinkClick r:id="rId3"/>
              </a:rPr>
              <a:t>Ver Repo Original</a:t>
            </a:r>
            <a:endParaRPr lang="es-AR" sz="1400" dirty="0"/>
          </a:p>
        </p:txBody>
      </p:sp>
    </p:spTree>
    <p:extLst>
      <p:ext uri="{BB962C8B-B14F-4D97-AF65-F5344CB8AC3E}">
        <p14:creationId xmlns:p14="http://schemas.microsoft.com/office/powerpoint/2010/main" val="132710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out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outVertic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C8FA24-C80A-428C-819A-3C54DDBAC48A}"/>
              </a:ext>
            </a:extLst>
          </p:cNvPr>
          <p:cNvSpPr>
            <a:spLocks noGrp="1"/>
          </p:cNvSpPr>
          <p:nvPr>
            <p:ph type="title"/>
          </p:nvPr>
        </p:nvSpPr>
        <p:spPr>
          <a:xfrm>
            <a:off x="395762" y="1816055"/>
            <a:ext cx="3533775" cy="3297606"/>
          </a:xfrm>
          <a:prstGeom prst="ellipse">
            <a:avLst/>
          </a:prstGeom>
          <a:solidFill>
            <a:srgbClr val="262626"/>
          </a:solidFill>
          <a:ln w="174625" cmpd="thinThick">
            <a:solidFill>
              <a:srgbClr val="262626"/>
            </a:solidFill>
          </a:ln>
        </p:spPr>
        <p:txBody>
          <a:bodyPr anchor="ctr">
            <a:normAutofit/>
          </a:bodyPr>
          <a:lstStyle/>
          <a:p>
            <a:pPr algn="ctr"/>
            <a:r>
              <a:rPr lang="es-AR" sz="2600">
                <a:solidFill>
                  <a:srgbClr val="FFFFFF"/>
                </a:solidFill>
              </a:rPr>
              <a:t>Aplicaciones del Análisis de Grafos</a:t>
            </a:r>
          </a:p>
        </p:txBody>
      </p:sp>
      <p:pic>
        <p:nvPicPr>
          <p:cNvPr id="3" name="Imagen 2">
            <a:extLst>
              <a:ext uri="{FF2B5EF4-FFF2-40B4-BE49-F238E27FC236}">
                <a16:creationId xmlns:a16="http://schemas.microsoft.com/office/drawing/2014/main" id="{C65D2D59-7A3E-4232-A9D7-301CB0439C5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084594" y="2968283"/>
            <a:ext cx="5711644" cy="3297606"/>
          </a:xfrm>
          <a:prstGeom prst="rect">
            <a:avLst/>
          </a:prstGeom>
          <a:ln>
            <a:noFill/>
          </a:ln>
          <a:effectLst>
            <a:outerShdw blurRad="292100" dist="139700" dir="2700000" algn="tl" rotWithShape="0">
              <a:srgbClr val="333333">
                <a:alpha val="65000"/>
              </a:srgbClr>
            </a:outerShdw>
          </a:effectLst>
        </p:spPr>
      </p:pic>
      <p:pic>
        <p:nvPicPr>
          <p:cNvPr id="6146" name="Picture 2" descr="Resultado de imagen para social network">
            <a:extLst>
              <a:ext uri="{FF2B5EF4-FFF2-40B4-BE49-F238E27FC236}">
                <a16:creationId xmlns:a16="http://schemas.microsoft.com/office/drawing/2014/main" id="{38CC3B22-8AE5-4BB3-AAA6-E1EB3F4A824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730021" y="1163250"/>
            <a:ext cx="5324695" cy="19876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5BA1B982-CCF4-4247-B935-7E3E13DB0595}"/>
              </a:ext>
            </a:extLst>
          </p:cNvPr>
          <p:cNvSpPr txBox="1"/>
          <p:nvPr/>
        </p:nvSpPr>
        <p:spPr>
          <a:xfrm>
            <a:off x="4741570" y="336722"/>
            <a:ext cx="2708859" cy="510778"/>
          </a:xfrm>
          <a:prstGeom prst="round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s-AR" sz="2400" dirty="0"/>
              <a:t>REDES SOCIALES</a:t>
            </a:r>
            <a:endParaRPr lang="es-AR" dirty="0"/>
          </a:p>
        </p:txBody>
      </p:sp>
    </p:spTree>
    <p:extLst>
      <p:ext uri="{BB962C8B-B14F-4D97-AF65-F5344CB8AC3E}">
        <p14:creationId xmlns:p14="http://schemas.microsoft.com/office/powerpoint/2010/main" val="76743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3B3B5C8-0ACE-4869-B9CF-192383CD061F}"/>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5430178" y="153815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yammer logo">
            <a:extLst>
              <a:ext uri="{FF2B5EF4-FFF2-40B4-BE49-F238E27FC236}">
                <a16:creationId xmlns:a16="http://schemas.microsoft.com/office/drawing/2014/main" id="{ACC571FF-65F9-412C-AF6D-309C277486C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786412" y="4304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n para workplace logo">
            <a:extLst>
              <a:ext uri="{FF2B5EF4-FFF2-40B4-BE49-F238E27FC236}">
                <a16:creationId xmlns:a16="http://schemas.microsoft.com/office/drawing/2014/main" id="{B0CFD48B-0D1E-46CA-825B-FC9A5451EFCF}"/>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3657600" y="506032"/>
            <a:ext cx="4876800" cy="1274165"/>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a:extLst>
              <a:ext uri="{FF2B5EF4-FFF2-40B4-BE49-F238E27FC236}">
                <a16:creationId xmlns:a16="http://schemas.microsoft.com/office/drawing/2014/main" id="{B80161B5-90B4-4284-C86A-AC32DE6349D7}"/>
              </a:ext>
            </a:extLst>
          </p:cNvPr>
          <p:cNvSpPr>
            <a:spLocks noGrp="1"/>
          </p:cNvSpPr>
          <p:nvPr>
            <p:ph type="title"/>
          </p:nvPr>
        </p:nvSpPr>
        <p:spPr>
          <a:xfrm>
            <a:off x="395762" y="1780197"/>
            <a:ext cx="3533775" cy="3297606"/>
          </a:xfrm>
          <a:prstGeom prst="ellipse">
            <a:avLst/>
          </a:prstGeom>
          <a:solidFill>
            <a:srgbClr val="262626"/>
          </a:solidFill>
          <a:ln w="174625" cmpd="thinThick">
            <a:solidFill>
              <a:srgbClr val="262626"/>
            </a:solidFill>
          </a:ln>
        </p:spPr>
        <p:txBody>
          <a:bodyPr anchor="ctr">
            <a:normAutofit/>
          </a:bodyPr>
          <a:lstStyle/>
          <a:p>
            <a:pPr algn="ctr"/>
            <a:r>
              <a:rPr lang="es-AR" sz="2600">
                <a:solidFill>
                  <a:srgbClr val="FFFFFF"/>
                </a:solidFill>
              </a:rPr>
              <a:t>Aplicaciones del Análisis de Grafos</a:t>
            </a:r>
          </a:p>
        </p:txBody>
      </p:sp>
    </p:spTree>
    <p:extLst>
      <p:ext uri="{BB962C8B-B14F-4D97-AF65-F5344CB8AC3E}">
        <p14:creationId xmlns:p14="http://schemas.microsoft.com/office/powerpoint/2010/main" val="261351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3AB5CFB-250E-4762-BA34-822B055126E4}"/>
              </a:ext>
            </a:extLst>
          </p:cNvPr>
          <p:cNvSpPr txBox="1"/>
          <p:nvPr/>
        </p:nvSpPr>
        <p:spPr>
          <a:xfrm>
            <a:off x="858254" y="529206"/>
            <a:ext cx="9109993" cy="584775"/>
          </a:xfrm>
          <a:prstGeom prst="rect">
            <a:avLst/>
          </a:prstGeom>
          <a:noFill/>
        </p:spPr>
        <p:txBody>
          <a:bodyPr wrap="square" rtlCol="0">
            <a:spAutoFit/>
          </a:bodyPr>
          <a:lstStyle/>
          <a:p>
            <a:r>
              <a:rPr lang="es-AR" sz="3200" dirty="0">
                <a:latin typeface="+mj-lt"/>
                <a:ea typeface="Verdana" panose="020B0604030504040204" pitchFamily="34" charset="0"/>
              </a:rPr>
              <a:t>ONA: Métricas de los grafos</a:t>
            </a:r>
            <a:endParaRPr lang="es-AR" sz="2000" dirty="0">
              <a:latin typeface="+mj-lt"/>
              <a:ea typeface="Verdana" panose="020B0604030504040204" pitchFamily="34" charset="0"/>
            </a:endParaRPr>
          </a:p>
        </p:txBody>
      </p:sp>
      <p:graphicFrame>
        <p:nvGraphicFramePr>
          <p:cNvPr id="3" name="Diagrama 2">
            <a:extLst>
              <a:ext uri="{FF2B5EF4-FFF2-40B4-BE49-F238E27FC236}">
                <a16:creationId xmlns:a16="http://schemas.microsoft.com/office/drawing/2014/main" id="{1F8EF3DD-771A-4AB3-BA87-9627B8458FF5}"/>
              </a:ext>
            </a:extLst>
          </p:cNvPr>
          <p:cNvGraphicFramePr/>
          <p:nvPr/>
        </p:nvGraphicFramePr>
        <p:xfrm>
          <a:off x="-93016" y="1249788"/>
          <a:ext cx="6300631" cy="4936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uadroTexto 6">
            <a:extLst>
              <a:ext uri="{FF2B5EF4-FFF2-40B4-BE49-F238E27FC236}">
                <a16:creationId xmlns:a16="http://schemas.microsoft.com/office/drawing/2014/main" id="{E64EA7FE-37CC-4ED3-AFBF-B3CD80CA0D34}"/>
              </a:ext>
            </a:extLst>
          </p:cNvPr>
          <p:cNvSpPr txBox="1"/>
          <p:nvPr/>
        </p:nvSpPr>
        <p:spPr>
          <a:xfrm>
            <a:off x="5924283" y="2073499"/>
            <a:ext cx="5791467" cy="3323987"/>
          </a:xfrm>
          <a:prstGeom prst="rect">
            <a:avLst/>
          </a:prstGeom>
          <a:noFill/>
        </p:spPr>
        <p:txBody>
          <a:bodyPr wrap="square" rtlCol="0">
            <a:spAutoFit/>
          </a:bodyPr>
          <a:lstStyle/>
          <a:p>
            <a:pPr>
              <a:spcAft>
                <a:spcPts val="1200"/>
              </a:spcAft>
            </a:pPr>
            <a:r>
              <a:rPr lang="es-AR" sz="2000" b="1" dirty="0"/>
              <a:t>Grados:</a:t>
            </a:r>
            <a:r>
              <a:rPr lang="es-AR" sz="2000" dirty="0"/>
              <a:t> La cantidad de conexiones que tienen cada nodo.</a:t>
            </a:r>
          </a:p>
          <a:p>
            <a:pPr>
              <a:spcAft>
                <a:spcPts val="1200"/>
              </a:spcAft>
            </a:pPr>
            <a:r>
              <a:rPr lang="es-AR" sz="2000" b="1" dirty="0"/>
              <a:t>Intermediación:</a:t>
            </a:r>
            <a:r>
              <a:rPr lang="es-AR" sz="2000" dirty="0"/>
              <a:t> Por qué nodos hay que pasar con más frecuencia para llegar a otros.</a:t>
            </a:r>
          </a:p>
          <a:p>
            <a:pPr>
              <a:spcAft>
                <a:spcPts val="1200"/>
              </a:spcAft>
            </a:pPr>
            <a:r>
              <a:rPr lang="es-AR" sz="2000" b="1" dirty="0"/>
              <a:t>Cercanía: </a:t>
            </a:r>
            <a:r>
              <a:rPr lang="es-AR" sz="2000" dirty="0"/>
              <a:t>Qué tan accesible está un nodo dentro de la red.</a:t>
            </a:r>
          </a:p>
          <a:p>
            <a:pPr>
              <a:spcAft>
                <a:spcPts val="1200"/>
              </a:spcAft>
            </a:pPr>
            <a:r>
              <a:rPr lang="es-AR" sz="2000" b="1" dirty="0"/>
              <a:t>De Vector Propio</a:t>
            </a:r>
            <a:r>
              <a:rPr lang="es-AR" sz="2000" dirty="0"/>
              <a:t>: Analiza la influencia del nodo dentro de su red en función del contexto de cada nodo.</a:t>
            </a:r>
            <a:endParaRPr lang="es-AR" sz="2000" b="1" dirty="0"/>
          </a:p>
        </p:txBody>
      </p:sp>
    </p:spTree>
    <p:extLst>
      <p:ext uri="{BB962C8B-B14F-4D97-AF65-F5344CB8AC3E}">
        <p14:creationId xmlns:p14="http://schemas.microsoft.com/office/powerpoint/2010/main" val="6361041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4HR">
      <a:majorFont>
        <a:latin typeface="Anton"/>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1237</Words>
  <Application>Microsoft Office PowerPoint</Application>
  <PresentationFormat>Panorámica</PresentationFormat>
  <Paragraphs>179</Paragraphs>
  <Slides>30</Slides>
  <Notes>2</Notes>
  <HiddenSlides>4</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30</vt:i4>
      </vt:variant>
    </vt:vector>
  </HeadingPairs>
  <TitlesOfParts>
    <vt:vector size="39" baseType="lpstr">
      <vt:lpstr>Anton</vt:lpstr>
      <vt:lpstr>Arial</vt:lpstr>
      <vt:lpstr>Calibri</vt:lpstr>
      <vt:lpstr>Courier New</vt:lpstr>
      <vt:lpstr>Poppins</vt:lpstr>
      <vt:lpstr>Raleway</vt:lpstr>
      <vt:lpstr>Ubuntu Mono</vt:lpstr>
      <vt:lpstr>Verdana</vt:lpstr>
      <vt:lpstr>Tema de Office</vt:lpstr>
      <vt:lpstr>Presentación de PowerPoint</vt:lpstr>
      <vt:lpstr>Organizational Network Analysis</vt:lpstr>
      <vt:lpstr>Presentación de PowerPoint</vt:lpstr>
      <vt:lpstr>Gestionar el organigrama real</vt:lpstr>
      <vt:lpstr>Gestionar el organigrama real</vt:lpstr>
      <vt:lpstr>Presentación de PowerPoint</vt:lpstr>
      <vt:lpstr>Aplicaciones del Análisis de Grafos</vt:lpstr>
      <vt:lpstr>Aplicaciones del Análisis de Grafos</vt:lpstr>
      <vt:lpstr>Presentación de PowerPoint</vt:lpstr>
      <vt:lpstr>Presentación de PowerPoint</vt:lpstr>
      <vt:lpstr>Presentación de PowerPoint</vt:lpstr>
      <vt:lpstr>Presentación de PowerPoint</vt:lpstr>
      <vt:lpstr>Presentación de PowerPoint</vt:lpstr>
      <vt:lpstr>Clasificación de los grafos</vt:lpstr>
      <vt:lpstr>Clasificación de los grafos según su fuente</vt:lpstr>
      <vt:lpstr>ONA Activo</vt:lpstr>
      <vt:lpstr>ONA Activo</vt:lpstr>
      <vt:lpstr>Presentación de PowerPoint</vt:lpstr>
      <vt:lpstr>ONA Pasivo</vt:lpstr>
      <vt:lpstr>ONA Pasivo – Claves Caso McKesson</vt:lpstr>
      <vt:lpstr>Reclutando desde fuentes externas</vt:lpstr>
      <vt:lpstr>Reclutando desde fuentes externas</vt:lpstr>
      <vt:lpstr>Reclutando desde fuentes externas</vt:lpstr>
      <vt:lpstr>Decisiones sobre retención</vt:lpstr>
      <vt:lpstr>Integración en fusiones</vt:lpstr>
      <vt:lpstr>ONA &amp; Inclusión – Caso Experian</vt:lpstr>
      <vt:lpstr>ONA &amp; Inclusión – Caso Experian</vt:lpstr>
      <vt:lpstr>Presentación de PowerPoint</vt:lpstr>
      <vt:lpstr>Proyecto</vt:lpstr>
      <vt:lpstr>Fuentes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 garcia</dc:creator>
  <cp:lastModifiedBy>sergio garcia</cp:lastModifiedBy>
  <cp:revision>1</cp:revision>
  <dcterms:created xsi:type="dcterms:W3CDTF">2022-10-22T04:10:54Z</dcterms:created>
  <dcterms:modified xsi:type="dcterms:W3CDTF">2022-10-22T04:56:02Z</dcterms:modified>
</cp:coreProperties>
</file>