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300" r:id="rId6"/>
    <p:sldId id="301" r:id="rId7"/>
    <p:sldId id="331" r:id="rId8"/>
    <p:sldId id="327" r:id="rId9"/>
    <p:sldId id="321" r:id="rId10"/>
    <p:sldId id="324" r:id="rId11"/>
    <p:sldId id="303" r:id="rId12"/>
    <p:sldId id="304" r:id="rId13"/>
    <p:sldId id="306" r:id="rId14"/>
    <p:sldId id="322" r:id="rId15"/>
    <p:sldId id="263" r:id="rId16"/>
    <p:sldId id="307" r:id="rId17"/>
    <p:sldId id="314" r:id="rId18"/>
    <p:sldId id="323" r:id="rId19"/>
    <p:sldId id="305" r:id="rId20"/>
    <p:sldId id="262" r:id="rId21"/>
    <p:sldId id="332" r:id="rId22"/>
    <p:sldId id="267" r:id="rId23"/>
    <p:sldId id="282" r:id="rId24"/>
    <p:sldId id="268" r:id="rId25"/>
    <p:sldId id="334" r:id="rId26"/>
    <p:sldId id="336" r:id="rId27"/>
    <p:sldId id="335" r:id="rId28"/>
    <p:sldId id="312" r:id="rId29"/>
    <p:sldId id="308" r:id="rId30"/>
    <p:sldId id="315" r:id="rId31"/>
    <p:sldId id="319" r:id="rId32"/>
    <p:sldId id="320" r:id="rId33"/>
    <p:sldId id="309" r:id="rId34"/>
    <p:sldId id="317" r:id="rId35"/>
    <p:sldId id="329" r:id="rId36"/>
    <p:sldId id="333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D7FBBA-864F-FAA4-59ED-3D216B618D0E}" name="David Tarditi" initials="DT" userId="S::dtarditi@microsoft.com::c94ad54f-9ee8-45ae-a3b7-bc1c63dfa8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4AA"/>
    <a:srgbClr val="003399"/>
    <a:srgbClr val="785DA3"/>
    <a:srgbClr val="666699"/>
    <a:srgbClr val="66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2BE69-019C-6AFB-FDF8-38075BEE3169}" v="296" dt="2021-09-15T18:50:41.084"/>
    <p1510:client id="{D24FB17A-3233-2640-2DC8-D22A56479B9A}" v="12" dt="2021-09-15T18:54:28.422"/>
    <p1510:client id="{E9ECC962-C35A-4515-9639-FD383F2A1BF5}" v="207" dt="2021-08-17T13:58:37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994" autoAdjust="0"/>
  </p:normalViewPr>
  <p:slideViewPr>
    <p:cSldViewPr snapToGrid="0">
      <p:cViewPr varScale="1">
        <p:scale>
          <a:sx n="78" d="100"/>
          <a:sy n="78" d="100"/>
        </p:scale>
        <p:origin x="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BE13-2125-4C8B-862C-3ACB3D400B6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92C-F96A-4452-BDC1-BDEEB7964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92C-F96A-4452-BDC1-BDEEB7964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92C-F96A-4452-BDC1-BDEEB7964D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92C-F96A-4452-BDC1-BDEEB7964D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92C-F96A-4452-BDC1-BDEEB7964D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BFA-F8E8-4FE8-90C4-BAAADEDFB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419A-DEC9-47C4-BFB0-872256C6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12BA-4864-4FF9-A894-157DAF2D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ACF8-D9BF-4548-AD03-6C0A4BA1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7B7BA-F906-432A-A403-B27616BD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66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39B6-3ED5-4981-94CC-A5F23495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4599-234F-459A-B047-815E3283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7247-8230-4122-8631-18DF71BF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B371-36A6-4870-938E-2CCF840A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1013-2B51-4916-85B3-2AD8BBD3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38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CBB62-5433-48F8-A96C-E1BE13FB9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E032A-1DD0-440F-8102-30392529B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46BE-146F-4592-BC79-A163DDD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837A-D320-4575-A1D8-EB6F30CE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5765-8DFD-42FE-B111-8D69D46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64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DB4A-EE3A-4B90-84D4-074AC5BE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B9B4-D330-4DEF-8D98-DB4664D4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5FC8-777C-460C-BB5C-1163B607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F6F-0868-451F-85F5-D18E84FA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A6B6-1015-4D84-9628-D07742B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5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3D96-D383-460B-93B2-4A9B689E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1BE93-EF81-49F2-87A9-1B34DD20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FBBC-C813-4776-A0EC-FCD829FC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C8C-B928-4DD4-B062-8942176A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17D-50C1-497F-8ABA-6A34B316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06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904-B95E-4CAE-9CD9-D8AF53B5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9CCA-BAFF-45F6-BB4A-13E87E3EC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EC578-95E0-4ACA-8118-E86CFCC92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A5088-0389-4412-9B6F-8233712D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49D4-AF6E-46E1-A543-C2943202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32E8-E6FE-47D6-82A8-81578408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3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B86C-B100-4F8D-968A-E89064F6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063E-011D-48C8-BF72-440B1DA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351F0-FECF-4DB7-B254-85AE4CF9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766F-F7D6-4136-92F6-9BD185B25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0C78C-6D2F-4E53-89FE-7AF88FBA9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C37F3-06F4-489B-959F-5A55F5CC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EA6CB-7098-48C0-81C3-5C9D92C7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F712E-C930-4FE4-8A63-9DBCA91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61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E5DE-F7D4-455D-8C09-D4F8800F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09C3-418A-46D8-959B-83CD7D5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C36A5-07F1-4259-A6C5-72DF10A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A53F1-0024-4E88-A592-1430DC2B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7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4E4E4-FDAB-4701-BC31-CF7FE600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4053A-BA9D-4E35-9CD1-5BB1288F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E3-00B9-426C-BE6C-8AD500ED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3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5E93-4D0E-43DD-935B-024DBAAF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E29F-0668-4EAB-ABDE-BBDA124E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962B-E068-46F1-BC8A-FE5EA6BE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E7D3-68BD-4CDC-A17C-FDB70B8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4AE8-DB92-4A07-AE71-C87A1493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90595-076E-4AF3-A41E-F53ABFA6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54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A7A7-D49D-4BD1-BF0D-D2913B15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1025E-7FC9-4B54-8400-7D13974D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CBDA5-8B53-4E7C-886D-33389E94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2704-0C9B-438D-B56C-57896A1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ED66-C057-4B59-94C1-837CBCE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F244-C6DB-4E0C-8B52-51C9A3A5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28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D332A-C0F0-40BA-9B41-F4689826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553E-7811-4DF1-BDD5-4D197280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FA72-6C65-44D9-BE32-2AF148BC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D9C2-F512-48C9-BC36-74B050B409B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C046-4363-4CF4-AA1C-94791F38C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7C81-BEF4-4F18-BC83-4C0C9133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F5FE-86D4-4565-B3EE-0E62A826E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SRC-Security-Research/blob/master/presentations/2019_02_BlueHatIL/2019_01%20-%20BlueHatIL%20-%20Trends%2C%20challenge%2C%20and%20shifts%20in%20software%20vulnerability%20mitigation.pdf" TargetMode="External"/><Relationship Id="rId2" Type="http://schemas.openxmlformats.org/officeDocument/2006/relationships/hyperlink" Target="https://heartblee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"/><Relationship Id="rId4" Type="http://schemas.openxmlformats.org/officeDocument/2006/relationships/hyperlink" Target="https://cwe.mitre.org/top25/archive/2020/2020_cwe_top25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ochester.edu/u/jzhou41/papers/freebsd_checkedc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heckedc" TargetMode="External"/><Relationship Id="rId2" Type="http://schemas.openxmlformats.org/officeDocument/2006/relationships/hyperlink" Target="https://github.com/microsoft/checked-cla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B324D-4238-473B-AB2B-5E413A3A3667}"/>
              </a:ext>
            </a:extLst>
          </p:cNvPr>
          <p:cNvSpPr/>
          <p:nvPr/>
        </p:nvSpPr>
        <p:spPr>
          <a:xfrm>
            <a:off x="3601759" y="4816305"/>
            <a:ext cx="5067592" cy="760836"/>
          </a:xfrm>
          <a:prstGeom prst="roundRect">
            <a:avLst>
              <a:gd name="adj" fmla="val 6346"/>
            </a:avLst>
          </a:prstGeom>
          <a:noFill/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1ED1E-4357-4691-B19C-3A09FD4DB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>
                <a:gradFill flip="none" rotWithShape="1">
                  <a:gsLst>
                    <a:gs pos="0">
                      <a:srgbClr val="003399"/>
                    </a:gs>
                    <a:gs pos="50000">
                      <a:srgbClr val="785DA3"/>
                    </a:gs>
                    <a:gs pos="100000">
                      <a:srgbClr val="D8A4AA"/>
                    </a:gs>
                  </a:gsLst>
                  <a:lin ang="10800000" scaled="1"/>
                  <a:tileRect/>
                </a:gradFill>
                <a:latin typeface="Tenorite" panose="020B0604020202020204" pitchFamily="2" charset="0"/>
                <a:cs typeface="Cordia New" panose="020B0502040204020203" pitchFamily="34" charset="-34"/>
              </a:rPr>
            </a:br>
            <a:r>
              <a:rPr lang="en-US" sz="8000" b="1" dirty="0">
                <a:gradFill flip="none" rotWithShape="1">
                  <a:gsLst>
                    <a:gs pos="0">
                      <a:srgbClr val="003399"/>
                    </a:gs>
                    <a:gs pos="50000">
                      <a:srgbClr val="785DA3"/>
                    </a:gs>
                    <a:gs pos="100000">
                      <a:srgbClr val="D8A4AA"/>
                    </a:gs>
                  </a:gsLst>
                  <a:lin ang="10800000" scaled="1"/>
                  <a:tileRect/>
                </a:gradFill>
                <a:latin typeface="Tenorite" panose="020B0604020202020204" pitchFamily="2" charset="0"/>
                <a:cs typeface="Cordia New" panose="020B0502040204020203" pitchFamily="34" charset="-34"/>
              </a:rPr>
              <a:t>CHECKED C</a:t>
            </a:r>
            <a:br>
              <a:rPr lang="en-US" sz="5400" dirty="0">
                <a:gradFill flip="none" rotWithShape="1">
                  <a:gsLst>
                    <a:gs pos="0">
                      <a:srgbClr val="003399"/>
                    </a:gs>
                    <a:gs pos="50000">
                      <a:srgbClr val="785DA3"/>
                    </a:gs>
                    <a:gs pos="100000">
                      <a:srgbClr val="D8A4AA"/>
                    </a:gs>
                  </a:gsLst>
                  <a:lin ang="10800000" scaled="1"/>
                  <a:tileRect/>
                </a:gradFill>
                <a:latin typeface="Tenorite" panose="020B0604020202020204" pitchFamily="2" charset="0"/>
                <a:cs typeface="Cordia New" panose="020B0502040204020203" pitchFamily="34" charset="-34"/>
              </a:rPr>
            </a:br>
            <a:r>
              <a:rPr lang="en-US" sz="4400" b="1" dirty="0">
                <a:gradFill flip="none" rotWithShape="1">
                  <a:gsLst>
                    <a:gs pos="0">
                      <a:srgbClr val="003399"/>
                    </a:gs>
                    <a:gs pos="50000">
                      <a:srgbClr val="785DA3"/>
                    </a:gs>
                    <a:gs pos="100000">
                      <a:srgbClr val="D8A4AA"/>
                    </a:gs>
                  </a:gsLst>
                  <a:lin ang="10800000" scaled="1"/>
                  <a:tileRect/>
                </a:gradFill>
                <a:latin typeface="Tenorite" panose="020B0604020202020204" pitchFamily="2" charset="0"/>
                <a:cs typeface="Cordia New" panose="020B0502040204020203" pitchFamily="34" charset="-34"/>
              </a:rPr>
              <a:t>Enabling Type Safe C Code</a:t>
            </a:r>
            <a:endParaRPr lang="en-US" sz="4800" b="1" dirty="0">
              <a:gradFill flip="none" rotWithShape="1">
                <a:gsLst>
                  <a:gs pos="0">
                    <a:srgbClr val="003399"/>
                  </a:gs>
                  <a:gs pos="50000">
                    <a:srgbClr val="785DA3"/>
                  </a:gs>
                  <a:gs pos="100000">
                    <a:srgbClr val="D8A4AA"/>
                  </a:gs>
                </a:gsLst>
                <a:lin ang="10800000" scaled="1"/>
                <a:tileRect/>
              </a:gradFill>
              <a:latin typeface="Tenorite" panose="020B0604020202020204" pitchFamily="2" charset="0"/>
              <a:cs typeface="Cordia New" panose="020B05020402040202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C1BBD-3B70-4F08-97E3-C70C918E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8666"/>
            <a:ext cx="9144000" cy="16645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  <a:cs typeface="Cordia New" panose="020B0304020202020204" pitchFamily="34" charset="-34"/>
              </a:rPr>
              <a:t>An Overview - August 17</a:t>
            </a:r>
            <a:r>
              <a:rPr lang="en-US" sz="2000" baseline="30000" dirty="0">
                <a:solidFill>
                  <a:schemeClr val="bg1"/>
                </a:solidFill>
                <a:latin typeface="Tenorite" panose="00000500000000000000" pitchFamily="2" charset="0"/>
                <a:cs typeface="Cordia New" panose="020B0304020202020204" pitchFamily="34" charset="-34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  <a:cs typeface="Cordia New" panose="020B0304020202020204" pitchFamily="34" charset="-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31461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7C664-0730-4710-A6BA-9FEABC034E30}"/>
              </a:ext>
            </a:extLst>
          </p:cNvPr>
          <p:cNvSpPr txBox="1"/>
          <p:nvPr/>
        </p:nvSpPr>
        <p:spPr>
          <a:xfrm>
            <a:off x="1309567" y="3662197"/>
            <a:ext cx="9525383" cy="192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Programmer makes pointer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 checked</a:t>
            </a:r>
            <a:b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4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Programmer declares bounds for pointer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b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4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endParaRPr lang="en-US" sz="24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79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 2: Bounds Declarations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95F6A2-8269-4C0A-B431-3EE5847E9EBF}"/>
              </a:ext>
            </a:extLst>
          </p:cNvPr>
          <p:cNvSpPr/>
          <p:nvPr/>
        </p:nvSpPr>
        <p:spPr>
          <a:xfrm>
            <a:off x="1629684" y="1432048"/>
            <a:ext cx="8932631" cy="1213074"/>
          </a:xfrm>
          <a:prstGeom prst="roundRect">
            <a:avLst/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Array_ptr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&lt;int&gt; p : bounds(p, p +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B6E645-ABD9-413F-AFE9-87E6C03E7865}"/>
              </a:ext>
            </a:extLst>
          </p:cNvPr>
          <p:cNvSpPr/>
          <p:nvPr/>
        </p:nvSpPr>
        <p:spPr>
          <a:xfrm>
            <a:off x="1667975" y="1516341"/>
            <a:ext cx="4061958" cy="11579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B4D41D-1EE7-464E-A557-2AA17A0B9284}"/>
              </a:ext>
            </a:extLst>
          </p:cNvPr>
          <p:cNvSpPr/>
          <p:nvPr/>
        </p:nvSpPr>
        <p:spPr>
          <a:xfrm>
            <a:off x="5100803" y="3075807"/>
            <a:ext cx="5546136" cy="916281"/>
          </a:xfrm>
          <a:prstGeom prst="wedgeRoundRectCallout">
            <a:avLst>
              <a:gd name="adj1" fmla="val -42386"/>
              <a:gd name="adj2" fmla="val -142738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C Pointer: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*p</a:t>
            </a:r>
          </a:p>
          <a:p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Checked Pointer: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B0B637-F5B3-4309-BD75-F1A634E85094}"/>
              </a:ext>
            </a:extLst>
          </p:cNvPr>
          <p:cNvSpPr/>
          <p:nvPr/>
        </p:nvSpPr>
        <p:spPr>
          <a:xfrm>
            <a:off x="6181030" y="1471156"/>
            <a:ext cx="4419576" cy="11579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AFFAE86-0EE2-4A68-A510-C1C348ABA28E}"/>
              </a:ext>
            </a:extLst>
          </p:cNvPr>
          <p:cNvSpPr/>
          <p:nvPr/>
        </p:nvSpPr>
        <p:spPr>
          <a:xfrm>
            <a:off x="5284986" y="4266676"/>
            <a:ext cx="5177771" cy="2089673"/>
          </a:xfrm>
          <a:prstGeom prst="wedgeRoundRectCallout">
            <a:avLst>
              <a:gd name="adj1" fmla="val -15525"/>
              <a:gd name="adj2" fmla="val -147642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Indicate memory that can be accessed by pointer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Programmer declares bounds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Bounds are expressed in terms of other program variables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E5E8E-8360-44F6-90FA-C0EC695711FF}"/>
              </a:ext>
            </a:extLst>
          </p:cNvPr>
          <p:cNvSpPr/>
          <p:nvPr/>
        </p:nvSpPr>
        <p:spPr>
          <a:xfrm>
            <a:off x="7788482" y="1818665"/>
            <a:ext cx="395168" cy="55139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FE8DB3-9047-41EE-B1C7-60BC1D165BBF}"/>
              </a:ext>
            </a:extLst>
          </p:cNvPr>
          <p:cNvSpPr/>
          <p:nvPr/>
        </p:nvSpPr>
        <p:spPr>
          <a:xfrm>
            <a:off x="8280145" y="1696369"/>
            <a:ext cx="2182611" cy="7665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962F11D-0553-447E-A869-F285C9EB0FB4}"/>
              </a:ext>
            </a:extLst>
          </p:cNvPr>
          <p:cNvSpPr/>
          <p:nvPr/>
        </p:nvSpPr>
        <p:spPr>
          <a:xfrm>
            <a:off x="5284986" y="3253242"/>
            <a:ext cx="2002262" cy="392633"/>
          </a:xfrm>
          <a:prstGeom prst="wedgeRoundRectCallout">
            <a:avLst>
              <a:gd name="adj1" fmla="val 80792"/>
              <a:gd name="adj2" fmla="val -310422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Lower bound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8B12BF6-0E66-4FFF-B902-A6F0576444B2}"/>
              </a:ext>
            </a:extLst>
          </p:cNvPr>
          <p:cNvSpPr/>
          <p:nvPr/>
        </p:nvSpPr>
        <p:spPr>
          <a:xfrm>
            <a:off x="8365533" y="3405642"/>
            <a:ext cx="3777070" cy="1033163"/>
          </a:xfrm>
          <a:prstGeom prst="wedgeRoundRectCallout">
            <a:avLst>
              <a:gd name="adj1" fmla="val -23925"/>
              <a:gd name="adj2" fmla="val -156374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Upper bound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Tenorite" panose="00000500000000000000" pitchFamily="2" charset="0"/>
              </a:rPr>
              <a:t> is a program variable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5" y="1327948"/>
            <a:ext cx="10461043" cy="4849015"/>
          </a:xfrm>
          <a:noFill/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Range Bounds  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p : bounds(e1, e2)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Only memory at or above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</a:rPr>
              <a:t>e1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, and below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</a:rPr>
              <a:t>e2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can be accessed via pointer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Count Bounds  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p : count(e1)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Only memory at or above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, and below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</a:rPr>
              <a:t> + e1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can be accessed via pointer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Interpretation of 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</a:rPr>
              <a:t>p + e1</a:t>
            </a:r>
            <a:r>
              <a:rPr lang="en-US" sz="2200" dirty="0">
                <a:solidFill>
                  <a:srgbClr val="D8A4AA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as per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array_ptr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 pointer arithmetic 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Default Bounds  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p : bounds(unknown)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It is a compile-time error to access memory through pointers with unknown bounds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Special Bounds  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p : bounds(any)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Special form used only for null pointer values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1F430-35EC-4BC5-A22A-8EB884791A2F}"/>
              </a:ext>
            </a:extLst>
          </p:cNvPr>
          <p:cNvSpPr/>
          <p:nvPr/>
        </p:nvSpPr>
        <p:spPr>
          <a:xfrm>
            <a:off x="3198126" y="3805577"/>
            <a:ext cx="2770770" cy="44035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106FC-727C-4351-89D3-D19ED91AB7F3}"/>
              </a:ext>
            </a:extLst>
          </p:cNvPr>
          <p:cNvSpPr/>
          <p:nvPr/>
        </p:nvSpPr>
        <p:spPr>
          <a:xfrm>
            <a:off x="2995934" y="2386535"/>
            <a:ext cx="1948270" cy="4457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50818-2051-4356-9E6E-A62CFA622CBD}"/>
              </a:ext>
            </a:extLst>
          </p:cNvPr>
          <p:cNvSpPr/>
          <p:nvPr/>
        </p:nvSpPr>
        <p:spPr>
          <a:xfrm>
            <a:off x="3046468" y="1294836"/>
            <a:ext cx="2632921" cy="4457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7D39EA-F5F0-43DB-9027-A4485E37D0DA}"/>
              </a:ext>
            </a:extLst>
          </p:cNvPr>
          <p:cNvSpPr/>
          <p:nvPr/>
        </p:nvSpPr>
        <p:spPr>
          <a:xfrm>
            <a:off x="3198126" y="5189794"/>
            <a:ext cx="2210184" cy="40818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79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Bounds Declarations: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5" grpId="0" animBg="1"/>
      <p:bldP spid="5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04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 3: </a:t>
            </a:r>
            <a:b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</a:br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Checking Bounds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686355"/>
            <a:ext cx="10515600" cy="44216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enorite"/>
                <a:cs typeface="Calibri"/>
              </a:rPr>
              <a:t>Given a bounds declaration for a pointer-typed variable </a:t>
            </a:r>
            <a:r>
              <a:rPr lang="en-US" dirty="0">
                <a:solidFill>
                  <a:schemeClr val="bg1"/>
                </a:solidFill>
                <a:latin typeface="Consolas"/>
                <a:cs typeface="Calibri"/>
              </a:rPr>
              <a:t>p</a:t>
            </a:r>
            <a:b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/>
                <a:cs typeface="Calibri"/>
              </a:rPr>
              <a:t>Compiler inserts runtime checks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/>
                <a:cs typeface="Calibri"/>
              </a:rPr>
              <a:t>at all dereferences of </a:t>
            </a:r>
            <a:r>
              <a:rPr lang="en-US" dirty="0" err="1">
                <a:solidFill>
                  <a:schemeClr val="bg1"/>
                </a:solidFill>
                <a:latin typeface="Tenorite"/>
                <a:cs typeface="Calibri"/>
              </a:rPr>
              <a:t>lvalue</a:t>
            </a:r>
            <a:r>
              <a:rPr lang="en-US" dirty="0">
                <a:solidFill>
                  <a:schemeClr val="bg1"/>
                </a:solidFill>
                <a:latin typeface="Tenorite"/>
                <a:cs typeface="Calibri"/>
              </a:rPr>
              <a:t> expressions that use pointer</a:t>
            </a:r>
            <a:r>
              <a:rPr lang="en-US" dirty="0">
                <a:solidFill>
                  <a:schemeClr val="bg1"/>
                </a:solidFill>
                <a:latin typeface="Consolas"/>
                <a:cs typeface="Calibri"/>
              </a:rPr>
              <a:t> 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ea typeface="+mn-lt"/>
                <a:cs typeface="+mn-lt"/>
              </a:rPr>
              <a:t>infers bounds for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  <a:ea typeface="+mn-lt"/>
                <a:cs typeface="+mn-lt"/>
              </a:rPr>
              <a:t>lvalue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ea typeface="+mn-lt"/>
                <a:cs typeface="+mn-lt"/>
              </a:rPr>
              <a:t> expressions that use pointer </a:t>
            </a:r>
            <a:r>
              <a:rPr lang="en-US" dirty="0">
                <a:solidFill>
                  <a:schemeClr val="bg1"/>
                </a:solidFill>
                <a:latin typeface="Consolas"/>
                <a:cs typeface="Calibri"/>
              </a:rPr>
              <a:t>p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ea typeface="+mn-lt"/>
                <a:cs typeface="+mn-lt"/>
              </a:rPr>
              <a:t>(like </a:t>
            </a:r>
            <a:r>
              <a:rPr lang="en-US" dirty="0" err="1">
                <a:solidFill>
                  <a:schemeClr val="bg1"/>
                </a:solidFill>
                <a:latin typeface="Consolas"/>
                <a:cs typeface="Calibri"/>
              </a:rPr>
              <a:t>p+i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ea typeface="+mn-lt"/>
                <a:cs typeface="+mn-lt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/>
                <a:cs typeface="Calibri"/>
              </a:rPr>
              <a:t>base case for inference uses declared bounds for pointer </a:t>
            </a:r>
            <a:r>
              <a:rPr lang="en-US" dirty="0">
                <a:solidFill>
                  <a:schemeClr val="bg1"/>
                </a:solidFill>
                <a:latin typeface="Consolas"/>
                <a:cs typeface="Calibri"/>
              </a:rPr>
              <a:t>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b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Compiler performs static checks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to ensure that declared bounds remain valid</a:t>
            </a: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A1175E-C05A-4710-9AA0-790D8BE7AC96}"/>
              </a:ext>
            </a:extLst>
          </p:cNvPr>
          <p:cNvSpPr/>
          <p:nvPr/>
        </p:nvSpPr>
        <p:spPr>
          <a:xfrm>
            <a:off x="280294" y="1787618"/>
            <a:ext cx="5206106" cy="29497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16" y="1229333"/>
            <a:ext cx="5117944" cy="49108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 : count(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total += *(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p+i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10" y="55935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Checking Bounds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8B29E-28AB-4173-9CCF-0D5F035C51BD}"/>
              </a:ext>
            </a:extLst>
          </p:cNvPr>
          <p:cNvSpPr/>
          <p:nvPr/>
        </p:nvSpPr>
        <p:spPr>
          <a:xfrm>
            <a:off x="2522641" y="3381899"/>
            <a:ext cx="932780" cy="55139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8B858-9FD6-406A-A628-9E07F4D715F1}"/>
              </a:ext>
            </a:extLst>
          </p:cNvPr>
          <p:cNvSpPr txBox="1"/>
          <p:nvPr/>
        </p:nvSpPr>
        <p:spPr>
          <a:xfrm>
            <a:off x="5734143" y="1911509"/>
            <a:ext cx="596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memory that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accesses must be within the memory range accessible via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Bounds of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p: count(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sym typeface="Wingdings" panose="05000000000000000000" pitchFamily="2" charset="2"/>
              </a:rPr>
              <a:t>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bounds(p,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p+len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Lvalue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expression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also has the same bounds as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Compiler inserts a runtime check for the memory access using the inferred bounds: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 &lt;= (p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&lt; (p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472D4-3E7A-4157-B352-522E192EA18E}"/>
              </a:ext>
            </a:extLst>
          </p:cNvPr>
          <p:cNvSpPr txBox="1"/>
          <p:nvPr/>
        </p:nvSpPr>
        <p:spPr>
          <a:xfrm>
            <a:off x="2793745" y="5440451"/>
            <a:ext cx="5821832" cy="48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8A4AA"/>
                </a:solidFill>
                <a:latin typeface="Tenorite" panose="00000500000000000000" pitchFamily="2" charset="0"/>
              </a:rPr>
              <a:t>When </a:t>
            </a:r>
            <a:r>
              <a:rPr lang="en-US" sz="2400" dirty="0" err="1">
                <a:solidFill>
                  <a:srgbClr val="D8A4AA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8A4AA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D8A4AA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8A4AA"/>
                </a:solidFill>
                <a:latin typeface="Tenorite" panose="00000500000000000000" pitchFamily="2" charset="0"/>
              </a:rPr>
              <a:t>, there is a runtime error!</a:t>
            </a:r>
          </a:p>
        </p:txBody>
      </p:sp>
    </p:spTree>
    <p:extLst>
      <p:ext uri="{BB962C8B-B14F-4D97-AF65-F5344CB8AC3E}">
        <p14:creationId xmlns:p14="http://schemas.microsoft.com/office/powerpoint/2010/main" val="194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CB31B9-9DC8-42B9-B655-FC38A2B9AA1D}"/>
              </a:ext>
            </a:extLst>
          </p:cNvPr>
          <p:cNvSpPr/>
          <p:nvPr/>
        </p:nvSpPr>
        <p:spPr>
          <a:xfrm>
            <a:off x="6345661" y="4231973"/>
            <a:ext cx="5212233" cy="17957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5E6649-9ADD-4C85-86C8-D11E59945C10}"/>
              </a:ext>
            </a:extLst>
          </p:cNvPr>
          <p:cNvSpPr/>
          <p:nvPr/>
        </p:nvSpPr>
        <p:spPr>
          <a:xfrm>
            <a:off x="6345661" y="1897465"/>
            <a:ext cx="4673089" cy="131701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4EA38-DBC7-4DE5-AF2B-C93102035AFA}"/>
              </a:ext>
            </a:extLst>
          </p:cNvPr>
          <p:cNvSpPr txBox="1"/>
          <p:nvPr/>
        </p:nvSpPr>
        <p:spPr>
          <a:xfrm>
            <a:off x="6235380" y="1337138"/>
            <a:ext cx="56150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Assignment Example</a:t>
            </a:r>
          </a:p>
          <a:p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 : count(2)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q : count(1) = 0;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 = q;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Function Call Example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 :count(n),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count(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…;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foo(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37" y="20123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Checking Bounds Declarations Statically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9A3FCE-0181-4096-9475-8006480662A9}"/>
              </a:ext>
            </a:extLst>
          </p:cNvPr>
          <p:cNvSpPr txBox="1"/>
          <p:nvPr/>
        </p:nvSpPr>
        <p:spPr>
          <a:xfrm>
            <a:off x="784878" y="4830617"/>
            <a:ext cx="53669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Static checking entails:</a:t>
            </a:r>
            <a:b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Checking that the declared bounds are within bounds inferred for a pointer-typed expression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8E308-870F-4072-9C53-195895D11629}"/>
                  </a:ext>
                </a:extLst>
              </p:cNvPr>
              <p:cNvSpPr txBox="1"/>
              <p:nvPr/>
            </p:nvSpPr>
            <p:spPr>
              <a:xfrm>
                <a:off x="839155" y="1241423"/>
                <a:ext cx="5229083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Static checking is done at:</a:t>
                </a:r>
                <a:br>
                  <a:rPr lang="en-US" sz="2400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Initializations</a:t>
                </a:r>
                <a:b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Checks that (inferred) initializer bounds contain LHS bounds</a:t>
                </a:r>
                <a:b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endParaRPr lang="en-US" dirty="0">
                  <a:solidFill>
                    <a:schemeClr val="bg1"/>
                  </a:solidFill>
                  <a:latin typeface="Tenorite" panose="000005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Assignments</a:t>
                </a:r>
                <a:b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Checks that RHS bounds contain LHS bounds</a:t>
                </a:r>
                <a:b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endParaRPr lang="en-US" dirty="0">
                  <a:solidFill>
                    <a:schemeClr val="bg1"/>
                  </a:solidFill>
                  <a:latin typeface="Tenorite" panose="000005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Function calls</a:t>
                </a:r>
                <a:b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bg1"/>
                    </a:solidFill>
                    <a:latin typeface="Tenorite" panose="00000500000000000000" pitchFamily="2" charset="0"/>
                  </a:rPr>
                  <a:t>Checks that argument bounds contain parameter bounds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8E308-870F-4072-9C53-195895D1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55" y="1241423"/>
                <a:ext cx="5229083" cy="3508653"/>
              </a:xfrm>
              <a:prstGeom prst="rect">
                <a:avLst/>
              </a:prstGeom>
              <a:blipFill>
                <a:blip r:embed="rId2"/>
                <a:stretch>
                  <a:fillRect l="-1867" t="-1391" r="-175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F7BFC36-2DAC-4AEA-A29D-DBE262DF8AA0}"/>
              </a:ext>
            </a:extLst>
          </p:cNvPr>
          <p:cNvSpPr/>
          <p:nvPr/>
        </p:nvSpPr>
        <p:spPr>
          <a:xfrm flipH="1">
            <a:off x="7673221" y="3122499"/>
            <a:ext cx="2481673" cy="758171"/>
          </a:xfrm>
          <a:prstGeom prst="wedgeRoundRectCallout">
            <a:avLst>
              <a:gd name="adj1" fmla="val 89264"/>
              <a:gd name="adj2" fmla="val -52095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Inferred bounds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bounds(q, q+1)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D875CA8-2E5E-4C38-8F3E-90C49F43D0A0}"/>
              </a:ext>
            </a:extLst>
          </p:cNvPr>
          <p:cNvSpPr/>
          <p:nvPr/>
        </p:nvSpPr>
        <p:spPr>
          <a:xfrm flipH="1">
            <a:off x="9182286" y="940022"/>
            <a:ext cx="2375608" cy="1035818"/>
          </a:xfrm>
          <a:prstGeom prst="wedgeRoundRectCallout">
            <a:avLst>
              <a:gd name="adj1" fmla="val 154129"/>
              <a:gd name="adj2" fmla="val 138583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Declared (converted) bounds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bounds(p, p+2)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0F158EC-1150-4129-9579-954232336072}"/>
                  </a:ext>
                </a:extLst>
              </p:cNvPr>
              <p:cNvSpPr/>
              <p:nvPr/>
            </p:nvSpPr>
            <p:spPr>
              <a:xfrm>
                <a:off x="7439835" y="2665819"/>
                <a:ext cx="4494176" cy="1644267"/>
              </a:xfrm>
              <a:prstGeom prst="roundRect">
                <a:avLst/>
              </a:prstGeom>
              <a:solidFill>
                <a:srgbClr val="D8A4A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Static checking error!</a:t>
                </a:r>
                <a:b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Because declared bounds are not within inferred bounds</a:t>
                </a:r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bounds(q, q+1)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bounds(p, p+2)</a:t>
                </a:r>
                <a:endParaRPr lang="en-US" dirty="0">
                  <a:solidFill>
                    <a:schemeClr val="tx1"/>
                  </a:solidFill>
                  <a:latin typeface="Tenorite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0F158EC-1150-4129-9579-95423233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35" y="2665819"/>
                <a:ext cx="4494176" cy="16442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409EF38-7F8F-484A-8E30-7AC2724CA844}"/>
              </a:ext>
            </a:extLst>
          </p:cNvPr>
          <p:cNvSpPr/>
          <p:nvPr/>
        </p:nvSpPr>
        <p:spPr>
          <a:xfrm flipH="1">
            <a:off x="9334686" y="4800587"/>
            <a:ext cx="2375608" cy="1035818"/>
          </a:xfrm>
          <a:prstGeom prst="wedgeRoundRectCallout">
            <a:avLst>
              <a:gd name="adj1" fmla="val 31305"/>
              <a:gd name="adj2" fmla="val -73018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Declared (converted) bounds of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bounds(p,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p+n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231ADC6-0328-419A-BF9C-455F97447187}"/>
              </a:ext>
            </a:extLst>
          </p:cNvPr>
          <p:cNvSpPr/>
          <p:nvPr/>
        </p:nvSpPr>
        <p:spPr>
          <a:xfrm flipH="1">
            <a:off x="8535921" y="5656022"/>
            <a:ext cx="2842576" cy="1035818"/>
          </a:xfrm>
          <a:prstGeom prst="wedgeRoundRectCallout">
            <a:avLst>
              <a:gd name="adj1" fmla="val 31305"/>
              <a:gd name="adj2" fmla="val -73018"/>
              <a:gd name="adj3" fmla="val 16667"/>
            </a:avLst>
          </a:prstGeom>
          <a:solidFill>
            <a:srgbClr val="D8A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Declared (converted) bounds of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bounds(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arg+len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with Corners Rounded 18">
                <a:extLst>
                  <a:ext uri="{FF2B5EF4-FFF2-40B4-BE49-F238E27FC236}">
                    <a16:creationId xmlns:a16="http://schemas.microsoft.com/office/drawing/2014/main" id="{2FFE18FA-FE04-4648-BB8C-EA9FD0B3B531}"/>
                  </a:ext>
                </a:extLst>
              </p:cNvPr>
              <p:cNvSpPr/>
              <p:nvPr/>
            </p:nvSpPr>
            <p:spPr>
              <a:xfrm flipH="1">
                <a:off x="2873524" y="6091393"/>
                <a:ext cx="5079526" cy="768908"/>
              </a:xfrm>
              <a:prstGeom prst="wedgeRoundRectCallout">
                <a:avLst>
                  <a:gd name="adj1" fmla="val -39858"/>
                  <a:gd name="adj2" fmla="val -100944"/>
                  <a:gd name="adj3" fmla="val 16667"/>
                </a:avLst>
              </a:prstGeom>
              <a:solidFill>
                <a:srgbClr val="D8A4A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Compiler statically checks:</a:t>
                </a:r>
                <a:br>
                  <a:rPr lang="en-US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bounds(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arg+len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bounds(p,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p+n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" name="Speech Bubble: Rectangle with Corners Rounded 18">
                <a:extLst>
                  <a:ext uri="{FF2B5EF4-FFF2-40B4-BE49-F238E27FC236}">
                    <a16:creationId xmlns:a16="http://schemas.microsoft.com/office/drawing/2014/main" id="{2FFE18FA-FE04-4648-BB8C-EA9FD0B3B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73524" y="6091393"/>
                <a:ext cx="5079526" cy="768908"/>
              </a:xfrm>
              <a:prstGeom prst="wedgeRoundRectCallout">
                <a:avLst>
                  <a:gd name="adj1" fmla="val -39858"/>
                  <a:gd name="adj2" fmla="val -100944"/>
                  <a:gd name="adj3" fmla="val 16667"/>
                </a:avLst>
              </a:prstGeom>
              <a:blipFill>
                <a:blip r:embed="rId4"/>
                <a:stretch>
                  <a:fillRect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0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584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Bounds Declarations: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Describe memory that is accessible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Programmer declares bounds that are program invariants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Use information already present in the program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Declared bounds are in terms of program variables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Are statically checked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Compiler checks that declared bounds hold throughout the program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Cause runtime checks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Compiler inserts runtime checks to ensure that memory accesses are within inferred bounds of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lvalue</a:t>
            </a:r>
            <a:r>
              <a:rPr lang="en-US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 expressions</a:t>
            </a: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95A0-3A6A-4C25-8721-98C71841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0"/>
            <a:ext cx="10515600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Another New Pointer Type: </a:t>
            </a:r>
            <a:r>
              <a:rPr lang="en-US" b="1" dirty="0">
                <a:solidFill>
                  <a:srgbClr val="D8A4AA"/>
                </a:solidFill>
                <a:latin typeface="Tenorite" panose="00000500000000000000" pitchFamily="2" charset="0"/>
              </a:rPr>
              <a:t>_</a:t>
            </a:r>
            <a:r>
              <a:rPr lang="en-US" b="1" dirty="0" err="1">
                <a:solidFill>
                  <a:srgbClr val="D8A4AA"/>
                </a:solidFill>
                <a:latin typeface="Tenorite" panose="00000500000000000000" pitchFamily="2" charset="0"/>
              </a:rPr>
              <a:t>Nt_array_ptr</a:t>
            </a:r>
            <a:endParaRPr lang="en-US" b="1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20EF-7DCE-430B-813C-5A64DA42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37" y="1309563"/>
            <a:ext cx="4319284" cy="49258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Points to a sequence of elements that end with a null terminator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An element of the sequence can be read provided that the preceding elements are not the null terminator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Pointer arithmetic allowed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Bounds can be widened based on number of elements read</a:t>
            </a:r>
            <a:b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Non-</a:t>
            </a:r>
            <a:r>
              <a:rPr lang="en-US" sz="2000" dirty="0" err="1">
                <a:solidFill>
                  <a:schemeClr val="bg1"/>
                </a:solidFill>
                <a:latin typeface="Tenorite" panose="00000500000000000000" pitchFamily="2" charset="0"/>
              </a:rPr>
              <a:t>nullness</a:t>
            </a:r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</a:rPr>
              <a:t> and bounds checked at runtime,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B17B4-5099-4873-9334-3D321967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2CF5D-DB02-4C6A-931F-A6D5A74B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19320"/>
              </p:ext>
            </p:extLst>
          </p:nvPr>
        </p:nvGraphicFramePr>
        <p:xfrm>
          <a:off x="4852293" y="1474987"/>
          <a:ext cx="6800563" cy="41998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65574">
                  <a:extLst>
                    <a:ext uri="{9D8B030D-6E8A-4147-A177-3AD203B41FA5}">
                      <a16:colId xmlns:a16="http://schemas.microsoft.com/office/drawing/2014/main" val="2959768791"/>
                    </a:ext>
                  </a:extLst>
                </a:gridCol>
                <a:gridCol w="3934989">
                  <a:extLst>
                    <a:ext uri="{9D8B030D-6E8A-4147-A177-3AD203B41FA5}">
                      <a16:colId xmlns:a16="http://schemas.microsoft.com/office/drawing/2014/main" val="3488159631"/>
                    </a:ext>
                  </a:extLst>
                </a:gridCol>
              </a:tblGrid>
              <a:tr h="104995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T   *x = “”;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Nt_array_ptr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&lt;T&gt; x = “”;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548"/>
                  </a:ext>
                </a:extLst>
              </a:tr>
              <a:tr h="104995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  x[] = {};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  x  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Nt_checked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[] = {};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3642"/>
                  </a:ext>
                </a:extLst>
              </a:tr>
              <a:tr h="104995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const char *p = “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Nt_array_ptr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&lt;const char&gt; p = “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0287"/>
                  </a:ext>
                </a:extLst>
              </a:tr>
              <a:tr h="104995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char *</a:t>
                      </a:r>
                      <a:br>
                        <a:rPr lang="en-US" sz="2000" dirty="0"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</a:rPr>
                        <a:t>foo(char p[]);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Nt_array_ptr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&lt;char&gt; </a:t>
                      </a:r>
                      <a:br>
                        <a:rPr lang="en-US" sz="2000" dirty="0"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</a:rPr>
                        <a:t>foo(char p 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Nt_Checked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5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9F2C-04B5-4CBC-9D9B-5C0CA935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1"/>
            <a:ext cx="10515600" cy="1277450"/>
          </a:xfrm>
        </p:spPr>
        <p:txBody>
          <a:bodyPr>
            <a:normAutofit/>
          </a:bodyPr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 4: Checked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88B5-8E63-4337-8501-0168A71A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3057"/>
            <a:ext cx="10515600" cy="215071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Checked Scopes enforce safety:</a:t>
            </a: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Checked scopes can be type-safe or only bounds-safe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No unchecked pointer/arrays in checked scope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Restrictions on casts, including void pointer casts</a:t>
            </a: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Unchecked scopes allow mix of checked and unchecked pointers/arrays</a:t>
            </a: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Top-level pragma for entire compilation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BA95A9-04FA-42C9-978A-34DAA29888CF}"/>
              </a:ext>
            </a:extLst>
          </p:cNvPr>
          <p:cNvSpPr/>
          <p:nvPr/>
        </p:nvSpPr>
        <p:spPr>
          <a:xfrm>
            <a:off x="1055077" y="1077058"/>
            <a:ext cx="9697915" cy="3068515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25DFC-105B-4385-B3D3-BC577D3BD793}"/>
              </a:ext>
            </a:extLst>
          </p:cNvPr>
          <p:cNvSpPr txBox="1"/>
          <p:nvPr/>
        </p:nvSpPr>
        <p:spPr>
          <a:xfrm>
            <a:off x="1249607" y="1153782"/>
            <a:ext cx="9759954" cy="285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_Checked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 _Checked[5];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all references are bounds checked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b[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compute(...);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_Unchecked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at index %d is %d\n"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]);}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C472F-1D79-4CA9-A755-C831295F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A225F-CE4B-43F0-8A3D-D0390643F9D8}"/>
              </a:ext>
            </a:extLst>
          </p:cNvPr>
          <p:cNvSpPr/>
          <p:nvPr/>
        </p:nvSpPr>
        <p:spPr>
          <a:xfrm>
            <a:off x="1190099" y="1153338"/>
            <a:ext cx="1434584" cy="4541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506793-9342-4122-A693-F25D9673C521}"/>
              </a:ext>
            </a:extLst>
          </p:cNvPr>
          <p:cNvSpPr/>
          <p:nvPr/>
        </p:nvSpPr>
        <p:spPr>
          <a:xfrm>
            <a:off x="2320463" y="2982913"/>
            <a:ext cx="1614104" cy="4541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04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Advanced Features of Checked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755280"/>
            <a:ext cx="10515600" cy="442168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Bounds-safe interfaces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Dynamic bounds cast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Bounds widening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Generic types for type safety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Existentially-quantified types 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</a:rPr>
              <a:t>Redeclaring bounds and pre/post conditions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1AC3F0-C179-4258-8387-D52A011FA457}"/>
              </a:ext>
            </a:extLst>
          </p:cNvPr>
          <p:cNvSpPr/>
          <p:nvPr/>
        </p:nvSpPr>
        <p:spPr>
          <a:xfrm>
            <a:off x="1971918" y="5553986"/>
            <a:ext cx="7351285" cy="1002457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86F217-D9F6-498D-81C7-3C4D4292CC45}"/>
              </a:ext>
            </a:extLst>
          </p:cNvPr>
          <p:cNvSpPr/>
          <p:nvPr/>
        </p:nvSpPr>
        <p:spPr>
          <a:xfrm>
            <a:off x="2023607" y="4626294"/>
            <a:ext cx="9776288" cy="278295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E9A302-04F1-4235-B400-673E40EC83ED}"/>
              </a:ext>
            </a:extLst>
          </p:cNvPr>
          <p:cNvSpPr/>
          <p:nvPr/>
        </p:nvSpPr>
        <p:spPr>
          <a:xfrm>
            <a:off x="2023607" y="3673503"/>
            <a:ext cx="5388087" cy="278295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B80B-6454-42D2-8C30-3150E35F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777"/>
            <a:ext cx="11269559" cy="5369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Helps to address two problems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Interoperability of checked code with library and OS APIs that may contain unchecked code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Incremental addition of Checked C annotations</a:t>
            </a: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Illustrative example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Typical function declaration in C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*s1,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*s2);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same function declaration in Checked C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_</a:t>
            </a:r>
            <a:r>
              <a:rPr lang="en-US" sz="1600" dirty="0" err="1">
                <a:latin typeface="Consolas" panose="020B0609020204030204" pitchFamily="49" charset="0"/>
              </a:rPr>
              <a:t>Nt_array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&lt;char&gt;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s1,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s2);</a:t>
            </a:r>
            <a:br>
              <a:rPr lang="en-US" dirty="0"/>
            </a:br>
            <a:endParaRPr lang="en-US" dirty="0"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same function with a bounds-safe interface in Checked C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latin typeface="Consolas" panose="020B0609020204030204" pitchFamily="49" charset="0"/>
              </a:rPr>
              <a:t>s1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*s2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  <a:endParaRPr lang="en-US" sz="1600" dirty="0"/>
          </a:p>
          <a:p>
            <a:pPr lvl="2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B24C2-4EDB-4D0F-B264-D8DEDE5B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4"/>
            <a:ext cx="10515600" cy="131906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Bounds-safe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5135-9BDE-4B66-8A40-F24D844F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10B4F5FE-86D4-4565-B3EE-0E62A826E120}" type="slidenum">
              <a:rPr lang="en-US" smtClean="0"/>
              <a:t>19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897738-7B12-4A67-85A3-CAE722BE5906}"/>
              </a:ext>
            </a:extLst>
          </p:cNvPr>
          <p:cNvSpPr/>
          <p:nvPr/>
        </p:nvSpPr>
        <p:spPr>
          <a:xfrm>
            <a:off x="5343956" y="5553987"/>
            <a:ext cx="693841" cy="3046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271A89-4BF2-4B02-B79E-AE1D9B3CE207}"/>
              </a:ext>
            </a:extLst>
          </p:cNvPr>
          <p:cNvSpPr/>
          <p:nvPr/>
        </p:nvSpPr>
        <p:spPr>
          <a:xfrm>
            <a:off x="5344721" y="5899377"/>
            <a:ext cx="693841" cy="3046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339D33-F7B7-4C5B-9041-F6CB291C18CC}"/>
              </a:ext>
            </a:extLst>
          </p:cNvPr>
          <p:cNvSpPr/>
          <p:nvPr/>
        </p:nvSpPr>
        <p:spPr>
          <a:xfrm>
            <a:off x="2201741" y="6234812"/>
            <a:ext cx="693841" cy="3046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F666C-238D-4B2E-9021-3990B6D497F4}"/>
              </a:ext>
            </a:extLst>
          </p:cNvPr>
          <p:cNvSpPr/>
          <p:nvPr/>
        </p:nvSpPr>
        <p:spPr>
          <a:xfrm>
            <a:off x="5321763" y="611131"/>
            <a:ext cx="6326497" cy="5596680"/>
          </a:xfrm>
          <a:prstGeom prst="roundRect">
            <a:avLst>
              <a:gd name="adj" fmla="val 6346"/>
            </a:avLst>
          </a:prstGeom>
          <a:noFill/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Memory Safety Violations -&gt; Security Vulnerabilities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HeartBleed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: A serious vulnerability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in OpenSSL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https://heartbleed.com</a:t>
            </a:r>
            <a:b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 Microsoft </a:t>
            </a:r>
            <a:r>
              <a:rPr lang="en-US" dirty="0" err="1"/>
              <a:t>BlueHat</a:t>
            </a:r>
            <a:r>
              <a:rPr lang="en-US" dirty="0"/>
              <a:t> report: 70% of patches for memory safety bugs</a:t>
            </a:r>
            <a:br>
              <a:rPr lang="en-US" dirty="0"/>
            </a:br>
            <a:r>
              <a:rPr lang="en-US"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https://github.com/Microsoft/MSRC-Security-Research/blob/master/presentations/2019_02_BlueHatIL/2019_01%20-%20BlueHatIL%20-%20Trends%2C%20challenge%2C%20and%20shifts%20in%20software%20vulnerability%20mitigation.pdf</a:t>
            </a:r>
            <a:br>
              <a:rPr lang="en-US" sz="1200" dirty="0"/>
            </a:b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 MITRE report on top 25 most dangerous software weaknesses: Out-of-bound accesses are at #2, #4 and  null dereferences at #13</a:t>
            </a:r>
            <a:br>
              <a:rPr lang="en-US" dirty="0"/>
            </a:br>
            <a:r>
              <a:rPr lang="en-US"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https://cwe.mitre.org/top25/archive/2020/2020_cwe_top25.html</a:t>
            </a:r>
            <a:endParaRPr lang="en-US" sz="1200" dirty="0"/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63EB53-444F-4D33-A6CE-A56FF1E13969}"/>
              </a:ext>
            </a:extLst>
          </p:cNvPr>
          <p:cNvSpPr/>
          <p:nvPr/>
        </p:nvSpPr>
        <p:spPr>
          <a:xfrm>
            <a:off x="6092092" y="2466328"/>
            <a:ext cx="4719886" cy="3337126"/>
          </a:xfrm>
          <a:prstGeom prst="roundRect">
            <a:avLst>
              <a:gd name="adj" fmla="val 6346"/>
            </a:avLst>
          </a:prstGeom>
          <a:solidFill>
            <a:schemeClr val="tx1"/>
          </a:solidFill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cap="all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Checked C</a:t>
            </a:r>
            <a:endParaRPr lang="en-US" sz="4000" b="1" cap="all" dirty="0">
              <a:gradFill>
                <a:gsLst>
                  <a:gs pos="0">
                    <a:srgbClr val="D8A4AA"/>
                  </a:gs>
                  <a:gs pos="53000">
                    <a:srgbClr val="785DA3"/>
                  </a:gs>
                  <a:gs pos="100000">
                    <a:srgbClr val="003399"/>
                  </a:gs>
                </a:gsLst>
                <a:lin ang="0" scaled="1"/>
              </a:gra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An extension to C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Detects or prevents low-level programming errors 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Provides annotations to make C code type safe</a:t>
            </a:r>
          </a:p>
          <a:p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CECD1-22C4-4509-B840-ED2868E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02725-6DF7-445C-826C-489A18444F9B}"/>
              </a:ext>
            </a:extLst>
          </p:cNvPr>
          <p:cNvSpPr/>
          <p:nvPr/>
        </p:nvSpPr>
        <p:spPr>
          <a:xfrm>
            <a:off x="551388" y="1690956"/>
            <a:ext cx="4594983" cy="3505965"/>
          </a:xfrm>
          <a:prstGeom prst="roundRect">
            <a:avLst>
              <a:gd name="adj" fmla="val 6346"/>
            </a:avLst>
          </a:prstGeom>
          <a:noFill/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cap="all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</a:t>
            </a:r>
            <a:endParaRPr lang="en-US" sz="4000" b="1" cap="all" dirty="0">
              <a:gradFill>
                <a:gsLst>
                  <a:gs pos="0">
                    <a:srgbClr val="D8A4AA"/>
                  </a:gs>
                  <a:gs pos="53000">
                    <a:srgbClr val="785DA3"/>
                  </a:gs>
                  <a:gs pos="100000">
                    <a:srgbClr val="003399"/>
                  </a:gs>
                </a:gsLst>
                <a:lin ang="0" scaled="1"/>
              </a:gra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No safety from low-level programming errors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Buffer overflow – OOB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Null pointer dereferences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Unsafe void pointer casts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33F26762-887D-47F5-91B5-64E4F946F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211" y="2369795"/>
            <a:ext cx="485650" cy="5993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86E7B2-903D-46C0-81D2-C455655E8199}"/>
              </a:ext>
            </a:extLst>
          </p:cNvPr>
          <p:cNvSpPr/>
          <p:nvPr/>
        </p:nvSpPr>
        <p:spPr>
          <a:xfrm>
            <a:off x="551388" y="666007"/>
            <a:ext cx="4640168" cy="3525116"/>
          </a:xfrm>
          <a:prstGeom prst="roundRect">
            <a:avLst>
              <a:gd name="adj" fmla="val 6346"/>
            </a:avLst>
          </a:prstGeom>
          <a:noFill/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cap="all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</a:t>
            </a:r>
            <a:endParaRPr lang="en-US" sz="4000" b="1" cap="all" dirty="0">
              <a:gradFill>
                <a:gsLst>
                  <a:gs pos="0">
                    <a:srgbClr val="D8A4AA"/>
                  </a:gs>
                  <a:gs pos="53000">
                    <a:srgbClr val="785DA3"/>
                  </a:gs>
                  <a:gs pos="100000">
                    <a:srgbClr val="003399"/>
                  </a:gs>
                </a:gsLst>
                <a:lin ang="0" scaled="1"/>
              </a:gra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No safety from low-level programming errors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Buffer overflow – OOB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Null pointer dereferences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Unsafe void pointer casts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3F3-87AD-46A8-B937-C20CC6FD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63"/>
            <a:ext cx="10586830" cy="1315292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Dynamic Bounds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FCDC-7F66-4257-9071-75B203FA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066"/>
            <a:ext cx="10515600" cy="25630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Dynamic Bounds Cast used when static checking of declared bounds won’t work:</a:t>
            </a: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Runtime checks are required because of nature of code</a:t>
            </a: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Compiler is not smart enough to validate declared bounds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394150-0AEC-439D-BFFD-DE2829712652}"/>
              </a:ext>
            </a:extLst>
          </p:cNvPr>
          <p:cNvSpPr/>
          <p:nvPr/>
        </p:nvSpPr>
        <p:spPr>
          <a:xfrm>
            <a:off x="1002323" y="1560635"/>
            <a:ext cx="9684727" cy="2171700"/>
          </a:xfrm>
          <a:prstGeom prst="round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ACD81-8A6E-4513-B986-56578724B43B}"/>
              </a:ext>
            </a:extLst>
          </p:cNvPr>
          <p:cNvSpPr txBox="1"/>
          <p:nvPr/>
        </p:nvSpPr>
        <p:spPr>
          <a:xfrm>
            <a:off x="1160572" y="1674936"/>
            <a:ext cx="9983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process(_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count(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We expect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to have enough space for at least 12 integers.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intbuf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count (12)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Dynamic_bounds_cast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count(12));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70633-52AA-4CAE-A384-5634055B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427D0-68D6-4840-8A4C-F571657E0F5C}"/>
              </a:ext>
            </a:extLst>
          </p:cNvPr>
          <p:cNvSpPr/>
          <p:nvPr/>
        </p:nvSpPr>
        <p:spPr>
          <a:xfrm>
            <a:off x="5275030" y="1576076"/>
            <a:ext cx="2485882" cy="5605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094AD3-E57F-4E32-A1D0-16C083A1084E}"/>
              </a:ext>
            </a:extLst>
          </p:cNvPr>
          <p:cNvSpPr/>
          <p:nvPr/>
        </p:nvSpPr>
        <p:spPr>
          <a:xfrm>
            <a:off x="3924864" y="2238521"/>
            <a:ext cx="2926243" cy="4908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1CD956-EE39-4E77-9D72-011AE213AE74}"/>
                  </a:ext>
                </a:extLst>
              </p:cNvPr>
              <p:cNvSpPr/>
              <p:nvPr/>
            </p:nvSpPr>
            <p:spPr>
              <a:xfrm>
                <a:off x="4755792" y="3015039"/>
                <a:ext cx="6433885" cy="1113547"/>
              </a:xfrm>
              <a:prstGeom prst="roundRect">
                <a:avLst/>
              </a:prstGeom>
              <a:solidFill>
                <a:srgbClr val="D8A4A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buf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can be directly assigned to </a:t>
                </a:r>
                <a:r>
                  <a:rPr lang="en-US" sz="20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intbuf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only if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enorite" panose="00000500000000000000" pitchFamily="2" charset="0"/>
                  </a:rPr>
                  <a:t>compiler can statically prove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bounds(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buf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buf+len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bounds(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intbuf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intbuf+12)</a:t>
                </a:r>
                <a:endParaRPr lang="en-US" dirty="0">
                  <a:solidFill>
                    <a:schemeClr val="tx1"/>
                  </a:solidFill>
                  <a:latin typeface="Tenorite" panose="00000500000000000000" pitchFamily="2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11CD956-EE39-4E77-9D72-011AE213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92" y="3015039"/>
                <a:ext cx="6433885" cy="1113547"/>
              </a:xfrm>
              <a:prstGeom prst="round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FBE8C2-7B08-4775-B046-12A97A0094C6}"/>
              </a:ext>
            </a:extLst>
          </p:cNvPr>
          <p:cNvSpPr/>
          <p:nvPr/>
        </p:nvSpPr>
        <p:spPr>
          <a:xfrm>
            <a:off x="987444" y="2899429"/>
            <a:ext cx="5909613" cy="37035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847097-8CF7-4F3C-B907-41A22CE84188}"/>
              </a:ext>
            </a:extLst>
          </p:cNvPr>
          <p:cNvSpPr txBox="1">
            <a:spLocks/>
          </p:cNvSpPr>
          <p:nvPr/>
        </p:nvSpPr>
        <p:spPr>
          <a:xfrm>
            <a:off x="838200" y="1187740"/>
            <a:ext cx="10486446" cy="5476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  <a:t>Key idea:  If a null-terminated array is read at its upper bound, and</a:t>
            </a: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  <a:t>               if the element read can be inferred to be non-null,</a:t>
            </a: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  <a:t>               then the bounds of the pointer to the array can be widened by 1</a:t>
            </a: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44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  </a:t>
            </a:r>
            <a:endParaRPr lang="en-US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extract_id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&gt; p : count(n),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id = -1;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(*(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p+n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9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900" dirty="0">
                <a:solidFill>
                  <a:srgbClr val="000000"/>
                </a:solidFill>
                <a:latin typeface="Consolas" panose="020B0609020204030204" pitchFamily="49" charset="0"/>
              </a:rPr>
              <a:t> (*(p+n+1) &amp;&amp; *(p+n+2) &amp;&amp; !*(p+n+3)) {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(*(p+n+1) – ‘0’) * 10 +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(*(p+n+2) – ‘0’);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87924-7420-4168-8EAB-860DD15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9"/>
            <a:ext cx="10515600" cy="1305050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Bounds Widening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F010-78C3-488D-A428-22EBFECF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36EE98-13A8-4FFF-B60C-8A98387A64D7}"/>
              </a:ext>
            </a:extLst>
          </p:cNvPr>
          <p:cNvSpPr/>
          <p:nvPr/>
        </p:nvSpPr>
        <p:spPr>
          <a:xfrm>
            <a:off x="7046301" y="2899429"/>
            <a:ext cx="5001723" cy="37035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arg_s:count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s:bounds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(; *s; s++);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26AB76-82E9-4DA2-AE97-83C211833A0C}"/>
              </a:ext>
            </a:extLst>
          </p:cNvPr>
          <p:cNvSpPr/>
          <p:nvPr/>
        </p:nvSpPr>
        <p:spPr>
          <a:xfrm>
            <a:off x="8224622" y="5219621"/>
            <a:ext cx="385978" cy="3375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FC734-32DB-416F-9283-7611F5E2A5BA}"/>
              </a:ext>
            </a:extLst>
          </p:cNvPr>
          <p:cNvSpPr/>
          <p:nvPr/>
        </p:nvSpPr>
        <p:spPr>
          <a:xfrm>
            <a:off x="2008004" y="3942488"/>
            <a:ext cx="781146" cy="418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21D75-9743-487C-9AB6-98482FFCB344}"/>
              </a:ext>
            </a:extLst>
          </p:cNvPr>
          <p:cNvSpPr/>
          <p:nvPr/>
        </p:nvSpPr>
        <p:spPr>
          <a:xfrm>
            <a:off x="2414669" y="4243457"/>
            <a:ext cx="909038" cy="418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BEA6D7-6BB4-4475-9C5C-EA3369664D8E}"/>
              </a:ext>
            </a:extLst>
          </p:cNvPr>
          <p:cNvSpPr/>
          <p:nvPr/>
        </p:nvSpPr>
        <p:spPr>
          <a:xfrm>
            <a:off x="3774014" y="4243456"/>
            <a:ext cx="909038" cy="418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4F8A86-1C27-4350-A6CB-5088F6633DF3}"/>
              </a:ext>
            </a:extLst>
          </p:cNvPr>
          <p:cNvSpPr/>
          <p:nvPr/>
        </p:nvSpPr>
        <p:spPr>
          <a:xfrm>
            <a:off x="5217609" y="4243458"/>
            <a:ext cx="909038" cy="418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56FDF1-0825-4FA0-A7D3-E7DFB488C5A0}"/>
              </a:ext>
            </a:extLst>
          </p:cNvPr>
          <p:cNvSpPr/>
          <p:nvPr/>
        </p:nvSpPr>
        <p:spPr>
          <a:xfrm>
            <a:off x="1833396" y="3942489"/>
            <a:ext cx="6887866" cy="18287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C65C1-0D92-4880-86C7-D970F3991215}"/>
              </a:ext>
            </a:extLst>
          </p:cNvPr>
          <p:cNvSpPr/>
          <p:nvPr/>
        </p:nvSpPr>
        <p:spPr>
          <a:xfrm>
            <a:off x="1842585" y="3000519"/>
            <a:ext cx="8506830" cy="4043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006D-D93C-410F-B403-3472B92C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788"/>
            <a:ext cx="10515600" cy="4968365"/>
          </a:xfrm>
          <a:prstGeom prst="round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Avoids loss of static type-checking when void pointers are used</a:t>
            </a: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Generic functions use type variables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Example: C function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type-safe generic function in Checked C</a:t>
            </a:r>
            <a:endParaRPr lang="en-US" dirty="0"/>
          </a:p>
          <a:p>
            <a:r>
              <a:rPr lang="en-US" dirty="0"/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(T)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 :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87924-7420-4168-8EAB-860DD15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6"/>
            <a:ext cx="10515600" cy="1305050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Generic Functions for Type Safety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F010-78C3-488D-A428-22EBFECF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216B48-1D34-4B06-872E-B48789CA8BC4}"/>
              </a:ext>
            </a:extLst>
          </p:cNvPr>
          <p:cNvSpPr/>
          <p:nvPr/>
        </p:nvSpPr>
        <p:spPr>
          <a:xfrm>
            <a:off x="1920699" y="3942489"/>
            <a:ext cx="1392278" cy="487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F7C40-975D-4917-8203-C17FB67BF95C}"/>
              </a:ext>
            </a:extLst>
          </p:cNvPr>
          <p:cNvSpPr/>
          <p:nvPr/>
        </p:nvSpPr>
        <p:spPr>
          <a:xfrm>
            <a:off x="1232452" y="3066218"/>
            <a:ext cx="4606787" cy="265871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006D-D93C-410F-B403-3472B92C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788"/>
            <a:ext cx="10515600" cy="4968365"/>
          </a:xfrm>
          <a:prstGeom prst="round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Generic struct definitions have type parameters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Example: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rep;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(*add)(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rep,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(*rem)(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rep,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(*find)(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rep,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87924-7420-4168-8EAB-860DD15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6"/>
            <a:ext cx="10515600" cy="1305050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Generic Structs for Type Safety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F010-78C3-488D-A428-22EBFECF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88EAE4-E508-42CA-AFAF-DB929998EA09}"/>
              </a:ext>
            </a:extLst>
          </p:cNvPr>
          <p:cNvSpPr/>
          <p:nvPr/>
        </p:nvSpPr>
        <p:spPr>
          <a:xfrm>
            <a:off x="6177437" y="3048603"/>
            <a:ext cx="4983757" cy="265871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...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List*&gt;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listSet.rep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add;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8C8723-6561-44D5-8A90-3DEEC248CC39}"/>
              </a:ext>
            </a:extLst>
          </p:cNvPr>
          <p:cNvSpPr/>
          <p:nvPr/>
        </p:nvSpPr>
        <p:spPr>
          <a:xfrm>
            <a:off x="4213592" y="3265878"/>
            <a:ext cx="312458" cy="3262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51D09-2249-42EF-8B49-C74D85E293A3}"/>
              </a:ext>
            </a:extLst>
          </p:cNvPr>
          <p:cNvSpPr/>
          <p:nvPr/>
        </p:nvSpPr>
        <p:spPr>
          <a:xfrm>
            <a:off x="8050395" y="4227376"/>
            <a:ext cx="1677166" cy="5743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598D6-2771-4E3A-B4A3-10E2FA8F3F93}"/>
              </a:ext>
            </a:extLst>
          </p:cNvPr>
          <p:cNvSpPr/>
          <p:nvPr/>
        </p:nvSpPr>
        <p:spPr>
          <a:xfrm>
            <a:off x="969065" y="4000500"/>
            <a:ext cx="9144000" cy="24304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904257-4058-4901-B39D-8C1CACB0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278"/>
            <a:ext cx="10515600" cy="5098667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  <a:t>Goal: Soundness</a:t>
            </a: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  <a:t>Scenario:  List of callback information which cannot be expressed generically</a:t>
            </a: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3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  <a:t>Central Idea: </a:t>
            </a: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  <a:t>Define a new “existential” type that hides the implementation type</a:t>
            </a:r>
            <a:b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30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3000" dirty="0">
                <a:solidFill>
                  <a:schemeClr val="bg1"/>
                </a:solidFill>
                <a:latin typeface="Tenorite" panose="00000500000000000000" pitchFamily="2" charset="0"/>
              </a:rPr>
              <a:t>Example: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IntSet</a:t>
            </a:r>
            <a:r>
              <a:rPr lang="en-US" sz="2000" dirty="0">
                <a:latin typeface="Consolas" panose="020B0609020204030204" pitchFamily="49" charset="0"/>
              </a:rPr>
              <a:t>&lt;struct List *&gt; </a:t>
            </a:r>
            <a:r>
              <a:rPr lang="en-US" sz="2000" dirty="0" err="1">
                <a:latin typeface="Consolas" panose="020B0609020204030204" pitchFamily="49" charset="0"/>
              </a:rPr>
              <a:t>listSet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_Exists(T, </a:t>
            </a:r>
            <a:r>
              <a:rPr lang="en-US" sz="2100" dirty="0">
                <a:latin typeface="Consolas" panose="020B0609020204030204" pitchFamily="49" charset="0"/>
              </a:rPr>
              <a:t>struct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&lt;T&gt;) set =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  _Pack(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_Exists(T, </a:t>
            </a:r>
            <a:r>
              <a:rPr lang="en-US" sz="2100" dirty="0">
                <a:latin typeface="Consolas" panose="020B0609020204030204" pitchFamily="49" charset="0"/>
              </a:rPr>
              <a:t>struct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&lt;T&gt;), </a:t>
            </a:r>
            <a:r>
              <a:rPr lang="en-US" sz="2100" dirty="0">
                <a:latin typeface="Consolas" panose="020B0609020204030204" pitchFamily="49" charset="0"/>
              </a:rPr>
              <a:t>struct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List *);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_Unpack (T) </a:t>
            </a:r>
            <a:r>
              <a:rPr lang="en-US" sz="2100" dirty="0">
                <a:latin typeface="Consolas" panose="020B0609020204030204" pitchFamily="49" charset="0"/>
              </a:rPr>
              <a:t>struct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&lt;T&gt;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intSet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set;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87924-7420-4168-8EAB-860DD15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6"/>
            <a:ext cx="10515600" cy="1305050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Existentially Quantified Types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F010-78C3-488D-A428-22EBFECF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A777C-FCCF-4473-8AB9-E75C534BAC0F}"/>
              </a:ext>
            </a:extLst>
          </p:cNvPr>
          <p:cNvSpPr/>
          <p:nvPr/>
        </p:nvSpPr>
        <p:spPr>
          <a:xfrm>
            <a:off x="2692625" y="3979246"/>
            <a:ext cx="1677166" cy="5743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F31D9-5DA7-4316-9653-572D73EBAEBB}"/>
              </a:ext>
            </a:extLst>
          </p:cNvPr>
          <p:cNvSpPr/>
          <p:nvPr/>
        </p:nvSpPr>
        <p:spPr>
          <a:xfrm>
            <a:off x="1208440" y="4466316"/>
            <a:ext cx="3241640" cy="5743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F2A7E3-63DE-4477-801A-F706650DA926}"/>
              </a:ext>
            </a:extLst>
          </p:cNvPr>
          <p:cNvSpPr/>
          <p:nvPr/>
        </p:nvSpPr>
        <p:spPr>
          <a:xfrm>
            <a:off x="1208440" y="5441221"/>
            <a:ext cx="964218" cy="5000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16BDED-D144-40C1-9787-227EAED1FC9B}"/>
              </a:ext>
            </a:extLst>
          </p:cNvPr>
          <p:cNvSpPr/>
          <p:nvPr/>
        </p:nvSpPr>
        <p:spPr>
          <a:xfrm>
            <a:off x="1985760" y="4890586"/>
            <a:ext cx="674731" cy="4120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FF654-3A94-4E89-98FA-8C3FB50237B0}"/>
              </a:ext>
            </a:extLst>
          </p:cNvPr>
          <p:cNvSpPr/>
          <p:nvPr/>
        </p:nvSpPr>
        <p:spPr>
          <a:xfrm>
            <a:off x="797206" y="3457694"/>
            <a:ext cx="8461669" cy="3044195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F420-4931-46EC-BC88-C825E4D0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812"/>
            <a:ext cx="10497603" cy="49717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 Where clause allows a programmer to redeclare bounds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compiler verifies that the redeclared bounds are valid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Example: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mkquery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count(0))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 _Checked[280];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q[0] = </a:t>
            </a:r>
            <a:r>
              <a:rPr lang="en-US" sz="1800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bounds(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278)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(q + 1,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q[len+1]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chkquery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B1480E-9EFB-42F3-8CC8-9F9FD8FF8967}"/>
              </a:ext>
            </a:extLst>
          </p:cNvPr>
          <p:cNvSpPr/>
          <p:nvPr/>
        </p:nvSpPr>
        <p:spPr>
          <a:xfrm>
            <a:off x="1286499" y="4567335"/>
            <a:ext cx="7963185" cy="3172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39"/>
            <a:ext cx="10515600" cy="135092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Redeclaring Bounds : Where Clauses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E9BB4B-4703-43E3-9D8A-3A6A9118134D}"/>
              </a:ext>
            </a:extLst>
          </p:cNvPr>
          <p:cNvSpPr/>
          <p:nvPr/>
        </p:nvSpPr>
        <p:spPr>
          <a:xfrm>
            <a:off x="1162529" y="4572004"/>
            <a:ext cx="10481137" cy="13968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F420-4931-46EC-BC88-C825E4D0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52"/>
            <a:ext cx="11085760" cy="5017671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Tenorite" panose="00000500000000000000" pitchFamily="2" charset="0"/>
              </a:rPr>
              <a:t>Where clauses allow specifying preconditions on the parameters and postconditions on the return value of a function</a:t>
            </a:r>
          </a:p>
          <a:p>
            <a:r>
              <a:rPr lang="en-US" sz="2600" dirty="0">
                <a:solidFill>
                  <a:schemeClr val="bg1"/>
                </a:solidFill>
                <a:latin typeface="Tenorite" panose="00000500000000000000" pitchFamily="2" charset="0"/>
              </a:rPr>
              <a:t>The compiler validates that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the arguments at the function call site satisfy the preconditions,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and the return value of the function satisfies the post conditions</a:t>
            </a:r>
          </a:p>
          <a:p>
            <a:r>
              <a:rPr lang="en-US" sz="2600" dirty="0">
                <a:solidFill>
                  <a:schemeClr val="bg1"/>
                </a:solidFill>
                <a:latin typeface="Tenorite" panose="00000500000000000000" pitchFamily="2" charset="0"/>
              </a:rPr>
              <a:t>Example:</a:t>
            </a:r>
            <a:br>
              <a:rPr lang="en-US" sz="26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19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1900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snprintf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&gt;) count(n - 1),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_Where n &gt; 0,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format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restrict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Nt_array_ptr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&gt;), ...);</a:t>
            </a:r>
            <a:endParaRPr lang="en-US" sz="19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39"/>
            <a:ext cx="10515600" cy="135092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Specifying Pre/Post Conditions with Where Clauses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59A9F6-B137-4F3C-82DD-284FDD54B851}"/>
              </a:ext>
            </a:extLst>
          </p:cNvPr>
          <p:cNvSpPr/>
          <p:nvPr/>
        </p:nvSpPr>
        <p:spPr>
          <a:xfrm>
            <a:off x="2812124" y="5008522"/>
            <a:ext cx="1810421" cy="5376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F420-4931-46EC-BC88-C825E4D0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3" y="1301064"/>
            <a:ext cx="10515600" cy="5575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Refactoring a part of FreeBSD Kernel with Checked C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At University of Rochester - paper in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SecDev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 2020 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</a:br>
            <a:r>
              <a:rPr lang="en-US" sz="2000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 </a:t>
            </a:r>
            <a:r>
              <a:rPr lang="en-US" sz="2000" dirty="0">
                <a:solidFill>
                  <a:srgbClr val="D8A4A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freebsd_checkedc.pdf (rochester.edu)</a:t>
            </a:r>
            <a:r>
              <a:rPr lang="en-US" sz="2000" dirty="0">
                <a:solidFill>
                  <a:srgbClr val="D8A4AA"/>
                </a:solidFill>
              </a:rPr>
              <a:t> </a:t>
            </a:r>
            <a:endParaRPr lang="en-US" sz="2000" dirty="0">
              <a:solidFill>
                <a:srgbClr val="D8A4AA"/>
              </a:solidFill>
              <a:latin typeface="Tenorite" panose="00000500000000000000" pitchFamily="2" charset="0"/>
              <a:cs typeface="Calibri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61 files modified, no perf/code-size overheads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Annotated IP/UDP protocol code, network packet manipulation routines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Evaluation of perf and code size overheads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Measured latency of sys calls and bandwidth of file/pipe/socket IO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Used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LMBench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 / iPerf3 for UDP bandwidth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Evaluated components: File System, System Calls, Pipe, Unix Sockets and UDP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  <a:cs typeface="Calibri"/>
              </a:rPr>
              <a:t>Code bloat sometimes negative – Checked C compiler made different instruction selection choices leading to shorter sequences</a:t>
            </a: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/>
            </a:endParaRPr>
          </a:p>
          <a:p>
            <a:endParaRPr lang="en-US" sz="19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18154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Impact on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4" y="24384"/>
            <a:ext cx="10515600" cy="135092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Impact on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EB3368-2213-4573-B792-1C0503FD0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5237"/>
              </p:ext>
            </p:extLst>
          </p:nvPr>
        </p:nvGraphicFramePr>
        <p:xfrm>
          <a:off x="759824" y="1525742"/>
          <a:ext cx="10361458" cy="409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43">
                  <a:extLst>
                    <a:ext uri="{9D8B030D-6E8A-4147-A177-3AD203B41FA5}">
                      <a16:colId xmlns:a16="http://schemas.microsoft.com/office/drawing/2014/main" val="4191727253"/>
                    </a:ext>
                  </a:extLst>
                </a:gridCol>
                <a:gridCol w="1587775">
                  <a:extLst>
                    <a:ext uri="{9D8B030D-6E8A-4147-A177-3AD203B41FA5}">
                      <a16:colId xmlns:a16="http://schemas.microsoft.com/office/drawing/2014/main" val="3592310827"/>
                    </a:ext>
                  </a:extLst>
                </a:gridCol>
                <a:gridCol w="1413174">
                  <a:extLst>
                    <a:ext uri="{9D8B030D-6E8A-4147-A177-3AD203B41FA5}">
                      <a16:colId xmlns:a16="http://schemas.microsoft.com/office/drawing/2014/main" val="3942139988"/>
                    </a:ext>
                  </a:extLst>
                </a:gridCol>
                <a:gridCol w="1549580">
                  <a:extLst>
                    <a:ext uri="{9D8B030D-6E8A-4147-A177-3AD203B41FA5}">
                      <a16:colId xmlns:a16="http://schemas.microsoft.com/office/drawing/2014/main" val="3495252754"/>
                    </a:ext>
                  </a:extLst>
                </a:gridCol>
                <a:gridCol w="1358612">
                  <a:extLst>
                    <a:ext uri="{9D8B030D-6E8A-4147-A177-3AD203B41FA5}">
                      <a16:colId xmlns:a16="http://schemas.microsoft.com/office/drawing/2014/main" val="799183825"/>
                    </a:ext>
                  </a:extLst>
                </a:gridCol>
                <a:gridCol w="1500474">
                  <a:extLst>
                    <a:ext uri="{9D8B030D-6E8A-4147-A177-3AD203B41FA5}">
                      <a16:colId xmlns:a16="http://schemas.microsoft.com/office/drawing/2014/main" val="947614255"/>
                    </a:ext>
                  </a:extLst>
                </a:gridCol>
              </a:tblGrid>
              <a:tr h="454878">
                <a:tc>
                  <a:txBody>
                    <a:bodyPr/>
                    <a:lstStyle/>
                    <a:p>
                      <a:endParaRPr lang="en-US" sz="200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FreeBSD12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Checked FreeBSD12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41779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Latency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61958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enorite" panose="00000500000000000000" pitchFamily="2" charset="0"/>
                        </a:rPr>
                        <a:t>getppid</a:t>
                      </a:r>
                      <a:endParaRPr lang="en-US" sz="20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187.96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188.23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+0.14%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27074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260.22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259.96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-0.10%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47339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233.14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232.75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0799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1,874.72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1,881.26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+0.34%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09841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Pipe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4,573.20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38.15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4,526.57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37.79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-1.01%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78491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Unix socket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4,921.33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64.33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4,858.62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-1.27%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28392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UDP socket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8,133.78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8,093.38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33.67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-0.49%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1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7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136525"/>
            <a:ext cx="10515600" cy="135092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Impact on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4F5FE-86D4-4565-B3EE-0E62A826E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FB4542D-E2EF-4134-8529-84AAD376DEF8}"/>
              </a:ext>
            </a:extLst>
          </p:cNvPr>
          <p:cNvGraphicFramePr>
            <a:graphicFrameLocks noGrp="1"/>
          </p:cNvGraphicFramePr>
          <p:nvPr/>
        </p:nvGraphicFramePr>
        <p:xfrm>
          <a:off x="1032401" y="2042160"/>
          <a:ext cx="997044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434">
                  <a:extLst>
                    <a:ext uri="{9D8B030D-6E8A-4147-A177-3AD203B41FA5}">
                      <a16:colId xmlns:a16="http://schemas.microsoft.com/office/drawing/2014/main" val="979304317"/>
                    </a:ext>
                  </a:extLst>
                </a:gridCol>
                <a:gridCol w="1416014">
                  <a:extLst>
                    <a:ext uri="{9D8B030D-6E8A-4147-A177-3AD203B41FA5}">
                      <a16:colId xmlns:a16="http://schemas.microsoft.com/office/drawing/2014/main" val="3353560032"/>
                    </a:ext>
                  </a:extLst>
                </a:gridCol>
                <a:gridCol w="1348087">
                  <a:extLst>
                    <a:ext uri="{9D8B030D-6E8A-4147-A177-3AD203B41FA5}">
                      <a16:colId xmlns:a16="http://schemas.microsoft.com/office/drawing/2014/main" val="3842702274"/>
                    </a:ext>
                  </a:extLst>
                </a:gridCol>
                <a:gridCol w="1405563">
                  <a:extLst>
                    <a:ext uri="{9D8B030D-6E8A-4147-A177-3AD203B41FA5}">
                      <a16:colId xmlns:a16="http://schemas.microsoft.com/office/drawing/2014/main" val="31271181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01548341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2797501108"/>
                    </a:ext>
                  </a:extLst>
                </a:gridCol>
              </a:tblGrid>
              <a:tr h="316149">
                <a:tc>
                  <a:txBody>
                    <a:bodyPr/>
                    <a:lstStyle/>
                    <a:p>
                      <a:endParaRPr lang="en-US" sz="20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FreeBSD12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Checked FreeBSD12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9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Bandwidth (MB/s)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enorite" panose="00000500000000000000" pitchFamily="2" charset="0"/>
                        </a:rPr>
                        <a:t>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37119"/>
                  </a:ext>
                </a:extLst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File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15,076.88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14,880.79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67.30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+1.01%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90361"/>
                  </a:ext>
                </a:extLst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Unix socket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1,677.64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1,680.41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97158"/>
                  </a:ext>
                </a:extLst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Pipe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10,351.54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176.35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10,281.92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66.55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+0.67%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47225"/>
                  </a:ext>
                </a:extLst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UDP socket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5,702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5,672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+0.52%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10534"/>
                  </a:ext>
                </a:extLst>
              </a:tr>
              <a:tr h="31614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UDP6 socket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5,145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19.16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enorite" panose="00000500000000000000" pitchFamily="2" charset="0"/>
                        </a:rPr>
                        <a:t>-0.54%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C97-67FD-4ADC-980C-C30EB2ED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Background of Checked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103D-03E1-4A45-8EDA-E62BB82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Started in 2015 by David Tarditi at Microsoft Research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Helps make (existing) C code more secure and reliable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Compiler based on LLVM/Clang framework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~ 9 person-years of design and development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Ready for experimental use by early adopters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CD81-7A91-49CE-9B57-37BB797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3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F420-4931-46EC-BC88-C825E4D0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270990"/>
            <a:ext cx="11009376" cy="54504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3C: Semi-automated tool for adding Checked C annotations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Performs whole program analysis to determine pointer types, array bounds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3C adds Checked C annotations automatically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3C identifies and prioritizes root causes of annotation problems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Programmer uses root causes to resolve annotation problems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Programmer iteratively invokes 3C to add more Checked C annotations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3C developed by Correct Computation, our collaborators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CTO: Prof. Michael Hicks, UMD, CEO: Ms. Bee Lavender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CCI has applied 3C to benchmarks like: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vsftpd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icecast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lua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zlib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libtiff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libarchive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thttpd</a:t>
            </a: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5"/>
            <a:ext cx="10515600" cy="1355518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Adding Checked C Annotations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30</a:t>
            </a:fld>
            <a:endParaRPr lang="en-US" dirty="0"/>
          </a:p>
        </p:txBody>
      </p:sp>
      <p:pic>
        <p:nvPicPr>
          <p:cNvPr id="31" name="OpY-gQhLP50vuIiZmEnswY3GK4llLAUNqe5qtKAyNIYWbX4nClUG_3m8WvPKxp0JvTcMZRqXzLBTrFsix-nj1KrGIi-5MiEJruifXlhi-LOwls8Bm5qF2rYUHRaixJFDmeHvDIRN.png" descr="OpY-gQhLP50vuIiZmEnswY3GK4llLAUNqe5qtKAyNIYWbX4nClUG_3m8WvPKxp0JvTcMZRqXzLBTrFsix-nj1KrGIi-5MiEJruifXlhi-LOwls8Bm5qF2rYUHRaixJFDmeHvDIRN.png">
            <a:extLst>
              <a:ext uri="{FF2B5EF4-FFF2-40B4-BE49-F238E27FC236}">
                <a16:creationId xmlns:a16="http://schemas.microsoft.com/office/drawing/2014/main" id="{506156BC-1EF0-417A-A972-E84B3A74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558" y="4218374"/>
            <a:ext cx="1108117" cy="11081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7964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7889-C299-4B57-B3D7-075CE8F7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80"/>
            <a:ext cx="10515600" cy="1346328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3C Algorithm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AB1B-9420-448B-BB4D-C0D311D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3C">
            <a:extLst>
              <a:ext uri="{FF2B5EF4-FFF2-40B4-BE49-F238E27FC236}">
                <a16:creationId xmlns:a16="http://schemas.microsoft.com/office/drawing/2014/main" id="{D143B43A-7F49-4234-AC53-C331C6739E47}"/>
              </a:ext>
            </a:extLst>
          </p:cNvPr>
          <p:cNvSpPr/>
          <p:nvPr/>
        </p:nvSpPr>
        <p:spPr>
          <a:xfrm>
            <a:off x="2516017" y="1692239"/>
            <a:ext cx="6828532" cy="2002337"/>
          </a:xfrm>
          <a:prstGeom prst="rect">
            <a:avLst/>
          </a:prstGeom>
          <a:solidFill>
            <a:srgbClr val="B7D7A8"/>
          </a:solidFill>
          <a:ln w="508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 defTabSz="412750"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3C</a:t>
            </a:r>
          </a:p>
        </p:txBody>
      </p:sp>
      <p:sp>
        <p:nvSpPr>
          <p:cNvPr id="7" name="Annotated source code">
            <a:extLst>
              <a:ext uri="{FF2B5EF4-FFF2-40B4-BE49-F238E27FC236}">
                <a16:creationId xmlns:a16="http://schemas.microsoft.com/office/drawing/2014/main" id="{BA8EFD49-DF42-48E4-A34A-91A22639D5F5}"/>
              </a:ext>
            </a:extLst>
          </p:cNvPr>
          <p:cNvSpPr txBox="1"/>
          <p:nvPr/>
        </p:nvSpPr>
        <p:spPr>
          <a:xfrm>
            <a:off x="9841833" y="3492226"/>
            <a:ext cx="1655624" cy="6052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1219169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800" b="1" dirty="0">
                <a:latin typeface="Tenorite" panose="00000500000000000000" pitchFamily="2" charset="0"/>
              </a:rPr>
              <a:t>Annotated source code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FA416318-D9D0-4156-98DB-C169D55E7753}"/>
              </a:ext>
            </a:extLst>
          </p:cNvPr>
          <p:cNvSpPr/>
          <p:nvPr/>
        </p:nvSpPr>
        <p:spPr>
          <a:xfrm>
            <a:off x="9353322" y="2745323"/>
            <a:ext cx="571711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D55A8C86-7BF2-4CA9-B6A4-6408A468CCEC}"/>
              </a:ext>
            </a:extLst>
          </p:cNvPr>
          <p:cNvSpPr/>
          <p:nvPr/>
        </p:nvSpPr>
        <p:spPr>
          <a:xfrm>
            <a:off x="5006907" y="2050735"/>
            <a:ext cx="4242887" cy="1374244"/>
          </a:xfrm>
          <a:prstGeom prst="rect">
            <a:avLst/>
          </a:prstGeom>
          <a:solidFill>
            <a:srgbClr val="00A2FF"/>
          </a:solidFill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0" name="Group">
            <a:extLst>
              <a:ext uri="{FF2B5EF4-FFF2-40B4-BE49-F238E27FC236}">
                <a16:creationId xmlns:a16="http://schemas.microsoft.com/office/drawing/2014/main" id="{1105C2C2-7E1C-4A5A-9E1A-CE17CA3C1482}"/>
              </a:ext>
            </a:extLst>
          </p:cNvPr>
          <p:cNvGrpSpPr/>
          <p:nvPr/>
        </p:nvGrpSpPr>
        <p:grpSpPr>
          <a:xfrm>
            <a:off x="2535903" y="2188370"/>
            <a:ext cx="6832291" cy="1139752"/>
            <a:chOff x="0" y="0"/>
            <a:chExt cx="6832290" cy="1139751"/>
          </a:xfrm>
        </p:grpSpPr>
        <p:sp>
          <p:nvSpPr>
            <p:cNvPr id="11" name="Parser">
              <a:extLst>
                <a:ext uri="{FF2B5EF4-FFF2-40B4-BE49-F238E27FC236}">
                  <a16:creationId xmlns:a16="http://schemas.microsoft.com/office/drawing/2014/main" id="{4B069C34-55BA-4780-B109-C83D1B21591D}"/>
                </a:ext>
              </a:extLst>
            </p:cNvPr>
            <p:cNvSpPr/>
            <p:nvPr/>
          </p:nvSpPr>
          <p:spPr>
            <a:xfrm>
              <a:off x="162043" y="108594"/>
              <a:ext cx="904648" cy="91509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ctr" defTabSz="41275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200" dirty="0">
                  <a:latin typeface="Tenorite" panose="00000500000000000000" pitchFamily="2" charset="0"/>
                </a:rPr>
                <a:t>Parser</a:t>
              </a:r>
            </a:p>
          </p:txBody>
        </p:sp>
        <p:sp>
          <p:nvSpPr>
            <p:cNvPr id="12" name="Type Checker">
              <a:extLst>
                <a:ext uri="{FF2B5EF4-FFF2-40B4-BE49-F238E27FC236}">
                  <a16:creationId xmlns:a16="http://schemas.microsoft.com/office/drawing/2014/main" id="{01DB4D2B-A262-47A0-95A9-6F45133BE2B9}"/>
                </a:ext>
              </a:extLst>
            </p:cNvPr>
            <p:cNvSpPr/>
            <p:nvPr/>
          </p:nvSpPr>
          <p:spPr>
            <a:xfrm>
              <a:off x="1237410" y="116059"/>
              <a:ext cx="1133658" cy="91509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ctr" defTabSz="41275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200" dirty="0">
                  <a:latin typeface="Tenorite" panose="00000500000000000000" pitchFamily="2" charset="0"/>
                </a:rPr>
                <a:t>Type Checker</a:t>
              </a:r>
            </a:p>
          </p:txBody>
        </p:sp>
        <p:sp>
          <p:nvSpPr>
            <p:cNvPr id="13" name="Code Annotator">
              <a:extLst>
                <a:ext uri="{FF2B5EF4-FFF2-40B4-BE49-F238E27FC236}">
                  <a16:creationId xmlns:a16="http://schemas.microsoft.com/office/drawing/2014/main" id="{2EA47D27-02F1-465D-9F5B-030224708217}"/>
                </a:ext>
              </a:extLst>
            </p:cNvPr>
            <p:cNvSpPr/>
            <p:nvPr/>
          </p:nvSpPr>
          <p:spPr>
            <a:xfrm>
              <a:off x="5376541" y="71610"/>
              <a:ext cx="1262745" cy="100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ctr" defTabSz="412750">
                <a:defRPr sz="1700" b="1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sz="2000" dirty="0">
                  <a:latin typeface="Tenorite" panose="00000500000000000000" pitchFamily="2" charset="0"/>
                </a:rPr>
                <a:t>Code Annotator</a:t>
              </a:r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691BFBFA-7A41-4A4F-BC8D-CE7C154D3E65}"/>
                </a:ext>
              </a:extLst>
            </p:cNvPr>
            <p:cNvSpPr/>
            <p:nvPr/>
          </p:nvSpPr>
          <p:spPr>
            <a:xfrm>
              <a:off x="0" y="566142"/>
              <a:ext cx="19421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57EC98AF-2152-4DE9-96C9-05BA8A52B379}"/>
                </a:ext>
              </a:extLst>
            </p:cNvPr>
            <p:cNvSpPr/>
            <p:nvPr/>
          </p:nvSpPr>
          <p:spPr>
            <a:xfrm>
              <a:off x="1071033" y="566142"/>
              <a:ext cx="19421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269BF818-C3FA-4E99-8D0C-803B98C48E64}"/>
                </a:ext>
              </a:extLst>
            </p:cNvPr>
            <p:cNvSpPr/>
            <p:nvPr/>
          </p:nvSpPr>
          <p:spPr>
            <a:xfrm>
              <a:off x="6638073" y="566142"/>
              <a:ext cx="19421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92D12CFF-8DFB-4178-A55A-C58FDEED6FF3}"/>
                </a:ext>
              </a:extLst>
            </p:cNvPr>
            <p:cNvSpPr/>
            <p:nvPr/>
          </p:nvSpPr>
          <p:spPr>
            <a:xfrm>
              <a:off x="2379022" y="521692"/>
              <a:ext cx="19421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18" name="Typ3c">
              <a:extLst>
                <a:ext uri="{FF2B5EF4-FFF2-40B4-BE49-F238E27FC236}">
                  <a16:creationId xmlns:a16="http://schemas.microsoft.com/office/drawing/2014/main" id="{02AF95E9-71E8-437E-B368-62D58D8CED6B}"/>
                </a:ext>
              </a:extLst>
            </p:cNvPr>
            <p:cNvSpPr/>
            <p:nvPr/>
          </p:nvSpPr>
          <p:spPr>
            <a:xfrm>
              <a:off x="2538407" y="7465"/>
              <a:ext cx="1210447" cy="11322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ctr" defTabSz="41275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200" b="1" dirty="0">
                  <a:latin typeface="Tenorite" panose="00000500000000000000" pitchFamily="2" charset="0"/>
                </a:rPr>
                <a:t>Typ3c</a:t>
              </a:r>
            </a:p>
          </p:txBody>
        </p:sp>
        <p:sp>
          <p:nvSpPr>
            <p:cNvPr id="19" name="Boun3c">
              <a:extLst>
                <a:ext uri="{FF2B5EF4-FFF2-40B4-BE49-F238E27FC236}">
                  <a16:creationId xmlns:a16="http://schemas.microsoft.com/office/drawing/2014/main" id="{9FE7C1BB-D699-4A71-AD46-5A65AAAF88CC}"/>
                </a:ext>
              </a:extLst>
            </p:cNvPr>
            <p:cNvSpPr/>
            <p:nvPr/>
          </p:nvSpPr>
          <p:spPr>
            <a:xfrm>
              <a:off x="3936369" y="0"/>
              <a:ext cx="1262744" cy="11322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algn="ctr" defTabSz="41275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200" b="1" dirty="0">
                  <a:latin typeface="Tenorite" panose="00000500000000000000" pitchFamily="2" charset="0"/>
                </a:rPr>
                <a:t>Boun3c</a:t>
              </a:r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C82A3096-BEFE-40F7-9141-E2698DCB63CB}"/>
                </a:ext>
              </a:extLst>
            </p:cNvPr>
            <p:cNvSpPr/>
            <p:nvPr/>
          </p:nvSpPr>
          <p:spPr>
            <a:xfrm>
              <a:off x="3744161" y="566142"/>
              <a:ext cx="19421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  <p:sp>
          <p:nvSpPr>
            <p:cNvPr id="21" name="Line">
              <a:extLst>
                <a:ext uri="{FF2B5EF4-FFF2-40B4-BE49-F238E27FC236}">
                  <a16:creationId xmlns:a16="http://schemas.microsoft.com/office/drawing/2014/main" id="{877AFBD8-8384-43D3-9346-83761005F4F1}"/>
                </a:ext>
              </a:extLst>
            </p:cNvPr>
            <p:cNvSpPr/>
            <p:nvPr/>
          </p:nvSpPr>
          <p:spPr>
            <a:xfrm>
              <a:off x="5205822" y="566142"/>
              <a:ext cx="19421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</p:grpSp>
      <p:sp>
        <p:nvSpPr>
          <p:cNvPr id="22" name="Source code">
            <a:extLst>
              <a:ext uri="{FF2B5EF4-FFF2-40B4-BE49-F238E27FC236}">
                <a16:creationId xmlns:a16="http://schemas.microsoft.com/office/drawing/2014/main" id="{2F68C784-4534-42EA-82F7-C74062481D54}"/>
              </a:ext>
            </a:extLst>
          </p:cNvPr>
          <p:cNvSpPr txBox="1"/>
          <p:nvPr/>
        </p:nvSpPr>
        <p:spPr>
          <a:xfrm>
            <a:off x="601941" y="3453780"/>
            <a:ext cx="1360112" cy="3282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 defTabSz="1219169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800" b="1" dirty="0">
                <a:latin typeface="Tenorite" panose="00000500000000000000" pitchFamily="2" charset="0"/>
              </a:rPr>
              <a:t>Source code</a:t>
            </a: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428CCF-C107-4D78-9FE5-540240F02ED8}"/>
              </a:ext>
            </a:extLst>
          </p:cNvPr>
          <p:cNvSpPr/>
          <p:nvPr/>
        </p:nvSpPr>
        <p:spPr>
          <a:xfrm>
            <a:off x="1955419" y="2745323"/>
            <a:ext cx="571711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4" name="int foo(void *q) {…">
            <a:extLst>
              <a:ext uri="{FF2B5EF4-FFF2-40B4-BE49-F238E27FC236}">
                <a16:creationId xmlns:a16="http://schemas.microsoft.com/office/drawing/2014/main" id="{A3CB9DC5-181B-4968-AE2D-38F0858BDC18}"/>
              </a:ext>
            </a:extLst>
          </p:cNvPr>
          <p:cNvSpPr txBox="1"/>
          <p:nvPr/>
        </p:nvSpPr>
        <p:spPr>
          <a:xfrm>
            <a:off x="592677" y="2172707"/>
            <a:ext cx="1376028" cy="11303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76B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int foo(void *q)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int *x = (int *)q;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return *x;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void bar(int *p, int </a:t>
            </a:r>
            <a:r>
              <a:rPr dirty="0" err="1"/>
              <a:t>len</a:t>
            </a:r>
            <a:r>
              <a:rPr dirty="0"/>
              <a:t>, int c)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for (int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&lt;</a:t>
            </a:r>
            <a:r>
              <a:rPr dirty="0" err="1"/>
              <a:t>len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p[</a:t>
            </a:r>
            <a:r>
              <a:rPr dirty="0" err="1"/>
              <a:t>i</a:t>
            </a:r>
            <a:r>
              <a:rPr dirty="0"/>
              <a:t>] += c;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void </a:t>
            </a:r>
            <a:r>
              <a:rPr dirty="0" err="1"/>
              <a:t>baz</a:t>
            </a:r>
            <a:r>
              <a:rPr dirty="0"/>
              <a:t>(int *s)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[2] = {1,2};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</a:t>
            </a:r>
            <a:r>
              <a:rPr dirty="0">
                <a:solidFill>
                  <a:srgbClr val="D41876"/>
                </a:solidFill>
              </a:rPr>
              <a:t> </a:t>
            </a:r>
            <a:r>
              <a:rPr dirty="0"/>
              <a:t>bar(arr,2,foo(s));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bar(s,1,0);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25" name="int foo(void *q) {…">
            <a:extLst>
              <a:ext uri="{FF2B5EF4-FFF2-40B4-BE49-F238E27FC236}">
                <a16:creationId xmlns:a16="http://schemas.microsoft.com/office/drawing/2014/main" id="{D3ABEBD4-8FF8-4086-A336-41B332B0CB25}"/>
              </a:ext>
            </a:extLst>
          </p:cNvPr>
          <p:cNvSpPr txBox="1"/>
          <p:nvPr/>
        </p:nvSpPr>
        <p:spPr>
          <a:xfrm>
            <a:off x="9889687" y="2151263"/>
            <a:ext cx="1570180" cy="120650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76B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int foo(void *q)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int *x = (int *)q;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return *x;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void bar(int *p : </a:t>
            </a:r>
            <a:r>
              <a:rPr dirty="0" err="1"/>
              <a:t>itype</a:t>
            </a:r>
            <a:r>
              <a:rPr dirty="0"/>
              <a:t>(_</a:t>
            </a:r>
            <a:r>
              <a:rPr dirty="0" err="1"/>
              <a:t>Array_ptr</a:t>
            </a:r>
            <a:r>
              <a:rPr dirty="0"/>
              <a:t>&lt;int&gt;) count(</a:t>
            </a:r>
            <a:r>
              <a:rPr dirty="0" err="1"/>
              <a:t>len</a:t>
            </a:r>
            <a:r>
              <a:rPr dirty="0"/>
              <a:t>), 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int </a:t>
            </a:r>
            <a:r>
              <a:rPr dirty="0" err="1"/>
              <a:t>len</a:t>
            </a:r>
            <a:r>
              <a:rPr dirty="0"/>
              <a:t>, int c)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for (int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&lt;</a:t>
            </a:r>
            <a:r>
              <a:rPr dirty="0" err="1"/>
              <a:t>len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p[</a:t>
            </a:r>
            <a:r>
              <a:rPr dirty="0" err="1"/>
              <a:t>i</a:t>
            </a:r>
            <a:r>
              <a:rPr dirty="0"/>
              <a:t>] += c;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void </a:t>
            </a:r>
            <a:r>
              <a:rPr dirty="0" err="1"/>
              <a:t>baz</a:t>
            </a:r>
            <a:r>
              <a:rPr dirty="0"/>
              <a:t>(int *s) {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 _Checked[2] = {1,2};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bar(arr,2,foo(s)); 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bar(s,1,0);</a:t>
            </a:r>
          </a:p>
          <a:p>
            <a:pPr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26" name="Typ3c infers which pointers should have checked types…">
            <a:extLst>
              <a:ext uri="{FF2B5EF4-FFF2-40B4-BE49-F238E27FC236}">
                <a16:creationId xmlns:a16="http://schemas.microsoft.com/office/drawing/2014/main" id="{5CCD68BC-596B-485B-892E-B96EA49AD1F9}"/>
              </a:ext>
            </a:extLst>
          </p:cNvPr>
          <p:cNvSpPr txBox="1"/>
          <p:nvPr/>
        </p:nvSpPr>
        <p:spPr>
          <a:xfrm>
            <a:off x="1539317" y="4568045"/>
            <a:ext cx="9704909" cy="134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228600" indent="-228600" defTabSz="1219169">
              <a:buSzPct val="100000"/>
              <a:buChar char="•"/>
              <a:defRPr sz="2800"/>
            </a:pPr>
            <a:r>
              <a:rPr b="1" dirty="0">
                <a:solidFill>
                  <a:schemeClr val="bg1"/>
                </a:solidFill>
                <a:latin typeface="Tenorite" panose="00000500000000000000" pitchFamily="2" charset="0"/>
              </a:rPr>
              <a:t>Typ3c</a:t>
            </a:r>
            <a:r>
              <a:rPr dirty="0">
                <a:solidFill>
                  <a:schemeClr val="bg1"/>
                </a:solidFill>
                <a:latin typeface="Tenorite" panose="00000500000000000000" pitchFamily="2" charset="0"/>
              </a:rPr>
              <a:t> infers which pointers should have </a:t>
            </a:r>
            <a:r>
              <a:rPr i="1" dirty="0">
                <a:solidFill>
                  <a:schemeClr val="bg1"/>
                </a:solidFill>
                <a:latin typeface="Tenorite" panose="00000500000000000000" pitchFamily="2" charset="0"/>
              </a:rPr>
              <a:t>checked types </a:t>
            </a:r>
          </a:p>
          <a:p>
            <a:pPr marL="228600" indent="-228600" defTabSz="1219169">
              <a:buSzPct val="100000"/>
              <a:buChar char="•"/>
              <a:defRPr sz="2800"/>
            </a:pPr>
            <a:r>
              <a:rPr b="1" dirty="0">
                <a:solidFill>
                  <a:schemeClr val="bg1"/>
                </a:solidFill>
                <a:latin typeface="Tenorite" panose="00000500000000000000" pitchFamily="2" charset="0"/>
              </a:rPr>
              <a:t>Boun3c</a:t>
            </a:r>
            <a:r>
              <a:rPr dirty="0">
                <a:solidFill>
                  <a:schemeClr val="bg1"/>
                </a:solidFill>
                <a:latin typeface="Tenorite" panose="00000500000000000000" pitchFamily="2" charset="0"/>
              </a:rPr>
              <a:t> infers </a:t>
            </a:r>
            <a:r>
              <a:rPr i="1" dirty="0">
                <a:solidFill>
                  <a:schemeClr val="bg1"/>
                </a:solidFill>
                <a:latin typeface="Tenorite" panose="00000500000000000000" pitchFamily="2" charset="0"/>
              </a:rPr>
              <a:t>bounds</a:t>
            </a:r>
            <a:r>
              <a:rPr dirty="0">
                <a:solidFill>
                  <a:schemeClr val="bg1"/>
                </a:solidFill>
                <a:latin typeface="Tenorite" panose="00000500000000000000" pitchFamily="2" charset="0"/>
              </a:rPr>
              <a:t> for array-type pointers</a:t>
            </a:r>
          </a:p>
          <a:p>
            <a:pPr marL="228600" indent="-228600" defTabSz="1219169">
              <a:buSzPct val="100000"/>
              <a:buChar char="•"/>
              <a:defRPr sz="2800"/>
            </a:pPr>
            <a:r>
              <a:rPr dirty="0">
                <a:solidFill>
                  <a:schemeClr val="bg1"/>
                </a:solidFill>
                <a:latin typeface="Tenorite" panose="00000500000000000000" pitchFamily="2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Tenorite" panose="00000500000000000000" pitchFamily="2" charset="0"/>
              </a:rPr>
              <a:t>Code An</a:t>
            </a:r>
            <a:r>
              <a:rPr b="1" dirty="0">
                <a:solidFill>
                  <a:schemeClr val="bg1"/>
                </a:solidFill>
                <a:latin typeface="Tenorite" panose="00000500000000000000" pitchFamily="2" charset="0"/>
              </a:rPr>
              <a:t>notator</a:t>
            </a:r>
            <a:r>
              <a:rPr dirty="0">
                <a:solidFill>
                  <a:schemeClr val="bg1"/>
                </a:solidFill>
                <a:latin typeface="Tenorite" panose="00000500000000000000" pitchFamily="2" charset="0"/>
              </a:rPr>
              <a:t> updates the original source code</a:t>
            </a:r>
          </a:p>
        </p:txBody>
      </p:sp>
    </p:spTree>
    <p:extLst>
      <p:ext uri="{BB962C8B-B14F-4D97-AF65-F5344CB8AC3E}">
        <p14:creationId xmlns:p14="http://schemas.microsoft.com/office/powerpoint/2010/main" val="31846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10" grpId="0" animBg="1" advAuto="0"/>
      <p:bldP spid="26" grpId="0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C97-67FD-4ADC-980C-C30EB2ED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3" y="0"/>
            <a:ext cx="10515600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/>
              </a:rPr>
              <a:t>Possible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103D-03E1-4A45-8EDA-E62BB82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2"/>
            <a:ext cx="10515600" cy="49445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Tenorite"/>
              </a:rPr>
              <a:t>Additional features to work on </a:t>
            </a:r>
            <a:br>
              <a:rPr lang="en-US" dirty="0"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Preprocessor-based erasure of Checked C annotations</a:t>
            </a: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8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Checking type safety of variadic functions</a:t>
            </a: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8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Additional restrictions on casting</a:t>
            </a: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8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Applying Z3 for validating bounds</a:t>
            </a: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8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Validating programmer-specified program invariants</a:t>
            </a: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b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sz="28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enorite"/>
              </a:rPr>
              <a:t>Getting real-world user feedback</a:t>
            </a:r>
            <a:br>
              <a:rPr lang="en-US" sz="3200" dirty="0">
                <a:latin typeface="Tenorite" panose="00000500000000000000" pitchFamily="2" charset="0"/>
              </a:rPr>
            </a:br>
            <a:endParaRPr lang="en-US" sz="3200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We </a:t>
            </a:r>
            <a:r>
              <a:rPr lang="en-US" sz="2800">
                <a:solidFill>
                  <a:schemeClr val="bg1"/>
                </a:solidFill>
                <a:latin typeface="Tenorite" panose="00000500000000000000" pitchFamily="2" charset="0"/>
              </a:rPr>
              <a:t>think Checked C </a:t>
            </a:r>
            <a:r>
              <a:rPr lang="en-US" sz="2800" dirty="0">
                <a:solidFill>
                  <a:schemeClr val="bg1"/>
                </a:solidFill>
                <a:latin typeface="Tenorite" panose="00000500000000000000" pitchFamily="2" charset="0"/>
              </a:rPr>
              <a:t>offers real value for security-critical projects using C</a:t>
            </a:r>
          </a:p>
          <a:p>
            <a:pPr marL="0" indent="0">
              <a:buNone/>
            </a:pP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CD81-7A91-49CE-9B57-37BB797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2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C97-67FD-4ADC-980C-C30EB2ED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3" y="0"/>
            <a:ext cx="10515600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Checked C : 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103D-03E1-4A45-8EDA-E62BB82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Helps C code achieve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type safety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Prevents many zero-day vulnerabilities</a:t>
            </a:r>
            <a:b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Uses both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static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checking and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runtime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checking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Allows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incremental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and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semi-automatic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addition of Checked C annotations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Low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code size and execution time overheads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Strictly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backwards-compatible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with C</a:t>
            </a:r>
          </a:p>
          <a:p>
            <a:pPr marL="0" indent="0">
              <a:buNone/>
            </a:pP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CD81-7A91-49CE-9B57-37BB797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E75F-911C-47AA-BD4C-D16ED169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637"/>
            <a:ext cx="10515600" cy="620683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/>
              </a:rPr>
            </a:br>
            <a:br>
              <a:rPr lang="en-US" b="1" dirty="0">
                <a:latin typeface="Tenorite"/>
              </a:rPr>
            </a:br>
            <a:br>
              <a:rPr lang="en-US" b="1" dirty="0">
                <a:latin typeface="Tenorite"/>
              </a:rPr>
            </a:br>
            <a:br>
              <a:rPr lang="en-US" b="1" dirty="0">
                <a:latin typeface="Tenorite"/>
              </a:rPr>
            </a:br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/>
              </a:rPr>
              <a:t>Thank You</a:t>
            </a: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/>
              </a:rPr>
              <a:t>Checked C repositories:</a:t>
            </a:r>
            <a:br>
              <a:rPr lang="en-US" b="1" dirty="0">
                <a:latin typeface="Tenorite" panose="00000500000000000000" pitchFamily="2" charset="0"/>
              </a:rPr>
            </a:br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/>
                <a:hlinkClick r:id="rId2"/>
              </a:rPr>
              <a:t>https://github.com/microsoft/checked-clang</a:t>
            </a:r>
            <a:br>
              <a:rPr lang="en-US" b="1" dirty="0">
                <a:latin typeface="Tenorite" panose="00000500000000000000" pitchFamily="2" charset="0"/>
              </a:rPr>
            </a:br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/>
                <a:hlinkClick r:id="rId3"/>
              </a:rPr>
              <a:t>https://github.com/microsoft/checkedc</a:t>
            </a: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br>
              <a:rPr lang="en-US" b="1" dirty="0">
                <a:latin typeface="Tenorite" panose="00000500000000000000" pitchFamily="2" charset="0"/>
              </a:rPr>
            </a:br>
            <a:endParaRPr lang="en-US" b="1" dirty="0">
              <a:gradFill>
                <a:gsLst>
                  <a:gs pos="0">
                    <a:srgbClr val="D8A4AA"/>
                  </a:gs>
                  <a:gs pos="53000">
                    <a:srgbClr val="785DA3"/>
                  </a:gs>
                  <a:gs pos="100000">
                    <a:srgbClr val="003399"/>
                  </a:gs>
                </a:gsLst>
                <a:lin ang="0" scaled="1"/>
              </a:gradFill>
              <a:latin typeface="Tenorite" panose="000005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1E6AD-365F-42F4-8C86-E1873F4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195440-EBF1-4007-8540-47C725E1C4C0}"/>
              </a:ext>
            </a:extLst>
          </p:cNvPr>
          <p:cNvSpPr/>
          <p:nvPr/>
        </p:nvSpPr>
        <p:spPr>
          <a:xfrm>
            <a:off x="3136415" y="1835798"/>
            <a:ext cx="5919170" cy="760836"/>
          </a:xfrm>
          <a:prstGeom prst="roundRect">
            <a:avLst>
              <a:gd name="adj" fmla="val 6346"/>
            </a:avLst>
          </a:prstGeom>
          <a:noFill/>
          <a:ln>
            <a:gradFill flip="none" rotWithShape="1">
              <a:gsLst>
                <a:gs pos="0">
                  <a:srgbClr val="D8A4AA"/>
                </a:gs>
                <a:gs pos="53000">
                  <a:srgbClr val="785DA3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47EC-5E35-4D6B-9CE2-37EC45B18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146"/>
            <a:ext cx="10515600" cy="52663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Checked C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Key design choices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Core concepts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Advanced features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Impact on performance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Semi-automated Tool for Adding Checked C Annotations</a:t>
            </a:r>
            <a:b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/>
              </a:rPr>
              <a:t>Possible Next Steps</a:t>
            </a:r>
            <a:br>
              <a:rPr lang="en-US" dirty="0">
                <a:latin typeface="Tenorite" panose="00000500000000000000" pitchFamily="2" charset="0"/>
              </a:rPr>
            </a:b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Q And A</a:t>
            </a:r>
          </a:p>
          <a:p>
            <a:endParaRPr lang="en-US" sz="2400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C39DE-9258-4ACA-B0D1-35071A53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54"/>
            <a:ext cx="10515600" cy="1357732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C055B-DD98-45F7-8995-25E3E982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C97-67FD-4ADC-980C-C30EB2ED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Checked C :  Key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103D-03E1-4A45-8EDA-E62BB82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Tenorite" panose="00000500000000000000" pitchFamily="2" charset="0"/>
              </a:rPr>
              <a:t>Type safety guaranteed by compiler with low cost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Excludes use-after-free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New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pointer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and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array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types that are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bounds-checked</a:t>
            </a:r>
            <a:b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Uses information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already present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in the program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Is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 data-layout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compatible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Uses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static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checking and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runtime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CD81-7A91-49CE-9B57-37BB797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C97-67FD-4ADC-980C-C30EB2ED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Checked C :  Key Design Choices …contd.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103D-03E1-4A45-8EDA-E62BB82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734"/>
            <a:ext cx="10515600" cy="4354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Can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incrementally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add Checked C annotations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Strictly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backwards-compatible</a:t>
            </a:r>
            <a:b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Tool for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semi-automatic 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annotation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Checked C annotations can be </a:t>
            </a:r>
            <a: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  <a:t>removed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by a preprocessor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(alternative syntax proposed)</a:t>
            </a:r>
            <a:br>
              <a:rPr lang="en-US" dirty="0">
                <a:solidFill>
                  <a:srgbClr val="D8A4AA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CD81-7A91-49CE-9B57-37BB797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056D-F2B9-4F5F-B16C-95290D2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04"/>
            <a:ext cx="10515600" cy="131701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Concepts of Checked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0E8A-80AD-48D2-9E42-AD5DB190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755280"/>
            <a:ext cx="10515600" cy="4421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enorite" panose="00000500000000000000" pitchFamily="2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New Types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Bounds Declarations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Checking Bounds Declarations</a:t>
            </a:r>
          </a:p>
          <a:p>
            <a:r>
              <a:rPr lang="en-US" sz="4000" dirty="0">
                <a:solidFill>
                  <a:schemeClr val="bg1"/>
                </a:solidFill>
                <a:latin typeface="Tenorite" panose="00000500000000000000" pitchFamily="2" charset="0"/>
                <a:cs typeface="Calibri" panose="020F0502020204030204" pitchFamily="34" charset="0"/>
              </a:rPr>
              <a:t>Checked Scopes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DD8AE-BD91-4132-985F-AB9FB93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95A0-3A6A-4C25-8721-98C71841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0"/>
            <a:ext cx="10515600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 1: New Pointer Type </a:t>
            </a:r>
            <a:r>
              <a:rPr lang="en-US" b="1" dirty="0">
                <a:solidFill>
                  <a:srgbClr val="D8A4AA"/>
                </a:solidFill>
                <a:latin typeface="Tenorite" panose="00000500000000000000" pitchFamily="2" charset="0"/>
              </a:rPr>
              <a:t>_</a:t>
            </a:r>
            <a:r>
              <a:rPr lang="en-US" b="1" dirty="0" err="1">
                <a:solidFill>
                  <a:srgbClr val="D8A4AA"/>
                </a:solidFill>
                <a:latin typeface="Tenorite" panose="00000500000000000000" pitchFamily="2" charset="0"/>
              </a:rPr>
              <a:t>Ptr</a:t>
            </a:r>
            <a:endParaRPr lang="en-US" b="1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20EF-7DCE-430B-813C-5A64DA42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12" y="1649593"/>
            <a:ext cx="4319284" cy="49258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Points to a single object of type T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Pointer arithmetic is not allowed – pointer can be used for dereference only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Non-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nullness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is checked at runtime,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B17B4-5099-4873-9334-3D321967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2CF5D-DB02-4C6A-931F-A6D5A74B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881"/>
              </p:ext>
            </p:extLst>
          </p:nvPr>
        </p:nvGraphicFramePr>
        <p:xfrm>
          <a:off x="5095833" y="1479586"/>
          <a:ext cx="6561237" cy="41952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75361">
                  <a:extLst>
                    <a:ext uri="{9D8B030D-6E8A-4147-A177-3AD203B41FA5}">
                      <a16:colId xmlns:a16="http://schemas.microsoft.com/office/drawing/2014/main" val="2959768791"/>
                    </a:ext>
                  </a:extLst>
                </a:gridCol>
                <a:gridCol w="3785876">
                  <a:extLst>
                    <a:ext uri="{9D8B030D-6E8A-4147-A177-3AD203B41FA5}">
                      <a16:colId xmlns:a16="http://schemas.microsoft.com/office/drawing/2014/main" val="3488159631"/>
                    </a:ext>
                  </a:extLst>
                </a:gridCol>
              </a:tblGrid>
              <a:tr h="104880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T   *x;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&lt;T&gt;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548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 *p;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&lt;int&gt; 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3642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const int *p;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&lt;const int&gt; 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0287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 x;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 *const p = &amp;x;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 x;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const 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&lt;int&gt; p = &amp;x;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9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95A0-3A6A-4C25-8721-98C71841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7" y="43475"/>
            <a:ext cx="11362624" cy="1325563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D8A4AA"/>
                    </a:gs>
                    <a:gs pos="53000">
                      <a:srgbClr val="785DA3"/>
                    </a:gs>
                    <a:gs pos="100000">
                      <a:srgbClr val="003399"/>
                    </a:gs>
                  </a:gsLst>
                  <a:lin ang="0" scaled="1"/>
                </a:gradFill>
                <a:latin typeface="Tenorite" panose="00000500000000000000" pitchFamily="2" charset="0"/>
              </a:rPr>
              <a:t>Core Concept 1: New Pointer Type </a:t>
            </a:r>
            <a:r>
              <a:rPr lang="en-US" b="1" dirty="0">
                <a:solidFill>
                  <a:srgbClr val="D8A4AA"/>
                </a:solidFill>
                <a:latin typeface="Tenorite" panose="00000500000000000000" pitchFamily="2" charset="0"/>
              </a:rPr>
              <a:t>_</a:t>
            </a:r>
            <a:r>
              <a:rPr lang="en-US" b="1" dirty="0" err="1">
                <a:solidFill>
                  <a:srgbClr val="D8A4AA"/>
                </a:solidFill>
                <a:latin typeface="Tenorite" panose="00000500000000000000" pitchFamily="2" charset="0"/>
              </a:rPr>
              <a:t>Array_ptr</a:t>
            </a:r>
            <a:endParaRPr lang="en-US" b="1" dirty="0">
              <a:solidFill>
                <a:srgbClr val="D8A4AA"/>
              </a:solidFill>
              <a:latin typeface="Tenorit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20EF-7DCE-430B-813C-5A64DA42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37" y="1842583"/>
            <a:ext cx="4319284" cy="49258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Points to an element of an array of type T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Pointer arithmetic allowed</a:t>
            </a:r>
            <a:b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Tenorite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Non-</a:t>
            </a:r>
            <a:r>
              <a:rPr lang="en-US" dirty="0" err="1">
                <a:solidFill>
                  <a:schemeClr val="bg1"/>
                </a:solidFill>
                <a:latin typeface="Tenorite" panose="00000500000000000000" pitchFamily="2" charset="0"/>
              </a:rPr>
              <a:t>nullness</a:t>
            </a:r>
            <a:r>
              <a:rPr lang="en-US" dirty="0">
                <a:solidFill>
                  <a:schemeClr val="bg1"/>
                </a:solidFill>
                <a:latin typeface="Tenorite" panose="00000500000000000000" pitchFamily="2" charset="0"/>
              </a:rPr>
              <a:t> and bounds checked at runtime,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B17B4-5099-4873-9334-3D321967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5FE-86D4-4565-B3EE-0E62A826E12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2CF5D-DB02-4C6A-931F-A6D5A74B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50371"/>
              </p:ext>
            </p:extLst>
          </p:nvPr>
        </p:nvGraphicFramePr>
        <p:xfrm>
          <a:off x="4815534" y="1479586"/>
          <a:ext cx="6538266" cy="41952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2390">
                  <a:extLst>
                    <a:ext uri="{9D8B030D-6E8A-4147-A177-3AD203B41FA5}">
                      <a16:colId xmlns:a16="http://schemas.microsoft.com/office/drawing/2014/main" val="2959768791"/>
                    </a:ext>
                  </a:extLst>
                </a:gridCol>
                <a:gridCol w="3785876">
                  <a:extLst>
                    <a:ext uri="{9D8B030D-6E8A-4147-A177-3AD203B41FA5}">
                      <a16:colId xmlns:a16="http://schemas.microsoft.com/office/drawing/2014/main" val="3488159631"/>
                    </a:ext>
                  </a:extLst>
                </a:gridCol>
              </a:tblGrid>
              <a:tr h="1048803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T   *x = “”;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Array_ptr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&lt;T&gt; x = “”;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02548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  x[] = {};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  x  _Checked[] = {};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3642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const char *p = “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Array_ptr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&lt;const char&gt; p = “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0287"/>
                  </a:ext>
                </a:extLst>
              </a:tr>
              <a:tr h="10488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char *</a:t>
                      </a:r>
                      <a:br>
                        <a:rPr lang="en-US" sz="2000" dirty="0"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</a:rPr>
                        <a:t>foo(char p[]);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Array_ptr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&lt;char&gt; </a:t>
                      </a:r>
                      <a:br>
                        <a:rPr lang="en-US" sz="2000" dirty="0"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</a:rPr>
                        <a:t>foo(char p _Checked[]);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78D7E748D7641A04150823D156C35" ma:contentTypeVersion="10" ma:contentTypeDescription="Create a new document." ma:contentTypeScope="" ma:versionID="96a3c6e5e362f29957aabfbcd3a04537">
  <xsd:schema xmlns:xsd="http://www.w3.org/2001/XMLSchema" xmlns:xs="http://www.w3.org/2001/XMLSchema" xmlns:p="http://schemas.microsoft.com/office/2006/metadata/properties" xmlns:ns2="d9a34a44-9b5a-4ec4-84e9-1a57a824d514" xmlns:ns3="237fa0d0-0f00-43a3-a0f2-dea58dab9fdb" targetNamespace="http://schemas.microsoft.com/office/2006/metadata/properties" ma:root="true" ma:fieldsID="474228de0dc016441f7eb54b111effb3" ns2:_="" ns3:_="">
    <xsd:import namespace="d9a34a44-9b5a-4ec4-84e9-1a57a824d514"/>
    <xsd:import namespace="237fa0d0-0f00-43a3-a0f2-dea58dab9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34a44-9b5a-4ec4-84e9-1a57a824d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fa0d0-0f00-43a3-a0f2-dea58dab9f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7fa0d0-0f00-43a3-a0f2-dea58dab9fdb">
      <UserInfo>
        <DisplayName>David Tarditi</DisplayName>
        <AccountId>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84FE2D-4A78-4A3A-9697-C982C53BDA12}">
  <ds:schemaRefs>
    <ds:schemaRef ds:uri="237fa0d0-0f00-43a3-a0f2-dea58dab9fdb"/>
    <ds:schemaRef ds:uri="d9a34a44-9b5a-4ec4-84e9-1a57a824d5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0A34FAF-A9E5-4034-91A0-67BB225D00B2}">
  <ds:schemaRefs>
    <ds:schemaRef ds:uri="http://purl.org/dc/terms/"/>
    <ds:schemaRef ds:uri="d9a34a44-9b5a-4ec4-84e9-1a57a824d51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237fa0d0-0f00-43a3-a0f2-dea58dab9fd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D450719-5868-4A69-930B-AB450CD206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13977</TotalTime>
  <Words>3538</Words>
  <Application>Microsoft Office PowerPoint</Application>
  <PresentationFormat>Widescreen</PresentationFormat>
  <Paragraphs>513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CHECKED C Enabling Type Safe C Code</vt:lpstr>
      <vt:lpstr>PowerPoint Presentation</vt:lpstr>
      <vt:lpstr>Background of Checked C</vt:lpstr>
      <vt:lpstr>Outline</vt:lpstr>
      <vt:lpstr>Checked C :  Key Design Choices</vt:lpstr>
      <vt:lpstr>Checked C :  Key Design Choices …contd.</vt:lpstr>
      <vt:lpstr>Core Concepts of Checked C</vt:lpstr>
      <vt:lpstr>Core Concept 1: New Pointer Type _Ptr</vt:lpstr>
      <vt:lpstr>Core Concept 1: New Pointer Type _Array_ptr</vt:lpstr>
      <vt:lpstr>Core Concept 2: Bounds Declarations</vt:lpstr>
      <vt:lpstr>Bounds Declarations: Forms</vt:lpstr>
      <vt:lpstr>Core Concept 3:  Checking Bounds Declarations</vt:lpstr>
      <vt:lpstr>Checking Bounds at Runtime</vt:lpstr>
      <vt:lpstr>Checking Bounds Declarations Statically</vt:lpstr>
      <vt:lpstr>Bounds Declarations: Summary</vt:lpstr>
      <vt:lpstr>Another New Pointer Type: _Nt_array_ptr</vt:lpstr>
      <vt:lpstr>Core Concept 4: Checked Scopes</vt:lpstr>
      <vt:lpstr>Advanced Features of Checked C</vt:lpstr>
      <vt:lpstr>Bounds-safe Interfaces</vt:lpstr>
      <vt:lpstr>Dynamic Bounds Cast</vt:lpstr>
      <vt:lpstr>Bounds Widening</vt:lpstr>
      <vt:lpstr>Generic Functions for Type Safety</vt:lpstr>
      <vt:lpstr>Generic Structs for Type Safety </vt:lpstr>
      <vt:lpstr>Existentially Quantified Types</vt:lpstr>
      <vt:lpstr>Redeclaring Bounds : Where Clauses</vt:lpstr>
      <vt:lpstr>Specifying Pre/Post Conditions with Where Clauses</vt:lpstr>
      <vt:lpstr>Impact on Performance</vt:lpstr>
      <vt:lpstr>Impact on Performance</vt:lpstr>
      <vt:lpstr>Impact on Performance</vt:lpstr>
      <vt:lpstr>Adding Checked C Annotations</vt:lpstr>
      <vt:lpstr>3C Algorithm Overview</vt:lpstr>
      <vt:lpstr>Possible Next Steps</vt:lpstr>
      <vt:lpstr>Checked C :  Recap</vt:lpstr>
      <vt:lpstr>      Thank You   Checked C repositories: https://github.com/microsoft/checked-clang https://github.com/microsoft/checkedc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CHECKED C REVIEW</dc:title>
  <dc:creator>Sulekha Kulkarni</dc:creator>
  <cp:lastModifiedBy>Sulekha Kulkarni</cp:lastModifiedBy>
  <cp:revision>463</cp:revision>
  <dcterms:created xsi:type="dcterms:W3CDTF">2021-04-20T11:39:45Z</dcterms:created>
  <dcterms:modified xsi:type="dcterms:W3CDTF">2021-09-29T22:10:33Z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0x010100BD678D7E748D7641A04150823D156C35</vt:lpwstr>
  </property>
</Properties>
</file>