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426" r:id="rId3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B1BDCE51-EC85-49DD-8FDC-4E7B7EFFD44E}">
          <p14:sldIdLst/>
        </p14:section>
        <p14:section name="Summary" id="{84DBF0DA-2434-444E-AA27-F7098BAFF4A5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orient="horz" pos="2256">
          <p15:clr>
            <a:srgbClr val="A4A3A4"/>
          </p15:clr>
        </p15:guide>
        <p15:guide id="4" pos="288" userDrawn="1">
          <p15:clr>
            <a:srgbClr val="A4A3A4"/>
          </p15:clr>
        </p15:guide>
        <p15:guide id="5" orient="horz" pos="1200">
          <p15:clr>
            <a:srgbClr val="A4A3A4"/>
          </p15:clr>
        </p15:guide>
        <p15:guide id="6" pos="3216">
          <p15:clr>
            <a:srgbClr val="A4A3A4"/>
          </p15:clr>
        </p15:guide>
        <p15:guide id="7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C6"/>
    <a:srgbClr val="FF9900"/>
    <a:srgbClr val="0193C5"/>
    <a:srgbClr val="FFFFFF"/>
    <a:srgbClr val="FFB612"/>
    <a:srgbClr val="F4F4F4"/>
    <a:srgbClr val="202122"/>
    <a:srgbClr val="F8F8F8"/>
    <a:srgbClr val="EAEAE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94197" autoAdjust="0"/>
  </p:normalViewPr>
  <p:slideViewPr>
    <p:cSldViewPr>
      <p:cViewPr varScale="1">
        <p:scale>
          <a:sx n="68" d="100"/>
          <a:sy n="68" d="100"/>
        </p:scale>
        <p:origin x="1248" y="56"/>
      </p:cViewPr>
      <p:guideLst>
        <p:guide orient="horz" pos="768"/>
        <p:guide pos="816"/>
        <p:guide orient="horz" pos="2256"/>
        <p:guide pos="288"/>
        <p:guide orient="horz" pos="1200"/>
        <p:guide pos="3216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24"/>
    </p:cViewPr>
  </p:sorterViewPr>
  <p:notesViewPr>
    <p:cSldViewPr showGuides="1">
      <p:cViewPr varScale="1">
        <p:scale>
          <a:sx n="67" d="100"/>
          <a:sy n="67" d="100"/>
        </p:scale>
        <p:origin x="-32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61FC02A-937E-404A-ABD4-E2B9AAC41D37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D115837-D244-42D1-BF81-4E35ABCFD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0192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CE542-8E4A-4E11-99F1-E9191A368D16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0F54-D667-4AA4-9BAB-3657F70C3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5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EE6C-7906-4A39-B02A-3C89CB2A2F2A}" type="datetime1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AD0E544-1850-42E2-B277-AAB3DEE9D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248400" cy="5635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rgbClr val="FEF8F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1CC0-13FB-403D-90B7-9F3FA4F156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5D50-C10A-433D-859A-A5E860DAA9E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1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81000" y="1219200"/>
            <a:ext cx="8178827" cy="471490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3200" smtClean="0">
                <a:solidFill>
                  <a:schemeClr val="bg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By the end of this lesson you will be able to:</a:t>
            </a:r>
          </a:p>
        </p:txBody>
      </p:sp>
      <p:sp>
        <p:nvSpPr>
          <p:cNvPr id="4" name="Title 3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200" y="381000"/>
            <a:ext cx="8229600" cy="48736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FEF8FD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2258755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97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ee\Downloads\keyboard-and-mouse-in-an-office_z1tMnEvu.jpg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5"/>
          <a:stretch/>
        </p:blipFill>
        <p:spPr bwMode="auto">
          <a:xfrm>
            <a:off x="0" y="0"/>
            <a:ext cx="9134475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"/>
          <a:stretch/>
        </p:blipFill>
        <p:spPr bwMode="auto">
          <a:xfrm>
            <a:off x="0" y="381000"/>
            <a:ext cx="660952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81000" y="381000"/>
            <a:ext cx="6248400" cy="5635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rgbClr val="FEF8FD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419319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Lee\Downloads\hand-write-a-html-source-code_GkPPaFBO.jpg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r="2629" b="32890"/>
          <a:stretch/>
        </p:blipFill>
        <p:spPr bwMode="auto">
          <a:xfrm>
            <a:off x="0" y="1"/>
            <a:ext cx="9144000" cy="631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"/>
          <a:stretch/>
        </p:blipFill>
        <p:spPr bwMode="auto">
          <a:xfrm>
            <a:off x="0" y="381000"/>
            <a:ext cx="660952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81000" y="381000"/>
            <a:ext cx="6248400" cy="5635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rgbClr val="FEF8FD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352115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Lee\My Documents\Downloads\male-hands-typing-on-a-laptop_MyPfr9Bd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9"/>
          <a:stretch/>
        </p:blipFill>
        <p:spPr bwMode="auto">
          <a:xfrm>
            <a:off x="1" y="1"/>
            <a:ext cx="9144000" cy="631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6"/>
          <a:stretch/>
        </p:blipFill>
        <p:spPr bwMode="auto">
          <a:xfrm>
            <a:off x="0" y="3810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81000" y="381000"/>
            <a:ext cx="6248400" cy="5635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rgbClr val="FEF8FD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42865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116EC-25E3-4F71-9326-BF0AFE488B0E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1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AD0E544-1850-42E2-B277-AAB3DEE9D7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6350296"/>
            <a:ext cx="2401626" cy="5364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53150" y="6490648"/>
            <a:ext cx="2901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kern="1200" cap="all" dirty="0">
                <a:solidFill>
                  <a:schemeClr val="bg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lang="en-US" sz="1200" b="0" i="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&amp;</a:t>
            </a:r>
            <a:r>
              <a:rPr lang="en-US" sz="1200" b="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Property of Checkmarx</a:t>
            </a:r>
            <a:endParaRPr lang="en-US" sz="12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2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635F-1BEC-4049-B471-DDB9668FAA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144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8065D50-C10A-433D-859A-A5E860DAA9E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6365175"/>
            <a:ext cx="2401626" cy="5364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53150" y="6490648"/>
            <a:ext cx="2901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cap="all" dirty="0">
                <a:solidFill>
                  <a:prstClr val="white"/>
                </a:solidFill>
                <a:cs typeface="Arial" pitchFamily="34" charset="0"/>
              </a:rPr>
              <a:t>©</a:t>
            </a:r>
            <a:r>
              <a:rPr lang="en-US" sz="1200" cap="all" dirty="0">
                <a:solidFill>
                  <a:prstClr val="white"/>
                </a:solidFill>
              </a:rPr>
              <a:t> </a:t>
            </a: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Confidential &amp; Property of Checkmarx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81000" y="381000"/>
            <a:ext cx="6248400" cy="563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2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72" r:id="rId2"/>
    <p:sldLayoutId id="2147483773" r:id="rId3"/>
    <p:sldLayoutId id="2147483774" r:id="rId4"/>
    <p:sldLayoutId id="2147483775" r:id="rId5"/>
    <p:sldLayoutId id="214748377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2400" y="427037"/>
            <a:ext cx="8229600" cy="48736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EF8FD"/>
                </a:solidFill>
              </a:rPr>
              <a:t>Example: How Checkmarx finds </a:t>
            </a:r>
            <a:r>
              <a:rPr lang="en-US" sz="2400" dirty="0" err="1">
                <a:solidFill>
                  <a:srgbClr val="FEF8FD"/>
                </a:solidFill>
              </a:rPr>
              <a:t>Sql</a:t>
            </a:r>
            <a:r>
              <a:rPr lang="en-US" sz="2400" dirty="0">
                <a:solidFill>
                  <a:srgbClr val="FEF8FD"/>
                </a:solidFill>
              </a:rPr>
              <a:t> Injection?</a:t>
            </a:r>
          </a:p>
        </p:txBody>
      </p:sp>
      <p:sp>
        <p:nvSpPr>
          <p:cNvPr id="32" name="Rounded Rectangle 86"/>
          <p:cNvSpPr/>
          <p:nvPr>
            <p:custDataLst>
              <p:tags r:id="rId2"/>
            </p:custDataLst>
          </p:nvPr>
        </p:nvSpPr>
        <p:spPr>
          <a:xfrm>
            <a:off x="786" y="1289859"/>
            <a:ext cx="9143214" cy="3434541"/>
          </a:xfrm>
          <a:prstGeom prst="roundRect">
            <a:avLst>
              <a:gd name="adj" fmla="val 18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84" y="1219200"/>
            <a:ext cx="8022704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914400"/>
            <a:ext cx="1228725" cy="3971925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914400" y="4642659"/>
            <a:ext cx="1828800" cy="457200"/>
          </a:xfrm>
          <a:prstGeom prst="wedgeRoundRectCallout">
            <a:avLst>
              <a:gd name="adj1" fmla="val -26682"/>
              <a:gd name="adj2" fmla="val -137985"/>
              <a:gd name="adj3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FFFFFF"/>
                </a:solidFill>
              </a:rPr>
              <a:t>CxList</a:t>
            </a:r>
            <a:r>
              <a:rPr lang="en-US" sz="1000" b="1" dirty="0">
                <a:solidFill>
                  <a:srgbClr val="FFFFFF"/>
                </a:solidFill>
              </a:rPr>
              <a:t> </a:t>
            </a:r>
            <a:r>
              <a:rPr lang="en-US" sz="1000" b="1" dirty="0" err="1">
                <a:solidFill>
                  <a:srgbClr val="FFFFFF"/>
                </a:solidFill>
              </a:rPr>
              <a:t>db</a:t>
            </a:r>
            <a:r>
              <a:rPr lang="en-US" sz="1000" b="1" dirty="0">
                <a:solidFill>
                  <a:srgbClr val="FFFFFF"/>
                </a:solidFill>
              </a:rPr>
              <a:t> = </a:t>
            </a:r>
            <a:r>
              <a:rPr lang="en-US" sz="1000" b="1" dirty="0" err="1">
                <a:solidFill>
                  <a:srgbClr val="FFFFFF"/>
                </a:solidFill>
              </a:rPr>
              <a:t>Find_DB_In</a:t>
            </a:r>
            <a:r>
              <a:rPr lang="en-US" sz="1000" b="1" dirty="0">
                <a:solidFill>
                  <a:srgbClr val="FFFFFF"/>
                </a:solidFill>
              </a:rPr>
              <a:t>();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530642" y="2476500"/>
            <a:ext cx="2727158" cy="342900"/>
          </a:xfrm>
          <a:prstGeom prst="wedgeRoundRectCallout">
            <a:avLst>
              <a:gd name="adj1" fmla="val -27123"/>
              <a:gd name="adj2" fmla="val -169564"/>
              <a:gd name="adj3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FFFFFF"/>
                </a:solidFill>
              </a:rPr>
              <a:t>CxList</a:t>
            </a:r>
            <a:r>
              <a:rPr lang="en-US" sz="1000" b="1" dirty="0">
                <a:solidFill>
                  <a:srgbClr val="FFFFFF"/>
                </a:solidFill>
              </a:rPr>
              <a:t> inputs = </a:t>
            </a:r>
            <a:r>
              <a:rPr lang="en-US" sz="1000" b="1" dirty="0" err="1">
                <a:solidFill>
                  <a:srgbClr val="FFFFFF"/>
                </a:solidFill>
              </a:rPr>
              <a:t>Find_Interactive_Inputs</a:t>
            </a:r>
            <a:r>
              <a:rPr lang="en-US" sz="1000" b="1" dirty="0">
                <a:solidFill>
                  <a:srgbClr val="FFFFFF"/>
                </a:solidFill>
              </a:rPr>
              <a:t>();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09071" y="5641946"/>
            <a:ext cx="860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/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result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inputs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.InfluencingOnAndNotSanitized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, sanitize);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29462" y="5549613"/>
            <a:ext cx="3810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he-IL" sz="3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09071" y="5337984"/>
            <a:ext cx="860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/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result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inputs          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sanitize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db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ea typeface="MS Gothic" panose="020B0609070205080204" pitchFamily="49" charset="-128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5499909"/>
            <a:ext cx="1295400" cy="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53000" y="5505711"/>
            <a:ext cx="1295400" cy="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05336" y="5217016"/>
            <a:ext cx="3810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he-IL" sz="3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61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build="allAtOnce"/>
      <p:bldP spid="16" grpId="1" build="allAtOnce"/>
      <p:bldP spid="23" grpId="0" build="allAtOnce"/>
      <p:bldP spid="23" grpId="1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Direct&lt;/TransitionType&gt;&#10;  &lt;UniqueID&gt;0&lt;/UniqueID&gt;&#10;  &lt;ShowPreviews&gt;true&lt;/ShowPreviews&gt;&#10;  &lt;ShowReviews&gt;true&lt;/ShowReviews&gt;&#10;  &lt;ShowHeaderTitle&gt;true&lt;/ShowHeaderTitle&gt;&#10;  &lt;ShowHeaderNumber&gt;false&lt;/ShowHeaderNumber&gt;&#10;  &lt;SectionTemplate&gt;Template2&lt;/SectionTemplate&gt;&#10;  &lt;SectionTemplateColor&gt;&#10;    &lt;A&gt;255&lt;/A&gt;&#10;    &lt;R&gt;205&lt;/R&gt;&#10;    &lt;G&gt;92&lt;/G&gt;&#10;    &lt;B&gt;92&lt;/B&gt;&#10;    &lt;ScA&gt;1&lt;/ScA&gt;&#10;    &lt;ScR&gt;0.610495567&lt;/ScR&gt;&#10;    &lt;ScG&gt;0.107023105&lt;/ScG&gt;&#10;    &lt;ScB&gt;0.107023105&lt;/ScB&gt;&#10;  &lt;/SectionTemplateColor&gt;&#10;  &lt;SectionArrangement&gt;Simple&lt;/SectionArrangement&gt;&#10;&lt;/PresentationMetadata&gt;"/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Custom Design">
  <a:themeElements>
    <a:clrScheme name="התאמה אישית 2">
      <a:dk1>
        <a:sysClr val="windowText" lastClr="000000"/>
      </a:dk1>
      <a:lt1>
        <a:srgbClr val="0093C6"/>
      </a:lt1>
      <a:dk2>
        <a:srgbClr val="99C6E6"/>
      </a:dk2>
      <a:lt2>
        <a:srgbClr val="393939"/>
      </a:lt2>
      <a:accent1>
        <a:srgbClr val="034984"/>
      </a:accent1>
      <a:accent2>
        <a:srgbClr val="2F95EB"/>
      </a:accent2>
      <a:accent3>
        <a:srgbClr val="079AA2"/>
      </a:accent3>
      <a:accent4>
        <a:srgbClr val="27DACF"/>
      </a:accent4>
      <a:accent5>
        <a:srgbClr val="46164A"/>
      </a:accent5>
      <a:accent6>
        <a:srgbClr val="762E9E"/>
      </a:accent6>
      <a:hlink>
        <a:srgbClr val="F76E19"/>
      </a:hlink>
      <a:folHlink>
        <a:srgbClr val="F6AD1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54489</TotalTime>
  <Words>43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Gothic</vt:lpstr>
      <vt:lpstr>Arial</vt:lpstr>
      <vt:lpstr>Calibri</vt:lpstr>
      <vt:lpstr>Courier New</vt:lpstr>
      <vt:lpstr>3_Custom Design</vt:lpstr>
      <vt:lpstr>4_Custom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assafp</dc:creator>
  <cp:lastModifiedBy>Jeffrey Hsiao</cp:lastModifiedBy>
  <cp:revision>898</cp:revision>
  <dcterms:created xsi:type="dcterms:W3CDTF">2012-05-07T14:49:39Z</dcterms:created>
  <dcterms:modified xsi:type="dcterms:W3CDTF">2018-08-07T11:03:01Z</dcterms:modified>
</cp:coreProperties>
</file>