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25b272e931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25b272e931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Zak and Tyler</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GB"/>
              <a:t>The internal systems have been built within the Docker Engine which would be called a container which can </a:t>
            </a:r>
            <a:r>
              <a:rPr lang="en-GB"/>
              <a:t>easily</a:t>
            </a:r>
            <a:r>
              <a:rPr lang="en-GB"/>
              <a:t> deploy and host the </a:t>
            </a:r>
            <a:r>
              <a:rPr lang="en-GB"/>
              <a:t>environment.</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GB"/>
              <a:t>Internal systems build with Docker</a:t>
            </a:r>
            <a:endParaRPr/>
          </a:p>
          <a:p>
            <a:pPr indent="-298450" lvl="0" marL="457200" rtl="0" algn="l">
              <a:spcBef>
                <a:spcPts val="0"/>
              </a:spcBef>
              <a:spcAft>
                <a:spcPts val="0"/>
              </a:spcAft>
              <a:buSzPts val="1100"/>
              <a:buChar char="●"/>
            </a:pPr>
            <a:r>
              <a:rPr lang="en-GB"/>
              <a:t>Easily deployable</a:t>
            </a:r>
            <a:endParaRPr/>
          </a:p>
          <a:p>
            <a:pPr indent="-298450" lvl="0" marL="457200" rtl="0" algn="l">
              <a:spcBef>
                <a:spcPts val="0"/>
              </a:spcBef>
              <a:spcAft>
                <a:spcPts val="0"/>
              </a:spcAft>
              <a:buSzPts val="1100"/>
              <a:buChar char="●"/>
            </a:pPr>
            <a:r>
              <a:rPr lang="en-GB"/>
              <a:t>Separate containers to reduce the risk of conflicts</a:t>
            </a:r>
            <a:endParaRPr/>
          </a:p>
          <a:p>
            <a:pPr indent="-298450" lvl="0" marL="457200" rtl="0" algn="l">
              <a:spcBef>
                <a:spcPts val="0"/>
              </a:spcBef>
              <a:spcAft>
                <a:spcPts val="0"/>
              </a:spcAft>
              <a:buSzPts val="1100"/>
              <a:buChar char="●"/>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2264ae34cd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2264ae34cd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can present our website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25b272e931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25b272e931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5b272e93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5b272e93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GB"/>
              <a:t>Zakariya Oulhadj (Team Leader 1)</a:t>
            </a:r>
            <a:endParaRPr/>
          </a:p>
          <a:p>
            <a:pPr indent="-298450" lvl="1" marL="914400" rtl="0" algn="l">
              <a:spcBef>
                <a:spcPts val="0"/>
              </a:spcBef>
              <a:spcAft>
                <a:spcPts val="0"/>
              </a:spcAft>
              <a:buSzPts val="1100"/>
              <a:buAutoNum type="alphaLcPeriod"/>
            </a:pPr>
            <a:r>
              <a:rPr lang="en-GB"/>
              <a:t>Responsible for managing the group</a:t>
            </a:r>
            <a:endParaRPr/>
          </a:p>
          <a:p>
            <a:pPr indent="-298450" lvl="1" marL="914400" rtl="0" algn="l">
              <a:spcBef>
                <a:spcPts val="0"/>
              </a:spcBef>
              <a:spcAft>
                <a:spcPts val="0"/>
              </a:spcAft>
              <a:buSzPts val="1100"/>
              <a:buAutoNum type="alphaLcPeriod"/>
            </a:pPr>
            <a:r>
              <a:t/>
            </a:r>
            <a:endParaRPr/>
          </a:p>
          <a:p>
            <a:pPr indent="-298450" lvl="0" marL="457200" rtl="0" algn="l">
              <a:spcBef>
                <a:spcPts val="0"/>
              </a:spcBef>
              <a:spcAft>
                <a:spcPts val="0"/>
              </a:spcAft>
              <a:buSzPts val="1100"/>
              <a:buAutoNum type="arabicPeriod"/>
            </a:pPr>
            <a:r>
              <a:rPr lang="en-GB"/>
              <a:t>Bogdan (Team Leader 2)</a:t>
            </a:r>
            <a:endParaRPr/>
          </a:p>
          <a:p>
            <a:pPr indent="-298450" lvl="1" marL="914400" rtl="0" algn="l">
              <a:spcBef>
                <a:spcPts val="0"/>
              </a:spcBef>
              <a:spcAft>
                <a:spcPts val="0"/>
              </a:spcAft>
              <a:buSzPts val="1100"/>
              <a:buAutoNum type="alphaLcPeriod"/>
            </a:pPr>
            <a:r>
              <a:rPr lang="en-GB"/>
              <a:t>The second team leader that….</a:t>
            </a:r>
            <a:endParaRPr/>
          </a:p>
          <a:p>
            <a:pPr indent="-298450" lvl="0" marL="457200" rtl="0" algn="l">
              <a:spcBef>
                <a:spcPts val="0"/>
              </a:spcBef>
              <a:spcAft>
                <a:spcPts val="0"/>
              </a:spcAft>
              <a:buSzPts val="1100"/>
              <a:buAutoNum type="arabicPeriod"/>
            </a:pPr>
            <a:r>
              <a:rPr lang="en-GB"/>
              <a:t>Taylor Head (Scrum Master)</a:t>
            </a:r>
            <a:endParaRPr/>
          </a:p>
          <a:p>
            <a:pPr indent="-298450" lvl="1" marL="914400" rtl="0" algn="l">
              <a:spcBef>
                <a:spcPts val="0"/>
              </a:spcBef>
              <a:spcAft>
                <a:spcPts val="0"/>
              </a:spcAft>
              <a:buSzPts val="1100"/>
              <a:buAutoNum type="alphaLcPeriod"/>
            </a:pPr>
            <a:r>
              <a:rPr lang="en-GB"/>
              <a:t>The scrum master which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622a6b4c9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622a6b4c9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a:solidFill>
                  <a:schemeClr val="dk1"/>
                </a:solidFill>
              </a:rPr>
              <a:t>Bogdan</a:t>
            </a:r>
            <a:endParaRPr b="1">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GB">
                <a:solidFill>
                  <a:schemeClr val="dk1"/>
                </a:solidFill>
              </a:rPr>
              <a:t>The code of conduct is a professional document that aims to guide those whom it may concern regarding the team and projects standards, responsibilities, disciplinary actions and technical details. We as a team will refer to this code of conduct throughout the project to ensure all the standards are being followed.</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298450" lvl="0" marL="457200" rtl="0" algn="l">
              <a:spcBef>
                <a:spcPts val="0"/>
              </a:spcBef>
              <a:spcAft>
                <a:spcPts val="0"/>
              </a:spcAft>
              <a:buSzPts val="1100"/>
              <a:buAutoNum type="arabicPeriod"/>
            </a:pPr>
            <a:r>
              <a:rPr lang="en-GB"/>
              <a:t>Zakariya Oulhadj (Team Leader 1)</a:t>
            </a:r>
            <a:endParaRPr/>
          </a:p>
          <a:p>
            <a:pPr indent="-298450" lvl="1" marL="914400" rtl="0" algn="l">
              <a:spcBef>
                <a:spcPts val="0"/>
              </a:spcBef>
              <a:spcAft>
                <a:spcPts val="0"/>
              </a:spcAft>
              <a:buSzPts val="1100"/>
              <a:buAutoNum type="alphaLcPeriod"/>
            </a:pPr>
            <a:r>
              <a:rPr lang="en-GB"/>
              <a:t>Responsible for managing the group</a:t>
            </a:r>
            <a:endParaRPr/>
          </a:p>
          <a:p>
            <a:pPr indent="-298450" lvl="1" marL="914400" rtl="0" algn="l">
              <a:spcBef>
                <a:spcPts val="0"/>
              </a:spcBef>
              <a:spcAft>
                <a:spcPts val="0"/>
              </a:spcAft>
              <a:buSzPts val="1100"/>
              <a:buAutoNum type="alphaLcPeriod"/>
            </a:pPr>
            <a:r>
              <a:t/>
            </a:r>
            <a:endParaRPr/>
          </a:p>
          <a:p>
            <a:pPr indent="-298450" lvl="0" marL="457200" rtl="0" algn="l">
              <a:spcBef>
                <a:spcPts val="0"/>
              </a:spcBef>
              <a:spcAft>
                <a:spcPts val="0"/>
              </a:spcAft>
              <a:buSzPts val="1100"/>
              <a:buAutoNum type="arabicPeriod"/>
            </a:pPr>
            <a:r>
              <a:rPr lang="en-GB"/>
              <a:t>Bogdan (Team Leader 2)</a:t>
            </a:r>
            <a:endParaRPr/>
          </a:p>
          <a:p>
            <a:pPr indent="-298450" lvl="1" marL="914400" rtl="0" algn="l">
              <a:spcBef>
                <a:spcPts val="0"/>
              </a:spcBef>
              <a:spcAft>
                <a:spcPts val="0"/>
              </a:spcAft>
              <a:buSzPts val="1100"/>
              <a:buAutoNum type="alphaLcPeriod"/>
            </a:pPr>
            <a:r>
              <a:rPr lang="en-GB"/>
              <a:t>The second team leader that….</a:t>
            </a:r>
            <a:endParaRPr/>
          </a:p>
          <a:p>
            <a:pPr indent="-298450" lvl="0" marL="457200" rtl="0" algn="l">
              <a:spcBef>
                <a:spcPts val="0"/>
              </a:spcBef>
              <a:spcAft>
                <a:spcPts val="0"/>
              </a:spcAft>
              <a:buSzPts val="1100"/>
              <a:buAutoNum type="arabicPeriod"/>
            </a:pPr>
            <a:r>
              <a:rPr lang="en-GB"/>
              <a:t>Taylor Head (Scrum Master)</a:t>
            </a:r>
            <a:endParaRPr/>
          </a:p>
          <a:p>
            <a:pPr indent="-298450" lvl="1" marL="914400" rtl="0" algn="l">
              <a:spcBef>
                <a:spcPts val="0"/>
              </a:spcBef>
              <a:spcAft>
                <a:spcPts val="0"/>
              </a:spcAft>
              <a:buSzPts val="1100"/>
              <a:buAutoNum type="alphaLcPeriod"/>
            </a:pPr>
            <a:r>
              <a:rPr lang="en-GB"/>
              <a:t>The scrum master which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622a6b4c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622a6b4c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Tyler</a:t>
            </a:r>
            <a:endParaRPr b="1"/>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5b272e931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5b272e931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Zak</a:t>
            </a:r>
            <a:endParaRPr b="1"/>
          </a:p>
          <a:p>
            <a:pPr indent="-298450" lvl="0" marL="457200" rtl="0" algn="l">
              <a:spcBef>
                <a:spcPts val="0"/>
              </a:spcBef>
              <a:spcAft>
                <a:spcPts val="0"/>
              </a:spcAft>
              <a:buSzPts val="1100"/>
              <a:buAutoNum type="arabicPeriod"/>
            </a:pPr>
            <a:r>
              <a:t/>
            </a:r>
            <a:endParaRPr/>
          </a:p>
          <a:p>
            <a:pPr indent="-298450" lvl="0" marL="457200" rtl="0" algn="l">
              <a:spcBef>
                <a:spcPts val="0"/>
              </a:spcBef>
              <a:spcAft>
                <a:spcPts val="0"/>
              </a:spcAft>
              <a:buSzPts val="1100"/>
              <a:buAutoNum type="arabicPeriod"/>
            </a:pPr>
            <a:r>
              <a:rPr lang="en-GB"/>
              <a:t>Latest technologies</a:t>
            </a:r>
            <a:endParaRPr/>
          </a:p>
          <a:p>
            <a:pPr indent="0" lvl="0" marL="0" rtl="0" algn="l">
              <a:spcBef>
                <a:spcPts val="0"/>
              </a:spcBef>
              <a:spcAft>
                <a:spcPts val="0"/>
              </a:spcAft>
              <a:buNone/>
            </a:pPr>
            <a:r>
              <a:rPr lang="en-GB"/>
              <a:t>	Node.js, Express.js, Docker, Bootstrap, Pug</a:t>
            </a:r>
            <a:endParaRPr/>
          </a:p>
          <a:p>
            <a:pPr indent="-298450" lvl="0" marL="457200" rtl="0" algn="l">
              <a:spcBef>
                <a:spcPts val="0"/>
              </a:spcBef>
              <a:spcAft>
                <a:spcPts val="0"/>
              </a:spcAft>
              <a:buSzPts val="1100"/>
              <a:buAutoNum type="arabicPeriod"/>
            </a:pPr>
            <a:r>
              <a:rPr lang="en-GB"/>
              <a:t>Easy to use platform through a website interface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GB">
                <a:solidFill>
                  <a:schemeClr val="dk1"/>
                </a:solidFill>
              </a:rPr>
              <a:t>4 Month-long project</a:t>
            </a:r>
            <a:endParaRPr>
              <a:solidFill>
                <a:schemeClr val="dk1"/>
              </a:solidFill>
            </a:endParaRPr>
          </a:p>
          <a:p>
            <a:pPr indent="0" lvl="0" marL="0" rtl="0" algn="l">
              <a:lnSpc>
                <a:spcPct val="115000"/>
              </a:lnSpc>
              <a:spcBef>
                <a:spcPts val="1200"/>
              </a:spcBef>
              <a:spcAft>
                <a:spcPts val="0"/>
              </a:spcAft>
              <a:buNone/>
            </a:pPr>
            <a:r>
              <a:rPr lang="en-GB">
                <a:solidFill>
                  <a:schemeClr val="dk1"/>
                </a:solidFill>
              </a:rPr>
              <a:t>600+ total commits</a:t>
            </a:r>
            <a:endParaRPr>
              <a:solidFill>
                <a:schemeClr val="dk1"/>
              </a:solidFill>
            </a:endParaRPr>
          </a:p>
          <a:p>
            <a:pPr indent="0" lvl="0" marL="0" rtl="0" algn="l">
              <a:lnSpc>
                <a:spcPct val="115000"/>
              </a:lnSpc>
              <a:spcBef>
                <a:spcPts val="1200"/>
              </a:spcBef>
              <a:spcAft>
                <a:spcPts val="0"/>
              </a:spcAft>
              <a:buNone/>
            </a:pPr>
            <a:r>
              <a:rPr lang="en-GB">
                <a:solidFill>
                  <a:schemeClr val="dk1"/>
                </a:solidFill>
              </a:rPr>
              <a:t>40 Merges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The project is licensed under GPL-3.0 Licence (GNU Public Licence version 3) [3]. This means that the client has: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the freedom to use the software for any purpose,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the freedom to change the software to suit their needs,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the freedom to share the software with their friends and neighbours, and</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the freedom to share the changes you make.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We find that this gives us and the client the greatest levels of flexibility during and after the project's development.</a:t>
            </a:r>
            <a:endParaRPr>
              <a:solidFill>
                <a:schemeClr val="dk1"/>
              </a:solidFill>
            </a:endParaRPr>
          </a:p>
          <a:p>
            <a:pPr indent="0" lvl="0" marL="0" rtl="0" algn="l">
              <a:lnSpc>
                <a:spcPct val="115000"/>
              </a:lnSpc>
              <a:spcBef>
                <a:spcPts val="1200"/>
              </a:spcBef>
              <a:spcAft>
                <a:spcPts val="1200"/>
              </a:spcAft>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2622a6b4c9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2622a6b4c9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Bogdan</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GB"/>
              <a:t>Front end was done using PUG and CSS. The css file contains the styling for the entire website  from font , colours, background, al the way to transitions.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264ae34cd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264ae34cd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a:solidFill>
                  <a:schemeClr val="dk1"/>
                </a:solidFill>
              </a:rPr>
              <a:t>Zak</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List of technologies that will be used:</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a:solidFill>
                  <a:schemeClr val="dk1"/>
                </a:solidFill>
              </a:rPr>
              <a:t>Visual Studio Code (1.66.2) </a:t>
            </a:r>
            <a:r>
              <a:rPr lang="en-GB">
                <a:solidFill>
                  <a:schemeClr val="dk1"/>
                </a:solidFill>
              </a:rPr>
              <a:t>- Text Editor used for our team members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a:solidFill>
                  <a:schemeClr val="dk1"/>
                </a:solidFill>
              </a:rPr>
              <a:t>GitHub Desktop (2.9.12) </a:t>
            </a:r>
            <a:r>
              <a:rPr lang="en-GB">
                <a:solidFill>
                  <a:schemeClr val="dk1"/>
                </a:solidFill>
              </a:rPr>
              <a:t>- Git project management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a:solidFill>
                  <a:schemeClr val="dk1"/>
                </a:solidFill>
              </a:rPr>
              <a:t>Node.js (8.5.5)</a:t>
            </a:r>
            <a:r>
              <a:rPr lang="en-GB">
                <a:solidFill>
                  <a:schemeClr val="dk1"/>
                </a:solidFill>
              </a:rPr>
              <a:t> - Used because of requirements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a:solidFill>
                  <a:schemeClr val="dk1"/>
                </a:solidFill>
              </a:rPr>
              <a:t>PUG (3.0.2)</a:t>
            </a:r>
            <a:r>
              <a:rPr lang="en-GB">
                <a:solidFill>
                  <a:schemeClr val="dk1"/>
                </a:solidFill>
              </a:rPr>
              <a:t> - Used because of requirements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a:solidFill>
                  <a:schemeClr val="dk1"/>
                </a:solidFill>
              </a:rPr>
              <a:t>Express.js (4.16.1)</a:t>
            </a:r>
            <a:r>
              <a:rPr lang="en-GB">
                <a:solidFill>
                  <a:schemeClr val="dk1"/>
                </a:solidFill>
              </a:rPr>
              <a:t> - Used because of requirements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a:solidFill>
                  <a:schemeClr val="dk1"/>
                </a:solidFill>
              </a:rPr>
              <a:t>Bootstrap (5.1.3)</a:t>
            </a:r>
            <a:r>
              <a:rPr lang="en-GB">
                <a:solidFill>
                  <a:schemeClr val="dk1"/>
                </a:solidFill>
              </a:rPr>
              <a:t> - Style sheets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a:solidFill>
                  <a:schemeClr val="dk1"/>
                </a:solidFill>
              </a:rPr>
              <a:t>Bootstrap Icons (1.8.1) </a:t>
            </a:r>
            <a:r>
              <a:rPr lang="en-GB">
                <a:solidFill>
                  <a:schemeClr val="dk1"/>
                </a:solidFill>
              </a:rPr>
              <a:t> - SVG icons by Bootstrap</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a:solidFill>
                  <a:schemeClr val="dk1"/>
                </a:solidFill>
              </a:rPr>
              <a:t>Travis CI </a:t>
            </a:r>
            <a:r>
              <a:rPr lang="en-GB">
                <a:solidFill>
                  <a:schemeClr val="dk1"/>
                </a:solidFill>
              </a:rPr>
              <a:t>- Continuous Integration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a:solidFill>
                  <a:schemeClr val="dk1"/>
                </a:solidFill>
              </a:rPr>
              <a:t>Cypress (9.5.4)</a:t>
            </a:r>
            <a:r>
              <a:rPr lang="en-GB">
                <a:solidFill>
                  <a:schemeClr val="dk1"/>
                </a:solidFill>
              </a:rPr>
              <a:t> - Unit testing</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a:solidFill>
                  <a:schemeClr val="dk1"/>
                </a:solidFill>
              </a:rPr>
              <a:t>Docker (4.5.0)</a:t>
            </a:r>
            <a:r>
              <a:rPr lang="en-GB">
                <a:solidFill>
                  <a:schemeClr val="dk1"/>
                </a:solidFill>
              </a:rPr>
              <a:t> - Container for project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a:solidFill>
                  <a:schemeClr val="dk1"/>
                </a:solidFill>
              </a:rPr>
              <a:t>MySQL (2.18.1) </a:t>
            </a:r>
            <a:r>
              <a:rPr lang="en-GB">
                <a:solidFill>
                  <a:schemeClr val="dk1"/>
                </a:solidFill>
              </a:rPr>
              <a:t>- Database language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A full detailed explanation as to how each package will be used can be seen in the Appendix.</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2622a6b4c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2622a6b4c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Bogdan</a:t>
            </a:r>
            <a:endParaRPr b="1"/>
          </a:p>
          <a:p>
            <a:pPr indent="0" lvl="0" marL="0" rtl="0" algn="l">
              <a:spcBef>
                <a:spcPts val="0"/>
              </a:spcBef>
              <a:spcAft>
                <a:spcPts val="0"/>
              </a:spcAft>
              <a:buNone/>
            </a:pPr>
            <a:r>
              <a:t/>
            </a:r>
            <a:endParaRPr b="1"/>
          </a:p>
          <a:p>
            <a:pPr indent="-298450" lvl="0" marL="457200" rtl="0" algn="l">
              <a:spcBef>
                <a:spcPts val="0"/>
              </a:spcBef>
              <a:spcAft>
                <a:spcPts val="0"/>
              </a:spcAft>
              <a:buSzPts val="1100"/>
              <a:buAutoNum type="arabicPeriod"/>
            </a:pPr>
            <a:r>
              <a:t/>
            </a:r>
            <a:endParaRPr/>
          </a:p>
          <a:p>
            <a:pPr indent="-298450" lvl="0" marL="457200" rtl="0" algn="l">
              <a:spcBef>
                <a:spcPts val="0"/>
              </a:spcBef>
              <a:spcAft>
                <a:spcPts val="0"/>
              </a:spcAft>
              <a:buSzPts val="1100"/>
              <a:buAutoNum type="arabicPeriod"/>
            </a:pPr>
            <a:r>
              <a:rPr lang="en-GB"/>
              <a:t>Zakariya Oulhadj (Team Leader 1)</a:t>
            </a:r>
            <a:endParaRPr/>
          </a:p>
          <a:p>
            <a:pPr indent="-298450" lvl="1" marL="914400" rtl="0" algn="l">
              <a:spcBef>
                <a:spcPts val="0"/>
              </a:spcBef>
              <a:spcAft>
                <a:spcPts val="0"/>
              </a:spcAft>
              <a:buSzPts val="1100"/>
              <a:buAutoNum type="alphaLcPeriod"/>
            </a:pPr>
            <a:r>
              <a:rPr lang="en-GB"/>
              <a:t>Responsible for managing the group</a:t>
            </a:r>
            <a:endParaRPr/>
          </a:p>
          <a:p>
            <a:pPr indent="-298450" lvl="1" marL="914400" rtl="0" algn="l">
              <a:spcBef>
                <a:spcPts val="0"/>
              </a:spcBef>
              <a:spcAft>
                <a:spcPts val="0"/>
              </a:spcAft>
              <a:buSzPts val="1100"/>
              <a:buAutoNum type="alphaLcPeriod"/>
            </a:pPr>
            <a:r>
              <a:t/>
            </a:r>
            <a:endParaRPr/>
          </a:p>
          <a:p>
            <a:pPr indent="-298450" lvl="0" marL="457200" rtl="0" algn="l">
              <a:spcBef>
                <a:spcPts val="0"/>
              </a:spcBef>
              <a:spcAft>
                <a:spcPts val="0"/>
              </a:spcAft>
              <a:buSzPts val="1100"/>
              <a:buAutoNum type="arabicPeriod"/>
            </a:pPr>
            <a:r>
              <a:rPr lang="en-GB"/>
              <a:t>Bogdan (Team Leader 2)</a:t>
            </a:r>
            <a:endParaRPr/>
          </a:p>
          <a:p>
            <a:pPr indent="-298450" lvl="1" marL="914400" rtl="0" algn="l">
              <a:spcBef>
                <a:spcPts val="0"/>
              </a:spcBef>
              <a:spcAft>
                <a:spcPts val="0"/>
              </a:spcAft>
              <a:buSzPts val="1100"/>
              <a:buAutoNum type="alphaLcPeriod"/>
            </a:pPr>
            <a:r>
              <a:rPr lang="en-GB"/>
              <a:t>The second team leader that….</a:t>
            </a:r>
            <a:endParaRPr/>
          </a:p>
          <a:p>
            <a:pPr indent="-298450" lvl="0" marL="457200" rtl="0" algn="l">
              <a:spcBef>
                <a:spcPts val="0"/>
              </a:spcBef>
              <a:spcAft>
                <a:spcPts val="0"/>
              </a:spcAft>
              <a:buSzPts val="1100"/>
              <a:buAutoNum type="arabicPeriod"/>
            </a:pPr>
            <a:r>
              <a:rPr lang="en-GB"/>
              <a:t>Taylor Head (Scrum Master)</a:t>
            </a:r>
            <a:endParaRPr/>
          </a:p>
          <a:p>
            <a:pPr indent="-298450" lvl="1" marL="914400" rtl="0" algn="l">
              <a:spcBef>
                <a:spcPts val="0"/>
              </a:spcBef>
              <a:spcAft>
                <a:spcPts val="0"/>
              </a:spcAft>
              <a:buSzPts val="1100"/>
              <a:buAutoNum type="alphaLcPeriod"/>
            </a:pPr>
            <a:r>
              <a:rPr lang="en-GB"/>
              <a:t>The scrum master which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457200" rtl="0" algn="l">
              <a:lnSpc>
                <a:spcPct val="115000"/>
              </a:lnSpc>
              <a:spcBef>
                <a:spcPts val="0"/>
              </a:spcBef>
              <a:spcAft>
                <a:spcPts val="0"/>
              </a:spcAft>
              <a:buClr>
                <a:schemeClr val="dk1"/>
              </a:buClr>
              <a:buSzPts val="1100"/>
              <a:buFont typeface="Arial"/>
              <a:buNone/>
            </a:pPr>
            <a:r>
              <a:rPr lang="en-GB">
                <a:solidFill>
                  <a:schemeClr val="dk1"/>
                </a:solidFill>
              </a:rPr>
              <a:t>Working on the project simultaneously is vital when working as a group and therefore, we had to make an important decision early on regarding which version control system to use.</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GB">
                <a:solidFill>
                  <a:schemeClr val="dk1"/>
                </a:solidFill>
              </a:rPr>
              <a:t>Options</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GB">
                <a:solidFill>
                  <a:schemeClr val="dk1"/>
                </a:solidFill>
              </a:rPr>
              <a:t>-GitHub</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GB">
                <a:solidFill>
                  <a:schemeClr val="dk1"/>
                </a:solidFill>
              </a:rPr>
              <a:t>- BitBucket</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GB">
                <a:solidFill>
                  <a:schemeClr val="dk1"/>
                </a:solidFill>
              </a:rPr>
              <a:t>- GitLab.</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GB">
                <a:solidFill>
                  <a:schemeClr val="dk1"/>
                </a:solidFill>
              </a:rPr>
              <a:t> During our first official meeting we discussed and analysed all three options and concluded that we should use GitHub. This was primarily due to the wide range of features that GitHub provides such as GitHub Issues for bug reporting, project management via GitHub’s project boards, repository wiki page and more. In addition to this, two of the group's members already had prior knowledge of GitHub and therefore, it was already a strong candidate.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2264ae34cd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2264ae34cd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jp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2.png"/><Relationship Id="rId11" Type="http://schemas.openxmlformats.org/officeDocument/2006/relationships/image" Target="../media/image3.png"/><Relationship Id="rId10" Type="http://schemas.openxmlformats.org/officeDocument/2006/relationships/image" Target="../media/image9.png"/><Relationship Id="rId9" Type="http://schemas.openxmlformats.org/officeDocument/2006/relationships/image" Target="../media/image12.png"/><Relationship Id="rId5" Type="http://schemas.openxmlformats.org/officeDocument/2006/relationships/image" Target="../media/image15.png"/><Relationship Id="rId6" Type="http://schemas.openxmlformats.org/officeDocument/2006/relationships/image" Target="../media/image10.png"/><Relationship Id="rId7" Type="http://schemas.openxmlformats.org/officeDocument/2006/relationships/image" Target="../media/image13.png"/><Relationship Id="rId8"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Database Viewer</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By Checkmate Group</a:t>
            </a:r>
            <a:endParaRPr/>
          </a:p>
        </p:txBody>
      </p:sp>
      <p:pic>
        <p:nvPicPr>
          <p:cNvPr id="87" name="Google Shape;87;p13"/>
          <p:cNvPicPr preferRelativeResize="0"/>
          <p:nvPr/>
        </p:nvPicPr>
        <p:blipFill>
          <a:blip r:embed="rId3">
            <a:alphaModFix/>
          </a:blip>
          <a:stretch>
            <a:fillRect/>
          </a:stretch>
        </p:blipFill>
        <p:spPr>
          <a:xfrm>
            <a:off x="3006400" y="147426"/>
            <a:ext cx="3405500" cy="74527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Internal Systems</a:t>
            </a:r>
            <a:endParaRPr/>
          </a:p>
        </p:txBody>
      </p:sp>
      <p:pic>
        <p:nvPicPr>
          <p:cNvPr id="188" name="Google Shape;188;p22"/>
          <p:cNvPicPr preferRelativeResize="0"/>
          <p:nvPr/>
        </p:nvPicPr>
        <p:blipFill>
          <a:blip r:embed="rId3">
            <a:alphaModFix/>
          </a:blip>
          <a:stretch>
            <a:fillRect/>
          </a:stretch>
        </p:blipFill>
        <p:spPr>
          <a:xfrm>
            <a:off x="311700" y="1096476"/>
            <a:ext cx="5140276" cy="3167225"/>
          </a:xfrm>
          <a:prstGeom prst="rect">
            <a:avLst/>
          </a:prstGeom>
          <a:noFill/>
          <a:ln>
            <a:noFill/>
          </a:ln>
        </p:spPr>
      </p:pic>
      <p:pic>
        <p:nvPicPr>
          <p:cNvPr id="189" name="Google Shape;189;p22"/>
          <p:cNvPicPr preferRelativeResize="0"/>
          <p:nvPr/>
        </p:nvPicPr>
        <p:blipFill>
          <a:blip r:embed="rId4">
            <a:alphaModFix/>
          </a:blip>
          <a:stretch>
            <a:fillRect/>
          </a:stretch>
        </p:blipFill>
        <p:spPr>
          <a:xfrm>
            <a:off x="5392350" y="589774"/>
            <a:ext cx="3707199" cy="32098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311700" y="1256050"/>
            <a:ext cx="8520600" cy="203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GB" sz="6000"/>
              <a:t>Project Tour</a:t>
            </a:r>
            <a:endParaRPr sz="6000"/>
          </a:p>
        </p:txBody>
      </p:sp>
      <p:sp>
        <p:nvSpPr>
          <p:cNvPr id="195" name="Google Shape;195;p23"/>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490250" y="1170950"/>
            <a:ext cx="5618700" cy="221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3000"/>
              <a:t>Any Questions?</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Who are we?</a:t>
            </a:r>
            <a:endParaRPr/>
          </a:p>
        </p:txBody>
      </p:sp>
      <p:sp>
        <p:nvSpPr>
          <p:cNvPr id="93" name="Google Shape;93;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Zakariya Oulhadj (Team Leader)</a:t>
            </a:r>
            <a:endParaRPr/>
          </a:p>
          <a:p>
            <a:pPr indent="-342900" lvl="0" marL="457200" rtl="0" algn="l">
              <a:spcBef>
                <a:spcPts val="0"/>
              </a:spcBef>
              <a:spcAft>
                <a:spcPts val="0"/>
              </a:spcAft>
              <a:buSzPts val="1800"/>
              <a:buChar char="●"/>
            </a:pPr>
            <a:r>
              <a:rPr lang="en-GB"/>
              <a:t>Bogdan Adascalului (Team Leader)</a:t>
            </a:r>
            <a:endParaRPr/>
          </a:p>
          <a:p>
            <a:pPr indent="-342900" lvl="0" marL="457200" rtl="0" algn="l">
              <a:spcBef>
                <a:spcPts val="0"/>
              </a:spcBef>
              <a:spcAft>
                <a:spcPts val="0"/>
              </a:spcAft>
              <a:buSzPts val="1800"/>
              <a:buChar char="●"/>
            </a:pPr>
            <a:r>
              <a:rPr lang="en-GB"/>
              <a:t>Taylor Head (Scrum Master)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Code of Conduct</a:t>
            </a:r>
            <a:endParaRPr/>
          </a:p>
        </p:txBody>
      </p:sp>
      <p:sp>
        <p:nvSpPr>
          <p:cNvPr id="99" name="Google Shape;99;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457200" rtl="0" algn="l">
              <a:spcBef>
                <a:spcPts val="1800"/>
              </a:spcBef>
              <a:spcAft>
                <a:spcPts val="0"/>
              </a:spcAft>
              <a:buNone/>
            </a:pPr>
            <a:r>
              <a:t/>
            </a:r>
            <a:endParaRPr sz="1600">
              <a:solidFill>
                <a:srgbClr val="000000"/>
              </a:solidFill>
              <a:latin typeface="Arial"/>
              <a:ea typeface="Arial"/>
              <a:cs typeface="Arial"/>
              <a:sym typeface="Arial"/>
            </a:endParaRPr>
          </a:p>
          <a:p>
            <a:pPr indent="0" lvl="0" marL="0" rtl="0" algn="l">
              <a:spcBef>
                <a:spcPts val="600"/>
              </a:spcBef>
              <a:spcAft>
                <a:spcPts val="0"/>
              </a:spcAft>
              <a:buNone/>
            </a:pPr>
            <a:r>
              <a:t/>
            </a:r>
            <a:endParaRPr sz="1100">
              <a:solidFill>
                <a:srgbClr val="000000"/>
              </a:solidFill>
              <a:latin typeface="Arial"/>
              <a:ea typeface="Arial"/>
              <a:cs typeface="Arial"/>
              <a:sym typeface="Arial"/>
            </a:endParaRPr>
          </a:p>
          <a:p>
            <a:pPr indent="0" lvl="0" marL="457200" rtl="0" algn="l">
              <a:spcBef>
                <a:spcPts val="0"/>
              </a:spcBef>
              <a:spcAft>
                <a:spcPts val="0"/>
              </a:spcAft>
              <a:buNone/>
            </a:pPr>
            <a:r>
              <a:t/>
            </a:r>
            <a:endParaRPr sz="1100">
              <a:solidFill>
                <a:srgbClr val="000000"/>
              </a:solidFill>
              <a:latin typeface="Arial"/>
              <a:ea typeface="Arial"/>
              <a:cs typeface="Arial"/>
              <a:sym typeface="Arial"/>
            </a:endParaRPr>
          </a:p>
          <a:p>
            <a:pPr indent="0" lvl="0" marL="457200" rtl="0" algn="l">
              <a:spcBef>
                <a:spcPts val="0"/>
              </a:spcBef>
              <a:spcAft>
                <a:spcPts val="1200"/>
              </a:spcAft>
              <a:buNone/>
            </a:pPr>
            <a:r>
              <a:t/>
            </a:r>
            <a:endParaRPr/>
          </a:p>
        </p:txBody>
      </p:sp>
      <p:pic>
        <p:nvPicPr>
          <p:cNvPr id="100" name="Google Shape;100;p15"/>
          <p:cNvPicPr preferRelativeResize="0"/>
          <p:nvPr/>
        </p:nvPicPr>
        <p:blipFill>
          <a:blip r:embed="rId3">
            <a:alphaModFix/>
          </a:blip>
          <a:stretch>
            <a:fillRect/>
          </a:stretch>
        </p:blipFill>
        <p:spPr>
          <a:xfrm>
            <a:off x="454403" y="1017799"/>
            <a:ext cx="4050950" cy="28820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Meeting Minutes</a:t>
            </a:r>
            <a:endParaRPr/>
          </a:p>
        </p:txBody>
      </p:sp>
      <p:sp>
        <p:nvSpPr>
          <p:cNvPr id="106" name="Google Shape;106;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7" name="Google Shape;107;p16"/>
          <p:cNvPicPr preferRelativeResize="0"/>
          <p:nvPr/>
        </p:nvPicPr>
        <p:blipFill>
          <a:blip r:embed="rId3">
            <a:alphaModFix/>
          </a:blip>
          <a:stretch>
            <a:fillRect/>
          </a:stretch>
        </p:blipFill>
        <p:spPr>
          <a:xfrm>
            <a:off x="311700" y="1229875"/>
            <a:ext cx="5717622" cy="33389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Our Project</a:t>
            </a:r>
            <a:endParaRPr/>
          </a:p>
        </p:txBody>
      </p:sp>
      <p:sp>
        <p:nvSpPr>
          <p:cNvPr id="113" name="Google Shape;113;p17"/>
          <p:cNvSpPr txBox="1"/>
          <p:nvPr>
            <p:ph idx="1" type="body"/>
          </p:nvPr>
        </p:nvSpPr>
        <p:spPr>
          <a:xfrm>
            <a:off x="311700" y="1017800"/>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Database Viewer</a:t>
            </a:r>
            <a:endParaRPr/>
          </a:p>
          <a:p>
            <a:pPr indent="-342900" lvl="0" marL="457200" rtl="0" algn="l">
              <a:spcBef>
                <a:spcPts val="0"/>
              </a:spcBef>
              <a:spcAft>
                <a:spcPts val="0"/>
              </a:spcAft>
              <a:buSzPts val="1800"/>
              <a:buChar char="●"/>
            </a:pPr>
            <a:r>
              <a:rPr lang="en-GB"/>
              <a:t>Easy to use platform</a:t>
            </a:r>
            <a:endParaRPr/>
          </a:p>
          <a:p>
            <a:pPr indent="-342900" lvl="0" marL="457200" rtl="0" algn="l">
              <a:spcBef>
                <a:spcPts val="0"/>
              </a:spcBef>
              <a:spcAft>
                <a:spcPts val="0"/>
              </a:spcAft>
              <a:buSzPts val="1800"/>
              <a:buChar char="●"/>
            </a:pPr>
            <a:r>
              <a:rPr lang="en-GB"/>
              <a:t>Latest technologies</a:t>
            </a:r>
            <a:endParaRPr/>
          </a:p>
        </p:txBody>
      </p:sp>
      <p:grpSp>
        <p:nvGrpSpPr>
          <p:cNvPr id="114" name="Google Shape;114;p17"/>
          <p:cNvGrpSpPr/>
          <p:nvPr/>
        </p:nvGrpSpPr>
        <p:grpSpPr>
          <a:xfrm>
            <a:off x="4513724" y="2567426"/>
            <a:ext cx="2311873" cy="1026349"/>
            <a:chOff x="4526674" y="2560300"/>
            <a:chExt cx="2311873" cy="1026349"/>
          </a:xfrm>
        </p:grpSpPr>
        <p:sp>
          <p:nvSpPr>
            <p:cNvPr id="115" name="Google Shape;115;p17"/>
            <p:cNvSpPr/>
            <p:nvPr/>
          </p:nvSpPr>
          <p:spPr>
            <a:xfrm>
              <a:off x="4849302" y="3079475"/>
              <a:ext cx="1958400" cy="1335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 name="Google Shape;116;p17"/>
            <p:cNvGrpSpPr/>
            <p:nvPr/>
          </p:nvGrpSpPr>
          <p:grpSpPr>
            <a:xfrm>
              <a:off x="4526674" y="2560300"/>
              <a:ext cx="2311873" cy="1026349"/>
              <a:chOff x="4526674" y="2560300"/>
              <a:chExt cx="2311873" cy="1026349"/>
            </a:xfrm>
          </p:grpSpPr>
          <p:grpSp>
            <p:nvGrpSpPr>
              <p:cNvPr id="117" name="Google Shape;117;p17"/>
              <p:cNvGrpSpPr/>
              <p:nvPr/>
            </p:nvGrpSpPr>
            <p:grpSpPr>
              <a:xfrm>
                <a:off x="4808316" y="2800065"/>
                <a:ext cx="92400" cy="411825"/>
                <a:chOff x="845575" y="2563700"/>
                <a:chExt cx="92400" cy="411825"/>
              </a:xfrm>
            </p:grpSpPr>
            <p:cxnSp>
              <p:nvCxnSpPr>
                <p:cNvPr id="118" name="Google Shape;118;p17"/>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19" name="Google Shape;119;p17"/>
                <p:cNvSpPr/>
                <p:nvPr/>
              </p:nvSpPr>
              <p:spPr>
                <a:xfrm>
                  <a:off x="845575" y="2563700"/>
                  <a:ext cx="92400" cy="92400"/>
                </a:xfrm>
                <a:prstGeom prst="ellipse">
                  <a:avLst/>
                </a:prstGeom>
                <a:solidFill>
                  <a:srgbClr val="00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 name="Google Shape;120;p17"/>
              <p:cNvSpPr txBox="1"/>
              <p:nvPr/>
            </p:nvSpPr>
            <p:spPr>
              <a:xfrm>
                <a:off x="4526674" y="3215249"/>
                <a:ext cx="7953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1200">
                    <a:latin typeface="Roboto"/>
                    <a:ea typeface="Roboto"/>
                    <a:cs typeface="Roboto"/>
                    <a:sym typeface="Roboto"/>
                  </a:rPr>
                  <a:t>Sprint 3</a:t>
                </a:r>
                <a:endParaRPr b="1" sz="1200">
                  <a:latin typeface="Roboto"/>
                  <a:ea typeface="Roboto"/>
                  <a:cs typeface="Roboto"/>
                  <a:sym typeface="Roboto"/>
                </a:endParaRPr>
              </a:p>
            </p:txBody>
          </p:sp>
          <p:sp>
            <p:nvSpPr>
              <p:cNvPr id="121" name="Google Shape;121;p17"/>
              <p:cNvSpPr txBox="1"/>
              <p:nvPr/>
            </p:nvSpPr>
            <p:spPr>
              <a:xfrm>
                <a:off x="4584948" y="2560300"/>
                <a:ext cx="22536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GB" sz="800">
                    <a:latin typeface="Roboto"/>
                    <a:ea typeface="Roboto"/>
                    <a:cs typeface="Roboto"/>
                    <a:sym typeface="Roboto"/>
                  </a:rPr>
                  <a:t>v0.0.3</a:t>
                </a:r>
                <a:endParaRPr b="1" sz="800">
                  <a:latin typeface="Roboto"/>
                  <a:ea typeface="Roboto"/>
                  <a:cs typeface="Roboto"/>
                  <a:sym typeface="Roboto"/>
                </a:endParaRPr>
              </a:p>
            </p:txBody>
          </p:sp>
        </p:grpSp>
      </p:grpSp>
      <p:grpSp>
        <p:nvGrpSpPr>
          <p:cNvPr id="122" name="Google Shape;122;p17"/>
          <p:cNvGrpSpPr/>
          <p:nvPr/>
        </p:nvGrpSpPr>
        <p:grpSpPr>
          <a:xfrm>
            <a:off x="6422860" y="2709722"/>
            <a:ext cx="2721140" cy="1735654"/>
            <a:chOff x="6435810" y="2702596"/>
            <a:chExt cx="2721140" cy="1735654"/>
          </a:xfrm>
        </p:grpSpPr>
        <p:sp>
          <p:nvSpPr>
            <p:cNvPr id="123" name="Google Shape;123;p17"/>
            <p:cNvSpPr/>
            <p:nvPr/>
          </p:nvSpPr>
          <p:spPr>
            <a:xfrm>
              <a:off x="6807650" y="3079475"/>
              <a:ext cx="2349300" cy="133500"/>
            </a:xfrm>
            <a:prstGeom prst="rect">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 name="Google Shape;124;p17"/>
            <p:cNvGrpSpPr/>
            <p:nvPr/>
          </p:nvGrpSpPr>
          <p:grpSpPr>
            <a:xfrm>
              <a:off x="6435810" y="2702596"/>
              <a:ext cx="2494563" cy="1735654"/>
              <a:chOff x="6435810" y="2702596"/>
              <a:chExt cx="2494563" cy="1735654"/>
            </a:xfrm>
          </p:grpSpPr>
          <p:grpSp>
            <p:nvGrpSpPr>
              <p:cNvPr id="125" name="Google Shape;125;p17"/>
              <p:cNvGrpSpPr/>
              <p:nvPr/>
            </p:nvGrpSpPr>
            <p:grpSpPr>
              <a:xfrm rot="10800000">
                <a:off x="6760035" y="3079467"/>
                <a:ext cx="92400" cy="411825"/>
                <a:chOff x="2070100" y="2563700"/>
                <a:chExt cx="92400" cy="411825"/>
              </a:xfrm>
            </p:grpSpPr>
            <p:cxnSp>
              <p:nvCxnSpPr>
                <p:cNvPr id="126" name="Google Shape;126;p17"/>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27" name="Google Shape;127;p17"/>
                <p:cNvSpPr/>
                <p:nvPr/>
              </p:nvSpPr>
              <p:spPr>
                <a:xfrm>
                  <a:off x="2070100" y="2563700"/>
                  <a:ext cx="92400" cy="92400"/>
                </a:xfrm>
                <a:prstGeom prst="ellips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 name="Google Shape;128;p17"/>
              <p:cNvSpPr txBox="1"/>
              <p:nvPr/>
            </p:nvSpPr>
            <p:spPr>
              <a:xfrm>
                <a:off x="6435810" y="2702596"/>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1200">
                    <a:latin typeface="Roboto"/>
                    <a:ea typeface="Roboto"/>
                    <a:cs typeface="Roboto"/>
                    <a:sym typeface="Roboto"/>
                  </a:rPr>
                  <a:t>Sprint 4</a:t>
                </a:r>
                <a:endParaRPr b="1" sz="1200">
                  <a:latin typeface="Roboto"/>
                  <a:ea typeface="Roboto"/>
                  <a:cs typeface="Roboto"/>
                  <a:sym typeface="Roboto"/>
                </a:endParaRPr>
              </a:p>
            </p:txBody>
          </p:sp>
          <p:sp>
            <p:nvSpPr>
              <p:cNvPr id="129" name="Google Shape;129;p17"/>
              <p:cNvSpPr txBox="1"/>
              <p:nvPr/>
            </p:nvSpPr>
            <p:spPr>
              <a:xfrm>
                <a:off x="6676773" y="3494450"/>
                <a:ext cx="22536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GB" sz="800">
                    <a:latin typeface="Roboto"/>
                    <a:ea typeface="Roboto"/>
                    <a:cs typeface="Roboto"/>
                    <a:sym typeface="Roboto"/>
                  </a:rPr>
                  <a:t>v0.0.4</a:t>
                </a:r>
                <a:endParaRPr b="1" sz="800">
                  <a:latin typeface="Roboto"/>
                  <a:ea typeface="Roboto"/>
                  <a:cs typeface="Roboto"/>
                  <a:sym typeface="Roboto"/>
                </a:endParaRPr>
              </a:p>
            </p:txBody>
          </p:sp>
        </p:grpSp>
      </p:grpSp>
      <p:grpSp>
        <p:nvGrpSpPr>
          <p:cNvPr id="130" name="Google Shape;130;p17"/>
          <p:cNvGrpSpPr/>
          <p:nvPr/>
        </p:nvGrpSpPr>
        <p:grpSpPr>
          <a:xfrm>
            <a:off x="483041" y="2567426"/>
            <a:ext cx="2395009" cy="1026363"/>
            <a:chOff x="495991" y="2560300"/>
            <a:chExt cx="2395009" cy="1026363"/>
          </a:xfrm>
        </p:grpSpPr>
        <p:sp>
          <p:nvSpPr>
            <p:cNvPr id="131" name="Google Shape;131;p17"/>
            <p:cNvSpPr/>
            <p:nvPr/>
          </p:nvSpPr>
          <p:spPr>
            <a:xfrm>
              <a:off x="932600" y="3079475"/>
              <a:ext cx="1958400" cy="1335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17"/>
            <p:cNvGrpSpPr/>
            <p:nvPr/>
          </p:nvGrpSpPr>
          <p:grpSpPr>
            <a:xfrm>
              <a:off x="495991" y="2560300"/>
              <a:ext cx="2395006" cy="1026363"/>
              <a:chOff x="495991" y="2560300"/>
              <a:chExt cx="2395006" cy="1026363"/>
            </a:xfrm>
          </p:grpSpPr>
          <p:sp>
            <p:nvSpPr>
              <p:cNvPr id="133" name="Google Shape;133;p17"/>
              <p:cNvSpPr txBox="1"/>
              <p:nvPr/>
            </p:nvSpPr>
            <p:spPr>
              <a:xfrm>
                <a:off x="495991" y="3215263"/>
                <a:ext cx="8712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1200">
                    <a:latin typeface="Roboto"/>
                    <a:ea typeface="Roboto"/>
                    <a:cs typeface="Roboto"/>
                    <a:sym typeface="Roboto"/>
                  </a:rPr>
                  <a:t>Sprint 1</a:t>
                </a:r>
                <a:endParaRPr b="1" sz="1200">
                  <a:latin typeface="Roboto"/>
                  <a:ea typeface="Roboto"/>
                  <a:cs typeface="Roboto"/>
                  <a:sym typeface="Roboto"/>
                </a:endParaRPr>
              </a:p>
            </p:txBody>
          </p:sp>
          <p:grpSp>
            <p:nvGrpSpPr>
              <p:cNvPr id="134" name="Google Shape;134;p17"/>
              <p:cNvGrpSpPr/>
              <p:nvPr/>
            </p:nvGrpSpPr>
            <p:grpSpPr>
              <a:xfrm>
                <a:off x="881025" y="2800065"/>
                <a:ext cx="92400" cy="411825"/>
                <a:chOff x="845575" y="2563700"/>
                <a:chExt cx="92400" cy="411825"/>
              </a:xfrm>
            </p:grpSpPr>
            <p:cxnSp>
              <p:nvCxnSpPr>
                <p:cNvPr id="135" name="Google Shape;135;p17"/>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36" name="Google Shape;136;p17"/>
                <p:cNvSpPr/>
                <p:nvPr/>
              </p:nvSpPr>
              <p:spPr>
                <a:xfrm>
                  <a:off x="845575" y="2563700"/>
                  <a:ext cx="92400" cy="92400"/>
                </a:xfrm>
                <a:prstGeom prst="ellipse">
                  <a:avLst/>
                </a:prstGeom>
                <a:solidFill>
                  <a:srgbClr val="00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 name="Google Shape;137;p17"/>
              <p:cNvSpPr txBox="1"/>
              <p:nvPr/>
            </p:nvSpPr>
            <p:spPr>
              <a:xfrm>
                <a:off x="637397" y="2560300"/>
                <a:ext cx="22536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GB" sz="800">
                    <a:latin typeface="Roboto"/>
                    <a:ea typeface="Roboto"/>
                    <a:cs typeface="Roboto"/>
                    <a:sym typeface="Roboto"/>
                  </a:rPr>
                  <a:t>v0.0.1</a:t>
                </a:r>
                <a:endParaRPr b="1" sz="800">
                  <a:latin typeface="Roboto"/>
                  <a:ea typeface="Roboto"/>
                  <a:cs typeface="Roboto"/>
                  <a:sym typeface="Roboto"/>
                </a:endParaRPr>
              </a:p>
            </p:txBody>
          </p:sp>
        </p:grpSp>
      </p:grpSp>
      <p:grpSp>
        <p:nvGrpSpPr>
          <p:cNvPr id="138" name="Google Shape;138;p17"/>
          <p:cNvGrpSpPr/>
          <p:nvPr/>
        </p:nvGrpSpPr>
        <p:grpSpPr>
          <a:xfrm>
            <a:off x="2512645" y="2709722"/>
            <a:ext cx="2377480" cy="1685554"/>
            <a:chOff x="2525595" y="2702596"/>
            <a:chExt cx="2377480" cy="1685554"/>
          </a:xfrm>
        </p:grpSpPr>
        <p:sp>
          <p:nvSpPr>
            <p:cNvPr id="139" name="Google Shape;139;p17"/>
            <p:cNvSpPr/>
            <p:nvPr/>
          </p:nvSpPr>
          <p:spPr>
            <a:xfrm>
              <a:off x="2890952" y="3079475"/>
              <a:ext cx="1958400" cy="133500"/>
            </a:xfrm>
            <a:prstGeom prst="rect">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17"/>
            <p:cNvGrpSpPr/>
            <p:nvPr/>
          </p:nvGrpSpPr>
          <p:grpSpPr>
            <a:xfrm>
              <a:off x="2525595" y="2702596"/>
              <a:ext cx="2377480" cy="1685554"/>
              <a:chOff x="2525595" y="2702596"/>
              <a:chExt cx="2377480" cy="1685554"/>
            </a:xfrm>
          </p:grpSpPr>
          <p:sp>
            <p:nvSpPr>
              <p:cNvPr id="141" name="Google Shape;141;p17"/>
              <p:cNvSpPr txBox="1"/>
              <p:nvPr/>
            </p:nvSpPr>
            <p:spPr>
              <a:xfrm>
                <a:off x="2525595" y="2702596"/>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1200">
                    <a:latin typeface="Roboto"/>
                    <a:ea typeface="Roboto"/>
                    <a:cs typeface="Roboto"/>
                    <a:sym typeface="Roboto"/>
                  </a:rPr>
                  <a:t>Sprint 2</a:t>
                </a:r>
                <a:endParaRPr b="1" sz="1200">
                  <a:latin typeface="Roboto"/>
                  <a:ea typeface="Roboto"/>
                  <a:cs typeface="Roboto"/>
                  <a:sym typeface="Roboto"/>
                </a:endParaRPr>
              </a:p>
            </p:txBody>
          </p:sp>
          <p:grpSp>
            <p:nvGrpSpPr>
              <p:cNvPr id="142" name="Google Shape;142;p17"/>
              <p:cNvGrpSpPr/>
              <p:nvPr/>
            </p:nvGrpSpPr>
            <p:grpSpPr>
              <a:xfrm rot="10800000">
                <a:off x="2849073" y="3079467"/>
                <a:ext cx="92400" cy="411825"/>
                <a:chOff x="2070100" y="2563700"/>
                <a:chExt cx="92400" cy="411825"/>
              </a:xfrm>
            </p:grpSpPr>
            <p:cxnSp>
              <p:nvCxnSpPr>
                <p:cNvPr id="143" name="Google Shape;143;p17"/>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44" name="Google Shape;144;p17"/>
                <p:cNvSpPr/>
                <p:nvPr/>
              </p:nvSpPr>
              <p:spPr>
                <a:xfrm>
                  <a:off x="2070100" y="2563700"/>
                  <a:ext cx="92400" cy="92400"/>
                </a:xfrm>
                <a:prstGeom prst="ellipse">
                  <a:avLst/>
                </a:prstGeom>
                <a:solidFill>
                  <a:srgbClr val="00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 name="Google Shape;145;p17"/>
              <p:cNvSpPr txBox="1"/>
              <p:nvPr/>
            </p:nvSpPr>
            <p:spPr>
              <a:xfrm>
                <a:off x="2649475" y="3444350"/>
                <a:ext cx="22536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GB" sz="800">
                    <a:latin typeface="Roboto"/>
                    <a:ea typeface="Roboto"/>
                    <a:cs typeface="Roboto"/>
                    <a:sym typeface="Roboto"/>
                  </a:rPr>
                  <a:t>v0.0.2</a:t>
                </a:r>
                <a:endParaRPr b="1" sz="800">
                  <a:latin typeface="Roboto"/>
                  <a:ea typeface="Roboto"/>
                  <a:cs typeface="Roboto"/>
                  <a:sym typeface="Roboto"/>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Front end</a:t>
            </a:r>
            <a:endParaRPr/>
          </a:p>
        </p:txBody>
      </p:sp>
      <p:sp>
        <p:nvSpPr>
          <p:cNvPr id="151" name="Google Shape;151;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solidFill>
                  <a:srgbClr val="000000"/>
                </a:solidFill>
                <a:latin typeface="Arial"/>
                <a:ea typeface="Arial"/>
                <a:cs typeface="Arial"/>
                <a:sym typeface="Arial"/>
              </a:rPr>
              <a:t>We started developing the front-end using HTML, but after sprint 2 we decided to convert everything into PUG.We found that Pug is more user friendly, easier to understand and also has a </a:t>
            </a:r>
            <a:r>
              <a:rPr lang="en-GB" sz="1600">
                <a:solidFill>
                  <a:srgbClr val="000000"/>
                </a:solidFill>
                <a:latin typeface="Arial"/>
                <a:ea typeface="Arial"/>
                <a:cs typeface="Arial"/>
                <a:sym typeface="Arial"/>
              </a:rPr>
              <a:t>simplified</a:t>
            </a:r>
            <a:r>
              <a:rPr lang="en-GB" sz="1600">
                <a:solidFill>
                  <a:srgbClr val="000000"/>
                </a:solidFill>
                <a:latin typeface="Arial"/>
                <a:ea typeface="Arial"/>
                <a:cs typeface="Arial"/>
                <a:sym typeface="Arial"/>
              </a:rPr>
              <a:t> syntax.</a:t>
            </a:r>
            <a:endParaRPr sz="1100">
              <a:solidFill>
                <a:srgbClr val="000000"/>
              </a:solidFill>
              <a:latin typeface="Arial"/>
              <a:ea typeface="Arial"/>
              <a:cs typeface="Arial"/>
              <a:sym typeface="Arial"/>
            </a:endParaRPr>
          </a:p>
          <a:p>
            <a:pPr indent="0" lvl="0" marL="457200" rtl="0" algn="l">
              <a:spcBef>
                <a:spcPts val="0"/>
              </a:spcBef>
              <a:spcAft>
                <a:spcPts val="1200"/>
              </a:spcAft>
              <a:buNone/>
            </a:pPr>
            <a:r>
              <a:t/>
            </a:r>
            <a:endParaRPr/>
          </a:p>
        </p:txBody>
      </p:sp>
      <p:pic>
        <p:nvPicPr>
          <p:cNvPr id="152" name="Google Shape;152;p18"/>
          <p:cNvPicPr preferRelativeResize="0"/>
          <p:nvPr/>
        </p:nvPicPr>
        <p:blipFill>
          <a:blip r:embed="rId3">
            <a:alphaModFix/>
          </a:blip>
          <a:stretch>
            <a:fillRect/>
          </a:stretch>
        </p:blipFill>
        <p:spPr>
          <a:xfrm>
            <a:off x="1376225" y="2210100"/>
            <a:ext cx="4182574" cy="2432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Development Stack</a:t>
            </a:r>
            <a:endParaRPr/>
          </a:p>
        </p:txBody>
      </p:sp>
      <p:sp>
        <p:nvSpPr>
          <p:cNvPr id="158" name="Google Shape;158;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9" name="Google Shape;159;p19"/>
          <p:cNvPicPr preferRelativeResize="0"/>
          <p:nvPr/>
        </p:nvPicPr>
        <p:blipFill>
          <a:blip r:embed="rId3">
            <a:alphaModFix/>
          </a:blip>
          <a:stretch>
            <a:fillRect/>
          </a:stretch>
        </p:blipFill>
        <p:spPr>
          <a:xfrm>
            <a:off x="894675" y="1968237"/>
            <a:ext cx="708250" cy="708224"/>
          </a:xfrm>
          <a:prstGeom prst="rect">
            <a:avLst/>
          </a:prstGeom>
          <a:noFill/>
          <a:ln>
            <a:noFill/>
          </a:ln>
        </p:spPr>
      </p:pic>
      <p:pic>
        <p:nvPicPr>
          <p:cNvPr id="160" name="Google Shape;160;p19"/>
          <p:cNvPicPr preferRelativeResize="0"/>
          <p:nvPr/>
        </p:nvPicPr>
        <p:blipFill>
          <a:blip r:embed="rId4">
            <a:alphaModFix/>
          </a:blip>
          <a:stretch>
            <a:fillRect/>
          </a:stretch>
        </p:blipFill>
        <p:spPr>
          <a:xfrm>
            <a:off x="2061426" y="2423276"/>
            <a:ext cx="2027975" cy="952190"/>
          </a:xfrm>
          <a:prstGeom prst="rect">
            <a:avLst/>
          </a:prstGeom>
          <a:noFill/>
          <a:ln>
            <a:noFill/>
          </a:ln>
        </p:spPr>
      </p:pic>
      <p:pic>
        <p:nvPicPr>
          <p:cNvPr id="161" name="Google Shape;161;p19"/>
          <p:cNvPicPr preferRelativeResize="0"/>
          <p:nvPr/>
        </p:nvPicPr>
        <p:blipFill>
          <a:blip r:embed="rId5">
            <a:alphaModFix/>
          </a:blip>
          <a:stretch>
            <a:fillRect/>
          </a:stretch>
        </p:blipFill>
        <p:spPr>
          <a:xfrm>
            <a:off x="4478700" y="1695350"/>
            <a:ext cx="876401" cy="876401"/>
          </a:xfrm>
          <a:prstGeom prst="rect">
            <a:avLst/>
          </a:prstGeom>
          <a:noFill/>
          <a:ln>
            <a:noFill/>
          </a:ln>
        </p:spPr>
      </p:pic>
      <p:pic>
        <p:nvPicPr>
          <p:cNvPr id="162" name="Google Shape;162;p19"/>
          <p:cNvPicPr preferRelativeResize="0"/>
          <p:nvPr/>
        </p:nvPicPr>
        <p:blipFill>
          <a:blip r:embed="rId6">
            <a:alphaModFix/>
          </a:blip>
          <a:stretch>
            <a:fillRect/>
          </a:stretch>
        </p:blipFill>
        <p:spPr>
          <a:xfrm>
            <a:off x="6314959" y="1453937"/>
            <a:ext cx="1295565" cy="792450"/>
          </a:xfrm>
          <a:prstGeom prst="rect">
            <a:avLst/>
          </a:prstGeom>
          <a:noFill/>
          <a:ln>
            <a:noFill/>
          </a:ln>
        </p:spPr>
      </p:pic>
      <p:pic>
        <p:nvPicPr>
          <p:cNvPr id="163" name="Google Shape;163;p19"/>
          <p:cNvPicPr preferRelativeResize="0"/>
          <p:nvPr/>
        </p:nvPicPr>
        <p:blipFill>
          <a:blip r:embed="rId7">
            <a:alphaModFix/>
          </a:blip>
          <a:stretch>
            <a:fillRect/>
          </a:stretch>
        </p:blipFill>
        <p:spPr>
          <a:xfrm>
            <a:off x="1163124" y="3523950"/>
            <a:ext cx="1043526" cy="876400"/>
          </a:xfrm>
          <a:prstGeom prst="rect">
            <a:avLst/>
          </a:prstGeom>
          <a:noFill/>
          <a:ln>
            <a:noFill/>
          </a:ln>
        </p:spPr>
      </p:pic>
      <p:pic>
        <p:nvPicPr>
          <p:cNvPr id="164" name="Google Shape;164;p19"/>
          <p:cNvPicPr preferRelativeResize="0"/>
          <p:nvPr/>
        </p:nvPicPr>
        <p:blipFill>
          <a:blip r:embed="rId8">
            <a:alphaModFix/>
          </a:blip>
          <a:stretch>
            <a:fillRect/>
          </a:stretch>
        </p:blipFill>
        <p:spPr>
          <a:xfrm>
            <a:off x="4436972" y="3300097"/>
            <a:ext cx="959863" cy="952200"/>
          </a:xfrm>
          <a:prstGeom prst="rect">
            <a:avLst/>
          </a:prstGeom>
          <a:noFill/>
          <a:ln>
            <a:noFill/>
          </a:ln>
        </p:spPr>
      </p:pic>
      <p:pic>
        <p:nvPicPr>
          <p:cNvPr id="165" name="Google Shape;165;p19"/>
          <p:cNvPicPr preferRelativeResize="0"/>
          <p:nvPr/>
        </p:nvPicPr>
        <p:blipFill rotWithShape="1">
          <a:blip r:embed="rId9">
            <a:alphaModFix/>
          </a:blip>
          <a:srcRect b="0" l="36647" r="34888" t="0"/>
          <a:stretch/>
        </p:blipFill>
        <p:spPr>
          <a:xfrm>
            <a:off x="6381168" y="2571750"/>
            <a:ext cx="1229358" cy="1265350"/>
          </a:xfrm>
          <a:prstGeom prst="rect">
            <a:avLst/>
          </a:prstGeom>
          <a:noFill/>
          <a:ln>
            <a:noFill/>
          </a:ln>
        </p:spPr>
      </p:pic>
      <p:pic>
        <p:nvPicPr>
          <p:cNvPr id="166" name="Google Shape;166;p19"/>
          <p:cNvPicPr preferRelativeResize="0"/>
          <p:nvPr/>
        </p:nvPicPr>
        <p:blipFill>
          <a:blip r:embed="rId10">
            <a:alphaModFix/>
          </a:blip>
          <a:stretch>
            <a:fillRect/>
          </a:stretch>
        </p:blipFill>
        <p:spPr>
          <a:xfrm>
            <a:off x="2779073" y="1324297"/>
            <a:ext cx="1189002" cy="792475"/>
          </a:xfrm>
          <a:prstGeom prst="rect">
            <a:avLst/>
          </a:prstGeom>
          <a:noFill/>
          <a:ln>
            <a:noFill/>
          </a:ln>
        </p:spPr>
      </p:pic>
      <p:pic>
        <p:nvPicPr>
          <p:cNvPr id="167" name="Google Shape;167;p19"/>
          <p:cNvPicPr preferRelativeResize="0"/>
          <p:nvPr/>
        </p:nvPicPr>
        <p:blipFill>
          <a:blip r:embed="rId11">
            <a:alphaModFix/>
          </a:blip>
          <a:stretch>
            <a:fillRect/>
          </a:stretch>
        </p:blipFill>
        <p:spPr>
          <a:xfrm>
            <a:off x="3019450" y="3681975"/>
            <a:ext cx="708250" cy="682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600"/>
              </a:spcAft>
              <a:buNone/>
            </a:pPr>
            <a:r>
              <a:rPr lang="en-GB"/>
              <a:t>Version Control </a:t>
            </a:r>
            <a:r>
              <a:rPr lang="en-GB"/>
              <a:t>Visualization</a:t>
            </a:r>
            <a:endParaRPr/>
          </a:p>
        </p:txBody>
      </p:sp>
      <p:sp>
        <p:nvSpPr>
          <p:cNvPr id="173" name="Google Shape;173;p20"/>
          <p:cNvSpPr txBox="1"/>
          <p:nvPr>
            <p:ph idx="1" type="body"/>
          </p:nvPr>
        </p:nvSpPr>
        <p:spPr>
          <a:xfrm>
            <a:off x="191200" y="902250"/>
            <a:ext cx="8520600" cy="33390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None/>
            </a:pPr>
            <a:r>
              <a:t/>
            </a:r>
            <a:endParaRPr sz="1600">
              <a:solidFill>
                <a:srgbClr val="000000"/>
              </a:solidFill>
              <a:latin typeface="Arial"/>
              <a:ea typeface="Arial"/>
              <a:cs typeface="Arial"/>
              <a:sym typeface="Arial"/>
            </a:endParaRPr>
          </a:p>
          <a:p>
            <a:pPr indent="0" lvl="0" marL="457200" rtl="0" algn="l">
              <a:spcBef>
                <a:spcPts val="600"/>
              </a:spcBef>
              <a:spcAft>
                <a:spcPts val="0"/>
              </a:spcAft>
              <a:buNone/>
            </a:pPr>
            <a:r>
              <a:t/>
            </a:r>
            <a:endParaRPr sz="1100">
              <a:solidFill>
                <a:srgbClr val="000000"/>
              </a:solidFill>
              <a:latin typeface="Arial"/>
              <a:ea typeface="Arial"/>
              <a:cs typeface="Arial"/>
              <a:sym typeface="Arial"/>
            </a:endParaRPr>
          </a:p>
          <a:p>
            <a:pPr indent="0" lvl="0" marL="457200" rtl="0" algn="l">
              <a:spcBef>
                <a:spcPts val="0"/>
              </a:spcBef>
              <a:spcAft>
                <a:spcPts val="1200"/>
              </a:spcAft>
              <a:buNone/>
            </a:pPr>
            <a:r>
              <a:t/>
            </a:r>
            <a:endParaRPr/>
          </a:p>
        </p:txBody>
      </p:sp>
      <p:pic>
        <p:nvPicPr>
          <p:cNvPr id="174" name="Google Shape;174;p20"/>
          <p:cNvPicPr preferRelativeResize="0"/>
          <p:nvPr/>
        </p:nvPicPr>
        <p:blipFill>
          <a:blip r:embed="rId3">
            <a:alphaModFix/>
          </a:blip>
          <a:stretch>
            <a:fillRect/>
          </a:stretch>
        </p:blipFill>
        <p:spPr>
          <a:xfrm>
            <a:off x="480000" y="1127050"/>
            <a:ext cx="5316374" cy="3422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Group Statistics</a:t>
            </a:r>
            <a:endParaRPr/>
          </a:p>
        </p:txBody>
      </p:sp>
      <p:sp>
        <p:nvSpPr>
          <p:cNvPr id="180" name="Google Shape;180;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1" name="Google Shape;181;p21" title="Points scored"/>
          <p:cNvPicPr preferRelativeResize="0"/>
          <p:nvPr/>
        </p:nvPicPr>
        <p:blipFill>
          <a:blip r:embed="rId3">
            <a:alphaModFix/>
          </a:blip>
          <a:stretch>
            <a:fillRect/>
          </a:stretch>
        </p:blipFill>
        <p:spPr>
          <a:xfrm>
            <a:off x="311699" y="1229875"/>
            <a:ext cx="5080500" cy="3146350"/>
          </a:xfrm>
          <a:prstGeom prst="rect">
            <a:avLst/>
          </a:prstGeom>
          <a:noFill/>
          <a:ln>
            <a:noFill/>
          </a:ln>
        </p:spPr>
      </p:pic>
      <p:pic>
        <p:nvPicPr>
          <p:cNvPr id="182" name="Google Shape;182;p21"/>
          <p:cNvPicPr preferRelativeResize="0"/>
          <p:nvPr/>
        </p:nvPicPr>
        <p:blipFill>
          <a:blip r:embed="rId4">
            <a:alphaModFix/>
          </a:blip>
          <a:stretch>
            <a:fillRect/>
          </a:stretch>
        </p:blipFill>
        <p:spPr>
          <a:xfrm>
            <a:off x="5542688" y="179675"/>
            <a:ext cx="3343512" cy="3339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