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6" r:id="rId3"/>
    <p:sldId id="257" r:id="rId4"/>
    <p:sldId id="258" r:id="rId5"/>
    <p:sldId id="265" r:id="rId6"/>
    <p:sldId id="268" r:id="rId7"/>
    <p:sldId id="269" r:id="rId8"/>
    <p:sldId id="270" r:id="rId9"/>
    <p:sldId id="259" r:id="rId10"/>
    <p:sldId id="260" r:id="rId11"/>
    <p:sldId id="261" r:id="rId12"/>
    <p:sldId id="262" r:id="rId13"/>
    <p:sldId id="271" r:id="rId14"/>
    <p:sldId id="264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445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38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9207312" y="4303418"/>
            <a:ext cx="5898017" cy="5687940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1546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2259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703973" y="-3461760"/>
            <a:ext cx="19399584" cy="14224525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061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823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823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823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823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6434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6434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6434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6434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600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52967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2623111" y="-3898836"/>
            <a:ext cx="7248941" cy="7988899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5268025" y="2959131"/>
            <a:ext cx="7698017" cy="7475827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6977167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51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1163433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6549586" y="-3390836"/>
            <a:ext cx="7248941" cy="7988899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883178" y="2959131"/>
            <a:ext cx="7698017" cy="7475827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887635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4560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83887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846604" y="-2976701"/>
            <a:ext cx="17340888" cy="12192991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3643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Technological app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4100209" y="-4081534"/>
            <a:ext cx="21067416" cy="13602724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488651" y="2714800"/>
            <a:ext cx="3637200" cy="2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387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4040411" y="-3789502"/>
            <a:ext cx="20338152" cy="13733327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252600" y="3116677"/>
            <a:ext cx="56868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177867" y="5042884"/>
            <a:ext cx="38364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4109800" y="1157267"/>
            <a:ext cx="3972400" cy="1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2953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4133336" y="-2189302"/>
            <a:ext cx="20043879" cy="11786877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4447233" y="2381500"/>
            <a:ext cx="32976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6206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5299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45299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10931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10931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79667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79667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45299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45299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10931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10931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79667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79667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2592731" y="-2771668"/>
            <a:ext cx="16680792" cy="11335448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3519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3763800" y="9225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3763967" y="19833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3763967" y="36777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3763800" y="43113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3763967" y="53721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28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3862611" y="-3499936"/>
            <a:ext cx="17950552" cy="13497832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3763884" y="1938096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3763884" y="2597272"/>
            <a:ext cx="46644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3714267" y="4606167"/>
            <a:ext cx="476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6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3613733" y="1132500"/>
            <a:ext cx="4864000" cy="11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8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2096433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630031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2068667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630033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49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920679" y="-1538298"/>
            <a:ext cx="17874619" cy="13005540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97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2194065" y="-2687820"/>
            <a:ext cx="18918343" cy="13450587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47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48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3501277" y="-2762033"/>
            <a:ext cx="18376639" cy="11873976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342533" y="2301500"/>
            <a:ext cx="4686800" cy="3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80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1154167" y="5173400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3834200" y="-6325308"/>
            <a:ext cx="20735568" cy="17839312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6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42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B76DBD72-436B-4719-9C4A-E41906C3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37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374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25EB-3C1D-4584-B4FA-F6A4BF5FA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CHECKMATE</a:t>
            </a:r>
          </a:p>
        </p:txBody>
      </p:sp>
    </p:spTree>
    <p:extLst>
      <p:ext uri="{BB962C8B-B14F-4D97-AF65-F5344CB8AC3E}">
        <p14:creationId xmlns:p14="http://schemas.microsoft.com/office/powerpoint/2010/main" val="331566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0ED857-B6C6-47CB-B046-86B25BF7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693" y="3831298"/>
            <a:ext cx="9771336" cy="2141902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디버깅하지 않고 파일을 분해할 수 있다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코드와 데이터를 자동으로 식별한다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스택 액세스를 로컬 변수 및 인수의 기호 이름으로 변환한다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코드 흐름을 그래프로 나타낼 수 있다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전체 바이너리를 쉽게 탐색할 수 있다</a:t>
            </a:r>
            <a:r>
              <a:rPr lang="en-US" altLang="ko-KR" sz="1800" b="1" dirty="0">
                <a:latin typeface="+mj-ea"/>
                <a:ea typeface="+mj-ea"/>
              </a:rPr>
              <a:t>.</a:t>
            </a:r>
            <a:endParaRPr lang="en-US" sz="1800" b="1" dirty="0">
              <a:latin typeface="+mj-ea"/>
              <a:ea typeface="+mj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433D9-36C4-419D-81CE-35810EE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600" y="858024"/>
            <a:ext cx="6866800" cy="575200"/>
          </a:xfrm>
        </p:spPr>
        <p:txBody>
          <a:bodyPr/>
          <a:lstStyle/>
          <a:p>
            <a:r>
              <a:rPr lang="ko-KR" altLang="en-US" b="0" i="0" u="none" strike="noStrike" dirty="0">
                <a:solidFill>
                  <a:schemeClr val="accent5"/>
                </a:solidFill>
                <a:effectLst/>
                <a:latin typeface="+mj-ea"/>
                <a:ea typeface="+mj-ea"/>
              </a:rPr>
              <a:t>멀웨어 분석 도구 설치</a:t>
            </a:r>
            <a:r>
              <a:rPr lang="en-US" altLang="ko-KR" b="0" i="0" u="none" strike="noStrike" dirty="0">
                <a:solidFill>
                  <a:schemeClr val="accent5"/>
                </a:solidFill>
                <a:effectLst/>
                <a:latin typeface="+mj-ea"/>
                <a:ea typeface="+mj-ea"/>
              </a:rPr>
              <a:t>.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80B4-A3ED-49CF-BC7C-D68A1D1B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27" y="1585581"/>
            <a:ext cx="1234867" cy="1518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2C4B7-9D1A-4579-A51A-B84927D55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79" y="1651084"/>
            <a:ext cx="1452657" cy="145265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1CD52B5-A34A-412B-8825-1E12A337E4C3}"/>
              </a:ext>
            </a:extLst>
          </p:cNvPr>
          <p:cNvSpPr txBox="1">
            <a:spLocks/>
          </p:cNvSpPr>
          <p:nvPr/>
        </p:nvSpPr>
        <p:spPr>
          <a:xfrm>
            <a:off x="2175359" y="3048451"/>
            <a:ext cx="7450745" cy="102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IDA pro 					</a:t>
            </a:r>
            <a:r>
              <a:rPr 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Ghidra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92058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0ED857-B6C6-47CB-B046-86B25BF7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835" y="1792023"/>
            <a:ext cx="7187934" cy="885341"/>
          </a:xfrm>
        </p:spPr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Shut down your VM.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VM &gt; Settings &gt; Shared Folders and click Disabled.</a:t>
            </a:r>
          </a:p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VM &gt; Settings &gt; Network and selecting Host-Only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433D9-36C4-419D-81CE-35810EE9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600" y="929046"/>
            <a:ext cx="6866800" cy="575200"/>
          </a:xfrm>
        </p:spPr>
        <p:txBody>
          <a:bodyPr/>
          <a:lstStyle/>
          <a:p>
            <a:pPr marL="203195" indent="0" algn="l">
              <a:buNone/>
            </a:pPr>
            <a:r>
              <a:rPr lang="ko-KR" altLang="en-US" sz="2800" b="0" i="0" u="none" strike="noStrike" dirty="0">
                <a:solidFill>
                  <a:schemeClr val="accent5"/>
                </a:solidFill>
                <a:effectLst/>
                <a:latin typeface="+mj-ea"/>
                <a:ea typeface="+mj-ea"/>
              </a:rPr>
              <a:t>분석 </a:t>
            </a:r>
            <a:r>
              <a:rPr lang="en-US" altLang="ko-KR" sz="2800" b="0" i="0" u="none" strike="noStrike" dirty="0">
                <a:solidFill>
                  <a:schemeClr val="accent5"/>
                </a:solidFill>
                <a:effectLst/>
                <a:latin typeface="+mj-ea"/>
                <a:ea typeface="+mj-ea"/>
              </a:rPr>
              <a:t>VM</a:t>
            </a:r>
            <a:r>
              <a:rPr lang="ko-KR" altLang="en-US" sz="2800" b="0" i="0" u="none" strike="noStrike" dirty="0">
                <a:solidFill>
                  <a:schemeClr val="accent5"/>
                </a:solidFill>
                <a:effectLst/>
                <a:latin typeface="+mj-ea"/>
                <a:ea typeface="+mj-ea"/>
              </a:rPr>
              <a:t> 분리</a:t>
            </a:r>
            <a:endParaRPr lang="en-US" sz="2800" b="0" i="0" dirty="0">
              <a:solidFill>
                <a:schemeClr val="accent5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B58B3-9CA7-4CE0-8152-1F9A45B7BAB6}"/>
              </a:ext>
            </a:extLst>
          </p:cNvPr>
          <p:cNvSpPr txBox="1"/>
          <p:nvPr/>
        </p:nvSpPr>
        <p:spPr>
          <a:xfrm>
            <a:off x="1912093" y="3343631"/>
            <a:ext cx="3234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호스트 전용 네트워크를 사용하면 </a:t>
            </a:r>
            <a:r>
              <a:rPr lang="en-US" altLang="ko-K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VM</a:t>
            </a:r>
            <a:r>
              <a:rPr lang="ko-KR" alt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이 물리적 호스트의 가상 어댑터와 통신할 수 있다</a:t>
            </a:r>
            <a:r>
              <a:rPr lang="en-US" altLang="ko-K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더 나은 분리를 위해 가상 시스템 전용 가상 네트워크를 정의한 다음 해당 사용자 지정 네트워크를 사용하도록 </a:t>
            </a:r>
            <a:r>
              <a:rPr lang="en-US" altLang="ko-K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VM</a:t>
            </a:r>
            <a:r>
              <a:rPr lang="ko-KR" alt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을 구성한다</a:t>
            </a:r>
            <a:r>
              <a:rPr lang="en-US" altLang="ko-KR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.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B9672-9EDE-44B9-B53E-D3455A25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42" y="2965141"/>
            <a:ext cx="6270380" cy="35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180CB-5BB5-4A97-BB7F-7F844925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304" y="3186400"/>
            <a:ext cx="9540517" cy="3671600"/>
          </a:xfrm>
        </p:spPr>
        <p:txBody>
          <a:bodyPr/>
          <a:lstStyle/>
          <a:p>
            <a:r>
              <a:rPr lang="ko-KR" altLang="en-US" dirty="0"/>
              <a:t>호스트 전용 네트워킹 기능은 호스트 </a:t>
            </a:r>
            <a:r>
              <a:rPr lang="en-US" altLang="ko-KR" dirty="0"/>
              <a:t>OS</a:t>
            </a:r>
            <a:r>
              <a:rPr lang="ko-KR" altLang="en-US" dirty="0"/>
              <a:t>와 게스트 </a:t>
            </a:r>
            <a:r>
              <a:rPr lang="en-US" altLang="ko-KR" dirty="0"/>
              <a:t>OS </a:t>
            </a:r>
            <a:r>
              <a:rPr lang="ko-KR" altLang="en-US" dirty="0"/>
              <a:t>간에 별도의 전용 </a:t>
            </a:r>
            <a:r>
              <a:rPr lang="en-US" altLang="ko-KR" dirty="0"/>
              <a:t>LAN</a:t>
            </a:r>
            <a:r>
              <a:rPr lang="ko-KR" altLang="en-US" dirty="0"/>
              <a:t>을 생성합니다</a:t>
            </a:r>
            <a:r>
              <a:rPr lang="en-US" altLang="ko-KR" dirty="0"/>
              <a:t>. </a:t>
            </a:r>
            <a:r>
              <a:rPr lang="ko-KR" altLang="en-US" dirty="0"/>
              <a:t>호스트 전용 </a:t>
            </a:r>
            <a:r>
              <a:rPr lang="en-US" altLang="ko-KR" dirty="0"/>
              <a:t>LAN</a:t>
            </a:r>
            <a:r>
              <a:rPr lang="ko-KR" altLang="en-US" dirty="0"/>
              <a:t>이 인터넷에 연결되어 있지 않습니다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악성 프로그램이 가상 시스템에 포함되어 있지만 일부 네트워크 연결은 허용됩니다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호스트 전용 네트워킹을 사용하는 경우 </a:t>
            </a:r>
            <a:r>
              <a:rPr lang="en-US" altLang="ko-KR" dirty="0"/>
              <a:t>VMware</a:t>
            </a:r>
            <a:r>
              <a:rPr lang="ko-KR" altLang="en-US" dirty="0"/>
              <a:t>는 호스트와 가상 시스템에 가상 네트워크 어댑터를 생성하고 호스트의 물리적 네트워크 어댑터에 손대지 않고 이 둘을 연결합니다</a:t>
            </a:r>
            <a:r>
              <a:rPr lang="en-US" altLang="ko-KR" dirty="0"/>
              <a:t>. </a:t>
            </a:r>
            <a:r>
              <a:rPr lang="ko-KR" altLang="en-US" dirty="0"/>
              <a:t>호스트의 물리적 네트워크 어댑터가 여전히 인터넷 또는 다른 외부 네트워크에 연결되어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B029D-8B82-41AE-948C-1F43D8F9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호스트 전용 네트워킹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2F845-EFC0-41B5-A9C5-25100AC5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99" y="1628533"/>
            <a:ext cx="7779585" cy="337930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가상 시스템 내에서 윈도우즈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Defender AV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를 사용하지 않도록 설정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악성 프로그램을 분석할 때 잘못된 시스템에 감염되지 않도록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주의하고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샘플이 빠져나갈 가능성을 최소화해야 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할 것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물리적 호스트를 이러한 연구에 할당하는 것을 적극 고려하고  이 시스템을 다른 작업에 사용하지 말고 프로덕션 네트워크에 연결하지 않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+mj-ea"/>
              <a:ea typeface="+mj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8523D-4336-4AC4-AF66-75F6F26B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추가 안전 권고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08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236BF2-A4CF-4136-BF2F-968E30E092E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381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1500-0BDD-4152-A6B4-0C8BA42B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7200" dirty="0">
                <a:latin typeface="+mj-ea"/>
                <a:ea typeface="+mj-ea"/>
              </a:rPr>
              <a:t>목차</a:t>
            </a:r>
            <a:endParaRPr lang="en-US" sz="7200" dirty="0">
              <a:latin typeface="+mj-ea"/>
              <a:ea typeface="+mj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762B-39B6-41F4-BD30-C78D8D4F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469" y="1791764"/>
            <a:ext cx="7350877" cy="3952134"/>
          </a:xfrm>
        </p:spPr>
        <p:txBody>
          <a:bodyPr/>
          <a:lstStyle/>
          <a:p>
            <a:pPr marL="139700" indent="0" algn="l"/>
            <a:r>
              <a:rPr lang="en-US" altLang="ko-KR" sz="3200" dirty="0">
                <a:latin typeface="+mj-ea"/>
                <a:ea typeface="+mj-ea"/>
              </a:rPr>
              <a:t>1. </a:t>
            </a:r>
            <a:r>
              <a:rPr lang="ko-KR" altLang="en-US" sz="3200" dirty="0">
                <a:latin typeface="+mj-ea"/>
                <a:ea typeface="+mj-ea"/>
              </a:rPr>
              <a:t>프로젝트 계획 표</a:t>
            </a:r>
            <a:endParaRPr lang="en-US" altLang="ko-KR" sz="3200" dirty="0">
              <a:latin typeface="+mj-ea"/>
              <a:ea typeface="+mj-ea"/>
            </a:endParaRPr>
          </a:p>
          <a:p>
            <a:pPr marL="139700" indent="0" algn="l"/>
            <a:r>
              <a:rPr lang="en-US" altLang="ko-KR" sz="3200" dirty="0">
                <a:latin typeface="+mj-ea"/>
                <a:ea typeface="+mj-ea"/>
              </a:rPr>
              <a:t>2.</a:t>
            </a:r>
            <a:r>
              <a:rPr lang="ko-KR" altLang="en-US" sz="3200" dirty="0">
                <a:latin typeface="+mj-ea"/>
                <a:ea typeface="+mj-ea"/>
              </a:rPr>
              <a:t> </a:t>
            </a:r>
            <a:r>
              <a:rPr lang="en-US" altLang="ko-KR" sz="3200" dirty="0" err="1">
                <a:latin typeface="+mj-ea"/>
                <a:ea typeface="+mj-ea"/>
              </a:rPr>
              <a:t>Api</a:t>
            </a:r>
            <a:r>
              <a:rPr lang="ko-KR" altLang="en-US" sz="3200" dirty="0">
                <a:latin typeface="+mj-ea"/>
                <a:ea typeface="+mj-ea"/>
              </a:rPr>
              <a:t>에 대한 논문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분석</a:t>
            </a:r>
            <a:endParaRPr lang="en-US" altLang="ko-KR" sz="3200" dirty="0">
              <a:latin typeface="+mj-ea"/>
              <a:ea typeface="+mj-ea"/>
            </a:endParaRPr>
          </a:p>
          <a:p>
            <a:pPr algn="l"/>
            <a:r>
              <a:rPr lang="en-US" altLang="ko-KR" sz="3200" dirty="0">
                <a:latin typeface="+mj-ea"/>
                <a:ea typeface="+mj-ea"/>
              </a:rPr>
              <a:t>3. </a:t>
            </a:r>
            <a:r>
              <a:rPr lang="ko-KR" altLang="en-US" sz="3200" dirty="0">
                <a:latin typeface="+mj-ea"/>
                <a:ea typeface="+mj-ea"/>
              </a:rPr>
              <a:t>안전환경</a:t>
            </a:r>
            <a:endParaRPr lang="en-US" altLang="ko-KR" sz="3200" dirty="0">
              <a:latin typeface="+mj-ea"/>
              <a:ea typeface="+mj-ea"/>
            </a:endParaRPr>
          </a:p>
          <a:p>
            <a:pPr algn="l"/>
            <a:r>
              <a:rPr lang="en-US" sz="3200" dirty="0">
                <a:latin typeface="+mj-ea"/>
                <a:ea typeface="+mj-ea"/>
              </a:rPr>
              <a:t>5. Q&amp;A</a:t>
            </a:r>
          </a:p>
        </p:txBody>
      </p:sp>
    </p:spTree>
    <p:extLst>
      <p:ext uri="{BB962C8B-B14F-4D97-AF65-F5344CB8AC3E}">
        <p14:creationId xmlns:p14="http://schemas.microsoft.com/office/powerpoint/2010/main" val="5675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B95C0-B434-495B-9E37-11A2A154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+mj-ea"/>
                <a:ea typeface="+mj-ea"/>
              </a:rPr>
              <a:t>계획</a:t>
            </a:r>
            <a:endParaRPr lang="en-US" dirty="0">
              <a:latin typeface="+mj-ea"/>
              <a:ea typeface="+mj-ea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921161-EDAF-46E4-8D6C-946AC1441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51096"/>
              </p:ext>
            </p:extLst>
          </p:nvPr>
        </p:nvGraphicFramePr>
        <p:xfrm>
          <a:off x="1789392" y="1868127"/>
          <a:ext cx="8613216" cy="23575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536">
                  <a:extLst>
                    <a:ext uri="{9D8B030D-6E8A-4147-A177-3AD203B41FA5}">
                      <a16:colId xmlns:a16="http://schemas.microsoft.com/office/drawing/2014/main" val="1490256835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669982594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297660522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833114308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91927170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6678294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3.24(4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4.07(6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4.28(9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5.19(12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6.02(14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안정환경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4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11C69D7-12BC-4A9A-86A7-BA8165D52AE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5998" y="3134713"/>
            <a:ext cx="9200004" cy="2253257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	Static analyze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을 통해 악성코드에서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를 추출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한다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특수 도구를 사용해서 원시 바이너리 악성 코드를 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disassemble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한다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도구에 표시된 그래프를 사용해서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시퀀스를 추출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한다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아프로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100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개의 아니면 더 많은 악성코드를 추가로 분석하려면 하나식 하나식으로 손으로 분석하는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것은 불가능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한다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그래서 자동으로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VM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원격 제어에 대해 알아봐서 사용할 것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+mj-ea"/>
              <a:ea typeface="+mj-ea"/>
            </a:endParaRP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C2732C87-4336-4FA4-B7B6-76328467F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83086"/>
              </p:ext>
            </p:extLst>
          </p:nvPr>
        </p:nvGraphicFramePr>
        <p:xfrm>
          <a:off x="1789392" y="1324525"/>
          <a:ext cx="8613216" cy="16970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536">
                  <a:extLst>
                    <a:ext uri="{9D8B030D-6E8A-4147-A177-3AD203B41FA5}">
                      <a16:colId xmlns:a16="http://schemas.microsoft.com/office/drawing/2014/main" val="1490256835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669982594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297660522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833114308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91927170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6678294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3.24(4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4.07(6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4.28(9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5.19(12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6.02(14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안정환경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24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EDC6801-425D-4369-85CF-58421E00677B}"/>
              </a:ext>
            </a:extLst>
          </p:cNvPr>
          <p:cNvSpPr/>
          <p:nvPr/>
        </p:nvSpPr>
        <p:spPr>
          <a:xfrm>
            <a:off x="1563880" y="1042591"/>
            <a:ext cx="3085032" cy="130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E6104-3F9B-4B7F-B6FE-D450AC68BB6F}"/>
              </a:ext>
            </a:extLst>
          </p:cNvPr>
          <p:cNvSpPr/>
          <p:nvPr/>
        </p:nvSpPr>
        <p:spPr>
          <a:xfrm>
            <a:off x="7543090" y="1166350"/>
            <a:ext cx="3152912" cy="1183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E78CEF83-8C98-413F-83B4-01ED0958B77F}"/>
              </a:ext>
            </a:extLst>
          </p:cNvPr>
          <p:cNvSpPr txBox="1">
            <a:spLocks/>
          </p:cNvSpPr>
          <p:nvPr/>
        </p:nvSpPr>
        <p:spPr>
          <a:xfrm>
            <a:off x="2662600" y="621365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733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ko-KR" altLang="en-US" sz="4000" dirty="0">
                <a:latin typeface="+mj-ea"/>
                <a:ea typeface="+mj-ea"/>
              </a:rPr>
              <a:t>계획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18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B95C0-B434-495B-9E37-11A2A154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+mj-ea"/>
                <a:ea typeface="+mj-ea"/>
              </a:rPr>
              <a:t>계획</a:t>
            </a:r>
            <a:endParaRPr lang="en-US" dirty="0">
              <a:latin typeface="+mj-ea"/>
              <a:ea typeface="+mj-ea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6921161-EDAF-46E4-8D6C-946AC1441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5755"/>
              </p:ext>
            </p:extLst>
          </p:nvPr>
        </p:nvGraphicFramePr>
        <p:xfrm>
          <a:off x="1789392" y="1444955"/>
          <a:ext cx="8613216" cy="23575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536">
                  <a:extLst>
                    <a:ext uri="{9D8B030D-6E8A-4147-A177-3AD203B41FA5}">
                      <a16:colId xmlns:a16="http://schemas.microsoft.com/office/drawing/2014/main" val="1490256835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669982594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297660522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3833114308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91927170"/>
                    </a:ext>
                  </a:extLst>
                </a:gridCol>
                <a:gridCol w="1435536">
                  <a:extLst>
                    <a:ext uri="{9D8B030D-6E8A-4147-A177-3AD203B41FA5}">
                      <a16:colId xmlns:a16="http://schemas.microsoft.com/office/drawing/2014/main" val="76678294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3.24(4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4.07(6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4.28(9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5.19(12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6.02(14</a:t>
                      </a:r>
                      <a:r>
                        <a:rPr lang="ko-KR" altLang="en-US" dirty="0"/>
                        <a:t>주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0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안정환경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4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3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악성코드 분류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4379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5194DE4-289F-4E69-B8DC-33E08E22CD3F}"/>
              </a:ext>
            </a:extLst>
          </p:cNvPr>
          <p:cNvSpPr/>
          <p:nvPr/>
        </p:nvSpPr>
        <p:spPr>
          <a:xfrm>
            <a:off x="1529696" y="1294533"/>
            <a:ext cx="5998567" cy="1848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AB93FEB-6994-4880-94E3-E00C57795D16}"/>
              </a:ext>
            </a:extLst>
          </p:cNvPr>
          <p:cNvSpPr txBox="1">
            <a:spLocks/>
          </p:cNvSpPr>
          <p:nvPr/>
        </p:nvSpPr>
        <p:spPr>
          <a:xfrm>
            <a:off x="1789392" y="1761532"/>
            <a:ext cx="5366274" cy="152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	12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주랑 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14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주에는 추출된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을 사용해서 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악성 코드와 양성 코드를 분류하는 알고리즘을 만들다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ko-KR" altLang="en-US" sz="18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F3153FA-3D1F-4E63-BB39-52DC0770DE0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01357" y="3228853"/>
            <a:ext cx="7789286" cy="2909814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알아봤는 가능한 분류 방법</a:t>
            </a:r>
            <a:endParaRPr lang="en-US" sz="18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Yanfang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2008</a:t>
            </a:r>
            <a:r>
              <a:rPr lang="en-US" sz="1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API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시퀀스를 추출한 후 객체 지향 상관 마이닝 방식으로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연결 규칙을 생성해서 악성코드의 특성을 표현했습니다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마지막으로 규칙에 따라 탐지가 자동으로 실현됩니다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Yuxin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Ding</a:t>
            </a:r>
            <a:r>
              <a:rPr lang="en-US" sz="18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2013) </a:t>
            </a:r>
            <a:r>
              <a:rPr lang="en-US" sz="1800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샘플에서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호출 시퀀스를 추출하고 정적 분석을 통해 기본 연결 규칙을 채굴할 것을 제안했습니다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그 후 규칙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사용량 측정을 정의하여 연관지을 수 있는 규칙을 단순화하였으며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시료의 특성으로 판단 성능이 뛰어난 연관지을 수 있는 규칙을 선정하였습니다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마지막으로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기계 학습 분류는 다중 연관 규칙에 따라 실현되었습니다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+mj-ea"/>
              <a:ea typeface="+mj-e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E18CE5-E6FE-45A7-9BDC-8614BCD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>
                <a:latin typeface="+mj-ea"/>
                <a:ea typeface="+mj-ea"/>
              </a:rPr>
              <a:t>논문</a:t>
            </a:r>
            <a:r>
              <a:rPr lang="en-US" altLang="ko-KR" sz="4000" dirty="0">
                <a:latin typeface="+mj-ea"/>
                <a:ea typeface="+mj-ea"/>
              </a:rPr>
              <a:t> </a:t>
            </a:r>
            <a:r>
              <a:rPr lang="ko-KR" altLang="en-US" sz="4000" dirty="0">
                <a:latin typeface="+mj-ea"/>
                <a:ea typeface="+mj-ea"/>
              </a:rPr>
              <a:t>분석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9962CC-0646-4F68-9156-69C53F19A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6"/>
          <a:stretch/>
        </p:blipFill>
        <p:spPr>
          <a:xfrm>
            <a:off x="3092959" y="1456875"/>
            <a:ext cx="6006082" cy="16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4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B958C5E-DE69-47A7-BB48-AF789C06D2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50189" y="2378823"/>
            <a:ext cx="6599534" cy="336715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이 제안된 방법에서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는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포장되지 않은 샘플은 분해되고</a:t>
            </a:r>
            <a:r>
              <a:rPr lang="en-US" alt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(Disassemble)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함수 호출의 그래프는 제어 저하의 분석에 기초하여 식별됩니다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그래프에서 연속된 특정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API(Application Program Interface)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함수 호출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쌍을 추출하고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API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시퀀스 그래프를 만듭니다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멀웨어 샘플 간의 유사성은 샘플에서 추출된 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API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시퀀스를 비교하여 계산됩니다주사위 계수는 샘플 간의 유사성을 정의하기 위해 적용됩니다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  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따라서 유사한 특징을 가진 샘플 그룹의 시각적 식별을 돕기 위해 유사성에 기반한 계층적 클러스터 분석을 사용</a:t>
            </a:r>
            <a:r>
              <a:rPr lang="ko-KR" alt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한</a:t>
            </a:r>
            <a:r>
              <a:rPr lang="ko-KR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다</a:t>
            </a:r>
            <a:r>
              <a:rPr lang="en-US" sz="18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+mj-ea"/>
              <a:ea typeface="+mj-e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BBFDFB-8B87-473A-B6C2-DA09C1BB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2C239-435D-4076-9730-0984D7AD4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9"/>
          <a:stretch/>
        </p:blipFill>
        <p:spPr>
          <a:xfrm>
            <a:off x="3544590" y="719333"/>
            <a:ext cx="5102820" cy="1659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5EF69-DB38-4CEC-A9CE-0B54DA46D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1" b="47869"/>
          <a:stretch/>
        </p:blipFill>
        <p:spPr>
          <a:xfrm>
            <a:off x="8905953" y="1670705"/>
            <a:ext cx="2443703" cy="2352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1A7EBF-836D-452F-A398-9D156DDA4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701" y="4399157"/>
            <a:ext cx="345805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86146-CFBB-466F-8F05-7DAF0445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59" y="2134589"/>
            <a:ext cx="5401403" cy="34407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37619C-D3D9-41C0-BCF2-B57F1302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633" y="719333"/>
            <a:ext cx="6866800" cy="1002936"/>
          </a:xfrm>
        </p:spPr>
        <p:txBody>
          <a:bodyPr/>
          <a:lstStyle/>
          <a:p>
            <a:r>
              <a:rPr lang="en-US" sz="3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Environment for Malware Analysis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21CBB27-C542-4205-8101-9A671EEE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603" y="2468397"/>
            <a:ext cx="4548307" cy="2141902"/>
          </a:xfrm>
        </p:spPr>
        <p:txBody>
          <a:bodyPr/>
          <a:lstStyle/>
          <a:p>
            <a:pPr marL="203195" indent="0" algn="just">
              <a:buNone/>
            </a:pPr>
            <a:r>
              <a:rPr lang="ko-KR" altLang="en-US" sz="2000" dirty="0">
                <a:latin typeface="+mj-ea"/>
                <a:ea typeface="+mj-ea"/>
              </a:rPr>
              <a:t>분석하기 전에 적절한 환경을 설정하면 감염되지 않고 가장 효율적으로 악성 실행 파일에서 가장 많은 정보를 수집할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11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C2B8C0-B540-4BDD-A11B-C630A6E4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154" y="1313434"/>
            <a:ext cx="6529160" cy="1565493"/>
          </a:xfrm>
        </p:spPr>
        <p:txBody>
          <a:bodyPr/>
          <a:lstStyle/>
          <a:p>
            <a:pPr marL="203195" indent="0" algn="l">
              <a:buNone/>
            </a:pPr>
            <a:r>
              <a:rPr lang="en-US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Install Virtualization Software and get a Virtual Machine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115F2-9749-4419-9180-BFDFEAE1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격리된 환경 설정 방법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569AC-050B-4DA4-8FA8-9416B56BE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88" y="2674741"/>
            <a:ext cx="5689727" cy="32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50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Custal Project Proposal _ by Slidesgo</Template>
  <TotalTime>657</TotalTime>
  <Words>610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맑은 고딕</vt:lpstr>
      <vt:lpstr>맑은 고딕</vt:lpstr>
      <vt:lpstr>Proxima Nova</vt:lpstr>
      <vt:lpstr>Proxima Nova Semibold</vt:lpstr>
      <vt:lpstr>Rubik Medium</vt:lpstr>
      <vt:lpstr>Abel</vt:lpstr>
      <vt:lpstr>Arial</vt:lpstr>
      <vt:lpstr>Livvic</vt:lpstr>
      <vt:lpstr>Montserrat</vt:lpstr>
      <vt:lpstr>Roboto Condensed Light</vt:lpstr>
      <vt:lpstr>Custal Project Proposal by Slidesgo</vt:lpstr>
      <vt:lpstr>Slidesgo Final Pages</vt:lpstr>
      <vt:lpstr>CHECKMATE</vt:lpstr>
      <vt:lpstr>목차</vt:lpstr>
      <vt:lpstr>계획</vt:lpstr>
      <vt:lpstr>PowerPoint Presentation</vt:lpstr>
      <vt:lpstr>계획</vt:lpstr>
      <vt:lpstr>논문 분석</vt:lpstr>
      <vt:lpstr>PowerPoint Presentation</vt:lpstr>
      <vt:lpstr>Environment for Malware Analysis</vt:lpstr>
      <vt:lpstr>격리된 환경 설정 방법</vt:lpstr>
      <vt:lpstr>멀웨어 분석 도구 설치.</vt:lpstr>
      <vt:lpstr>분석 VM 분리</vt:lpstr>
      <vt:lpstr>호스트 전용 네트워킹</vt:lpstr>
      <vt:lpstr>추가 안전 권고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based malware detection</dc:title>
  <dc:creator>Zoloo D</dc:creator>
  <cp:lastModifiedBy>Zoloo D</cp:lastModifiedBy>
  <cp:revision>9</cp:revision>
  <dcterms:created xsi:type="dcterms:W3CDTF">2022-03-22T13:27:24Z</dcterms:created>
  <dcterms:modified xsi:type="dcterms:W3CDTF">2022-03-30T15:39:00Z</dcterms:modified>
</cp:coreProperties>
</file>