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74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Abel" panose="02000506030000020004" pitchFamily="2" charset="0"/>
      <p:regular r:id="rId17"/>
    </p:embeddedFont>
    <p:embeddedFont>
      <p:font typeface="Livvic" pitchFamily="2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Rubik Medium" panose="020B0604020202020204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7QKyTRN+0kOzTvzxyKfSUPmh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6" autoAdjust="0"/>
  </p:normalViewPr>
  <p:slideViewPr>
    <p:cSldViewPr snapToGrid="0">
      <p:cViewPr varScale="1">
        <p:scale>
          <a:sx n="103" d="100"/>
          <a:sy n="103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그래서 저희는 양성 프로그램에서 저희 자신의 </a:t>
            </a:r>
            <a:r>
              <a:rPr lang="en-US" altLang="ko-KR" dirty="0">
                <a:solidFill>
                  <a:schemeClr val="dk1"/>
                </a:solidFill>
              </a:rPr>
              <a:t>Windows API </a:t>
            </a:r>
            <a:r>
              <a:rPr lang="ko-KR" altLang="en-US" dirty="0">
                <a:solidFill>
                  <a:schemeClr val="dk1"/>
                </a:solidFill>
              </a:rPr>
              <a:t>리스트를 만들고 있습니다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그리고 이 </a:t>
            </a:r>
            <a:r>
              <a:rPr lang="en-US" altLang="ko-KR" dirty="0">
                <a:solidFill>
                  <a:schemeClr val="dk1"/>
                </a:solidFill>
              </a:rPr>
              <a:t>list</a:t>
            </a:r>
            <a:r>
              <a:rPr lang="ko-KR" altLang="en-US" dirty="0">
                <a:solidFill>
                  <a:schemeClr val="dk1"/>
                </a:solidFill>
              </a:rPr>
              <a:t>는 </a:t>
            </a:r>
            <a:r>
              <a:rPr lang="en-US" altLang="ko-KR" dirty="0">
                <a:solidFill>
                  <a:schemeClr val="dk1"/>
                </a:solidFill>
              </a:rPr>
              <a:t>alphabet</a:t>
            </a:r>
            <a:r>
              <a:rPr lang="ko-KR" altLang="en-US" dirty="0">
                <a:solidFill>
                  <a:schemeClr val="dk1"/>
                </a:solidFill>
              </a:rPr>
              <a:t> 순서로 될 것이고 빈도가 없을 것입니다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이</a:t>
            </a:r>
            <a:r>
              <a:rPr lang="en-US" altLang="ko-KR" dirty="0">
                <a:solidFill>
                  <a:schemeClr val="dk1"/>
                </a:solidFill>
              </a:rPr>
              <a:t>API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list</a:t>
            </a:r>
            <a:r>
              <a:rPr lang="ko-KR" altLang="en-US" dirty="0">
                <a:solidFill>
                  <a:schemeClr val="dk1"/>
                </a:solidFill>
              </a:rPr>
              <a:t>는 지난 발표에 말하는 대로 </a:t>
            </a:r>
            <a:r>
              <a:rPr lang="en-US" altLang="ko-KR" dirty="0">
                <a:solidFill>
                  <a:schemeClr val="dk1"/>
                </a:solidFill>
              </a:rPr>
              <a:t>0</a:t>
            </a:r>
            <a:r>
              <a:rPr lang="ko-KR" altLang="en-US" dirty="0">
                <a:solidFill>
                  <a:schemeClr val="dk1"/>
                </a:solidFill>
              </a:rPr>
              <a:t>에서 아마 </a:t>
            </a:r>
            <a:r>
              <a:rPr lang="en-US" altLang="ko-KR" dirty="0">
                <a:solidFill>
                  <a:schemeClr val="dk1"/>
                </a:solidFill>
              </a:rPr>
              <a:t>2000 3000 </a:t>
            </a:r>
            <a:r>
              <a:rPr lang="ko-KR" altLang="en-US" dirty="0">
                <a:solidFill>
                  <a:schemeClr val="dk1"/>
                </a:solidFill>
              </a:rPr>
              <a:t>까지의 인덱스를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가지고 있기 때문에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ngam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70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저희는 악성코드를 분류할 예정인데 저희에 있는 악성 코드 샘플들이 모두 똑같은 샘플 때문에 새로운 유령의 샘플이 필요합니다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.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21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저희</a:t>
            </a:r>
            <a:r>
              <a:rPr lang="ko-KR" altLang="en-US" dirty="0"/>
              <a:t>는 기존 논문에 있는 방법을 테스트하고 결과를 이번주에 소개하려고 했지만 저희는 </a:t>
            </a:r>
            <a:r>
              <a:rPr lang="en-US" altLang="ko-KR" dirty="0"/>
              <a:t>static analysis </a:t>
            </a:r>
            <a:r>
              <a:rPr lang="ko-KR" altLang="en-US" dirty="0"/>
              <a:t>때문에 </a:t>
            </a:r>
            <a:r>
              <a:rPr lang="en-US" altLang="ko-KR" dirty="0" err="1"/>
              <a:t>api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추출하는 것은 너무 어렵고 생각보다 오래 걸려서 결과까지 할 수 없었습니다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8" name="Google Shape;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저희는 이렇게 코드를 만들고 </a:t>
            </a:r>
            <a:r>
              <a:rPr lang="en-US" altLang="ko-KR" dirty="0">
                <a:solidFill>
                  <a:schemeClr val="dk1"/>
                </a:solidFill>
              </a:rPr>
              <a:t>program</a:t>
            </a:r>
            <a:r>
              <a:rPr lang="ko-KR" altLang="en-US" dirty="0">
                <a:solidFill>
                  <a:schemeClr val="dk1"/>
                </a:solidFill>
              </a:rPr>
              <a:t>에서 </a:t>
            </a:r>
            <a:r>
              <a:rPr lang="en-US" altLang="ko-KR" dirty="0">
                <a:solidFill>
                  <a:schemeClr val="dk1"/>
                </a:solidFill>
              </a:rPr>
              <a:t>API</a:t>
            </a:r>
            <a:r>
              <a:rPr lang="ko-KR" altLang="en-US" dirty="0">
                <a:solidFill>
                  <a:schemeClr val="dk1"/>
                </a:solidFill>
              </a:rPr>
              <a:t>를 </a:t>
            </a:r>
            <a:r>
              <a:rPr lang="en-US" altLang="ko-KR" dirty="0">
                <a:solidFill>
                  <a:schemeClr val="dk1"/>
                </a:solidFill>
              </a:rPr>
              <a:t>excel sheet</a:t>
            </a:r>
            <a:r>
              <a:rPr lang="ko-KR" altLang="en-US" dirty="0">
                <a:solidFill>
                  <a:schemeClr val="dk1"/>
                </a:solidFill>
              </a:rPr>
              <a:t>으로 추출했습니다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07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결과를 보면 왼쪽은 </a:t>
            </a:r>
            <a:r>
              <a:rPr lang="en-US" altLang="ko-KR" dirty="0">
                <a:solidFill>
                  <a:schemeClr val="dk1"/>
                </a:solidFill>
              </a:rPr>
              <a:t>Notepad</a:t>
            </a:r>
            <a:r>
              <a:rPr lang="ko-KR" altLang="en-US" dirty="0">
                <a:solidFill>
                  <a:schemeClr val="dk1"/>
                </a:solidFill>
              </a:rPr>
              <a:t>에서 추출된 </a:t>
            </a:r>
            <a:r>
              <a:rPr lang="en-US" altLang="ko-KR" dirty="0">
                <a:solidFill>
                  <a:schemeClr val="dk1"/>
                </a:solidFill>
              </a:rPr>
              <a:t>API</a:t>
            </a:r>
            <a:r>
              <a:rPr lang="ko-KR" altLang="en-US" dirty="0">
                <a:solidFill>
                  <a:schemeClr val="dk1"/>
                </a:solidFill>
              </a:rPr>
              <a:t>이고 오른쪽은 악성코드 샘플에서 추출된 </a:t>
            </a:r>
            <a:r>
              <a:rPr lang="en-US" altLang="ko-KR" dirty="0">
                <a:solidFill>
                  <a:schemeClr val="dk1"/>
                </a:solidFill>
              </a:rPr>
              <a:t>API list</a:t>
            </a:r>
            <a:r>
              <a:rPr lang="ko-KR" altLang="en-US" dirty="0">
                <a:solidFill>
                  <a:schemeClr val="dk1"/>
                </a:solidFill>
              </a:rPr>
              <a:t>입니다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00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먼저 저희는 두 가지 악성 코드 샘플의 </a:t>
            </a:r>
            <a:r>
              <a:rPr lang="en-US" altLang="ko-KR" dirty="0">
                <a:solidFill>
                  <a:schemeClr val="dk1"/>
                </a:solidFill>
              </a:rPr>
              <a:t>API list</a:t>
            </a:r>
            <a:r>
              <a:rPr lang="ko-KR" altLang="en-US" dirty="0">
                <a:solidFill>
                  <a:schemeClr val="dk1"/>
                </a:solidFill>
              </a:rPr>
              <a:t>을 테스트했습니다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사진에 보이는 코드로 두 개의 </a:t>
            </a:r>
            <a:r>
              <a:rPr lang="en-US" altLang="ko-KR" dirty="0" err="1">
                <a:solidFill>
                  <a:schemeClr val="dk1"/>
                </a:solidFill>
              </a:rPr>
              <a:t>api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리스트를 한 </a:t>
            </a:r>
            <a:r>
              <a:rPr lang="en-US" altLang="ko-KR" dirty="0">
                <a:solidFill>
                  <a:schemeClr val="dk1"/>
                </a:solidFill>
              </a:rPr>
              <a:t>excel </a:t>
            </a:r>
            <a:r>
              <a:rPr lang="ko-KR" altLang="en-US" dirty="0">
                <a:solidFill>
                  <a:schemeClr val="dk1"/>
                </a:solidFill>
              </a:rPr>
              <a:t>시트에 섞어서 그들의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빈도를 세었습니다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288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결과를 보면</a:t>
            </a:r>
            <a:r>
              <a:rPr lang="en-US" altLang="ko-KR" dirty="0">
                <a:solidFill>
                  <a:schemeClr val="dk1"/>
                </a:solidFill>
              </a:rPr>
              <a:t> API</a:t>
            </a:r>
            <a:r>
              <a:rPr lang="ko-KR" altLang="en-US" dirty="0">
                <a:solidFill>
                  <a:schemeClr val="dk1"/>
                </a:solidFill>
              </a:rPr>
              <a:t>들은 정확히 동일하고 모든 </a:t>
            </a:r>
            <a:r>
              <a:rPr lang="en-US" altLang="ko-KR" dirty="0">
                <a:solidFill>
                  <a:schemeClr val="dk1"/>
                </a:solidFill>
              </a:rPr>
              <a:t>API</a:t>
            </a:r>
            <a:r>
              <a:rPr lang="ko-KR" altLang="en-US" dirty="0">
                <a:solidFill>
                  <a:schemeClr val="dk1"/>
                </a:solidFill>
              </a:rPr>
              <a:t>가 </a:t>
            </a:r>
            <a:r>
              <a:rPr lang="en-US" altLang="ko-KR" dirty="0">
                <a:solidFill>
                  <a:schemeClr val="dk1"/>
                </a:solidFill>
              </a:rPr>
              <a:t>2</a:t>
            </a:r>
            <a:r>
              <a:rPr lang="ko-KR" altLang="en-US" dirty="0">
                <a:solidFill>
                  <a:schemeClr val="dk1"/>
                </a:solidFill>
              </a:rPr>
              <a:t>개 있는 것을 알 수 있습니다 </a:t>
            </a:r>
            <a:r>
              <a:rPr lang="en-US" altLang="ko-K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373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>
                <a:solidFill>
                  <a:schemeClr val="dk1"/>
                </a:solidFill>
              </a:rPr>
              <a:t>이 코드는 양성 프로그램과 악성 코드의 </a:t>
            </a:r>
            <a:r>
              <a:rPr lang="en-US" altLang="ko-KR" dirty="0">
                <a:solidFill>
                  <a:schemeClr val="dk1"/>
                </a:solidFill>
              </a:rPr>
              <a:t>API</a:t>
            </a:r>
            <a:r>
              <a:rPr lang="ko-KR" altLang="en-US" dirty="0">
                <a:solidFill>
                  <a:schemeClr val="dk1"/>
                </a:solidFill>
              </a:rPr>
              <a:t>를 비교합니다</a:t>
            </a:r>
            <a:r>
              <a:rPr lang="en-US" altLang="ko-KR" dirty="0">
                <a:solidFill>
                  <a:schemeClr val="dk1"/>
                </a:solidFill>
              </a:rPr>
              <a:t>.  </a:t>
            </a:r>
            <a:r>
              <a:rPr lang="ko-KR" altLang="en-US" dirty="0">
                <a:solidFill>
                  <a:schemeClr val="dk1"/>
                </a:solidFill>
              </a:rPr>
              <a:t>그래서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Notepad 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과 악성코드의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API list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를 비교해보고 만약에 악성코드에만 있고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notepad 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에는 없는 새로운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API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가 발견되면 밑에 보이는 새로운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Excel sheet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으로 추가하는 코드인데 그런 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API</a:t>
            </a:r>
            <a:r>
              <a:rPr lang="ko-KR" altLang="en-US" dirty="0">
                <a:latin typeface="Abel"/>
                <a:ea typeface="Abel"/>
                <a:cs typeface="Abel"/>
                <a:sym typeface="Abel"/>
              </a:rPr>
              <a:t>가 없었습니다</a:t>
            </a:r>
            <a:r>
              <a:rPr lang="en-US" altLang="ko-KR" dirty="0">
                <a:latin typeface="Abel"/>
                <a:ea typeface="Abel"/>
                <a:cs typeface="Abel"/>
                <a:sym typeface="Abel"/>
              </a:rPr>
              <a:t>. </a:t>
            </a:r>
            <a:endParaRPr lang="ko-KR" altLang="en-US" dirty="0">
              <a:latin typeface="Abel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04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여기를 보면 저희에는 </a:t>
            </a:r>
            <a:r>
              <a:rPr lang="en-US" altLang="ko-KR" dirty="0"/>
              <a:t>windows </a:t>
            </a:r>
            <a:r>
              <a:rPr lang="en-US" altLang="ko-KR" dirty="0" err="1"/>
              <a:t>api</a:t>
            </a:r>
            <a:r>
              <a:rPr lang="ko-KR" altLang="en-US" dirty="0"/>
              <a:t>도 필요합니다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windows </a:t>
            </a:r>
            <a:r>
              <a:rPr lang="en-US" altLang="ko-KR" dirty="0" err="1"/>
              <a:t>api</a:t>
            </a:r>
            <a:r>
              <a:rPr lang="ko-KR" altLang="en-US" dirty="0"/>
              <a:t>를 쉽게 수집할 수 없었습니다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308" name="Google Shape;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73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17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7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6"/>
            </a:lvl9pPr>
          </a:lstStyle>
          <a:p>
            <a:endParaRPr/>
          </a:p>
        </p:txBody>
      </p:sp>
      <p:grpSp>
        <p:nvGrpSpPr>
          <p:cNvPr id="126" name="Google Shape;126;p26"/>
          <p:cNvGrpSpPr/>
          <p:nvPr/>
        </p:nvGrpSpPr>
        <p:grpSpPr>
          <a:xfrm>
            <a:off x="-3834199" y="-6325308"/>
            <a:ext cx="20735568" cy="17839311"/>
            <a:chOff x="-2875649" y="-4743981"/>
            <a:chExt cx="15551676" cy="13379483"/>
          </a:xfrm>
        </p:grpSpPr>
        <p:grpSp>
          <p:nvGrpSpPr>
            <p:cNvPr id="127" name="Google Shape;127;p26"/>
            <p:cNvGrpSpPr/>
            <p:nvPr/>
          </p:nvGrpSpPr>
          <p:grpSpPr>
            <a:xfrm>
              <a:off x="5914476" y="1761269"/>
              <a:ext cx="6761551" cy="6874233"/>
              <a:chOff x="5663051" y="1538594"/>
              <a:chExt cx="6761551" cy="6874233"/>
            </a:xfrm>
          </p:grpSpPr>
          <p:sp>
            <p:nvSpPr>
              <p:cNvPr id="128" name="Google Shape;128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26"/>
            <p:cNvGrpSpPr/>
            <p:nvPr/>
          </p:nvGrpSpPr>
          <p:grpSpPr>
            <a:xfrm>
              <a:off x="-2875649" y="-4743981"/>
              <a:ext cx="6761551" cy="6874233"/>
              <a:chOff x="5663051" y="1538594"/>
              <a:chExt cx="6761551" cy="6874233"/>
            </a:xfrm>
          </p:grpSpPr>
          <p:sp>
            <p:nvSpPr>
              <p:cNvPr id="132" name="Google Shape;132;p26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6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26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7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137" name="Google Shape;137;p2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9"/>
          <p:cNvGrpSpPr/>
          <p:nvPr/>
        </p:nvGrpSpPr>
        <p:grpSpPr>
          <a:xfrm>
            <a:off x="9207313" y="4303418"/>
            <a:ext cx="5898016" cy="5687941"/>
            <a:chOff x="6905484" y="3227563"/>
            <a:chExt cx="4423512" cy="4265956"/>
          </a:xfrm>
        </p:grpSpPr>
        <p:sp>
          <p:nvSpPr>
            <p:cNvPr id="151" name="Google Shape;151;p29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9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0"/>
          <p:cNvGrpSpPr/>
          <p:nvPr/>
        </p:nvGrpSpPr>
        <p:grpSpPr>
          <a:xfrm>
            <a:off x="-2494599" y="-2687819"/>
            <a:ext cx="16669183" cy="12666116"/>
            <a:chOff x="-1870949" y="-2015865"/>
            <a:chExt cx="12501888" cy="9499587"/>
          </a:xfrm>
        </p:grpSpPr>
        <p:sp>
          <p:nvSpPr>
            <p:cNvPr id="158" name="Google Shape;158;p30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 idx="3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title" idx="6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title" idx="9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5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 idx="18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 idx="2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1"/>
          <p:cNvGrpSpPr/>
          <p:nvPr/>
        </p:nvGrpSpPr>
        <p:grpSpPr>
          <a:xfrm>
            <a:off x="-4829283" y="-1338152"/>
            <a:ext cx="19665152" cy="12687597"/>
            <a:chOff x="-3621963" y="-1003614"/>
            <a:chExt cx="14748864" cy="9515698"/>
          </a:xfrm>
        </p:grpSpPr>
        <p:sp>
          <p:nvSpPr>
            <p:cNvPr id="187" name="Google Shape;187;p3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 flipH="1">
            <a:off x="-2623111" y="-3898836"/>
            <a:ext cx="7248941" cy="7988898"/>
            <a:chOff x="5129250" y="-2537327"/>
            <a:chExt cx="5436706" cy="5991673"/>
          </a:xfrm>
        </p:grpSpPr>
        <p:sp>
          <p:nvSpPr>
            <p:cNvPr id="205" name="Google Shape;205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32"/>
          <p:cNvGrpSpPr/>
          <p:nvPr/>
        </p:nvGrpSpPr>
        <p:grpSpPr>
          <a:xfrm flipH="1">
            <a:off x="5268026" y="2959131"/>
            <a:ext cx="7698016" cy="7475827"/>
            <a:chOff x="-2896958" y="1534023"/>
            <a:chExt cx="5773512" cy="5606870"/>
          </a:xfrm>
        </p:grpSpPr>
        <p:sp>
          <p:nvSpPr>
            <p:cNvPr id="209" name="Google Shape;209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2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grpSp>
        <p:nvGrpSpPr>
          <p:cNvPr id="215" name="Google Shape;215;p33"/>
          <p:cNvGrpSpPr/>
          <p:nvPr/>
        </p:nvGrpSpPr>
        <p:grpSpPr>
          <a:xfrm>
            <a:off x="6549586" y="-3390836"/>
            <a:ext cx="7248941" cy="7988898"/>
            <a:chOff x="5129250" y="-2537327"/>
            <a:chExt cx="5436706" cy="5991673"/>
          </a:xfrm>
        </p:grpSpPr>
        <p:sp>
          <p:nvSpPr>
            <p:cNvPr id="216" name="Google Shape;216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33"/>
          <p:cNvGrpSpPr/>
          <p:nvPr/>
        </p:nvGrpSpPr>
        <p:grpSpPr>
          <a:xfrm>
            <a:off x="-1883178" y="2959131"/>
            <a:ext cx="7698016" cy="7475827"/>
            <a:chOff x="-2896958" y="1534023"/>
            <a:chExt cx="5773512" cy="5606870"/>
          </a:xfrm>
        </p:grpSpPr>
        <p:sp>
          <p:nvSpPr>
            <p:cNvPr id="220" name="Google Shape;220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3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26" name="Google Shape;226;p34"/>
          <p:cNvGrpSpPr/>
          <p:nvPr/>
        </p:nvGrpSpPr>
        <p:grpSpPr>
          <a:xfrm>
            <a:off x="-4829283" y="-1338152"/>
            <a:ext cx="19665152" cy="12687597"/>
            <a:chOff x="-3621963" y="-1003614"/>
            <a:chExt cx="14748864" cy="9515698"/>
          </a:xfrm>
        </p:grpSpPr>
        <p:sp>
          <p:nvSpPr>
            <p:cNvPr id="227" name="Google Shape;227;p34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4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4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4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4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5"/>
          <p:cNvGrpSpPr/>
          <p:nvPr/>
        </p:nvGrpSpPr>
        <p:grpSpPr>
          <a:xfrm>
            <a:off x="-2846605" y="-2976700"/>
            <a:ext cx="17340889" cy="12192991"/>
            <a:chOff x="-2134953" y="-2232526"/>
            <a:chExt cx="13005667" cy="9144743"/>
          </a:xfrm>
        </p:grpSpPr>
        <p:sp>
          <p:nvSpPr>
            <p:cNvPr id="235" name="Google Shape;235;p3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35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8"/>
          <p:cNvGrpSpPr/>
          <p:nvPr/>
        </p:nvGrpSpPr>
        <p:grpSpPr>
          <a:xfrm>
            <a:off x="-2703972" y="-3461759"/>
            <a:ext cx="19399584" cy="14224525"/>
            <a:chOff x="-2027979" y="-2596319"/>
            <a:chExt cx="14549688" cy="10668394"/>
          </a:xfrm>
        </p:grpSpPr>
        <p:grpSp>
          <p:nvGrpSpPr>
            <p:cNvPr id="23" name="Google Shape;23;p18"/>
            <p:cNvGrpSpPr/>
            <p:nvPr/>
          </p:nvGrpSpPr>
          <p:grpSpPr>
            <a:xfrm rot="2219984">
              <a:off x="-1194690" y="3296805"/>
              <a:ext cx="3796560" cy="4039572"/>
              <a:chOff x="7558302" y="3163860"/>
              <a:chExt cx="3072637" cy="3269312"/>
            </a:xfrm>
          </p:grpSpPr>
          <p:sp>
            <p:nvSpPr>
              <p:cNvPr id="24" name="Google Shape;24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18"/>
            <p:cNvGrpSpPr/>
            <p:nvPr/>
          </p:nvGrpSpPr>
          <p:grpSpPr>
            <a:xfrm rot="2219984">
              <a:off x="7891860" y="-1860620"/>
              <a:ext cx="3796560" cy="4039572"/>
              <a:chOff x="7558302" y="3163860"/>
              <a:chExt cx="3072637" cy="3269312"/>
            </a:xfrm>
          </p:grpSpPr>
          <p:sp>
            <p:nvSpPr>
              <p:cNvPr id="28" name="Google Shape;28;p1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1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Google Shape;31;p18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6"/>
          <p:cNvGrpSpPr/>
          <p:nvPr/>
        </p:nvGrpSpPr>
        <p:grpSpPr>
          <a:xfrm>
            <a:off x="-4100210" y="-4081533"/>
            <a:ext cx="21067417" cy="13602724"/>
            <a:chOff x="-3075158" y="-3061150"/>
            <a:chExt cx="15800563" cy="10202043"/>
          </a:xfrm>
        </p:grpSpPr>
        <p:sp>
          <p:nvSpPr>
            <p:cNvPr id="245" name="Google Shape;245;p3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6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6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6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36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7"/>
          <p:cNvGrpSpPr/>
          <p:nvPr/>
        </p:nvGrpSpPr>
        <p:grpSpPr>
          <a:xfrm>
            <a:off x="-4133336" y="-2189302"/>
            <a:ext cx="20043877" cy="11786876"/>
            <a:chOff x="-3100002" y="-1641977"/>
            <a:chExt cx="15032908" cy="8840157"/>
          </a:xfrm>
        </p:grpSpPr>
        <p:sp>
          <p:nvSpPr>
            <p:cNvPr id="255" name="Google Shape;255;p3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7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6" name="Google Shape;266;p38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38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77" name="Google Shape;277;p38"/>
          <p:cNvGrpSpPr/>
          <p:nvPr/>
        </p:nvGrpSpPr>
        <p:grpSpPr>
          <a:xfrm>
            <a:off x="-2592730" y="-2771668"/>
            <a:ext cx="16680792" cy="11335448"/>
            <a:chOff x="-1944548" y="-2078751"/>
            <a:chExt cx="12510594" cy="8501586"/>
          </a:xfrm>
        </p:grpSpPr>
        <p:sp>
          <p:nvSpPr>
            <p:cNvPr id="278" name="Google Shape;278;p38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8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8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8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8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8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9"/>
          <p:cNvGrpSpPr/>
          <p:nvPr/>
        </p:nvGrpSpPr>
        <p:grpSpPr>
          <a:xfrm>
            <a:off x="-3862611" y="-3499936"/>
            <a:ext cx="17950552" cy="13497832"/>
            <a:chOff x="-2896958" y="-2624952"/>
            <a:chExt cx="13462914" cy="10123374"/>
          </a:xfrm>
        </p:grpSpPr>
        <p:grpSp>
          <p:nvGrpSpPr>
            <p:cNvPr id="286" name="Google Shape;286;p39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287" name="Google Shape;287;p39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9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9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9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9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9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39"/>
            <p:cNvGrpSpPr/>
            <p:nvPr/>
          </p:nvGrpSpPr>
          <p:grpSpPr>
            <a:xfrm rot="5400000">
              <a:off x="1874510" y="-229219"/>
              <a:ext cx="5394990" cy="4302857"/>
              <a:chOff x="404669" y="406050"/>
              <a:chExt cx="8334605" cy="4331445"/>
            </a:xfrm>
          </p:grpSpPr>
          <p:sp>
            <p:nvSpPr>
              <p:cNvPr id="294" name="Google Shape;294;p39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9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6" name="Google Shape;296;p39"/>
          <p:cNvSpPr txBox="1">
            <a:spLocks noGrp="1"/>
          </p:cNvSpPr>
          <p:nvPr>
            <p:ph type="subTitle" idx="1"/>
          </p:nvPr>
        </p:nvSpPr>
        <p:spPr>
          <a:xfrm>
            <a:off x="3763884" y="1938096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2"/>
          </p:nvPr>
        </p:nvSpPr>
        <p:spPr>
          <a:xfrm>
            <a:off x="3763884" y="2597272"/>
            <a:ext cx="46644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3714267" y="4606167"/>
            <a:ext cx="47636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ko-KR" sz="1600" b="0" i="0" u="none" strike="noStrike" cap="none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-KR" sz="16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3613733" y="1132500"/>
            <a:ext cx="4864000" cy="1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9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40" name="Google Shape;40;p19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 idx="2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title" idx="4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20"/>
          <p:cNvGrpSpPr/>
          <p:nvPr/>
        </p:nvGrpSpPr>
        <p:grpSpPr>
          <a:xfrm>
            <a:off x="-4040411" y="-3789502"/>
            <a:ext cx="20338152" cy="13733327"/>
            <a:chOff x="-3030308" y="-2842127"/>
            <a:chExt cx="15253614" cy="10299995"/>
          </a:xfrm>
        </p:grpSpPr>
        <p:sp>
          <p:nvSpPr>
            <p:cNvPr id="56" name="Google Shape;56;p20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3252600" y="3116677"/>
            <a:ext cx="56868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ubTitle" idx="1"/>
          </p:nvPr>
        </p:nvSpPr>
        <p:spPr>
          <a:xfrm>
            <a:off x="4177867" y="5042884"/>
            <a:ext cx="38364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title" idx="2"/>
          </p:nvPr>
        </p:nvSpPr>
        <p:spPr>
          <a:xfrm>
            <a:off x="4109800" y="1157267"/>
            <a:ext cx="39724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66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21"/>
          <p:cNvGrpSpPr/>
          <p:nvPr/>
        </p:nvGrpSpPr>
        <p:grpSpPr>
          <a:xfrm rot="10800000" flipH="1">
            <a:off x="-4209872" y="-3103703"/>
            <a:ext cx="19276795" cy="12656251"/>
            <a:chOff x="-3157404" y="-2327775"/>
            <a:chExt cx="14457596" cy="9492188"/>
          </a:xfrm>
        </p:grpSpPr>
        <p:sp>
          <p:nvSpPr>
            <p:cNvPr id="67" name="Google Shape;67;p21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2"/>
          <p:cNvGrpSpPr/>
          <p:nvPr/>
        </p:nvGrpSpPr>
        <p:grpSpPr>
          <a:xfrm>
            <a:off x="-1920678" y="-1538298"/>
            <a:ext cx="17874617" cy="13005540"/>
            <a:chOff x="-1440508" y="-1153724"/>
            <a:chExt cx="13405962" cy="9754155"/>
          </a:xfrm>
        </p:grpSpPr>
        <p:sp>
          <p:nvSpPr>
            <p:cNvPr id="80" name="Google Shape;80;p22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3"/>
          <p:cNvGrpSpPr/>
          <p:nvPr/>
        </p:nvGrpSpPr>
        <p:grpSpPr>
          <a:xfrm>
            <a:off x="-2194064" y="-2687820"/>
            <a:ext cx="18918343" cy="13450587"/>
            <a:chOff x="-1645548" y="-2015865"/>
            <a:chExt cx="14188757" cy="10087940"/>
          </a:xfrm>
        </p:grpSpPr>
        <p:grpSp>
          <p:nvGrpSpPr>
            <p:cNvPr id="89" name="Google Shape;89;p23"/>
            <p:cNvGrpSpPr/>
            <p:nvPr/>
          </p:nvGrpSpPr>
          <p:grpSpPr>
            <a:xfrm>
              <a:off x="-1645548" y="-2015865"/>
              <a:ext cx="3359587" cy="8686086"/>
              <a:chOff x="7271352" y="-2015865"/>
              <a:chExt cx="3359587" cy="8686086"/>
            </a:xfrm>
          </p:grpSpPr>
          <p:sp>
            <p:nvSpPr>
              <p:cNvPr id="90" name="Google Shape;90;p23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3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3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3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3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3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3"/>
            <p:cNvGrpSpPr/>
            <p:nvPr/>
          </p:nvGrpSpPr>
          <p:grpSpPr>
            <a:xfrm rot="2219984">
              <a:off x="7913360" y="3296805"/>
              <a:ext cx="3796560" cy="4039572"/>
              <a:chOff x="7558302" y="3163860"/>
              <a:chExt cx="3072637" cy="3269312"/>
            </a:xfrm>
          </p:grpSpPr>
          <p:sp>
            <p:nvSpPr>
              <p:cNvPr id="97" name="Google Shape;97;p23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3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3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4"/>
          <p:cNvGrpSpPr/>
          <p:nvPr/>
        </p:nvGrpSpPr>
        <p:grpSpPr>
          <a:xfrm>
            <a:off x="-780914" y="-1465838"/>
            <a:ext cx="14573012" cy="9803855"/>
            <a:chOff x="-585686" y="-1099379"/>
            <a:chExt cx="10929759" cy="7352891"/>
          </a:xfrm>
        </p:grpSpPr>
        <p:sp>
          <p:nvSpPr>
            <p:cNvPr id="104" name="Google Shape;104;p24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4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5"/>
          <p:cNvGrpSpPr/>
          <p:nvPr/>
        </p:nvGrpSpPr>
        <p:grpSpPr>
          <a:xfrm>
            <a:off x="-3501277" y="-2762033"/>
            <a:ext cx="18376638" cy="11873976"/>
            <a:chOff x="-2625958" y="-2071525"/>
            <a:chExt cx="13782479" cy="8905482"/>
          </a:xfrm>
        </p:grpSpPr>
        <p:sp>
          <p:nvSpPr>
            <p:cNvPr id="116" name="Google Shape;116;p25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5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3250296" y="1875349"/>
            <a:ext cx="5691408" cy="310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ko-KR" sz="3900" dirty="0"/>
              <a:t>API </a:t>
            </a:r>
            <a:r>
              <a:rPr lang="ko-KR" sz="3900" dirty="0">
                <a:latin typeface="+mn-ea"/>
                <a:ea typeface="+mn-ea"/>
              </a:rPr>
              <a:t>기반 악성코드 탐지</a:t>
            </a:r>
            <a:endParaRPr sz="6600" dirty="0">
              <a:latin typeface="+mn-ea"/>
              <a:ea typeface="+mn-e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 sz="6600" dirty="0"/>
              <a:t>CHECKMATE</a:t>
            </a:r>
            <a:endParaRPr sz="3900" dirty="0"/>
          </a:p>
        </p:txBody>
      </p:sp>
      <p:sp>
        <p:nvSpPr>
          <p:cNvPr id="305" name="Google Shape;305;p1"/>
          <p:cNvSpPr txBox="1"/>
          <p:nvPr/>
        </p:nvSpPr>
        <p:spPr>
          <a:xfrm>
            <a:off x="8573767" y="5318997"/>
            <a:ext cx="4753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20194625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절바야르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20194621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잠바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20194620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친조릭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  <a:p>
            <a:pPr marL="139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75"/>
              <a:buFont typeface="Montserrat"/>
              <a:buNone/>
            </a:pPr>
            <a:r>
              <a:rPr lang="ko-KR" sz="1900" i="0" u="none" strike="noStrike" cap="none" dirty="0">
                <a:solidFill>
                  <a:srgbClr val="E9E2C9"/>
                </a:solidFill>
                <a:latin typeface="Abel"/>
                <a:ea typeface="Abel"/>
                <a:cs typeface="Abel"/>
                <a:sym typeface="Abel"/>
              </a:rPr>
              <a:t>20194637 </a:t>
            </a:r>
            <a:r>
              <a:rPr lang="ko-KR" sz="1900" i="0" u="none" strike="noStrike" cap="none" dirty="0">
                <a:solidFill>
                  <a:srgbClr val="E9E2C9"/>
                </a:solidFill>
                <a:latin typeface="+mj-ea"/>
                <a:ea typeface="+mj-ea"/>
                <a:cs typeface="Abel"/>
                <a:sym typeface="Abel"/>
              </a:rPr>
              <a:t>노민</a:t>
            </a:r>
            <a:endParaRPr sz="1900" i="0" u="none" strike="noStrike" cap="none" dirty="0">
              <a:solidFill>
                <a:srgbClr val="E9E2C9"/>
              </a:solidFill>
              <a:latin typeface="+mj-ea"/>
              <a:ea typeface="+mj-ea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1287161" y="2286014"/>
            <a:ext cx="2774373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Alphabet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순서로 되는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,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빈도가 없는 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API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리스트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. </a:t>
            </a: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altLang="ko-KR" dirty="0">
              <a:latin typeface="+mj-ea"/>
              <a:ea typeface="+mj-ea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0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에서 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2000…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까지의 인덱스를 가지므로 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n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그램을 사용 가능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.</a:t>
            </a:r>
            <a:endParaRPr dirty="0">
              <a:latin typeface="+mj-ea"/>
              <a:ea typeface="+mj-ea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altLang="ko-KR" sz="4400" dirty="0"/>
              <a:t>2</a:t>
            </a:r>
            <a:r>
              <a:rPr lang="ko-KR" sz="4400" dirty="0"/>
              <a:t>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비교</a:t>
            </a:r>
            <a:endParaRPr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1CBE2-67C3-9BF7-341E-B017BF6D64A9}"/>
              </a:ext>
            </a:extLst>
          </p:cNvPr>
          <p:cNvSpPr txBox="1"/>
          <p:nvPr/>
        </p:nvSpPr>
        <p:spPr>
          <a:xfrm>
            <a:off x="985864" y="1037907"/>
            <a:ext cx="426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2.3 Windows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0C02E-B2FB-7088-0195-8E66352B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14" y="1438017"/>
            <a:ext cx="6009839" cy="44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815730" y="2278267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ea typeface="+mn-ea"/>
                <a:cs typeface="Abel"/>
                <a:sym typeface="Abel"/>
              </a:rPr>
              <a:t>악성코드 분류</a:t>
            </a:r>
            <a:endParaRPr lang="en-US" altLang="ko-KR" dirty="0">
              <a:latin typeface="+mn-ea"/>
              <a:ea typeface="+mn-ea"/>
              <a:cs typeface="Abel"/>
              <a:sym typeface="Abel"/>
            </a:endParaRPr>
          </a:p>
          <a:p>
            <a:pPr marL="482600" lvl="0" indent="-3429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dirty="0">
                <a:latin typeface="+mn-ea"/>
                <a:ea typeface="+mn-ea"/>
                <a:cs typeface="Abel"/>
                <a:sym typeface="Abel"/>
              </a:rPr>
              <a:t>Machine learning </a:t>
            </a:r>
            <a:r>
              <a:rPr lang="ko-KR" altLang="en-US" dirty="0">
                <a:latin typeface="+mn-ea"/>
                <a:ea typeface="+mn-ea"/>
                <a:cs typeface="Abel"/>
                <a:sym typeface="Abel"/>
              </a:rPr>
              <a:t>소개</a:t>
            </a:r>
            <a:endParaRPr dirty="0">
              <a:latin typeface="+mn-ea"/>
              <a:ea typeface="+mn-ea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815730" y="280446"/>
            <a:ext cx="4729066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altLang="ko-KR" sz="4400" dirty="0">
                <a:latin typeface="+mj-ea"/>
                <a:ea typeface="+mj-ea"/>
              </a:rPr>
              <a:t>3. </a:t>
            </a:r>
            <a:r>
              <a:rPr lang="ko-KR" altLang="en-US" sz="4400" dirty="0">
                <a:latin typeface="+mj-ea"/>
                <a:ea typeface="+mj-ea"/>
              </a:rPr>
              <a:t>다음 발표에는</a:t>
            </a:r>
            <a:endParaRPr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417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"/>
          <p:cNvSpPr txBox="1">
            <a:spLocks noGrp="1"/>
          </p:cNvSpPr>
          <p:nvPr>
            <p:ph type="title" idx="2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>
            <a:spLocks noGrp="1"/>
          </p:cNvSpPr>
          <p:nvPr>
            <p:ph type="title"/>
          </p:nvPr>
        </p:nvSpPr>
        <p:spPr>
          <a:xfrm>
            <a:off x="3763800" y="622333"/>
            <a:ext cx="4664400" cy="1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 altLang="en-US" sz="7200" dirty="0">
                <a:latin typeface="+mj-ea"/>
                <a:ea typeface="+mj-ea"/>
                <a:cs typeface="Arial"/>
                <a:sym typeface="Arial"/>
              </a:rPr>
              <a:t>목차</a:t>
            </a:r>
          </a:p>
        </p:txBody>
      </p:sp>
      <p:sp>
        <p:nvSpPr>
          <p:cNvPr id="311" name="Google Shape;311;p3"/>
          <p:cNvSpPr/>
          <p:nvPr/>
        </p:nvSpPr>
        <p:spPr>
          <a:xfrm>
            <a:off x="3103225" y="1987925"/>
            <a:ext cx="6304500" cy="37152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>
            <a:off x="1153975" y="2472075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3" name="Google Shape;313;p3"/>
          <p:cNvCxnSpPr/>
          <p:nvPr/>
        </p:nvCxnSpPr>
        <p:spPr>
          <a:xfrm>
            <a:off x="2517925" y="2950550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"/>
          <p:cNvSpPr txBox="1"/>
          <p:nvPr/>
        </p:nvSpPr>
        <p:spPr>
          <a:xfrm>
            <a:off x="1257150" y="27035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binary file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670825" y="2519000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3763800" y="275057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1.Unpacking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132625" y="2519000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298975" y="275045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2.API 유출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7132625" y="4069275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"/>
          <p:cNvSpPr txBox="1"/>
          <p:nvPr/>
        </p:nvSpPr>
        <p:spPr>
          <a:xfrm>
            <a:off x="7298975" y="43007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3.API 비교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"/>
          <p:cNvCxnSpPr>
            <a:stCxn id="317" idx="2"/>
            <a:endCxn id="319" idx="0"/>
          </p:cNvCxnSpPr>
          <p:nvPr/>
        </p:nvCxnSpPr>
        <p:spPr>
          <a:xfrm>
            <a:off x="7808075" y="3382100"/>
            <a:ext cx="0" cy="687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"/>
          <p:cNvCxnSpPr>
            <a:stCxn id="315" idx="3"/>
            <a:endCxn id="317" idx="1"/>
          </p:cNvCxnSpPr>
          <p:nvPr/>
        </p:nvCxnSpPr>
        <p:spPr>
          <a:xfrm>
            <a:off x="5021725" y="2950550"/>
            <a:ext cx="2110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"/>
          <p:cNvSpPr/>
          <p:nvPr/>
        </p:nvSpPr>
        <p:spPr>
          <a:xfrm>
            <a:off x="9724375" y="2519000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"/>
          <p:cNvSpPr txBox="1"/>
          <p:nvPr/>
        </p:nvSpPr>
        <p:spPr>
          <a:xfrm>
            <a:off x="9771275" y="2642750"/>
            <a:ext cx="54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p3"/>
          <p:cNvCxnSpPr/>
          <p:nvPr/>
        </p:nvCxnSpPr>
        <p:spPr>
          <a:xfrm flipH="1">
            <a:off x="8499700" y="3386775"/>
            <a:ext cx="1885800" cy="11163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3763800" y="4069275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3"/>
          <p:cNvCxnSpPr>
            <a:stCxn id="319" idx="1"/>
            <a:endCxn id="326" idx="3"/>
          </p:cNvCxnSpPr>
          <p:nvPr/>
        </p:nvCxnSpPr>
        <p:spPr>
          <a:xfrm rot="10800000">
            <a:off x="5114825" y="4500825"/>
            <a:ext cx="2017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"/>
          <p:cNvSpPr txBox="1"/>
          <p:nvPr/>
        </p:nvSpPr>
        <p:spPr>
          <a:xfrm>
            <a:off x="3897425" y="43007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4.탐지 기법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1153975" y="4069275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3"/>
          <p:cNvCxnSpPr/>
          <p:nvPr/>
        </p:nvCxnSpPr>
        <p:spPr>
          <a:xfrm>
            <a:off x="2527300" y="4566525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1" name="Google Shape;331;p3"/>
          <p:cNvSpPr txBox="1"/>
          <p:nvPr/>
        </p:nvSpPr>
        <p:spPr>
          <a:xfrm>
            <a:off x="1444800" y="43664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결과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DC72-086B-5E5B-57C0-A355D31D07EE}"/>
              </a:ext>
            </a:extLst>
          </p:cNvPr>
          <p:cNvSpPr/>
          <p:nvPr/>
        </p:nvSpPr>
        <p:spPr>
          <a:xfrm>
            <a:off x="7044612" y="2397966"/>
            <a:ext cx="1558212" cy="271521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10451" y="1340300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lang="en-US" dirty="0">
              <a:latin typeface="Abel"/>
              <a:ea typeface="Abel"/>
              <a:cs typeface="Abel"/>
              <a:sym typeface="Abel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-102641" y="274640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en-US" sz="4800" dirty="0">
                <a:latin typeface="Arial"/>
                <a:ea typeface="Arial"/>
                <a:cs typeface="Arial"/>
                <a:sym typeface="Arial"/>
              </a:rPr>
              <a:t>목차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76D57-08CE-3465-1964-FADD5CA23EC6}"/>
              </a:ext>
            </a:extLst>
          </p:cNvPr>
          <p:cNvSpPr txBox="1"/>
          <p:nvPr/>
        </p:nvSpPr>
        <p:spPr>
          <a:xfrm>
            <a:off x="2072809" y="1340300"/>
            <a:ext cx="6259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1. API </a:t>
            </a:r>
            <a:r>
              <a:rPr lang="ko-KR" altLang="en-US" sz="3200" dirty="0">
                <a:solidFill>
                  <a:schemeClr val="accent3"/>
                </a:solidFill>
                <a:latin typeface="+mj-ea"/>
                <a:ea typeface="+mj-ea"/>
              </a:rPr>
              <a:t>추출</a:t>
            </a:r>
            <a:endParaRPr lang="en-US" sz="3200" dirty="0">
              <a:solidFill>
                <a:schemeClr val="accent3"/>
              </a:solidFill>
              <a:latin typeface="+mj-ea"/>
              <a:ea typeface="+mj-ea"/>
            </a:endParaRPr>
          </a:p>
          <a:p>
            <a:r>
              <a:rPr lang="en-US" sz="3200" dirty="0">
                <a:solidFill>
                  <a:schemeClr val="accent3"/>
                </a:solidFill>
              </a:rPr>
              <a:t>2. API </a:t>
            </a:r>
            <a:r>
              <a:rPr lang="ko-KR" altLang="en-US" sz="3200" dirty="0">
                <a:solidFill>
                  <a:schemeClr val="accent3"/>
                </a:solidFill>
                <a:latin typeface="+mj-ea"/>
                <a:ea typeface="+mj-ea"/>
              </a:rPr>
              <a:t>비교</a:t>
            </a:r>
            <a:endParaRPr lang="en-US" sz="32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sz="4400" dirty="0"/>
              <a:t>1.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추출</a:t>
            </a:r>
            <a:endParaRPr sz="4400" dirty="0">
              <a:latin typeface="+mj-ea"/>
              <a:ea typeface="+mj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EDCCF-8A61-CA17-2331-8BA8EFF9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336" y="1286934"/>
            <a:ext cx="6293327" cy="4091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DD8E3D-A6E3-8706-19C5-ED0BDA301CB8}"/>
              </a:ext>
            </a:extLst>
          </p:cNvPr>
          <p:cNvSpPr txBox="1"/>
          <p:nvPr/>
        </p:nvSpPr>
        <p:spPr>
          <a:xfrm>
            <a:off x="4427100" y="5681935"/>
            <a:ext cx="5071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+mj-ea"/>
                <a:ea typeface="+mj-ea"/>
              </a:rPr>
              <a:t>API</a:t>
            </a:r>
            <a:r>
              <a:rPr lang="ko-KR" altLang="en-US" sz="2400" dirty="0">
                <a:solidFill>
                  <a:schemeClr val="accent3"/>
                </a:solidFill>
                <a:latin typeface="+mj-ea"/>
                <a:ea typeface="+mj-ea"/>
              </a:rPr>
              <a:t>를 추출하는 코드</a:t>
            </a:r>
            <a:endParaRPr lang="en-US" sz="24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21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1287522" y="1821067"/>
            <a:ext cx="72414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 dirty="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sz="4400" dirty="0"/>
              <a:t>1.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추출</a:t>
            </a:r>
            <a:endParaRPr sz="4400" dirty="0">
              <a:latin typeface="+mj-ea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83317-FE22-0F4E-3CC6-BF31B7E7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78" y="1191007"/>
            <a:ext cx="10465043" cy="4115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3C44B9-577F-4AB1-E92A-96A2DEFF81BE}"/>
              </a:ext>
            </a:extLst>
          </p:cNvPr>
          <p:cNvSpPr txBox="1"/>
          <p:nvPr/>
        </p:nvSpPr>
        <p:spPr>
          <a:xfrm>
            <a:off x="1989056" y="5528607"/>
            <a:ext cx="2516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API</a:t>
            </a:r>
            <a:r>
              <a:rPr lang="ko-KR" altLang="en-US" sz="2000" dirty="0">
                <a:solidFill>
                  <a:schemeClr val="accent3"/>
                </a:solidFill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</a:rPr>
              <a:t>of</a:t>
            </a:r>
            <a:r>
              <a:rPr lang="ko-KR" altLang="en-US" sz="2000" dirty="0">
                <a:solidFill>
                  <a:schemeClr val="accent3"/>
                </a:solidFill>
              </a:rPr>
              <a:t> </a:t>
            </a:r>
            <a:r>
              <a:rPr lang="en-US" altLang="ko-KR" sz="2000" dirty="0">
                <a:solidFill>
                  <a:schemeClr val="accent3"/>
                </a:solidFill>
              </a:rPr>
              <a:t>Notepad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E1951-7DB3-F667-9D85-AF7EC4C3FDC2}"/>
              </a:ext>
            </a:extLst>
          </p:cNvPr>
          <p:cNvSpPr txBox="1"/>
          <p:nvPr/>
        </p:nvSpPr>
        <p:spPr>
          <a:xfrm>
            <a:off x="7685990" y="5528607"/>
            <a:ext cx="3308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API of malware sample</a:t>
            </a:r>
          </a:p>
        </p:txBody>
      </p:sp>
    </p:spTree>
    <p:extLst>
      <p:ext uri="{BB962C8B-B14F-4D97-AF65-F5344CB8AC3E}">
        <p14:creationId xmlns:p14="http://schemas.microsoft.com/office/powerpoint/2010/main" val="129623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altLang="ko-KR" sz="4400" dirty="0"/>
              <a:t>2</a:t>
            </a:r>
            <a:r>
              <a:rPr lang="ko-KR" sz="4400" dirty="0"/>
              <a:t>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비교</a:t>
            </a:r>
            <a:endParaRPr sz="4400" dirty="0">
              <a:latin typeface="+mj-ea"/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18ED8-D1CC-A270-63C3-E0C07380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27" y="2292305"/>
            <a:ext cx="5178146" cy="1560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1CBE2-67C3-9BF7-341E-B017BF6D64A9}"/>
              </a:ext>
            </a:extLst>
          </p:cNvPr>
          <p:cNvSpPr txBox="1"/>
          <p:nvPr/>
        </p:nvSpPr>
        <p:spPr>
          <a:xfrm>
            <a:off x="985864" y="1037907"/>
            <a:ext cx="426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2.1 API of malware sample </a:t>
            </a:r>
            <a:r>
              <a:rPr lang="ko-KR" altLang="en-US" sz="2000" dirty="0">
                <a:solidFill>
                  <a:schemeClr val="accent3"/>
                </a:solidFill>
              </a:rPr>
              <a:t>비교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9ABDB7-BB1B-DD37-67E3-26E29C28AAFD}"/>
              </a:ext>
            </a:extLst>
          </p:cNvPr>
          <p:cNvSpPr txBox="1"/>
          <p:nvPr/>
        </p:nvSpPr>
        <p:spPr>
          <a:xfrm>
            <a:off x="3118297" y="4174016"/>
            <a:ext cx="724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3"/>
                </a:solidFill>
                <a:latin typeface="+mj-ea"/>
                <a:ea typeface="+mj-ea"/>
              </a:rPr>
              <a:t>한 엑셀 시트에 </a:t>
            </a:r>
            <a:r>
              <a:rPr lang="en-US" altLang="ko-KR" sz="2000" dirty="0">
                <a:solidFill>
                  <a:schemeClr val="accent3"/>
                </a:solidFill>
                <a:latin typeface="+mj-ea"/>
                <a:ea typeface="+mj-ea"/>
              </a:rPr>
              <a:t>2</a:t>
            </a:r>
            <a:r>
              <a:rPr lang="ko-KR" altLang="en-US" sz="2000" dirty="0">
                <a:solidFill>
                  <a:schemeClr val="accent3"/>
                </a:solidFill>
                <a:latin typeface="+mj-ea"/>
                <a:ea typeface="+mj-ea"/>
              </a:rPr>
              <a:t>개의 </a:t>
            </a:r>
            <a:r>
              <a:rPr lang="en-US" altLang="ko-KR" sz="2000" dirty="0">
                <a:solidFill>
                  <a:schemeClr val="accent3"/>
                </a:solidFill>
                <a:latin typeface="+mj-ea"/>
                <a:ea typeface="+mj-ea"/>
              </a:rPr>
              <a:t>API </a:t>
            </a:r>
            <a:r>
              <a:rPr lang="ko-KR" altLang="en-US" sz="2000" dirty="0">
                <a:solidFill>
                  <a:schemeClr val="accent3"/>
                </a:solidFill>
                <a:latin typeface="+mj-ea"/>
                <a:ea typeface="+mj-ea"/>
              </a:rPr>
              <a:t>리스트를 추가하여 </a:t>
            </a:r>
            <a:r>
              <a:rPr lang="ko-KR" altLang="en-US" sz="2000" b="0" i="0" dirty="0">
                <a:solidFill>
                  <a:schemeClr val="accent3"/>
                </a:solidFill>
                <a:effectLst/>
                <a:latin typeface="+mj-ea"/>
                <a:ea typeface="+mj-ea"/>
              </a:rPr>
              <a:t>빈도를 세었습니다</a:t>
            </a:r>
            <a:r>
              <a:rPr lang="en-US" altLang="ko-KR" sz="2000" b="0" i="0" dirty="0">
                <a:solidFill>
                  <a:schemeClr val="accent3"/>
                </a:solidFill>
                <a:effectLst/>
                <a:latin typeface="+mj-ea"/>
                <a:ea typeface="+mj-ea"/>
              </a:rPr>
              <a:t>.</a:t>
            </a:r>
            <a:endParaRPr lang="en-US" sz="20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99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altLang="ko-KR" sz="4400" dirty="0"/>
              <a:t>2</a:t>
            </a:r>
            <a:r>
              <a:rPr lang="ko-KR" sz="4400" dirty="0"/>
              <a:t>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비교</a:t>
            </a:r>
            <a:endParaRPr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1CBE2-67C3-9BF7-341E-B017BF6D64A9}"/>
              </a:ext>
            </a:extLst>
          </p:cNvPr>
          <p:cNvSpPr txBox="1"/>
          <p:nvPr/>
        </p:nvSpPr>
        <p:spPr>
          <a:xfrm>
            <a:off x="985864" y="1037907"/>
            <a:ext cx="426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2.1 API of malware sample </a:t>
            </a:r>
            <a:r>
              <a:rPr lang="ko-KR" altLang="en-US" sz="2000" dirty="0">
                <a:solidFill>
                  <a:schemeClr val="accent3"/>
                </a:solidFill>
              </a:rPr>
              <a:t>비교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5F171-FE89-8C85-D2F4-05663DCB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539" y="1821067"/>
            <a:ext cx="8528922" cy="3001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4B60-09FF-6D91-DC65-9D33BDAD3727}"/>
              </a:ext>
            </a:extLst>
          </p:cNvPr>
          <p:cNvSpPr txBox="1"/>
          <p:nvPr/>
        </p:nvSpPr>
        <p:spPr>
          <a:xfrm>
            <a:off x="3023574" y="4947767"/>
            <a:ext cx="614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API</a:t>
            </a:r>
            <a:r>
              <a:rPr lang="ko-KR" altLang="en-US" sz="2000" dirty="0">
                <a:solidFill>
                  <a:schemeClr val="accent3"/>
                </a:solidFill>
              </a:rPr>
              <a:t>들은 정확히 동일하고 모든 </a:t>
            </a:r>
            <a:r>
              <a:rPr lang="en-US" altLang="ko-KR" sz="2000" dirty="0">
                <a:solidFill>
                  <a:schemeClr val="accent3"/>
                </a:solidFill>
              </a:rPr>
              <a:t>API</a:t>
            </a:r>
            <a:r>
              <a:rPr lang="ko-KR" altLang="en-US" sz="2000" dirty="0">
                <a:solidFill>
                  <a:schemeClr val="accent3"/>
                </a:solidFill>
              </a:rPr>
              <a:t>가 </a:t>
            </a:r>
            <a:r>
              <a:rPr lang="en-US" altLang="ko-KR" sz="2000" dirty="0">
                <a:solidFill>
                  <a:schemeClr val="accent3"/>
                </a:solidFill>
              </a:rPr>
              <a:t>2</a:t>
            </a:r>
            <a:r>
              <a:rPr lang="ko-KR" altLang="en-US" sz="2000" dirty="0">
                <a:solidFill>
                  <a:schemeClr val="accent3"/>
                </a:solidFill>
              </a:rPr>
              <a:t>개 있었다</a:t>
            </a:r>
            <a:r>
              <a:rPr lang="en-US" altLang="ko-KR" sz="2000" dirty="0">
                <a:solidFill>
                  <a:schemeClr val="accent3"/>
                </a:solidFill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6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"/>
          <p:cNvSpPr txBox="1">
            <a:spLocks noGrp="1"/>
          </p:cNvSpPr>
          <p:nvPr>
            <p:ph type="subTitle" idx="4"/>
          </p:nvPr>
        </p:nvSpPr>
        <p:spPr>
          <a:xfrm>
            <a:off x="985864" y="2939980"/>
            <a:ext cx="3192762" cy="97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Notepad 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과 악성코드의 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API list</a:t>
            </a:r>
            <a:r>
              <a:rPr lang="ko-KR" altLang="en-US" dirty="0">
                <a:latin typeface="+mj-ea"/>
                <a:ea typeface="+mj-ea"/>
                <a:cs typeface="Abel"/>
                <a:sym typeface="Abel"/>
              </a:rPr>
              <a:t>를 비교했다</a:t>
            </a:r>
            <a:r>
              <a:rPr lang="en-US" altLang="ko-KR" dirty="0">
                <a:latin typeface="+mj-ea"/>
                <a:ea typeface="+mj-ea"/>
                <a:cs typeface="Abel"/>
                <a:sym typeface="Abel"/>
              </a:rPr>
              <a:t>.</a:t>
            </a:r>
            <a:endParaRPr dirty="0">
              <a:latin typeface="+mj-ea"/>
              <a:ea typeface="+mj-ea"/>
              <a:cs typeface="Abel"/>
              <a:sym typeface="Abel"/>
            </a:endParaRPr>
          </a:p>
        </p:txBody>
      </p:sp>
      <p:sp>
        <p:nvSpPr>
          <p:cNvPr id="337" name="Google Shape;337;p4"/>
          <p:cNvSpPr txBox="1">
            <a:spLocks noGrp="1"/>
          </p:cNvSpPr>
          <p:nvPr>
            <p:ph type="title"/>
          </p:nvPr>
        </p:nvSpPr>
        <p:spPr>
          <a:xfrm>
            <a:off x="76200" y="243123"/>
            <a:ext cx="435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-US" altLang="ko-KR" sz="4400" dirty="0"/>
              <a:t>2</a:t>
            </a:r>
            <a:r>
              <a:rPr lang="ko-KR" sz="4400" dirty="0"/>
              <a:t>.</a:t>
            </a:r>
            <a:r>
              <a:rPr lang="en-US" altLang="ko-KR" sz="4400" dirty="0"/>
              <a:t> API</a:t>
            </a:r>
            <a:r>
              <a:rPr lang="ko-KR" altLang="en-US" sz="4400" dirty="0"/>
              <a:t> </a:t>
            </a:r>
            <a:r>
              <a:rPr lang="ko-KR" altLang="en-US" sz="4400" dirty="0">
                <a:latin typeface="+mj-ea"/>
                <a:ea typeface="+mj-ea"/>
              </a:rPr>
              <a:t>비교</a:t>
            </a:r>
            <a:endParaRPr sz="44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1CBE2-67C3-9BF7-341E-B017BF6D64A9}"/>
              </a:ext>
            </a:extLst>
          </p:cNvPr>
          <p:cNvSpPr txBox="1"/>
          <p:nvPr/>
        </p:nvSpPr>
        <p:spPr>
          <a:xfrm>
            <a:off x="985864" y="1037907"/>
            <a:ext cx="426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2.2 </a:t>
            </a:r>
            <a:r>
              <a:rPr lang="en-US" sz="2000" dirty="0" err="1">
                <a:solidFill>
                  <a:schemeClr val="accent3"/>
                </a:solidFill>
              </a:rPr>
              <a:t>NotePad</a:t>
            </a:r>
            <a:r>
              <a:rPr lang="en-US" sz="2000" dirty="0">
                <a:solidFill>
                  <a:schemeClr val="accent3"/>
                </a:solidFill>
              </a:rPr>
              <a:t> API vs Malware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A2172-2457-E6CC-2893-0DF7D546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320" y="1681107"/>
            <a:ext cx="6457617" cy="43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"/>
          <p:cNvSpPr/>
          <p:nvPr/>
        </p:nvSpPr>
        <p:spPr>
          <a:xfrm>
            <a:off x="3103225" y="1987925"/>
            <a:ext cx="6304500" cy="37152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>
            <a:off x="1153975" y="2472075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3" name="Google Shape;313;p3"/>
          <p:cNvCxnSpPr/>
          <p:nvPr/>
        </p:nvCxnSpPr>
        <p:spPr>
          <a:xfrm>
            <a:off x="2517925" y="2950550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3"/>
          <p:cNvSpPr txBox="1"/>
          <p:nvPr/>
        </p:nvSpPr>
        <p:spPr>
          <a:xfrm>
            <a:off x="1257150" y="27035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binary file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670825" y="2519000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3763800" y="275057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1.Unpacking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132625" y="2519000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298975" y="2750450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2.API 유출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3"/>
          <p:cNvSpPr/>
          <p:nvPr/>
        </p:nvSpPr>
        <p:spPr>
          <a:xfrm>
            <a:off x="7132625" y="4069275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"/>
          <p:cNvSpPr txBox="1"/>
          <p:nvPr/>
        </p:nvSpPr>
        <p:spPr>
          <a:xfrm>
            <a:off x="7298975" y="43007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3.API 비교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1" name="Google Shape;321;p3"/>
          <p:cNvCxnSpPr>
            <a:stCxn id="317" idx="2"/>
            <a:endCxn id="319" idx="0"/>
          </p:cNvCxnSpPr>
          <p:nvPr/>
        </p:nvCxnSpPr>
        <p:spPr>
          <a:xfrm>
            <a:off x="7808075" y="3382100"/>
            <a:ext cx="0" cy="687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"/>
          <p:cNvCxnSpPr>
            <a:stCxn id="315" idx="3"/>
            <a:endCxn id="317" idx="1"/>
          </p:cNvCxnSpPr>
          <p:nvPr/>
        </p:nvCxnSpPr>
        <p:spPr>
          <a:xfrm>
            <a:off x="5021725" y="2950550"/>
            <a:ext cx="2110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"/>
          <p:cNvSpPr/>
          <p:nvPr/>
        </p:nvSpPr>
        <p:spPr>
          <a:xfrm>
            <a:off x="9724375" y="2519000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"/>
          <p:cNvSpPr txBox="1"/>
          <p:nvPr/>
        </p:nvSpPr>
        <p:spPr>
          <a:xfrm>
            <a:off x="9771275" y="2642750"/>
            <a:ext cx="540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WINDOWS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5" name="Google Shape;325;p3"/>
          <p:cNvCxnSpPr/>
          <p:nvPr/>
        </p:nvCxnSpPr>
        <p:spPr>
          <a:xfrm flipH="1">
            <a:off x="8499700" y="3386775"/>
            <a:ext cx="1885800" cy="1116300"/>
          </a:xfrm>
          <a:prstGeom prst="bentConnector3">
            <a:avLst>
              <a:gd name="adj1" fmla="val 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3"/>
          <p:cNvSpPr/>
          <p:nvPr/>
        </p:nvSpPr>
        <p:spPr>
          <a:xfrm>
            <a:off x="3763800" y="4069275"/>
            <a:ext cx="1350900" cy="863100"/>
          </a:xfrm>
          <a:prstGeom prst="rect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3"/>
          <p:cNvCxnSpPr>
            <a:stCxn id="319" idx="1"/>
            <a:endCxn id="326" idx="3"/>
          </p:cNvCxnSpPr>
          <p:nvPr/>
        </p:nvCxnSpPr>
        <p:spPr>
          <a:xfrm rot="10800000">
            <a:off x="5114825" y="4500825"/>
            <a:ext cx="2017800" cy="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"/>
          <p:cNvSpPr txBox="1"/>
          <p:nvPr/>
        </p:nvSpPr>
        <p:spPr>
          <a:xfrm>
            <a:off x="3897425" y="43007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4.탐지 기법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1153975" y="4069275"/>
            <a:ext cx="1275900" cy="863100"/>
          </a:xfrm>
          <a:prstGeom prst="snip1Rect">
            <a:avLst>
              <a:gd name="adj" fmla="val 16667"/>
            </a:avLst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3"/>
          <p:cNvCxnSpPr/>
          <p:nvPr/>
        </p:nvCxnSpPr>
        <p:spPr>
          <a:xfrm>
            <a:off x="2527300" y="4566525"/>
            <a:ext cx="4785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1" name="Google Shape;331;p3"/>
          <p:cNvSpPr txBox="1"/>
          <p:nvPr/>
        </p:nvSpPr>
        <p:spPr>
          <a:xfrm>
            <a:off x="1444800" y="4366425"/>
            <a:ext cx="54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결과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1AB27-D2FC-6669-7107-0C8DDCE3A152}"/>
              </a:ext>
            </a:extLst>
          </p:cNvPr>
          <p:cNvSpPr/>
          <p:nvPr/>
        </p:nvSpPr>
        <p:spPr>
          <a:xfrm>
            <a:off x="9583219" y="2400043"/>
            <a:ext cx="1558212" cy="110101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5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405</Words>
  <Application>Microsoft Office PowerPoint</Application>
  <PresentationFormat>Widescreen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Rubik Medium</vt:lpstr>
      <vt:lpstr>맑은 고딕</vt:lpstr>
      <vt:lpstr>Arial</vt:lpstr>
      <vt:lpstr>Abel</vt:lpstr>
      <vt:lpstr>Montserrat</vt:lpstr>
      <vt:lpstr>Roboto Condensed Light</vt:lpstr>
      <vt:lpstr>noto</vt:lpstr>
      <vt:lpstr>Livvic</vt:lpstr>
      <vt:lpstr>Custal Project Proposal by Slidesgo</vt:lpstr>
      <vt:lpstr>API 기반 악성코드 탐지 CHECKMATE</vt:lpstr>
      <vt:lpstr>목차</vt:lpstr>
      <vt:lpstr>목차</vt:lpstr>
      <vt:lpstr>1. API 추출</vt:lpstr>
      <vt:lpstr>1. API 추출</vt:lpstr>
      <vt:lpstr>2. API 비교</vt:lpstr>
      <vt:lpstr>2. API 비교</vt:lpstr>
      <vt:lpstr>2. API 비교</vt:lpstr>
      <vt:lpstr>PowerPoint Presentation</vt:lpstr>
      <vt:lpstr>2. API 비교</vt:lpstr>
      <vt:lpstr>3. 다음 발표에는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기반 악성코드 탐지 CHECKMATE</dc:title>
  <dc:creator>Zoloo D</dc:creator>
  <cp:lastModifiedBy>Zoloo D</cp:lastModifiedBy>
  <cp:revision>5</cp:revision>
  <dcterms:created xsi:type="dcterms:W3CDTF">2022-03-22T13:27:24Z</dcterms:created>
  <dcterms:modified xsi:type="dcterms:W3CDTF">2022-05-25T23:52:13Z</dcterms:modified>
</cp:coreProperties>
</file>