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5" r:id="rId4"/>
    <p:sldId id="276" r:id="rId5"/>
    <p:sldId id="278" r:id="rId6"/>
    <p:sldId id="279" r:id="rId7"/>
    <p:sldId id="274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Abel" panose="02000506030000020004" pitchFamily="2" charset="0"/>
      <p:regular r:id="rId12"/>
    </p:embeddedFont>
    <p:embeddedFont>
      <p:font typeface="Livvic" pitchFamily="2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Rubik Medium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7QKyTRN+0kOzTvzxyKfSUPmh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6" autoAdjust="0"/>
  </p:normalViewPr>
  <p:slideViewPr>
    <p:cSldViewPr snapToGrid="0">
      <p:cViewPr varScale="1">
        <p:scale>
          <a:sx n="103" d="100"/>
          <a:sy n="103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저희 팀은 이번 학기 이런 진행사항으로 진행됐습니다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첫 </a:t>
            </a:r>
            <a:r>
              <a:rPr lang="en-US" altLang="ko-KR" dirty="0">
                <a:solidFill>
                  <a:schemeClr val="dk1"/>
                </a:solidFill>
              </a:rPr>
              <a:t>4</a:t>
            </a:r>
            <a:r>
              <a:rPr lang="ko-KR" altLang="en-US" dirty="0">
                <a:solidFill>
                  <a:schemeClr val="dk1"/>
                </a:solidFill>
              </a:rPr>
              <a:t>주까지는 저희 주제와 비슷한 기존 논문을 많이 분석해보고 안정환경을 만들었습니다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악성코드분석 때는 저희 팀은 저희에게 있는 악성코드 샘플이 어떤 악성코드인지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어떤 함수들이 있는지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어떤 </a:t>
            </a:r>
            <a:r>
              <a:rPr lang="en-US" altLang="ko-KR" dirty="0">
                <a:solidFill>
                  <a:schemeClr val="dk1"/>
                </a:solidFill>
              </a:rPr>
              <a:t>Packer</a:t>
            </a:r>
            <a:r>
              <a:rPr lang="ko-KR" altLang="en-US" dirty="0">
                <a:solidFill>
                  <a:schemeClr val="dk1"/>
                </a:solidFill>
              </a:rPr>
              <a:t>로 압축되었는지를 분석해서 알아봤습니다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76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저희는 </a:t>
            </a:r>
            <a:r>
              <a:rPr lang="en-US" altLang="ko-KR" dirty="0">
                <a:solidFill>
                  <a:schemeClr val="dk1"/>
                </a:solidFill>
              </a:rPr>
              <a:t>IDA Pro</a:t>
            </a:r>
            <a:r>
              <a:rPr lang="ko-KR" altLang="en-US" dirty="0">
                <a:solidFill>
                  <a:schemeClr val="dk1"/>
                </a:solidFill>
              </a:rPr>
              <a:t>에서 프로그램의 모든 함수를 추출하는 코드를 만들어서 보고 다음에는 </a:t>
            </a:r>
            <a:r>
              <a:rPr lang="en-US" altLang="ko-KR" dirty="0">
                <a:solidFill>
                  <a:schemeClr val="dk1"/>
                </a:solidFill>
              </a:rPr>
              <a:t>2 </a:t>
            </a:r>
            <a:r>
              <a:rPr lang="ko-KR" altLang="en-US" dirty="0">
                <a:solidFill>
                  <a:schemeClr val="dk1"/>
                </a:solidFill>
              </a:rPr>
              <a:t>샘플의 함수를 기존 툴으로</a:t>
            </a:r>
            <a:r>
              <a:rPr lang="en-US" altLang="ko-KR" dirty="0">
                <a:solidFill>
                  <a:schemeClr val="dk1"/>
                </a:solidFill>
              </a:rPr>
              <a:t>( tool) </a:t>
            </a:r>
            <a:r>
              <a:rPr lang="ko-KR" altLang="en-US" dirty="0">
                <a:solidFill>
                  <a:schemeClr val="dk1"/>
                </a:solidFill>
              </a:rPr>
              <a:t>비교해 봤습니다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04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  악성코드 분류 때는 악성코드를 탐지하는 기법을 만들고 바이너리 파일을 </a:t>
            </a:r>
            <a:r>
              <a:rPr lang="en-US" altLang="ko-KR" dirty="0">
                <a:solidFill>
                  <a:schemeClr val="dk1"/>
                </a:solidFill>
              </a:rPr>
              <a:t>unpacking</a:t>
            </a:r>
            <a:r>
              <a:rPr lang="ko-KR" altLang="en-US" dirty="0">
                <a:solidFill>
                  <a:schemeClr val="dk1"/>
                </a:solidFill>
              </a:rPr>
              <a:t>부터 했습니다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21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저희의 </a:t>
            </a:r>
            <a:r>
              <a:rPr lang="en-US" altLang="ko-KR" dirty="0"/>
              <a:t>process</a:t>
            </a:r>
            <a:r>
              <a:rPr lang="ko-KR" altLang="en-US" dirty="0"/>
              <a:t>는 이렇게 돼고 이번학기에는 </a:t>
            </a:r>
            <a:r>
              <a:rPr lang="en-US" altLang="ko-KR" dirty="0"/>
              <a:t>API</a:t>
            </a:r>
            <a:r>
              <a:rPr lang="ko-KR" altLang="en-US" dirty="0"/>
              <a:t>비교 까지만 했습니다</a:t>
            </a:r>
            <a:r>
              <a:rPr lang="en-US" altLang="ko-KR" dirty="0"/>
              <a:t>. </a:t>
            </a:r>
            <a:r>
              <a:rPr lang="ko-KR" altLang="en-US" dirty="0"/>
              <a:t>다음학기에는 분석할 필요 없으니까 바로 </a:t>
            </a:r>
            <a:r>
              <a:rPr lang="en-US" altLang="ko-KR" dirty="0"/>
              <a:t>n-gram</a:t>
            </a:r>
            <a:r>
              <a:rPr lang="ko-KR" altLang="en-US" dirty="0"/>
              <a:t>와 </a:t>
            </a:r>
            <a:r>
              <a:rPr lang="en-US" altLang="ko-KR" dirty="0"/>
              <a:t>machine learning</a:t>
            </a:r>
            <a:r>
              <a:rPr lang="ko-KR" altLang="en-US" dirty="0"/>
              <a:t>을 사용해서 악성코드를 분류하고 프로그램을 개발할 예정입니다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308" name="Google Shape;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81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17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7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154167" y="5173400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>
            <a:endParaRPr/>
          </a:p>
        </p:txBody>
      </p:sp>
      <p:grpSp>
        <p:nvGrpSpPr>
          <p:cNvPr id="126" name="Google Shape;126;p26"/>
          <p:cNvGrpSpPr/>
          <p:nvPr/>
        </p:nvGrpSpPr>
        <p:grpSpPr>
          <a:xfrm>
            <a:off x="-3834199" y="-6325308"/>
            <a:ext cx="20735568" cy="17839311"/>
            <a:chOff x="-2875649" y="-4743981"/>
            <a:chExt cx="15551676" cy="13379483"/>
          </a:xfrm>
        </p:grpSpPr>
        <p:grpSp>
          <p:nvGrpSpPr>
            <p:cNvPr id="127" name="Google Shape;127;p26"/>
            <p:cNvGrpSpPr/>
            <p:nvPr/>
          </p:nvGrpSpPr>
          <p:grpSpPr>
            <a:xfrm>
              <a:off x="5914476" y="1761269"/>
              <a:ext cx="6761551" cy="6874233"/>
              <a:chOff x="5663051" y="1538594"/>
              <a:chExt cx="6761551" cy="6874233"/>
            </a:xfrm>
          </p:grpSpPr>
          <p:sp>
            <p:nvSpPr>
              <p:cNvPr id="128" name="Google Shape;128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26"/>
            <p:cNvGrpSpPr/>
            <p:nvPr/>
          </p:nvGrpSpPr>
          <p:grpSpPr>
            <a:xfrm>
              <a:off x="-2875649" y="-4743981"/>
              <a:ext cx="6761551" cy="6874233"/>
              <a:chOff x="5663051" y="1538594"/>
              <a:chExt cx="6761551" cy="6874233"/>
            </a:xfrm>
          </p:grpSpPr>
          <p:sp>
            <p:nvSpPr>
              <p:cNvPr id="132" name="Google Shape;132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-780914" y="-1465838"/>
            <a:ext cx="14573012" cy="9803855"/>
            <a:chOff x="-585686" y="-1099379"/>
            <a:chExt cx="10929759" cy="7352891"/>
          </a:xfrm>
        </p:grpSpPr>
        <p:sp>
          <p:nvSpPr>
            <p:cNvPr id="137" name="Google Shape;137;p2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9207313" y="4303418"/>
            <a:ext cx="5898016" cy="5687941"/>
            <a:chOff x="6905484" y="3227563"/>
            <a:chExt cx="4423512" cy="4265956"/>
          </a:xfrm>
        </p:grpSpPr>
        <p:sp>
          <p:nvSpPr>
            <p:cNvPr id="151" name="Google Shape;151;p29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9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0"/>
          <p:cNvGrpSpPr/>
          <p:nvPr/>
        </p:nvGrpSpPr>
        <p:grpSpPr>
          <a:xfrm>
            <a:off x="-2494599" y="-2687819"/>
            <a:ext cx="16669183" cy="12666116"/>
            <a:chOff x="-1870949" y="-2015865"/>
            <a:chExt cx="12501888" cy="9499587"/>
          </a:xfrm>
        </p:grpSpPr>
        <p:sp>
          <p:nvSpPr>
            <p:cNvPr id="158" name="Google Shape;158;p30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3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 idx="6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9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 idx="15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 idx="18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 idx="2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1"/>
          <p:cNvGrpSpPr/>
          <p:nvPr/>
        </p:nvGrpSpPr>
        <p:grpSpPr>
          <a:xfrm>
            <a:off x="-4829283" y="-1338152"/>
            <a:ext cx="19665152" cy="12687597"/>
            <a:chOff x="-3621963" y="-1003614"/>
            <a:chExt cx="14748864" cy="9515698"/>
          </a:xfrm>
        </p:grpSpPr>
        <p:sp>
          <p:nvSpPr>
            <p:cNvPr id="187" name="Google Shape;187;p31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2823567" y="217306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2"/>
          </p:nvPr>
        </p:nvSpPr>
        <p:spPr>
          <a:xfrm>
            <a:off x="2823567" y="243097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2823567" y="411729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4"/>
          </p:nvPr>
        </p:nvSpPr>
        <p:spPr>
          <a:xfrm>
            <a:off x="2823567" y="437520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5"/>
          </p:nvPr>
        </p:nvSpPr>
        <p:spPr>
          <a:xfrm>
            <a:off x="6434567" y="217306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6"/>
          </p:nvPr>
        </p:nvSpPr>
        <p:spPr>
          <a:xfrm>
            <a:off x="6434567" y="243097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7"/>
          </p:nvPr>
        </p:nvSpPr>
        <p:spPr>
          <a:xfrm>
            <a:off x="6434567" y="411729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8"/>
          </p:nvPr>
        </p:nvSpPr>
        <p:spPr>
          <a:xfrm>
            <a:off x="6434567" y="437520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7252967" y="2301429"/>
            <a:ext cx="3794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 flipH="1">
            <a:off x="-2623111" y="-3898836"/>
            <a:ext cx="7248941" cy="7988898"/>
            <a:chOff x="5129250" y="-2537327"/>
            <a:chExt cx="5436706" cy="5991673"/>
          </a:xfrm>
        </p:grpSpPr>
        <p:sp>
          <p:nvSpPr>
            <p:cNvPr id="205" name="Google Shape;205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32"/>
          <p:cNvGrpSpPr/>
          <p:nvPr/>
        </p:nvGrpSpPr>
        <p:grpSpPr>
          <a:xfrm flipH="1">
            <a:off x="5268026" y="2959131"/>
            <a:ext cx="7698016" cy="7475827"/>
            <a:chOff x="-2896958" y="1534023"/>
            <a:chExt cx="5773512" cy="5606870"/>
          </a:xfrm>
        </p:grpSpPr>
        <p:sp>
          <p:nvSpPr>
            <p:cNvPr id="209" name="Google Shape;209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2"/>
          <p:cNvSpPr txBox="1">
            <a:spLocks noGrp="1"/>
          </p:cNvSpPr>
          <p:nvPr>
            <p:ph type="subTitle" idx="1"/>
          </p:nvPr>
        </p:nvSpPr>
        <p:spPr>
          <a:xfrm>
            <a:off x="6977167" y="3098047"/>
            <a:ext cx="4346400" cy="1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63433" y="2301429"/>
            <a:ext cx="3794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grpSp>
        <p:nvGrpSpPr>
          <p:cNvPr id="215" name="Google Shape;215;p33"/>
          <p:cNvGrpSpPr/>
          <p:nvPr/>
        </p:nvGrpSpPr>
        <p:grpSpPr>
          <a:xfrm>
            <a:off x="6549586" y="-3390836"/>
            <a:ext cx="7248941" cy="7988898"/>
            <a:chOff x="5129250" y="-2537327"/>
            <a:chExt cx="5436706" cy="5991673"/>
          </a:xfrm>
        </p:grpSpPr>
        <p:sp>
          <p:nvSpPr>
            <p:cNvPr id="216" name="Google Shape;216;p3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3"/>
          <p:cNvGrpSpPr/>
          <p:nvPr/>
        </p:nvGrpSpPr>
        <p:grpSpPr>
          <a:xfrm>
            <a:off x="-1883178" y="2959131"/>
            <a:ext cx="7698016" cy="7475827"/>
            <a:chOff x="-2896958" y="1534023"/>
            <a:chExt cx="5773512" cy="5606870"/>
          </a:xfrm>
        </p:grpSpPr>
        <p:sp>
          <p:nvSpPr>
            <p:cNvPr id="220" name="Google Shape;220;p3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3"/>
          <p:cNvSpPr txBox="1">
            <a:spLocks noGrp="1"/>
          </p:cNvSpPr>
          <p:nvPr>
            <p:ph type="subTitle" idx="1"/>
          </p:nvPr>
        </p:nvSpPr>
        <p:spPr>
          <a:xfrm>
            <a:off x="887635" y="3098047"/>
            <a:ext cx="4346400" cy="1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26" name="Google Shape;226;p34"/>
          <p:cNvGrpSpPr/>
          <p:nvPr/>
        </p:nvGrpSpPr>
        <p:grpSpPr>
          <a:xfrm>
            <a:off x="-4829283" y="-1338152"/>
            <a:ext cx="19665152" cy="12687597"/>
            <a:chOff x="-3621963" y="-1003614"/>
            <a:chExt cx="14748864" cy="9515698"/>
          </a:xfrm>
        </p:grpSpPr>
        <p:sp>
          <p:nvSpPr>
            <p:cNvPr id="227" name="Google Shape;227;p34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5"/>
          <p:cNvGrpSpPr/>
          <p:nvPr/>
        </p:nvGrpSpPr>
        <p:grpSpPr>
          <a:xfrm>
            <a:off x="-2846605" y="-2976700"/>
            <a:ext cx="17340889" cy="12192991"/>
            <a:chOff x="-2134953" y="-2232526"/>
            <a:chExt cx="13005667" cy="9144743"/>
          </a:xfrm>
        </p:grpSpPr>
        <p:sp>
          <p:nvSpPr>
            <p:cNvPr id="235" name="Google Shape;235;p3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5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8"/>
          <p:cNvGrpSpPr/>
          <p:nvPr/>
        </p:nvGrpSpPr>
        <p:grpSpPr>
          <a:xfrm>
            <a:off x="-2703972" y="-3461759"/>
            <a:ext cx="19399584" cy="14224525"/>
            <a:chOff x="-2027979" y="-2596319"/>
            <a:chExt cx="14549688" cy="10668394"/>
          </a:xfrm>
        </p:grpSpPr>
        <p:grpSp>
          <p:nvGrpSpPr>
            <p:cNvPr id="23" name="Google Shape;23;p18"/>
            <p:cNvGrpSpPr/>
            <p:nvPr/>
          </p:nvGrpSpPr>
          <p:grpSpPr>
            <a:xfrm rot="2219984">
              <a:off x="-1194690" y="3296805"/>
              <a:ext cx="3796560" cy="4039572"/>
              <a:chOff x="7558302" y="3163860"/>
              <a:chExt cx="3072637" cy="3269312"/>
            </a:xfrm>
          </p:grpSpPr>
          <p:sp>
            <p:nvSpPr>
              <p:cNvPr id="24" name="Google Shape;24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18"/>
            <p:cNvGrpSpPr/>
            <p:nvPr/>
          </p:nvGrpSpPr>
          <p:grpSpPr>
            <a:xfrm rot="2219984">
              <a:off x="7891860" y="-1860620"/>
              <a:ext cx="3796560" cy="4039572"/>
              <a:chOff x="7558302" y="3163860"/>
              <a:chExt cx="3072637" cy="3269312"/>
            </a:xfrm>
          </p:grpSpPr>
          <p:sp>
            <p:nvSpPr>
              <p:cNvPr id="28" name="Google Shape;28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Google Shape;31;p18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Technological app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6"/>
          <p:cNvGrpSpPr/>
          <p:nvPr/>
        </p:nvGrpSpPr>
        <p:grpSpPr>
          <a:xfrm>
            <a:off x="-4100210" y="-4081533"/>
            <a:ext cx="21067417" cy="13602724"/>
            <a:chOff x="-3075158" y="-3061150"/>
            <a:chExt cx="15800563" cy="10202043"/>
          </a:xfrm>
        </p:grpSpPr>
        <p:sp>
          <p:nvSpPr>
            <p:cNvPr id="245" name="Google Shape;245;p3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6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6"/>
          <p:cNvSpPr txBox="1">
            <a:spLocks noGrp="1"/>
          </p:cNvSpPr>
          <p:nvPr>
            <p:ph type="subTitle" idx="1"/>
          </p:nvPr>
        </p:nvSpPr>
        <p:spPr>
          <a:xfrm>
            <a:off x="1488651" y="2714800"/>
            <a:ext cx="3637200" cy="2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Title and descri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7"/>
          <p:cNvGrpSpPr/>
          <p:nvPr/>
        </p:nvGrpSpPr>
        <p:grpSpPr>
          <a:xfrm>
            <a:off x="-4133336" y="-2189302"/>
            <a:ext cx="20043877" cy="11786876"/>
            <a:chOff x="-3100002" y="-1641977"/>
            <a:chExt cx="15032908" cy="8840157"/>
          </a:xfrm>
        </p:grpSpPr>
        <p:sp>
          <p:nvSpPr>
            <p:cNvPr id="255" name="Google Shape;255;p3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7"/>
          <p:cNvSpPr txBox="1">
            <a:spLocks noGrp="1"/>
          </p:cNvSpPr>
          <p:nvPr>
            <p:ph type="subTitle" idx="1"/>
          </p:nvPr>
        </p:nvSpPr>
        <p:spPr>
          <a:xfrm>
            <a:off x="4447233" y="2381500"/>
            <a:ext cx="32976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subTitle" idx="1"/>
          </p:nvPr>
        </p:nvSpPr>
        <p:spPr>
          <a:xfrm>
            <a:off x="4529967" y="25136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2"/>
          </p:nvPr>
        </p:nvSpPr>
        <p:spPr>
          <a:xfrm>
            <a:off x="4529967" y="27716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3"/>
          </p:nvPr>
        </p:nvSpPr>
        <p:spPr>
          <a:xfrm>
            <a:off x="1093167" y="25136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"/>
          </p:nvPr>
        </p:nvSpPr>
        <p:spPr>
          <a:xfrm>
            <a:off x="1093167" y="27716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5"/>
          </p:nvPr>
        </p:nvSpPr>
        <p:spPr>
          <a:xfrm>
            <a:off x="7966767" y="25136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6"/>
          </p:nvPr>
        </p:nvSpPr>
        <p:spPr>
          <a:xfrm>
            <a:off x="7966767" y="27716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7"/>
          </p:nvPr>
        </p:nvSpPr>
        <p:spPr>
          <a:xfrm>
            <a:off x="4529967" y="45823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8"/>
          </p:nvPr>
        </p:nvSpPr>
        <p:spPr>
          <a:xfrm>
            <a:off x="4529967" y="48403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9"/>
          </p:nvPr>
        </p:nvSpPr>
        <p:spPr>
          <a:xfrm>
            <a:off x="1093167" y="45823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ubTitle" idx="13"/>
          </p:nvPr>
        </p:nvSpPr>
        <p:spPr>
          <a:xfrm>
            <a:off x="1093167" y="48403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14"/>
          </p:nvPr>
        </p:nvSpPr>
        <p:spPr>
          <a:xfrm>
            <a:off x="7966767" y="45823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subTitle" idx="15"/>
          </p:nvPr>
        </p:nvSpPr>
        <p:spPr>
          <a:xfrm>
            <a:off x="7966767" y="48403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77" name="Google Shape;277;p38"/>
          <p:cNvGrpSpPr/>
          <p:nvPr/>
        </p:nvGrpSpPr>
        <p:grpSpPr>
          <a:xfrm>
            <a:off x="-2592730" y="-2771668"/>
            <a:ext cx="16680792" cy="11335448"/>
            <a:chOff x="-1944548" y="-2078751"/>
            <a:chExt cx="12510594" cy="8501586"/>
          </a:xfrm>
        </p:grpSpPr>
        <p:sp>
          <p:nvSpPr>
            <p:cNvPr id="278" name="Google Shape;278;p38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9"/>
          <p:cNvGrpSpPr/>
          <p:nvPr/>
        </p:nvGrpSpPr>
        <p:grpSpPr>
          <a:xfrm>
            <a:off x="-3862611" y="-3499936"/>
            <a:ext cx="17950552" cy="13497832"/>
            <a:chOff x="-2896958" y="-2624952"/>
            <a:chExt cx="13462914" cy="10123374"/>
          </a:xfrm>
        </p:grpSpPr>
        <p:grpSp>
          <p:nvGrpSpPr>
            <p:cNvPr id="286" name="Google Shape;286;p39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287" name="Google Shape;287;p39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9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9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9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9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9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39"/>
            <p:cNvGrpSpPr/>
            <p:nvPr/>
          </p:nvGrpSpPr>
          <p:grpSpPr>
            <a:xfrm rot="5400000">
              <a:off x="1874510" y="-229219"/>
              <a:ext cx="5394990" cy="4302857"/>
              <a:chOff x="404669" y="406050"/>
              <a:chExt cx="8334605" cy="4331445"/>
            </a:xfrm>
          </p:grpSpPr>
          <p:sp>
            <p:nvSpPr>
              <p:cNvPr id="294" name="Google Shape;294;p39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9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3763884" y="1938096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2"/>
          </p:nvPr>
        </p:nvSpPr>
        <p:spPr>
          <a:xfrm>
            <a:off x="3763884" y="2597272"/>
            <a:ext cx="4664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3714267" y="4606167"/>
            <a:ext cx="476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ko-KR" sz="1600" b="0" i="0" u="none" strike="noStrike" cap="non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-KR" sz="1600" b="0" i="0" u="none" strike="noStrike" cap="non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ko-KR" sz="1600" b="0" i="0" u="none" strike="noStrike" cap="non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3613733" y="1132500"/>
            <a:ext cx="48640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9"/>
          <p:cNvGrpSpPr/>
          <p:nvPr/>
        </p:nvGrpSpPr>
        <p:grpSpPr>
          <a:xfrm>
            <a:off x="-780914" y="-1465838"/>
            <a:ext cx="14573012" cy="9803855"/>
            <a:chOff x="-585686" y="-1099379"/>
            <a:chExt cx="10929759" cy="7352891"/>
          </a:xfrm>
        </p:grpSpPr>
        <p:sp>
          <p:nvSpPr>
            <p:cNvPr id="40" name="Google Shape;40;p19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3763800" y="9225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3763967" y="1983333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 idx="2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ubTitle" idx="3"/>
          </p:nvPr>
        </p:nvSpPr>
        <p:spPr>
          <a:xfrm>
            <a:off x="3763967" y="3677733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title" idx="4"/>
          </p:nvPr>
        </p:nvSpPr>
        <p:spPr>
          <a:xfrm>
            <a:off x="3763800" y="43113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ubTitle" idx="5"/>
          </p:nvPr>
        </p:nvSpPr>
        <p:spPr>
          <a:xfrm>
            <a:off x="3763967" y="5372133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20"/>
          <p:cNvGrpSpPr/>
          <p:nvPr/>
        </p:nvGrpSpPr>
        <p:grpSpPr>
          <a:xfrm>
            <a:off x="-4040411" y="-3789502"/>
            <a:ext cx="20338152" cy="13733327"/>
            <a:chOff x="-3030308" y="-2842127"/>
            <a:chExt cx="15253614" cy="10299995"/>
          </a:xfrm>
        </p:grpSpPr>
        <p:sp>
          <p:nvSpPr>
            <p:cNvPr id="56" name="Google Shape;56;p20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3252600" y="3116677"/>
            <a:ext cx="56868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ubTitle" idx="1"/>
          </p:nvPr>
        </p:nvSpPr>
        <p:spPr>
          <a:xfrm>
            <a:off x="4177867" y="5042884"/>
            <a:ext cx="38364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title" idx="2"/>
          </p:nvPr>
        </p:nvSpPr>
        <p:spPr>
          <a:xfrm>
            <a:off x="4109800" y="1157267"/>
            <a:ext cx="39724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1"/>
          <p:cNvGrpSpPr/>
          <p:nvPr/>
        </p:nvGrpSpPr>
        <p:grpSpPr>
          <a:xfrm rot="10800000" flipH="1">
            <a:off x="-4209872" y="-3103703"/>
            <a:ext cx="19276795" cy="12656251"/>
            <a:chOff x="-3157404" y="-2327775"/>
            <a:chExt cx="14457596" cy="9492188"/>
          </a:xfrm>
        </p:grpSpPr>
        <p:sp>
          <p:nvSpPr>
            <p:cNvPr id="67" name="Google Shape;67;p21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2096433" y="3448939"/>
            <a:ext cx="3465600" cy="16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6630031" y="3448939"/>
            <a:ext cx="3465600" cy="16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ubTitle" idx="3"/>
          </p:nvPr>
        </p:nvSpPr>
        <p:spPr>
          <a:xfrm>
            <a:off x="2068667" y="3176633"/>
            <a:ext cx="3465600" cy="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ubTitle" idx="4"/>
          </p:nvPr>
        </p:nvSpPr>
        <p:spPr>
          <a:xfrm>
            <a:off x="6630033" y="3176633"/>
            <a:ext cx="3465600" cy="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2"/>
          <p:cNvGrpSpPr/>
          <p:nvPr/>
        </p:nvGrpSpPr>
        <p:grpSpPr>
          <a:xfrm>
            <a:off x="-1920678" y="-1538298"/>
            <a:ext cx="17874617" cy="13005540"/>
            <a:chOff x="-1440508" y="-1153724"/>
            <a:chExt cx="13405962" cy="9754155"/>
          </a:xfrm>
        </p:grpSpPr>
        <p:sp>
          <p:nvSpPr>
            <p:cNvPr id="80" name="Google Shape;80;p22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3"/>
          <p:cNvGrpSpPr/>
          <p:nvPr/>
        </p:nvGrpSpPr>
        <p:grpSpPr>
          <a:xfrm>
            <a:off x="-2194064" y="-2687820"/>
            <a:ext cx="18918343" cy="13450587"/>
            <a:chOff x="-1645548" y="-2015865"/>
            <a:chExt cx="14188757" cy="10087940"/>
          </a:xfrm>
        </p:grpSpPr>
        <p:grpSp>
          <p:nvGrpSpPr>
            <p:cNvPr id="89" name="Google Shape;89;p23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90" name="Google Shape;90;p23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3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3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3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3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3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3"/>
            <p:cNvGrpSpPr/>
            <p:nvPr/>
          </p:nvGrpSpPr>
          <p:grpSpPr>
            <a:xfrm rot="2219984">
              <a:off x="7913360" y="3296805"/>
              <a:ext cx="3796560" cy="4039572"/>
              <a:chOff x="7558302" y="3163860"/>
              <a:chExt cx="3072637" cy="3269312"/>
            </a:xfrm>
          </p:grpSpPr>
          <p:sp>
            <p:nvSpPr>
              <p:cNvPr id="97" name="Google Shape;97;p23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3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3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4"/>
          <p:cNvGrpSpPr/>
          <p:nvPr/>
        </p:nvGrpSpPr>
        <p:grpSpPr>
          <a:xfrm>
            <a:off x="-780914" y="-1465838"/>
            <a:ext cx="14573012" cy="9803855"/>
            <a:chOff x="-585686" y="-1099379"/>
            <a:chExt cx="10929759" cy="7352891"/>
          </a:xfrm>
        </p:grpSpPr>
        <p:sp>
          <p:nvSpPr>
            <p:cNvPr id="104" name="Google Shape;104;p24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4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5"/>
          <p:cNvGrpSpPr/>
          <p:nvPr/>
        </p:nvGrpSpPr>
        <p:grpSpPr>
          <a:xfrm>
            <a:off x="-3501277" y="-2762033"/>
            <a:ext cx="18376638" cy="11873976"/>
            <a:chOff x="-2625958" y="-2071525"/>
            <a:chExt cx="13782479" cy="8905482"/>
          </a:xfrm>
        </p:grpSpPr>
        <p:sp>
          <p:nvSpPr>
            <p:cNvPr id="116" name="Google Shape;116;p25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1342533" y="2301500"/>
            <a:ext cx="4686800" cy="3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>
            <a:spLocks noGrp="1"/>
          </p:cNvSpPr>
          <p:nvPr>
            <p:ph type="ctrTitle"/>
          </p:nvPr>
        </p:nvSpPr>
        <p:spPr>
          <a:xfrm>
            <a:off x="3250296" y="1875349"/>
            <a:ext cx="5691408" cy="310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ko-KR" sz="3900" dirty="0"/>
              <a:t>API </a:t>
            </a:r>
            <a:r>
              <a:rPr lang="ko-KR" sz="3900" dirty="0">
                <a:latin typeface="+mn-ea"/>
                <a:ea typeface="+mn-ea"/>
              </a:rPr>
              <a:t>기반 악성코드 탐지</a:t>
            </a:r>
            <a:endParaRPr sz="6600" dirty="0">
              <a:latin typeface="+mn-ea"/>
              <a:ea typeface="+mn-e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 sz="6600" dirty="0"/>
              <a:t>CHECKMATE</a:t>
            </a:r>
            <a:endParaRPr sz="3900" dirty="0"/>
          </a:p>
        </p:txBody>
      </p:sp>
      <p:sp>
        <p:nvSpPr>
          <p:cNvPr id="305" name="Google Shape;305;p1"/>
          <p:cNvSpPr txBox="1"/>
          <p:nvPr/>
        </p:nvSpPr>
        <p:spPr>
          <a:xfrm>
            <a:off x="8573767" y="5318997"/>
            <a:ext cx="4753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20194625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절바야르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20194621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잠바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20194620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친조릭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20194637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노민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910451" y="1340300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65314" y="433260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en-US" sz="4400" dirty="0"/>
              <a:t>진행사항</a:t>
            </a:r>
            <a:endParaRPr sz="4400" dirty="0"/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47DDBA0-7C31-3D2E-4B64-C5E2E891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0034"/>
              </p:ext>
            </p:extLst>
          </p:nvPr>
        </p:nvGraphicFramePr>
        <p:xfrm>
          <a:off x="1789392" y="1705740"/>
          <a:ext cx="8613216" cy="156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536">
                  <a:extLst>
                    <a:ext uri="{9D8B030D-6E8A-4147-A177-3AD203B41FA5}">
                      <a16:colId xmlns:a16="http://schemas.microsoft.com/office/drawing/2014/main" val="1490256835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669982594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297660522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833114308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91927170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6678294"/>
                    </a:ext>
                  </a:extLst>
                </a:gridCol>
              </a:tblGrid>
              <a:tr h="2884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3.24(4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4.07(6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4.28(9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5.19(12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6.02(14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안정환경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437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19AE66-55E1-FCAC-C48F-184587F383C5}"/>
              </a:ext>
            </a:extLst>
          </p:cNvPr>
          <p:cNvSpPr txBox="1"/>
          <p:nvPr/>
        </p:nvSpPr>
        <p:spPr>
          <a:xfrm>
            <a:off x="1789392" y="3740112"/>
            <a:ext cx="627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첫 </a:t>
            </a:r>
            <a:r>
              <a:rPr lang="en-US" altLang="ko-KR" dirty="0">
                <a:solidFill>
                  <a:schemeClr val="accent3"/>
                </a:solidFill>
              </a:rPr>
              <a:t>4</a:t>
            </a:r>
            <a:r>
              <a:rPr lang="ko-KR" altLang="en-US" dirty="0">
                <a:solidFill>
                  <a:schemeClr val="accent3"/>
                </a:solidFill>
              </a:rPr>
              <a:t>주까지는 기존 논문을 분석해보고 안정환경을 만들었습니다</a:t>
            </a:r>
            <a:r>
              <a:rPr lang="en-US" altLang="ko-KR" dirty="0">
                <a:solidFill>
                  <a:schemeClr val="accent3"/>
                </a:solidFill>
              </a:rPr>
              <a:t>. 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910451" y="1340300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65314" y="433260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en-US" sz="4400" dirty="0"/>
              <a:t>진행사항</a:t>
            </a:r>
            <a:endParaRPr sz="4400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3DBDF04-DE77-1079-1F41-84665393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64176"/>
              </p:ext>
            </p:extLst>
          </p:nvPr>
        </p:nvGraphicFramePr>
        <p:xfrm>
          <a:off x="1542943" y="1737427"/>
          <a:ext cx="8620464" cy="11947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6744">
                  <a:extLst>
                    <a:ext uri="{9D8B030D-6E8A-4147-A177-3AD203B41FA5}">
                      <a16:colId xmlns:a16="http://schemas.microsoft.com/office/drawing/2014/main" val="1490256835"/>
                    </a:ext>
                  </a:extLst>
                </a:gridCol>
                <a:gridCol w="1436744">
                  <a:extLst>
                    <a:ext uri="{9D8B030D-6E8A-4147-A177-3AD203B41FA5}">
                      <a16:colId xmlns:a16="http://schemas.microsoft.com/office/drawing/2014/main" val="3669982594"/>
                    </a:ext>
                  </a:extLst>
                </a:gridCol>
                <a:gridCol w="1436744">
                  <a:extLst>
                    <a:ext uri="{9D8B030D-6E8A-4147-A177-3AD203B41FA5}">
                      <a16:colId xmlns:a16="http://schemas.microsoft.com/office/drawing/2014/main" val="3297660522"/>
                    </a:ext>
                  </a:extLst>
                </a:gridCol>
                <a:gridCol w="1436744">
                  <a:extLst>
                    <a:ext uri="{9D8B030D-6E8A-4147-A177-3AD203B41FA5}">
                      <a16:colId xmlns:a16="http://schemas.microsoft.com/office/drawing/2014/main" val="3833114308"/>
                    </a:ext>
                  </a:extLst>
                </a:gridCol>
                <a:gridCol w="1436744">
                  <a:extLst>
                    <a:ext uri="{9D8B030D-6E8A-4147-A177-3AD203B41FA5}">
                      <a16:colId xmlns:a16="http://schemas.microsoft.com/office/drawing/2014/main" val="791927170"/>
                    </a:ext>
                  </a:extLst>
                </a:gridCol>
                <a:gridCol w="1436744">
                  <a:extLst>
                    <a:ext uri="{9D8B030D-6E8A-4147-A177-3AD203B41FA5}">
                      <a16:colId xmlns:a16="http://schemas.microsoft.com/office/drawing/2014/main" val="76678294"/>
                    </a:ext>
                  </a:extLst>
                </a:gridCol>
              </a:tblGrid>
              <a:tr h="3050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3.24(4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4.07(6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4.28(9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5.19(12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6.02(14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1817"/>
                  </a:ext>
                </a:extLst>
              </a:tr>
              <a:tr h="518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48398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243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E009F9E-132A-7655-FC59-AF303742C3C5}"/>
              </a:ext>
            </a:extLst>
          </p:cNvPr>
          <p:cNvSpPr/>
          <p:nvPr/>
        </p:nvSpPr>
        <p:spPr>
          <a:xfrm>
            <a:off x="1331182" y="1270882"/>
            <a:ext cx="3085032" cy="130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FFAE6-0F65-B4CE-D14B-288D9D52CF9D}"/>
              </a:ext>
            </a:extLst>
          </p:cNvPr>
          <p:cNvSpPr/>
          <p:nvPr/>
        </p:nvSpPr>
        <p:spPr>
          <a:xfrm>
            <a:off x="7290136" y="1270882"/>
            <a:ext cx="3085032" cy="130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50D07-96DE-DED8-92D6-9483CA0E8783}"/>
              </a:ext>
            </a:extLst>
          </p:cNvPr>
          <p:cNvSpPr txBox="1"/>
          <p:nvPr/>
        </p:nvSpPr>
        <p:spPr>
          <a:xfrm>
            <a:off x="1565754" y="3617183"/>
            <a:ext cx="769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악성코드 샘플이 어떤 악성코드인지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어떤 함수들이 있는지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어떤 </a:t>
            </a:r>
            <a:r>
              <a:rPr lang="en-US" altLang="ko-KR" dirty="0">
                <a:solidFill>
                  <a:schemeClr val="accent3"/>
                </a:solidFill>
              </a:rPr>
              <a:t>Packer</a:t>
            </a:r>
            <a:r>
              <a:rPr lang="ko-KR" altLang="en-US" dirty="0">
                <a:solidFill>
                  <a:schemeClr val="accent3"/>
                </a:solidFill>
              </a:rPr>
              <a:t>로 압축되었는지를 분석했습니다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1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910451" y="1340300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65314" y="433260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en-US" sz="4400" dirty="0"/>
              <a:t>진행사항</a:t>
            </a:r>
            <a:endParaRPr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23FF4-1D1C-C0A4-FDBA-A2CA3086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38" y="1609899"/>
            <a:ext cx="6173755" cy="3472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AF5BC-D6B5-F9BA-7B9F-13140C01A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" t="1142" r="60388" b="41223"/>
          <a:stretch/>
        </p:blipFill>
        <p:spPr>
          <a:xfrm>
            <a:off x="1007707" y="1715915"/>
            <a:ext cx="3312368" cy="2733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724D0-DE3C-00FB-A97A-ABA907E84E68}"/>
              </a:ext>
            </a:extLst>
          </p:cNvPr>
          <p:cNvSpPr txBox="1"/>
          <p:nvPr/>
        </p:nvSpPr>
        <p:spPr>
          <a:xfrm>
            <a:off x="910451" y="5454715"/>
            <a:ext cx="1074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IDA Pro</a:t>
            </a:r>
            <a:r>
              <a:rPr lang="ko-KR" altLang="en-US" dirty="0">
                <a:solidFill>
                  <a:schemeClr val="accent3"/>
                </a:solidFill>
              </a:rPr>
              <a:t>에서 프로그램의 모든 함수를 추출하는 코드를 만들어서 보고 </a:t>
            </a:r>
            <a:r>
              <a:rPr lang="en-US" altLang="ko-KR" dirty="0">
                <a:solidFill>
                  <a:schemeClr val="accent3"/>
                </a:solidFill>
              </a:rPr>
              <a:t>2 </a:t>
            </a:r>
            <a:r>
              <a:rPr lang="ko-KR" altLang="en-US" dirty="0">
                <a:solidFill>
                  <a:schemeClr val="accent3"/>
                </a:solidFill>
              </a:rPr>
              <a:t>샘플의 함수를 기존 툴으로</a:t>
            </a:r>
            <a:r>
              <a:rPr lang="en-US" altLang="ko-KR" dirty="0">
                <a:solidFill>
                  <a:schemeClr val="accent3"/>
                </a:solidFill>
              </a:rPr>
              <a:t>( tool) </a:t>
            </a:r>
            <a:r>
              <a:rPr lang="ko-KR" altLang="en-US" dirty="0">
                <a:solidFill>
                  <a:schemeClr val="accent3"/>
                </a:solidFill>
              </a:rPr>
              <a:t>비교해 봤다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5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910451" y="1340300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65314" y="433260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en-US" sz="4400" dirty="0"/>
              <a:t>진행사항</a:t>
            </a:r>
            <a:endParaRPr sz="4400" dirty="0"/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C37F5314-6D75-A280-3AA6-AAF5CE2D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49824"/>
              </p:ext>
            </p:extLst>
          </p:nvPr>
        </p:nvGraphicFramePr>
        <p:xfrm>
          <a:off x="1838392" y="2403958"/>
          <a:ext cx="8613216" cy="156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536">
                  <a:extLst>
                    <a:ext uri="{9D8B030D-6E8A-4147-A177-3AD203B41FA5}">
                      <a16:colId xmlns:a16="http://schemas.microsoft.com/office/drawing/2014/main" val="1490256835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669982594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297660522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833114308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91927170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6678294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3.24(4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4.07(6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4.28(9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5.19(12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6.02(14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안정환경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437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EB0BAE8-277F-341F-D085-F261ACF299AB}"/>
              </a:ext>
            </a:extLst>
          </p:cNvPr>
          <p:cNvSpPr/>
          <p:nvPr/>
        </p:nvSpPr>
        <p:spPr>
          <a:xfrm>
            <a:off x="1761517" y="2403958"/>
            <a:ext cx="5823679" cy="120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0C46C-8616-9963-A0C7-5783E8996AC4}"/>
              </a:ext>
            </a:extLst>
          </p:cNvPr>
          <p:cNvSpPr txBox="1"/>
          <p:nvPr/>
        </p:nvSpPr>
        <p:spPr>
          <a:xfrm>
            <a:off x="1838392" y="4364779"/>
            <a:ext cx="786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악성코드 탐지 기법을 만들고 바이너리 파일을 </a:t>
            </a:r>
            <a:r>
              <a:rPr lang="en-US" altLang="ko-KR" dirty="0">
                <a:solidFill>
                  <a:schemeClr val="accent3"/>
                </a:solidFill>
              </a:rPr>
              <a:t>unpacking</a:t>
            </a:r>
            <a:r>
              <a:rPr lang="ko-KR" altLang="en-US" dirty="0">
                <a:solidFill>
                  <a:schemeClr val="accent3"/>
                </a:solidFill>
              </a:rPr>
              <a:t>부터 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>
            <a:spLocks noGrp="1"/>
          </p:cNvSpPr>
          <p:nvPr>
            <p:ph type="title"/>
          </p:nvPr>
        </p:nvSpPr>
        <p:spPr>
          <a:xfrm>
            <a:off x="3825601" y="683542"/>
            <a:ext cx="4431991" cy="79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altLang="ko-KR" sz="5400" dirty="0">
                <a:latin typeface="+mj-ea"/>
                <a:ea typeface="+mj-ea"/>
                <a:cs typeface="Arial"/>
                <a:sym typeface="Arial"/>
              </a:rPr>
              <a:t>Process</a:t>
            </a:r>
            <a:endParaRPr lang="ko-KR" altLang="en-US" sz="5400" dirty="0"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>
            <a:off x="3067800" y="1571400"/>
            <a:ext cx="6304500" cy="37152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"/>
          <p:cNvSpPr/>
          <p:nvPr/>
        </p:nvSpPr>
        <p:spPr>
          <a:xfrm>
            <a:off x="1075967" y="2210157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3" name="Google Shape;313;p3"/>
          <p:cNvCxnSpPr/>
          <p:nvPr/>
        </p:nvCxnSpPr>
        <p:spPr>
          <a:xfrm>
            <a:off x="2446101" y="2659862"/>
            <a:ext cx="4785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"/>
          <p:cNvSpPr txBox="1"/>
          <p:nvPr/>
        </p:nvSpPr>
        <p:spPr>
          <a:xfrm>
            <a:off x="1210834" y="2446689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binary file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3599001" y="2228312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3629098" y="2441607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1.Unpacking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7060801" y="2228312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201551" y="2443407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2.API 유출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"/>
          <p:cNvSpPr/>
          <p:nvPr/>
        </p:nvSpPr>
        <p:spPr>
          <a:xfrm>
            <a:off x="7060801" y="3778587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"/>
          <p:cNvSpPr txBox="1"/>
          <p:nvPr/>
        </p:nvSpPr>
        <p:spPr>
          <a:xfrm>
            <a:off x="7291563" y="4070292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3.API 비교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"/>
          <p:cNvCxnSpPr>
            <a:stCxn id="317" idx="2"/>
            <a:endCxn id="319" idx="0"/>
          </p:cNvCxnSpPr>
          <p:nvPr/>
        </p:nvCxnSpPr>
        <p:spPr>
          <a:xfrm>
            <a:off x="7736251" y="3091412"/>
            <a:ext cx="0" cy="687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"/>
          <p:cNvCxnSpPr>
            <a:stCxn id="315" idx="3"/>
            <a:endCxn id="317" idx="1"/>
          </p:cNvCxnSpPr>
          <p:nvPr/>
        </p:nvCxnSpPr>
        <p:spPr>
          <a:xfrm>
            <a:off x="4949901" y="2659862"/>
            <a:ext cx="21108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3"/>
          <p:cNvSpPr/>
          <p:nvPr/>
        </p:nvSpPr>
        <p:spPr>
          <a:xfrm>
            <a:off x="9696574" y="2281282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"/>
          <p:cNvSpPr txBox="1"/>
          <p:nvPr/>
        </p:nvSpPr>
        <p:spPr>
          <a:xfrm>
            <a:off x="9781224" y="2441607"/>
            <a:ext cx="54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" name="Google Shape;325;p3"/>
          <p:cNvCxnSpPr/>
          <p:nvPr/>
        </p:nvCxnSpPr>
        <p:spPr>
          <a:xfrm flipH="1">
            <a:off x="8427876" y="3096087"/>
            <a:ext cx="1885800" cy="11163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3"/>
          <p:cNvSpPr/>
          <p:nvPr/>
        </p:nvSpPr>
        <p:spPr>
          <a:xfrm>
            <a:off x="3691976" y="3778587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3"/>
          <p:cNvCxnSpPr>
            <a:stCxn id="319" idx="1"/>
            <a:endCxn id="326" idx="3"/>
          </p:cNvCxnSpPr>
          <p:nvPr/>
        </p:nvCxnSpPr>
        <p:spPr>
          <a:xfrm rot="10800000">
            <a:off x="5043001" y="4210137"/>
            <a:ext cx="20178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"/>
          <p:cNvSpPr txBox="1"/>
          <p:nvPr/>
        </p:nvSpPr>
        <p:spPr>
          <a:xfrm>
            <a:off x="3825601" y="4010037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4.탐지 기법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1064195" y="3874100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3"/>
          <p:cNvCxnSpPr/>
          <p:nvPr/>
        </p:nvCxnSpPr>
        <p:spPr>
          <a:xfrm>
            <a:off x="2455476" y="4275837"/>
            <a:ext cx="4785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1" name="Google Shape;331;p3"/>
          <p:cNvSpPr txBox="1"/>
          <p:nvPr/>
        </p:nvSpPr>
        <p:spPr>
          <a:xfrm>
            <a:off x="1433157" y="410555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결과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6CBD0-4DBA-A21D-C8D7-8D8AC3ACC575}"/>
              </a:ext>
            </a:extLst>
          </p:cNvPr>
          <p:cNvSpPr/>
          <p:nvPr/>
        </p:nvSpPr>
        <p:spPr>
          <a:xfrm>
            <a:off x="774359" y="3435740"/>
            <a:ext cx="4663440" cy="164592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F3C62-71BC-F8F3-B78D-7B0191BE609A}"/>
              </a:ext>
            </a:extLst>
          </p:cNvPr>
          <p:cNvCxnSpPr>
            <a:cxnSpLocks/>
          </p:cNvCxnSpPr>
          <p:nvPr/>
        </p:nvCxnSpPr>
        <p:spPr>
          <a:xfrm flipV="1">
            <a:off x="1713917" y="5177959"/>
            <a:ext cx="0" cy="464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3FC4F2-0E98-A7C0-C32C-FF492BBC1308}"/>
              </a:ext>
            </a:extLst>
          </p:cNvPr>
          <p:cNvSpPr txBox="1"/>
          <p:nvPr/>
        </p:nvSpPr>
        <p:spPr>
          <a:xfrm>
            <a:off x="995453" y="5683508"/>
            <a:ext cx="444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accent3"/>
                </a:solidFill>
              </a:rPr>
              <a:t>다음 학기 계획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"/>
          <p:cNvSpPr txBox="1">
            <a:spLocks noGrp="1"/>
          </p:cNvSpPr>
          <p:nvPr>
            <p:ph type="title" idx="2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268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Abel</vt:lpstr>
      <vt:lpstr>Montserrat</vt:lpstr>
      <vt:lpstr>Roboto Condensed Light</vt:lpstr>
      <vt:lpstr>Livvic</vt:lpstr>
      <vt:lpstr>맑은 고딕</vt:lpstr>
      <vt:lpstr>Rubik Medium</vt:lpstr>
      <vt:lpstr>Arial</vt:lpstr>
      <vt:lpstr>Custal Project Proposal by Slidesgo</vt:lpstr>
      <vt:lpstr>API 기반 악성코드 탐지 CHECKMATE</vt:lpstr>
      <vt:lpstr>진행사항</vt:lpstr>
      <vt:lpstr>진행사항</vt:lpstr>
      <vt:lpstr>진행사항</vt:lpstr>
      <vt:lpstr>진행사항</vt:lpstr>
      <vt:lpstr>Process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기반 악성코드 탐지 CHECKMATE</dc:title>
  <dc:creator>Zoloo D</dc:creator>
  <cp:lastModifiedBy>Zoloo D</cp:lastModifiedBy>
  <cp:revision>8</cp:revision>
  <dcterms:created xsi:type="dcterms:W3CDTF">2022-03-22T13:27:24Z</dcterms:created>
  <dcterms:modified xsi:type="dcterms:W3CDTF">2022-05-30T15:06:56Z</dcterms:modified>
</cp:coreProperties>
</file>