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7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91" r:id="rId3"/>
    <p:sldId id="396" r:id="rId4"/>
    <p:sldId id="425" r:id="rId5"/>
    <p:sldId id="754" r:id="rId6"/>
    <p:sldId id="257" r:id="rId7"/>
    <p:sldId id="451" r:id="rId8"/>
    <p:sldId id="342" r:id="rId9"/>
    <p:sldId id="345" r:id="rId10"/>
    <p:sldId id="452" r:id="rId11"/>
    <p:sldId id="424" r:id="rId12"/>
    <p:sldId id="344" r:id="rId13"/>
    <p:sldId id="420" r:id="rId14"/>
    <p:sldId id="418" r:id="rId15"/>
    <p:sldId id="419" r:id="rId16"/>
    <p:sldId id="427" r:id="rId17"/>
    <p:sldId id="435" r:id="rId18"/>
    <p:sldId id="778" r:id="rId19"/>
    <p:sldId id="779" r:id="rId20"/>
    <p:sldId id="780" r:id="rId21"/>
    <p:sldId id="781" r:id="rId22"/>
    <p:sldId id="436" r:id="rId23"/>
    <p:sldId id="428" r:id="rId24"/>
    <p:sldId id="43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66" autoAdjust="0"/>
  </p:normalViewPr>
  <p:slideViewPr>
    <p:cSldViewPr snapToGrid="0" showGuides="1">
      <p:cViewPr varScale="1">
        <p:scale>
          <a:sx n="90" d="100"/>
          <a:sy n="90" d="100"/>
        </p:scale>
        <p:origin x="4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.qq.com/user/tasks/index.html?cid=347420#fr=2&amp;tid=100413130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55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5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01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4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3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7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8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https://ke.qq.com/user/tasks/index.html?cid=347420#fr=2&amp;tid=100413130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0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8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透过现象看本质，有思想的程序员，而不是代码的搬运工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747E2C-B510-4036-91E8-7108C002FB96}" type="slidenum">
              <a:rPr lang="zh-CN" altLang="en-US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08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8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8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5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888489699010391892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8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1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  <a:pPr>
                <a:defRPr/>
              </a:pPr>
              <a:t>2019/6/2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48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5.emf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9.jp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10" Type="http://schemas.openxmlformats.org/officeDocument/2006/relationships/tags" Target="../tags/tag102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tags" Target="../tags/tag32.xml"/><Relationship Id="rId7" Type="http://schemas.openxmlformats.org/officeDocument/2006/relationships/image" Target="../media/image1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0.jp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THANK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57263" y="5361086"/>
            <a:ext cx="3592753" cy="369332"/>
            <a:chOff x="1139058" y="5604513"/>
            <a:chExt cx="3592753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233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Alvin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2464061231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1410312"/>
            <a:ext cx="11595546" cy="2554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从架构师的角度分析</a:t>
            </a:r>
            <a:r>
              <a:rPr lang="en-US" altLang="zh-CN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Android Handler </a:t>
            </a:r>
            <a:r>
              <a:rPr lang="zh-CN" altLang="en-US" sz="5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源码的正确姿势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分析的使命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77" y="1818437"/>
            <a:ext cx="3430140" cy="34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7336465" y="1584248"/>
            <a:ext cx="914400" cy="914400"/>
          </a:xfrm>
          <a:prstGeom prst="round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124353" y="1904675"/>
            <a:ext cx="3211033" cy="31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8149" y="2498648"/>
            <a:ext cx="308344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：如何实现线程间跨越的？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Handler</a:t>
            </a:r>
            <a:r>
              <a:rPr lang="zh-CN" altLang="en-US" dirty="0"/>
              <a:t>是如何管理那块共享的内存的？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：架构师从中可以学到什么样的设计思维？</a:t>
            </a:r>
          </a:p>
        </p:txBody>
      </p:sp>
    </p:spTree>
    <p:extLst>
      <p:ext uri="{BB962C8B-B14F-4D97-AF65-F5344CB8AC3E}">
        <p14:creationId xmlns:p14="http://schemas.microsoft.com/office/powerpoint/2010/main" val="404021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源码分析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7" y="1145349"/>
            <a:ext cx="403838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：主要函数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37" y="1693718"/>
            <a:ext cx="8197748" cy="44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Looper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源码分析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04809" y="1399405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  <a:r>
              <a:rPr lang="zh-CN" altLang="en-US" dirty="0"/>
              <a:t>线程隔离工具类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88" y="2143557"/>
            <a:ext cx="3865167" cy="37393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1439" y="264080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Looper.loop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55649" y="3435931"/>
            <a:ext cx="210025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for (;;) {</a:t>
            </a:r>
          </a:p>
          <a:p>
            <a:r>
              <a:rPr lang="en-US" altLang="zh-CN" sz="2000" dirty="0"/>
              <a:t>  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queue.next</a:t>
            </a:r>
            <a:r>
              <a:rPr lang="en-US" altLang="zh-CN" sz="2000" dirty="0"/>
              <a:t>():</a:t>
            </a:r>
          </a:p>
          <a:p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808552" y="1030073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Looper.prepare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06856" y="781475"/>
            <a:ext cx="3997842" cy="510146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6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源码分析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6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6" y="1145349"/>
            <a:ext cx="4825197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MessageQueue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：主要函数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657" y="1555782"/>
            <a:ext cx="6962343" cy="37581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904" y="1966215"/>
            <a:ext cx="475275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B0F0"/>
                </a:solidFill>
              </a:rPr>
              <a:t>MessageQueue.enqueueMessage</a:t>
            </a:r>
            <a:r>
              <a:rPr lang="en-US" altLang="zh-CN" sz="2400" dirty="0">
                <a:solidFill>
                  <a:srgbClr val="00B0F0"/>
                </a:solidFill>
              </a:rPr>
              <a:t>()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向消息队列添加消息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6387" y="4221126"/>
            <a:ext cx="24929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</a:rPr>
              <a:t>MessageQueue.next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从消息队列中获取消息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使用</a:t>
            </a:r>
            <a:r>
              <a:rPr lang="en-US" altLang="zh-CN" dirty="0">
                <a:solidFill>
                  <a:srgbClr val="00B0F0"/>
                </a:solidFill>
              </a:rPr>
              <a:t>for</a:t>
            </a:r>
            <a:r>
              <a:rPr lang="zh-CN" altLang="en-US" dirty="0">
                <a:solidFill>
                  <a:srgbClr val="00B0F0"/>
                </a:solidFill>
              </a:rPr>
              <a:t>循环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80073" y="1225518"/>
            <a:ext cx="6655983" cy="45692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19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 err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MessageQueue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源码分析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915586" y="781475"/>
            <a:ext cx="2696247" cy="837873"/>
            <a:chOff x="7473581" y="911276"/>
            <a:chExt cx="2696247" cy="837873"/>
          </a:xfrm>
        </p:grpSpPr>
        <p:grpSp>
          <p:nvGrpSpPr>
            <p:cNvPr id="33" name="Group 16"/>
            <p:cNvGrpSpPr/>
            <p:nvPr/>
          </p:nvGrpSpPr>
          <p:grpSpPr bwMode="auto">
            <a:xfrm>
              <a:off x="7549280" y="1132336"/>
              <a:ext cx="934800" cy="509651"/>
              <a:chOff x="4441" y="2641"/>
              <a:chExt cx="1558" cy="848"/>
            </a:xfrm>
          </p:grpSpPr>
          <p:sp>
            <p:nvSpPr>
              <p:cNvPr id="35" name="Freeform 17"/>
              <p:cNvSpPr>
                <a:spLocks noEditPoints="1"/>
              </p:cNvSpPr>
              <p:nvPr/>
            </p:nvSpPr>
            <p:spPr bwMode="auto">
              <a:xfrm>
                <a:off x="4549" y="2641"/>
                <a:ext cx="1450" cy="626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r>
                  <a:rPr lang="zh-CN" altLang="en-US" sz="2133" dirty="0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rPr>
                  <a:t>特征</a:t>
                </a:r>
              </a:p>
            </p:txBody>
          </p:sp>
          <p:sp>
            <p:nvSpPr>
              <p:cNvPr id="3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7473581" y="911276"/>
              <a:ext cx="2696247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1361884"/>
            <a:ext cx="5429529" cy="45595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2307" y="1967023"/>
            <a:ext cx="5284381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入队：根据时间排序，当</a:t>
            </a:r>
            <a:r>
              <a:rPr lang="zh-CN" altLang="en-US" dirty="0">
                <a:solidFill>
                  <a:srgbClr val="FF0000"/>
                </a:solidFill>
              </a:rPr>
              <a:t>队列满的时候</a:t>
            </a:r>
            <a:r>
              <a:rPr lang="zh-CN" altLang="en-US" dirty="0"/>
              <a:t>，阻塞，直 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到用户通过</a:t>
            </a:r>
            <a:r>
              <a:rPr lang="en-US" altLang="zh-CN" dirty="0"/>
              <a:t>next</a:t>
            </a:r>
            <a:r>
              <a:rPr lang="zh-CN" altLang="en-US" dirty="0"/>
              <a:t>取出消息。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当</a:t>
            </a:r>
            <a:r>
              <a:rPr lang="en-US" altLang="zh-CN" dirty="0"/>
              <a:t>next</a:t>
            </a:r>
            <a:r>
              <a:rPr lang="zh-CN" altLang="en-US" dirty="0"/>
              <a:t>方法被调用，通知</a:t>
            </a:r>
            <a:r>
              <a:rPr lang="en-US" altLang="zh-CN" dirty="0" err="1"/>
              <a:t>MessagQueue</a:t>
            </a:r>
            <a:r>
              <a:rPr lang="zh-CN" altLang="en-US" dirty="0"/>
              <a:t>可以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进行消息的入队。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62306" y="4139609"/>
            <a:ext cx="5284381" cy="14773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出队：由</a:t>
            </a:r>
            <a:r>
              <a:rPr lang="en-US" altLang="zh-CN" dirty="0" err="1"/>
              <a:t>Looper.loop</a:t>
            </a:r>
            <a:r>
              <a:rPr lang="en-US" altLang="zh-CN" dirty="0"/>
              <a:t>(),</a:t>
            </a:r>
            <a:r>
              <a:rPr lang="zh-CN" altLang="en-US" dirty="0"/>
              <a:t>启动轮询器，对</a:t>
            </a:r>
            <a:r>
              <a:rPr lang="en-US" altLang="zh-CN" dirty="0"/>
              <a:t>queue</a:t>
            </a:r>
            <a:r>
              <a:rPr lang="zh-CN" altLang="en-US" dirty="0"/>
              <a:t>进行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轮询。当消息达到执行时间就取出来。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当</a:t>
            </a:r>
            <a:r>
              <a:rPr lang="en-US" altLang="zh-CN" dirty="0">
                <a:solidFill>
                  <a:srgbClr val="FF0000"/>
                </a:solidFill>
              </a:rPr>
              <a:t>message queue</a:t>
            </a:r>
            <a:r>
              <a:rPr lang="zh-CN" altLang="en-US" dirty="0">
                <a:solidFill>
                  <a:srgbClr val="FF0000"/>
                </a:solidFill>
              </a:rPr>
              <a:t>为空的时候</a:t>
            </a:r>
            <a:r>
              <a:rPr lang="zh-CN" altLang="en-US" dirty="0"/>
              <a:t>，队列阻塞，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等消息队列调用</a:t>
            </a:r>
            <a:r>
              <a:rPr lang="en-US" altLang="zh-CN" dirty="0"/>
              <a:t>enqueuer Message</a:t>
            </a:r>
            <a:r>
              <a:rPr lang="zh-CN" altLang="en-US" dirty="0"/>
              <a:t>的时候，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通知队列，可以取出消息，停止阻塞。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404" y="1754991"/>
            <a:ext cx="5906184" cy="16066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229" y="4139609"/>
            <a:ext cx="5906184" cy="16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跨进程的核心原理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7" y="781475"/>
            <a:ext cx="7803787" cy="55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123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线程如何跨越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各类的核心源码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原理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为什么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Android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少有多线程问题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如何实现线程间通信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354284" y="3595131"/>
            <a:ext cx="2077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架构师眼中的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863564" y="3556386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源码分析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核心</a:t>
            </a:r>
          </a:p>
        </p:txBody>
      </p:sp>
      <p:sp>
        <p:nvSpPr>
          <p:cNvPr id="8" name="矩形 7"/>
          <p:cNvSpPr/>
          <p:nvPr/>
        </p:nvSpPr>
        <p:spPr>
          <a:xfrm>
            <a:off x="6370390" y="2264041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97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知其然而不其所以然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架构中的亮点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亮点一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9D594FB-36F5-4C24-AA40-EDC09E9FA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347" y="932724"/>
            <a:ext cx="8476184" cy="48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4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4255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亮点二： 享元模式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DC1ADE4-7106-497D-B1D4-504BC498ADE4}"/>
              </a:ext>
            </a:extLst>
          </p:cNvPr>
          <p:cNvSpPr txBox="1"/>
          <p:nvPr/>
        </p:nvSpPr>
        <p:spPr>
          <a:xfrm>
            <a:off x="956345" y="1409350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recycleUnchecked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looper</a:t>
            </a:r>
            <a:r>
              <a:rPr lang="zh-CN" altLang="en-US" dirty="0"/>
              <a:t>里面的调用，无人知晓。。。</a:t>
            </a:r>
          </a:p>
        </p:txBody>
      </p:sp>
    </p:spTree>
    <p:extLst>
      <p:ext uri="{BB962C8B-B14F-4D97-AF65-F5344CB8AC3E}">
        <p14:creationId xmlns:p14="http://schemas.microsoft.com/office/powerpoint/2010/main" val="170375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06680"/>
            <a:ext cx="662889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难点一： </a:t>
            </a:r>
            <a:r>
              <a:rPr lang="en-US" altLang="zh-CN" sz="2667" dirty="0" err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nativePollOnce</a:t>
            </a:r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7" dirty="0" err="1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NativeWake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DC1ADE4-7106-497D-B1D4-504BC498ADE4}"/>
              </a:ext>
            </a:extLst>
          </p:cNvPr>
          <p:cNvSpPr txBox="1"/>
          <p:nvPr/>
        </p:nvSpPr>
        <p:spPr>
          <a:xfrm>
            <a:off x="7579641" y="44778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NDK</a:t>
            </a:r>
            <a:r>
              <a:rPr lang="zh-CN" altLang="en-US" dirty="0"/>
              <a:t>层调用流程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8F5E2-C5F4-49E7-8D07-A24FCAFA8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09" y="1261277"/>
            <a:ext cx="3887952" cy="454435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AF60B2-A834-4F1E-B144-5B3BB033A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1204" y="932724"/>
            <a:ext cx="6199147" cy="487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存在的意义</a:t>
            </a:r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09" y="1712134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5743" y="1484824"/>
            <a:ext cx="4921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dirty="0"/>
              <a:t>跟</a:t>
            </a:r>
            <a:r>
              <a:rPr lang="en-US" altLang="zh-CN" sz="2400" dirty="0"/>
              <a:t>web</a:t>
            </a:r>
            <a:r>
              <a:rPr lang="zh-CN" altLang="en-US" sz="2400" dirty="0"/>
              <a:t>开发的</a:t>
            </a:r>
            <a:r>
              <a:rPr lang="en-US" altLang="zh-CN" sz="2400" dirty="0"/>
              <a:t>ajax</a:t>
            </a:r>
            <a:r>
              <a:rPr lang="zh-CN" altLang="en-US" sz="2400" dirty="0"/>
              <a:t>有异曲同工之妙</a:t>
            </a:r>
            <a:endParaRPr lang="en-US" altLang="zh-CN" sz="2400" dirty="0"/>
          </a:p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使得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Android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开发难度大大降低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285750" lvl="1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几乎看不到多线程死锁问题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4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7" y="406680"/>
            <a:ext cx="662889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疑惑点一： </a:t>
            </a:r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Looper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什么时候退出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7520018-CDCE-4AD2-AA15-B17ABC712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17" y="2166349"/>
            <a:ext cx="3447619" cy="7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B45DDD-C36B-468D-9B98-5E15ED36DBA4}"/>
              </a:ext>
            </a:extLst>
          </p:cNvPr>
          <p:cNvSpPr txBox="1"/>
          <p:nvPr/>
        </p:nvSpPr>
        <p:spPr>
          <a:xfrm>
            <a:off x="554877" y="1307065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在子线程创建</a:t>
            </a:r>
            <a:r>
              <a:rPr lang="en-US" altLang="zh-CN" dirty="0">
                <a:solidFill>
                  <a:srgbClr val="FF0000"/>
                </a:solidFill>
              </a:rPr>
              <a:t>Looper</a:t>
            </a:r>
            <a:r>
              <a:rPr lang="zh-CN" altLang="en-US" dirty="0">
                <a:solidFill>
                  <a:srgbClr val="FF0000"/>
                </a:solidFill>
              </a:rPr>
              <a:t>经常会有内存泄漏，因为，</a:t>
            </a:r>
            <a:r>
              <a:rPr lang="en-US" altLang="zh-CN" dirty="0">
                <a:solidFill>
                  <a:srgbClr val="FF0000"/>
                </a:solidFill>
              </a:rPr>
              <a:t>Looper</a:t>
            </a:r>
            <a:r>
              <a:rPr lang="zh-CN" altLang="en-US" dirty="0">
                <a:solidFill>
                  <a:srgbClr val="FF0000"/>
                </a:solidFill>
              </a:rPr>
              <a:t>没有释放</a:t>
            </a:r>
          </a:p>
        </p:txBody>
      </p:sp>
    </p:spTree>
    <p:extLst>
      <p:ext uri="{BB962C8B-B14F-4D97-AF65-F5344CB8AC3E}">
        <p14:creationId xmlns:p14="http://schemas.microsoft.com/office/powerpoint/2010/main" val="383044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123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线程如何跨越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各类的核心源码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原理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为什么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Android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少有多线程问题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如何实现线程间通信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354284" y="3595131"/>
            <a:ext cx="2077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架构师眼中的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863564" y="3556386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源码分析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核心</a:t>
            </a:r>
          </a:p>
        </p:txBody>
      </p:sp>
      <p:sp>
        <p:nvSpPr>
          <p:cNvPr id="8" name="矩形 7"/>
          <p:cNvSpPr/>
          <p:nvPr/>
        </p:nvSpPr>
        <p:spPr>
          <a:xfrm>
            <a:off x="9192039" y="2264041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知其然而不其所以然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 bwMode="auto">
          <a:xfrm>
            <a:off x="2186324" y="1088611"/>
            <a:ext cx="7369175" cy="14981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000" dirty="0">
                <a:solidFill>
                  <a:srgbClr val="0070C0"/>
                </a:solidFill>
              </a:rPr>
              <a:t>  </a:t>
            </a:r>
            <a:r>
              <a:rPr lang="zh-CN" altLang="en-US" sz="2000" dirty="0">
                <a:solidFill>
                  <a:srgbClr val="0070C0"/>
                </a:solidFill>
              </a:rPr>
              <a:t>这是一堂经典的学习源码课，根据源码进行模仿，教会我们的是无穷无尽的思考。。。。。</a:t>
            </a:r>
          </a:p>
        </p:txBody>
      </p:sp>
      <p:sp>
        <p:nvSpPr>
          <p:cNvPr id="3" name="矩形 2"/>
          <p:cNvSpPr/>
          <p:nvPr/>
        </p:nvSpPr>
        <p:spPr>
          <a:xfrm>
            <a:off x="1454469" y="3494314"/>
            <a:ext cx="10234321" cy="2590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4537" y="2893889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看源码是移动开发程序员内功修炼必经之路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04401" y="3843652"/>
            <a:ext cx="7960834" cy="1892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AutoNum type="arabicPeriod"/>
            </a:pPr>
            <a:r>
              <a:rPr lang="zh-CN" altLang="en-US" sz="2000" dirty="0"/>
              <a:t>看源码学习优雅、高效的代码编写经验（设计方案</a:t>
            </a:r>
            <a:r>
              <a:rPr lang="en-US" altLang="zh-CN" sz="2000" dirty="0"/>
              <a:t>/</a:t>
            </a:r>
            <a:r>
              <a:rPr lang="zh-CN" altLang="en-US" sz="2000" dirty="0"/>
              <a:t>设计模式）；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AutoNum type="arabicPeriod"/>
            </a:pPr>
            <a:r>
              <a:rPr lang="zh-CN" altLang="en-US" sz="2000" dirty="0"/>
              <a:t>提升微观的架构设计能力，重点在思维和理论；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AutoNum type="arabicPeriod"/>
            </a:pPr>
            <a:r>
              <a:rPr lang="zh-CN" altLang="en-US" sz="2000" dirty="0"/>
              <a:t>解决工作中、学习中的各种疑难杂症；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AutoNum type="arabicPeriod"/>
            </a:pPr>
            <a:r>
              <a:rPr lang="zh-CN" altLang="en-US" sz="2000" dirty="0"/>
              <a:t>在</a:t>
            </a:r>
            <a:r>
              <a:rPr lang="en-US" altLang="zh-CN" sz="2000" dirty="0"/>
              <a:t>BATJ</a:t>
            </a:r>
            <a:r>
              <a:rPr lang="zh-CN" altLang="en-US" sz="2000" dirty="0"/>
              <a:t>一线互联网公司面试中展现优秀的自己；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B8EF55-EBA0-47A7-A73E-A02A9AB04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214" y="3406265"/>
            <a:ext cx="10884830" cy="276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9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2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讲师简介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1004673" y="5344532"/>
            <a:ext cx="2705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sym typeface="Roboto Condensed" pitchFamily="2" charset="0"/>
              </a:rPr>
              <a:t>A</a:t>
            </a: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l</a:t>
            </a:r>
            <a:r>
              <a:rPr lang="en-US" altLang="zh-CN" sz="1800" dirty="0">
                <a:solidFill>
                  <a:srgbClr val="FF0000"/>
                </a:solidFill>
                <a:latin typeface="宋体" pitchFamily="2" charset="-122"/>
                <a:sym typeface="Roboto Condensed" pitchFamily="2" charset="0"/>
              </a:rPr>
              <a:t>v</a:t>
            </a:r>
            <a:r>
              <a:rPr lang="en-US" altLang="zh-CN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in</a:t>
            </a:r>
            <a:r>
              <a:rPr lang="zh-CN" altLang="en-US" sz="18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itchFamily="2" charset="-122"/>
              <a:sym typeface="Roboto Condensed" pitchFamily="2" charset="0"/>
            </a:endParaRPr>
          </a:p>
        </p:txBody>
      </p:sp>
      <p:grpSp>
        <p:nvGrpSpPr>
          <p:cNvPr id="40" name="Group 16392"/>
          <p:cNvGrpSpPr>
            <a:grpSpLocks/>
          </p:cNvGrpSpPr>
          <p:nvPr/>
        </p:nvGrpSpPr>
        <p:grpSpPr bwMode="auto">
          <a:xfrm>
            <a:off x="4412596" y="3207130"/>
            <a:ext cx="3022046" cy="450640"/>
            <a:chOff x="-9998" y="0"/>
            <a:chExt cx="1972148" cy="451489"/>
          </a:xfrm>
        </p:grpSpPr>
        <p:sp>
          <p:nvSpPr>
            <p:cNvPr id="41" name="Shape 16390"/>
            <p:cNvSpPr>
              <a:spLocks noChangeArrowheads="1"/>
            </p:cNvSpPr>
            <p:nvPr/>
          </p:nvSpPr>
          <p:spPr bwMode="auto">
            <a:xfrm>
              <a:off x="-9998" y="204963"/>
              <a:ext cx="1962150" cy="246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itchFamily="2" charset="-122"/>
                  <a:sym typeface="Roboto Condensed" pitchFamily="2" charset="0"/>
                </a:rPr>
                <a:t>项目经理</a:t>
              </a:r>
              <a:endParaRPr lang="zh-CN" altLang="zh-CN" sz="1000" dirty="0">
                <a:solidFill>
                  <a:srgbClr val="A6A6A6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  <p:sp>
          <p:nvSpPr>
            <p:cNvPr id="42" name="Shape 16391"/>
            <p:cNvSpPr>
              <a:spLocks noChangeArrowheads="1"/>
            </p:cNvSpPr>
            <p:nvPr/>
          </p:nvSpPr>
          <p:spPr bwMode="auto">
            <a:xfrm>
              <a:off x="0" y="0"/>
              <a:ext cx="1962150" cy="246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三星中国研究院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5 years</a:t>
              </a: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  </a:t>
              </a:r>
              <a:endParaRPr lang="zh-CN" altLang="zh-CN" sz="10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</p:grpSp>
      <p:sp>
        <p:nvSpPr>
          <p:cNvPr id="44" name="Shape 16385"/>
          <p:cNvSpPr>
            <a:spLocks noChangeArrowheads="1"/>
          </p:cNvSpPr>
          <p:nvPr/>
        </p:nvSpPr>
        <p:spPr bwMode="auto">
          <a:xfrm>
            <a:off x="4427916" y="2476880"/>
            <a:ext cx="2206799" cy="24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tIns="45719" rIns="45719" b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ts val="200"/>
              </a:spcBef>
              <a:buFontTx/>
              <a:buNone/>
            </a:pPr>
            <a:r>
              <a:rPr lang="zh-CN" altLang="en-US" sz="1000" b="1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rPr>
              <a:t>华南理工大学 软件工程  工程硕士</a:t>
            </a:r>
            <a:endParaRPr lang="zh-CN" altLang="zh-CN" sz="1000" b="1" dirty="0">
              <a:solidFill>
                <a:srgbClr val="595959"/>
              </a:solidFill>
              <a:latin typeface="宋体" pitchFamily="2" charset="-122"/>
              <a:sym typeface="Roboto Condensed" pitchFamily="2" charset="0"/>
            </a:endParaRPr>
          </a:p>
        </p:txBody>
      </p:sp>
      <p:grpSp>
        <p:nvGrpSpPr>
          <p:cNvPr id="45" name="Group 16392"/>
          <p:cNvGrpSpPr>
            <a:grpSpLocks/>
          </p:cNvGrpSpPr>
          <p:nvPr/>
        </p:nvGrpSpPr>
        <p:grpSpPr bwMode="auto">
          <a:xfrm>
            <a:off x="4412595" y="3793341"/>
            <a:ext cx="3022047" cy="452015"/>
            <a:chOff x="-9999" y="14712"/>
            <a:chExt cx="1972149" cy="452057"/>
          </a:xfrm>
        </p:grpSpPr>
        <p:sp>
          <p:nvSpPr>
            <p:cNvPr id="46" name="Shape 16390"/>
            <p:cNvSpPr>
              <a:spLocks noChangeArrowheads="1"/>
            </p:cNvSpPr>
            <p:nvPr/>
          </p:nvSpPr>
          <p:spPr bwMode="auto">
            <a:xfrm>
              <a:off x="0" y="220683"/>
              <a:ext cx="1962150" cy="246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100"/>
                </a:spcBef>
                <a:buFontTx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宋体" pitchFamily="2" charset="-122"/>
                  <a:sym typeface="Roboto Condensed" pitchFamily="2" charset="0"/>
                </a:rPr>
                <a:t>技术总监</a:t>
              </a:r>
              <a:endParaRPr lang="zh-CN" altLang="zh-CN" sz="1000" dirty="0">
                <a:solidFill>
                  <a:srgbClr val="A6A6A6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  <p:sp>
          <p:nvSpPr>
            <p:cNvPr id="53" name="Shape 16391"/>
            <p:cNvSpPr>
              <a:spLocks noChangeArrowheads="1"/>
            </p:cNvSpPr>
            <p:nvPr/>
          </p:nvSpPr>
          <p:spPr bwMode="auto">
            <a:xfrm>
              <a:off x="-9999" y="14712"/>
              <a:ext cx="1962150" cy="24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ts val="200"/>
                </a:spcBef>
                <a:buFontTx/>
                <a:buNone/>
              </a:pPr>
              <a:r>
                <a:rPr lang="zh-CN" altLang="en-US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小米科技             </a:t>
              </a:r>
              <a:r>
                <a:rPr lang="en-US" altLang="zh-CN" sz="1000" dirty="0">
                  <a:solidFill>
                    <a:srgbClr val="595959"/>
                  </a:solidFill>
                  <a:latin typeface="宋体" pitchFamily="2" charset="-122"/>
                  <a:sym typeface="Roboto Condensed" pitchFamily="2" charset="0"/>
                </a:rPr>
                <a:t>2 years</a:t>
              </a:r>
              <a:endParaRPr lang="zh-CN" altLang="zh-CN" sz="1000" dirty="0">
                <a:solidFill>
                  <a:srgbClr val="595959"/>
                </a:solidFill>
                <a:latin typeface="宋体" pitchFamily="2" charset="-122"/>
                <a:sym typeface="Roboto Condensed" pitchFamily="2" charset="0"/>
              </a:endParaRPr>
            </a:p>
          </p:txBody>
        </p:sp>
      </p:grpSp>
      <p:cxnSp>
        <p:nvCxnSpPr>
          <p:cNvPr id="54" name="直接连接符 3"/>
          <p:cNvCxnSpPr>
            <a:cxnSpLocks noChangeShapeType="1"/>
          </p:cNvCxnSpPr>
          <p:nvPr/>
        </p:nvCxnSpPr>
        <p:spPr bwMode="auto">
          <a:xfrm flipH="1">
            <a:off x="7098092" y="2326067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155"/>
          <p:cNvCxnSpPr>
            <a:cxnSpLocks noChangeShapeType="1"/>
          </p:cNvCxnSpPr>
          <p:nvPr/>
        </p:nvCxnSpPr>
        <p:spPr bwMode="auto">
          <a:xfrm flipH="1">
            <a:off x="10092117" y="2375280"/>
            <a:ext cx="25400" cy="2333625"/>
          </a:xfrm>
          <a:prstGeom prst="line">
            <a:avLst/>
          </a:prstGeom>
          <a:noFill/>
          <a:ln w="9525" algn="ctr">
            <a:solidFill>
              <a:srgbClr val="00B050">
                <a:alpha val="36078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4"/>
          <p:cNvSpPr txBox="1">
            <a:spLocks noChangeArrowheads="1"/>
          </p:cNvSpPr>
          <p:nvPr/>
        </p:nvSpPr>
        <p:spPr bwMode="auto">
          <a:xfrm>
            <a:off x="7120285" y="2230295"/>
            <a:ext cx="3003550" cy="185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2" name="图片 31" descr="上半身_修改">
            <a:extLst>
              <a:ext uri="{FF2B5EF4-FFF2-40B4-BE49-F238E27FC236}">
                <a16:creationId xmlns:a16="http://schemas.microsoft.com/office/drawing/2014/main" id="{B81736F4-8E70-481F-A5F4-48F70C0917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051" y="1043813"/>
            <a:ext cx="3557856" cy="43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8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1304" y="811256"/>
            <a:ext cx="3124899" cy="34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000774"/>
            <a:r>
              <a:rPr lang="zh-CN" altLang="en-US" sz="2251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251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1421302" y="1292078"/>
            <a:ext cx="1011906" cy="63938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74"/>
              <a:endParaRPr lang="zh-CN" altLang="en-US" sz="199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74"/>
              <a:endParaRPr lang="zh-CN" altLang="en-US" sz="199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74"/>
              <a:endParaRPr lang="zh-CN" altLang="en-US" sz="199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00774"/>
              <a:endParaRPr lang="zh-CN" altLang="en-US" sz="199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1137701" y="4466075"/>
            <a:ext cx="1486479" cy="763674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曾就职于三星、</a:t>
            </a:r>
          </a:p>
          <a:p>
            <a:pPr>
              <a:lnSpc>
                <a:spcPct val="130000"/>
              </a:lnSpc>
            </a:pP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小米，项目经理</a:t>
            </a:r>
          </a:p>
        </p:txBody>
      </p:sp>
      <p:sp>
        <p:nvSpPr>
          <p:cNvPr id="19" name="文本框 4"/>
          <p:cNvSpPr txBox="1"/>
          <p:nvPr/>
        </p:nvSpPr>
        <p:spPr>
          <a:xfrm>
            <a:off x="4354778" y="4487462"/>
            <a:ext cx="1516305" cy="763674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King 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r>
              <a:rPr lang="zh-CN" altLang="en-US" sz="112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曾就职于招行、58同城</a:t>
            </a:r>
            <a:endParaRPr lang="zh-CN" altLang="en-US" sz="112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7734082" y="4449770"/>
            <a:ext cx="1697944" cy="988735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</a:t>
            </a: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曾就职于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68240" y="4485534"/>
            <a:ext cx="1792275" cy="763674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125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国防科大研究生毕业， </a:t>
            </a: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全球首批</a:t>
            </a: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</a:p>
        </p:txBody>
      </p:sp>
      <p:sp>
        <p:nvSpPr>
          <p:cNvPr id="17" name="文本框 5"/>
          <p:cNvSpPr txBox="1"/>
          <p:nvPr/>
        </p:nvSpPr>
        <p:spPr>
          <a:xfrm>
            <a:off x="9432027" y="4462918"/>
            <a:ext cx="1793829" cy="904418"/>
          </a:xfrm>
          <a:prstGeom prst="rect">
            <a:avLst/>
          </a:prstGeom>
          <a:noFill/>
        </p:spPr>
        <p:txBody>
          <a:bodyPr wrap="square" lIns="75062" tIns="37530" rIns="75062" bIns="3753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7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472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472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</a:t>
            </a:r>
          </a:p>
          <a:p>
            <a:pPr algn="ctr">
              <a:lnSpc>
                <a:spcPct val="15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前爱奇艺高程。</a:t>
            </a:r>
          </a:p>
        </p:txBody>
      </p:sp>
      <p:sp>
        <p:nvSpPr>
          <p:cNvPr id="51208" name="文本框 4"/>
          <p:cNvSpPr txBox="1"/>
          <p:nvPr/>
        </p:nvSpPr>
        <p:spPr>
          <a:xfrm>
            <a:off x="2650614" y="4503413"/>
            <a:ext cx="1518613" cy="735774"/>
          </a:xfrm>
          <a:prstGeom prst="rect">
            <a:avLst/>
          </a:prstGeom>
          <a:noFill/>
          <a:ln w="9525">
            <a:noFill/>
          </a:ln>
        </p:spPr>
        <p:txBody>
          <a:bodyPr wrap="square" lIns="81719" tIns="40860" rIns="81719" bIns="4086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25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        </a:t>
            </a:r>
            <a:r>
              <a:rPr lang="en-US" altLang="zh-CN" sz="1125" b="1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Mark </a:t>
            </a:r>
            <a:r>
              <a:rPr lang="en-US" altLang="zh-CN" sz="1125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charset="0"/>
              </a:rPr>
              <a:t>老师</a:t>
            </a:r>
            <a:endParaRPr lang="en-US" altLang="zh-CN" sz="1125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25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华为架构师，专注并发编程</a:t>
            </a:r>
            <a:endParaRPr lang="zh-CN" altLang="en-US" sz="11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2786" y="2063584"/>
            <a:ext cx="1446477" cy="240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56475" y="2055759"/>
            <a:ext cx="1477753" cy="241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4734" y="2057871"/>
            <a:ext cx="1489753" cy="238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60505" y="2060588"/>
            <a:ext cx="1485572" cy="238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94634" y="2049096"/>
            <a:ext cx="1514001" cy="24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44166" y="2053044"/>
            <a:ext cx="1526543" cy="24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123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线程如何跨越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各类的核心源码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原理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为什么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Android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少有多线程问题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如何实现线程间通信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354284" y="3595131"/>
            <a:ext cx="2077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架构师眼中的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863564" y="3556386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源码分析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核心</a:t>
            </a: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知其然而不其所以然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6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7176" y="274639"/>
            <a:ext cx="714375" cy="758825"/>
          </a:xfrm>
          <a:prstGeom prst="rect">
            <a:avLst/>
          </a:prstGeom>
          <a:solidFill>
            <a:srgbClr val="7CCE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68538" y="274639"/>
            <a:ext cx="76200" cy="7588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5588" y="346075"/>
            <a:ext cx="817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01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70139" y="423863"/>
            <a:ext cx="5526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数据通信会带来什么开发中的问题？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3A2107-CE85-4994-B24F-248908DC38BA}"/>
              </a:ext>
            </a:extLst>
          </p:cNvPr>
          <p:cNvSpPr/>
          <p:nvPr/>
        </p:nvSpPr>
        <p:spPr>
          <a:xfrm>
            <a:off x="544286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6CB441-8EED-47E9-92E2-03D51BF75B65}"/>
              </a:ext>
            </a:extLst>
          </p:cNvPr>
          <p:cNvSpPr txBox="1"/>
          <p:nvPr/>
        </p:nvSpPr>
        <p:spPr>
          <a:xfrm>
            <a:off x="1041108" y="2684518"/>
            <a:ext cx="17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线程间如何通讯</a:t>
            </a:r>
            <a:endParaRPr lang="en-US" altLang="zh-CN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8F9A56F-2D8D-4855-AB8E-086B8355E8C8}"/>
              </a:ext>
            </a:extLst>
          </p:cNvPr>
          <p:cNvSpPr/>
          <p:nvPr/>
        </p:nvSpPr>
        <p:spPr>
          <a:xfrm>
            <a:off x="4264478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F5343B-7DFD-4D0B-AFB4-879E7CD133F7}"/>
              </a:ext>
            </a:extLst>
          </p:cNvPr>
          <p:cNvSpPr txBox="1"/>
          <p:nvPr/>
        </p:nvSpPr>
        <p:spPr>
          <a:xfrm>
            <a:off x="4580213" y="2726135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为什么线程间不会干扰</a:t>
            </a:r>
            <a:endParaRPr lang="en-US" altLang="zh-CN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1866878-9837-4C9D-AF1A-1617469F86EB}"/>
              </a:ext>
            </a:extLst>
          </p:cNvPr>
          <p:cNvSpPr/>
          <p:nvPr/>
        </p:nvSpPr>
        <p:spPr>
          <a:xfrm>
            <a:off x="8281597" y="2264229"/>
            <a:ext cx="3167743" cy="3744685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12AC46-A63C-4DAF-AE8C-2EF9BF299BA1}"/>
              </a:ext>
            </a:extLst>
          </p:cNvPr>
          <p:cNvSpPr txBox="1"/>
          <p:nvPr/>
        </p:nvSpPr>
        <p:spPr>
          <a:xfrm>
            <a:off x="8281597" y="2675203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</a:t>
            </a:r>
            <a:r>
              <a:rPr lang="en-US" altLang="zh-CN" dirty="0"/>
              <a:t> wait/notify</a:t>
            </a:r>
            <a:r>
              <a:rPr lang="zh-CN" altLang="en-US" dirty="0"/>
              <a:t>用武之地不大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5A14D2-B336-491B-81B0-183E154BD59D}"/>
              </a:ext>
            </a:extLst>
          </p:cNvPr>
          <p:cNvSpPr txBox="1"/>
          <p:nvPr/>
        </p:nvSpPr>
        <p:spPr>
          <a:xfrm>
            <a:off x="760866" y="3725949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Handler</a:t>
            </a:r>
            <a:r>
              <a:rPr lang="zh-CN" altLang="en-US" dirty="0"/>
              <a:t>通信实现的方案实际上是</a:t>
            </a:r>
            <a:r>
              <a:rPr lang="zh-CN" altLang="en-US" dirty="0">
                <a:solidFill>
                  <a:srgbClr val="FF0000"/>
                </a:solidFill>
              </a:rPr>
              <a:t>内存共享的方案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5C2CC7-1FB5-41AE-82CC-1337129DFA78}"/>
              </a:ext>
            </a:extLst>
          </p:cNvPr>
          <p:cNvSpPr txBox="1"/>
          <p:nvPr/>
        </p:nvSpPr>
        <p:spPr>
          <a:xfrm>
            <a:off x="4579611" y="355737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内存管理设计思路优秀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DECA99-480D-4773-A455-6C529C94F2F6}"/>
              </a:ext>
            </a:extLst>
          </p:cNvPr>
          <p:cNvSpPr txBox="1"/>
          <p:nvPr/>
        </p:nvSpPr>
        <p:spPr>
          <a:xfrm>
            <a:off x="8560752" y="3344998"/>
            <a:ext cx="278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因为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handler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已经将需要这部分功能进行了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层的封装</a:t>
            </a:r>
          </a:p>
        </p:txBody>
      </p:sp>
    </p:spTree>
    <p:extLst>
      <p:ext uri="{BB962C8B-B14F-4D97-AF65-F5344CB8AC3E}">
        <p14:creationId xmlns:p14="http://schemas.microsoft.com/office/powerpoint/2010/main" val="721162237"/>
      </p:ext>
    </p:extLst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生活图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Group 16"/>
          <p:cNvGrpSpPr/>
          <p:nvPr/>
        </p:nvGrpSpPr>
        <p:grpSpPr bwMode="auto">
          <a:xfrm>
            <a:off x="6991285" y="387645"/>
            <a:ext cx="129000" cy="207346"/>
            <a:chOff x="4441" y="3144"/>
            <a:chExt cx="215" cy="345"/>
          </a:xfrm>
        </p:grpSpPr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"/>
            <p:cNvSpPr/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170"/>
              <a:endParaRPr lang="zh-CN" altLang="en-US" sz="2133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6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53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71" y="2971910"/>
            <a:ext cx="4514850" cy="2105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226" y="2971910"/>
            <a:ext cx="4074319" cy="18901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7" y="1390897"/>
            <a:ext cx="6924748" cy="461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6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2667" dirty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  <a:endParaRPr lang="en-US" altLang="zh-CN" sz="2667" dirty="0">
              <a:solidFill>
                <a:srgbClr val="1D69A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6" y="1503705"/>
            <a:ext cx="9669183" cy="4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zh-CN" altLang="en-US" sz="3733" b="1" dirty="0">
                <a:ln w="6350">
                  <a:noFill/>
                </a:ln>
                <a:solidFill>
                  <a:srgbClr val="1D69A3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3733" b="1" dirty="0">
              <a:ln w="6350">
                <a:noFill/>
              </a:ln>
              <a:solidFill>
                <a:srgbClr val="1D69A3"/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/>
            <a:r>
              <a:rPr lang="en-US" altLang="zh-CN" sz="2133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89890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61406" y="4149053"/>
            <a:ext cx="2207199" cy="123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线程如何跨越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生产者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-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消费者设计模式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各类的核心源码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en-US" altLang="zh-CN" sz="1200" dirty="0" err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ThreadLocal</a:t>
            </a: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原理</a:t>
            </a: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890275" y="4271620"/>
            <a:ext cx="2448106" cy="163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为什么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Android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少有多线程问题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如何实现线程间通信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endParaRPr lang="zh-CN" altLang="en-US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354284" y="3595131"/>
            <a:ext cx="2077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架构师眼中的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863564" y="3556386"/>
            <a:ext cx="1673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源码分析</a:t>
            </a: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核心</a:t>
            </a:r>
          </a:p>
        </p:txBody>
      </p:sp>
      <p:sp>
        <p:nvSpPr>
          <p:cNvPr id="8" name="矩形 7"/>
          <p:cNvSpPr/>
          <p:nvPr/>
        </p:nvSpPr>
        <p:spPr>
          <a:xfrm>
            <a:off x="3667491" y="2479409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36506" y="4270462"/>
            <a:ext cx="1968289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知其然而不其所以然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手写</a:t>
            </a:r>
            <a:r>
              <a:rPr lang="en-US" altLang="zh-CN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handler</a:t>
            </a: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架构</a:t>
            </a: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2400">
              <a:solidFill>
                <a:srgbClr val="333333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课程技术总结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  <a:p>
            <a:pPr algn="ctr" defTabSz="1219170">
              <a:lnSpc>
                <a:spcPct val="150000"/>
              </a:lnSpc>
            </a:pPr>
            <a:r>
              <a:rPr lang="zh-CN" altLang="en-US" sz="1333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交流互动</a:t>
            </a:r>
            <a:endParaRPr lang="en-US" altLang="zh-CN" sz="1333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itchFamily="34" charset="0"/>
                <a:ea typeface="微软雅黑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1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animBg="1"/>
      <p:bldP spid="72" grpId="0" animBg="1"/>
      <p:bldP spid="73" grpId="0" animBg="1"/>
      <p:bldP spid="60" grpId="0"/>
      <p:bldP spid="61" grpId="0"/>
      <p:bldP spid="64" grpId="0"/>
      <p:bldP spid="65" grpId="0"/>
      <p:bldP spid="66" grpId="0"/>
      <p:bldP spid="40" grpId="0"/>
      <p:bldP spid="43" grpId="0" animBg="1"/>
      <p:bldP spid="51" grpId="0" animBg="1" autoUpdateAnimBg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918</Words>
  <Application>Microsoft Office PowerPoint</Application>
  <PresentationFormat>宽屏</PresentationFormat>
  <Paragraphs>186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等线 Light</vt:lpstr>
      <vt:lpstr>方正兰亭超细黑简体</vt:lpstr>
      <vt:lpstr>宋体</vt:lpstr>
      <vt:lpstr>微软雅黑</vt:lpstr>
      <vt:lpstr>Arial</vt:lpstr>
      <vt:lpstr>Calibri</vt:lpstr>
      <vt:lpstr>Impact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allen</cp:lastModifiedBy>
  <cp:revision>298</cp:revision>
  <dcterms:created xsi:type="dcterms:W3CDTF">2016-08-30T15:34:45Z</dcterms:created>
  <dcterms:modified xsi:type="dcterms:W3CDTF">2019-06-02T14:27:39Z</dcterms:modified>
  <cp:category>锐旗设计;https://9ppt.taobao.com</cp:category>
</cp:coreProperties>
</file>