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63" r:id="rId4"/>
  </p:sldMasterIdLst>
  <p:notesMasterIdLst>
    <p:notesMasterId r:id="rId22"/>
  </p:notesMasterIdLst>
  <p:sldIdLst>
    <p:sldId id="291" r:id="rId5"/>
    <p:sldId id="425" r:id="rId6"/>
    <p:sldId id="498" r:id="rId7"/>
    <p:sldId id="586" r:id="rId8"/>
    <p:sldId id="560" r:id="rId9"/>
    <p:sldId id="487" r:id="rId10"/>
    <p:sldId id="607" r:id="rId11"/>
    <p:sldId id="639" r:id="rId12"/>
    <p:sldId id="496" r:id="rId13"/>
    <p:sldId id="497" r:id="rId14"/>
    <p:sldId id="502" r:id="rId15"/>
    <p:sldId id="640" r:id="rId16"/>
    <p:sldId id="489" r:id="rId17"/>
    <p:sldId id="626" r:id="rId18"/>
    <p:sldId id="559" r:id="rId19"/>
    <p:sldId id="641" r:id="rId20"/>
    <p:sldId id="538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mon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01" autoAdjust="0"/>
    <p:restoredTop sz="96181" autoAdjust="0"/>
  </p:normalViewPr>
  <p:slideViewPr>
    <p:cSldViewPr snapToGrid="0" showGuides="1">
      <p:cViewPr>
        <p:scale>
          <a:sx n="100" d="100"/>
          <a:sy n="100" d="100"/>
        </p:scale>
        <p:origin x="-474" y="-258"/>
      </p:cViewPr>
      <p:guideLst>
        <p:guide orient="horz" pos="224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notesViewPr>
    <p:cSldViewPr snapToGrid="0">
      <p:cViewPr varScale="1">
        <p:scale>
          <a:sx n="53" d="100"/>
          <a:sy n="53" d="100"/>
        </p:scale>
        <p:origin x="264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982987-151F-4F31-A028-B80A8E71D96B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381CE6-64E3-4990-A78A-CD54A960A21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220750" y="6372265"/>
            <a:ext cx="46332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220750" y="6372265"/>
            <a:ext cx="46332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982987-151F-4F31-A028-B80A8E71D96B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381CE6-64E3-4990-A78A-CD54A960A21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defTabSz="12192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65.xml"/><Relationship Id="rId8" Type="http://schemas.openxmlformats.org/officeDocument/2006/relationships/tags" Target="../tags/tag64.xml"/><Relationship Id="rId7" Type="http://schemas.openxmlformats.org/officeDocument/2006/relationships/tags" Target="../tags/tag63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9" Type="http://schemas.openxmlformats.org/officeDocument/2006/relationships/slideLayout" Target="../slideLayouts/slideLayout13.xml"/><Relationship Id="rId18" Type="http://schemas.openxmlformats.org/officeDocument/2006/relationships/tags" Target="../tags/tag74.xml"/><Relationship Id="rId17" Type="http://schemas.openxmlformats.org/officeDocument/2006/relationships/tags" Target="../tags/tag73.xml"/><Relationship Id="rId16" Type="http://schemas.openxmlformats.org/officeDocument/2006/relationships/tags" Target="../tags/tag72.xml"/><Relationship Id="rId15" Type="http://schemas.openxmlformats.org/officeDocument/2006/relationships/tags" Target="../tags/tag71.xml"/><Relationship Id="rId14" Type="http://schemas.openxmlformats.org/officeDocument/2006/relationships/tags" Target="../tags/tag70.xml"/><Relationship Id="rId13" Type="http://schemas.openxmlformats.org/officeDocument/2006/relationships/tags" Target="../tags/tag69.xml"/><Relationship Id="rId12" Type="http://schemas.openxmlformats.org/officeDocument/2006/relationships/tags" Target="../tags/tag68.xml"/><Relationship Id="rId11" Type="http://schemas.openxmlformats.org/officeDocument/2006/relationships/tags" Target="../tags/tag67.xml"/><Relationship Id="rId10" Type="http://schemas.openxmlformats.org/officeDocument/2006/relationships/tags" Target="../tags/tag66.xml"/><Relationship Id="rId1" Type="http://schemas.openxmlformats.org/officeDocument/2006/relationships/tags" Target="../tags/tag5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76.xml"/><Relationship Id="rId1" Type="http://schemas.openxmlformats.org/officeDocument/2006/relationships/tags" Target="../tags/tag75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0.xml"/><Relationship Id="rId1" Type="http://schemas.openxmlformats.org/officeDocument/2006/relationships/tags" Target="../tags/tag79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9" Type="http://schemas.openxmlformats.org/officeDocument/2006/relationships/slideLayout" Target="../slideLayouts/slideLayout13.xml"/><Relationship Id="rId18" Type="http://schemas.openxmlformats.org/officeDocument/2006/relationships/tags" Target="../tags/tag98.xml"/><Relationship Id="rId17" Type="http://schemas.openxmlformats.org/officeDocument/2006/relationships/tags" Target="../tags/tag97.xml"/><Relationship Id="rId16" Type="http://schemas.openxmlformats.org/officeDocument/2006/relationships/tags" Target="../tags/tag96.xml"/><Relationship Id="rId15" Type="http://schemas.openxmlformats.org/officeDocument/2006/relationships/tags" Target="../tags/tag95.xml"/><Relationship Id="rId14" Type="http://schemas.openxmlformats.org/officeDocument/2006/relationships/tags" Target="../tags/tag94.xml"/><Relationship Id="rId13" Type="http://schemas.openxmlformats.org/officeDocument/2006/relationships/tags" Target="../tags/tag93.xml"/><Relationship Id="rId12" Type="http://schemas.openxmlformats.org/officeDocument/2006/relationships/tags" Target="../tags/tag92.xml"/><Relationship Id="rId11" Type="http://schemas.openxmlformats.org/officeDocument/2006/relationships/tags" Target="../tags/tag91.xml"/><Relationship Id="rId10" Type="http://schemas.openxmlformats.org/officeDocument/2006/relationships/tags" Target="../tags/tag90.xml"/><Relationship Id="rId1" Type="http://schemas.openxmlformats.org/officeDocument/2006/relationships/tags" Target="../tags/tag81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0.xml"/><Relationship Id="rId1" Type="http://schemas.openxmlformats.org/officeDocument/2006/relationships/tags" Target="../tags/tag99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2.jpeg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5.xml"/><Relationship Id="rId8" Type="http://schemas.openxmlformats.org/officeDocument/2006/relationships/tags" Target="../tags/tag14.xml"/><Relationship Id="rId7" Type="http://schemas.openxmlformats.org/officeDocument/2006/relationships/tags" Target="../tags/tag13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9" Type="http://schemas.openxmlformats.org/officeDocument/2006/relationships/slideLayout" Target="../slideLayouts/slideLayout13.xml"/><Relationship Id="rId18" Type="http://schemas.openxmlformats.org/officeDocument/2006/relationships/tags" Target="../tags/tag24.xml"/><Relationship Id="rId17" Type="http://schemas.openxmlformats.org/officeDocument/2006/relationships/tags" Target="../tags/tag23.xml"/><Relationship Id="rId16" Type="http://schemas.openxmlformats.org/officeDocument/2006/relationships/tags" Target="../tags/tag22.xml"/><Relationship Id="rId15" Type="http://schemas.openxmlformats.org/officeDocument/2006/relationships/tags" Target="../tags/tag21.xml"/><Relationship Id="rId14" Type="http://schemas.openxmlformats.org/officeDocument/2006/relationships/tags" Target="../tags/tag20.xml"/><Relationship Id="rId13" Type="http://schemas.openxmlformats.org/officeDocument/2006/relationships/tags" Target="../tags/tag19.xml"/><Relationship Id="rId12" Type="http://schemas.openxmlformats.org/officeDocument/2006/relationships/tags" Target="../tags/tag18.xml"/><Relationship Id="rId11" Type="http://schemas.openxmlformats.org/officeDocument/2006/relationships/tags" Target="../tags/tag17.xml"/><Relationship Id="rId10" Type="http://schemas.openxmlformats.org/officeDocument/2006/relationships/tags" Target="../tags/tag16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41.xml"/><Relationship Id="rId8" Type="http://schemas.openxmlformats.org/officeDocument/2006/relationships/tags" Target="../tags/tag40.xml"/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9" Type="http://schemas.openxmlformats.org/officeDocument/2006/relationships/slideLayout" Target="../slideLayouts/slideLayout13.xml"/><Relationship Id="rId18" Type="http://schemas.openxmlformats.org/officeDocument/2006/relationships/tags" Target="../tags/tag50.xml"/><Relationship Id="rId17" Type="http://schemas.openxmlformats.org/officeDocument/2006/relationships/tags" Target="../tags/tag49.xml"/><Relationship Id="rId16" Type="http://schemas.openxmlformats.org/officeDocument/2006/relationships/tags" Target="../tags/tag48.xml"/><Relationship Id="rId15" Type="http://schemas.openxmlformats.org/officeDocument/2006/relationships/tags" Target="../tags/tag47.xml"/><Relationship Id="rId14" Type="http://schemas.openxmlformats.org/officeDocument/2006/relationships/tags" Target="../tags/tag46.xml"/><Relationship Id="rId13" Type="http://schemas.openxmlformats.org/officeDocument/2006/relationships/tags" Target="../tags/tag45.xml"/><Relationship Id="rId12" Type="http://schemas.openxmlformats.org/officeDocument/2006/relationships/tags" Target="../tags/tag44.xml"/><Relationship Id="rId11" Type="http://schemas.openxmlformats.org/officeDocument/2006/relationships/tags" Target="../tags/tag43.xml"/><Relationship Id="rId10" Type="http://schemas.openxmlformats.org/officeDocument/2006/relationships/tags" Target="../tags/tag42.xml"/><Relationship Id="rId1" Type="http://schemas.openxmlformats.org/officeDocument/2006/relationships/tags" Target="../tags/tag3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圆角矩形 22"/>
          <p:cNvSpPr/>
          <p:nvPr>
            <p:custDataLst>
              <p:tags r:id="rId1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9200"/>
            <a:r>
              <a:rPr lang="en-US" altLang="zh-CN" sz="1335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THANK </a:t>
            </a:r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386905" y="5501362"/>
            <a:ext cx="3417335" cy="368300"/>
            <a:chOff x="1139058" y="5604513"/>
            <a:chExt cx="3417335" cy="368300"/>
          </a:xfrm>
        </p:grpSpPr>
        <p:grpSp>
          <p:nvGrpSpPr>
            <p:cNvPr id="24" name="PA_组合 23"/>
            <p:cNvGrpSpPr/>
            <p:nvPr>
              <p:custDataLst>
                <p:tags r:id="rId2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200"/>
                <a:endParaRPr lang="zh-CN" altLang="en-US" sz="2135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200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200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498233" y="5604513"/>
              <a:ext cx="305816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defTabSz="1219200"/>
              <a:r>
                <a:rPr lang="zh-CN" altLang="en-US" dirty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主讲老师</a:t>
              </a:r>
              <a:r>
                <a:rPr lang="en-US" altLang="zh-CN" dirty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Leo</a:t>
              </a:r>
              <a:r>
                <a:rPr lang="zh-CN" altLang="en-US" dirty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dirty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3358434706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PA_组合 20"/>
          <p:cNvGrpSpPr/>
          <p:nvPr>
            <p:custDataLst>
              <p:tags r:id="rId4"/>
            </p:custDataLst>
          </p:nvPr>
        </p:nvGrpSpPr>
        <p:grpSpPr>
          <a:xfrm>
            <a:off x="0" y="3928725"/>
            <a:ext cx="12192000" cy="72008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314" y="152110"/>
            <a:ext cx="1332662" cy="133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68237" y="1535803"/>
            <a:ext cx="11895455" cy="1835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05000"/>
              </a:lnSpc>
            </a:pPr>
            <a:r>
              <a:rPr lang="zh-CN" altLang="en-US" sz="5400" b="1" dirty="0" smtClean="0">
                <a:solidFill>
                  <a:srgbClr val="1475B2"/>
                </a:solidFill>
                <a:latin typeface="思源黑体 CN Heavy" panose="020B0A00000000000000" charset="-122"/>
                <a:ea typeface="思源黑体 CN Heavy" panose="020B0A00000000000000" charset="-122"/>
                <a:cs typeface="Times New Roman" panose="02020603050405020304" pitchFamily="18" charset="0"/>
                <a:sym typeface="+mn-ea"/>
              </a:rPr>
              <a:t>哪个大型项目不是多进程的？</a:t>
            </a:r>
            <a:endParaRPr lang="zh-CN" altLang="en-US" sz="5400" b="1" dirty="0" smtClean="0">
              <a:solidFill>
                <a:srgbClr val="1475B2"/>
              </a:solidFill>
              <a:latin typeface="思源黑体 CN Heavy" panose="020B0A00000000000000" charset="-122"/>
              <a:ea typeface="思源黑体 CN Heavy" panose="020B0A00000000000000" charset="-122"/>
              <a:cs typeface="Times New Roman" panose="02020603050405020304" pitchFamily="18" charset="0"/>
              <a:sym typeface="+mn-ea"/>
            </a:endParaRPr>
          </a:p>
          <a:p>
            <a:pPr algn="ctr">
              <a:lnSpc>
                <a:spcPct val="105000"/>
              </a:lnSpc>
            </a:pPr>
            <a:r>
              <a:rPr lang="zh-CN" altLang="en-US" sz="5400" b="1" dirty="0" smtClean="0">
                <a:solidFill>
                  <a:srgbClr val="1475B2"/>
                </a:solidFill>
                <a:latin typeface="思源黑体 CN Heavy" panose="020B0A00000000000000" charset="-122"/>
                <a:ea typeface="思源黑体 CN Heavy" panose="020B0A00000000000000" charset="-122"/>
                <a:cs typeface="Times New Roman" panose="02020603050405020304" pitchFamily="18" charset="0"/>
                <a:sym typeface="+mn-ea"/>
              </a:rPr>
              <a:t>进程间最基本的通信原理你了解多少？</a:t>
            </a:r>
            <a:endParaRPr lang="zh-CN" altLang="en-US" sz="5400" b="1" dirty="0" smtClean="0">
              <a:solidFill>
                <a:srgbClr val="1475B2"/>
              </a:solidFill>
              <a:latin typeface="思源黑体 CN Heavy" panose="020B0A00000000000000" charset="-122"/>
              <a:ea typeface="思源黑体 CN Heavy" panose="020B0A00000000000000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传统IPC传输数据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097405" y="1148080"/>
            <a:ext cx="7997190" cy="5502275"/>
          </a:xfrm>
          <a:prstGeom prst="rect">
            <a:avLst/>
          </a:prstGeom>
        </p:spPr>
      </p:pic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" name="PA_矩形 39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54879" y="37104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 </a:t>
            </a:r>
            <a:r>
              <a:rPr lang="en-US" altLang="zh-CN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IPC </a:t>
            </a:r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传输数据</a:t>
            </a:r>
            <a:endParaRPr lang="zh-CN" altLang="en-US" sz="2665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62b00a9557158d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152650" y="1144905"/>
            <a:ext cx="7886700" cy="5625465"/>
          </a:xfrm>
          <a:prstGeom prst="rect">
            <a:avLst/>
          </a:prstGeom>
        </p:spPr>
      </p:pic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54879" y="37104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Binder </a:t>
            </a:r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传输数据</a:t>
            </a:r>
            <a:endParaRPr lang="zh-CN" altLang="en-US" sz="2665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1095123" y="3429000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454147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7250381" y="273367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7"/>
            </p:custDataLst>
          </p:nvPr>
        </p:nvGrpSpPr>
        <p:grpSpPr>
          <a:xfrm>
            <a:off x="3691795" y="342900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PA_组合 76"/>
          <p:cNvGrpSpPr/>
          <p:nvPr>
            <p:custDataLst>
              <p:tags r:id="rId8"/>
            </p:custDataLst>
          </p:nvPr>
        </p:nvGrpSpPr>
        <p:grpSpPr>
          <a:xfrm>
            <a:off x="6388072" y="3429000"/>
            <a:ext cx="2016723" cy="2527653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9"/>
            </p:custDataLst>
          </p:nvPr>
        </p:nvSpPr>
        <p:spPr>
          <a:xfrm>
            <a:off x="3628716" y="4343998"/>
            <a:ext cx="2207199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200">
              <a:lnSpc>
                <a:spcPct val="150000"/>
              </a:lnSpc>
            </a:pPr>
            <a:r>
              <a:rPr lang="zh-CN" altLang="en-US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性能</a:t>
            </a:r>
            <a:endParaRPr lang="zh-CN" altLang="en-US" sz="12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r>
              <a:rPr lang="zh-CN" altLang="en-US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特点</a:t>
            </a:r>
            <a:endParaRPr lang="zh-CN" altLang="en-US" sz="12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r>
              <a:rPr lang="zh-CN" altLang="en-US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安全性</a:t>
            </a:r>
            <a:r>
              <a:rPr lang="en-US" altLang="zh-CN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</a:t>
            </a:r>
            <a:endParaRPr lang="en-US" altLang="zh-CN" sz="12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10"/>
            </p:custDataLst>
          </p:nvPr>
        </p:nvSpPr>
        <p:spPr>
          <a:xfrm>
            <a:off x="1331368" y="4344010"/>
            <a:ext cx="1544320" cy="13271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进程间通信的原理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Binder 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的作用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使用场景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4" name="PA_矩形 63"/>
          <p:cNvSpPr/>
          <p:nvPr>
            <p:custDataLst>
              <p:tags r:id="rId11"/>
            </p:custDataLst>
          </p:nvPr>
        </p:nvSpPr>
        <p:spPr>
          <a:xfrm>
            <a:off x="6895349" y="3595131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源码分析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12"/>
            </p:custDataLst>
          </p:nvPr>
        </p:nvSpPr>
        <p:spPr>
          <a:xfrm>
            <a:off x="3906423" y="3556386"/>
            <a:ext cx="158813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安卓增加</a:t>
            </a:r>
            <a:r>
              <a:rPr lang="zh-CN" altLang="en-US" sz="16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Binder</a:t>
            </a:r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</a:t>
            </a:r>
            <a:endParaRPr lang="en-US" alt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的原因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3"/>
            </p:custDataLst>
          </p:nvPr>
        </p:nvSpPr>
        <p:spPr>
          <a:xfrm>
            <a:off x="1344709" y="3556386"/>
            <a:ext cx="1704676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200"/>
            <a:r>
              <a:rPr lang="zh-CN" altLang="en-US" sz="16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进程间</a:t>
            </a:r>
            <a:r>
              <a:rPr lang="zh-CN" altLang="en-US" sz="16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通信</a:t>
            </a:r>
            <a:endParaRPr lang="zh-CN" altLang="en-US" sz="16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/>
            <a:r>
              <a:rPr lang="zh-CN" altLang="en-US" sz="16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基本原理</a:t>
            </a:r>
            <a:endParaRPr lang="zh-CN" altLang="en-US" sz="16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33362" y="2617365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_矩形 58"/>
          <p:cNvSpPr/>
          <p:nvPr>
            <p:custDataLst>
              <p:tags r:id="rId14"/>
            </p:custDataLst>
          </p:nvPr>
        </p:nvSpPr>
        <p:spPr>
          <a:xfrm>
            <a:off x="6412323" y="4343998"/>
            <a:ext cx="1968289" cy="1327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如何获得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另一个进程的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对象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如何进行通信的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6"/>
            </p:custDataLst>
          </p:nvPr>
        </p:nvGrpSpPr>
        <p:grpSpPr>
          <a:xfrm>
            <a:off x="9192039" y="3434710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7"/>
            </p:custDataLst>
          </p:nvPr>
        </p:nvSpPr>
        <p:spPr>
          <a:xfrm>
            <a:off x="9594346" y="4345263"/>
            <a:ext cx="1213794" cy="707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课程技术总结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8"/>
            </p:custDataLst>
          </p:nvPr>
        </p:nvSpPr>
        <p:spPr>
          <a:xfrm>
            <a:off x="9697273" y="356209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/>
            <a:r>
              <a:rPr lang="zh-CN" altLang="en-US" sz="1600" b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课程总结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2" grpId="0" bldLvl="0" animBg="1"/>
      <p:bldP spid="73" grpId="0" bldLvl="0" animBg="1"/>
      <p:bldP spid="60" grpId="0"/>
      <p:bldP spid="61" grpId="0"/>
      <p:bldP spid="64" grpId="0"/>
      <p:bldP spid="65" grpId="0"/>
      <p:bldP spid="66" grpId="0"/>
      <p:bldP spid="40" grpId="0"/>
      <p:bldP spid="43" grpId="0" bldLvl="0" animBg="1"/>
      <p:bldP spid="51" grpId="0" animBg="1" autoUpdateAnimBg="0"/>
      <p:bldP spid="5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464185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AIDL</a:t>
            </a:r>
            <a:endParaRPr lang="en-US" sz="2665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54150" y="1890395"/>
            <a:ext cx="6869430" cy="31076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800"/>
              <a:t>客户端如何获取到</a:t>
            </a:r>
            <a:r>
              <a:rPr lang="en-US" altLang="zh-CN" sz="2800"/>
              <a:t>AIDL</a:t>
            </a:r>
            <a:r>
              <a:rPr lang="zh-CN" altLang="en-US" sz="2800"/>
              <a:t>的遥控器的</a:t>
            </a:r>
            <a:endParaRPr lang="zh-CN" altLang="en-US" sz="280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 sz="280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 sz="28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800">
                <a:sym typeface="+mn-ea"/>
              </a:rPr>
              <a:t>通过这个遥控器是如何调到服务端的呢？</a:t>
            </a:r>
            <a:endParaRPr lang="zh-CN" altLang="en-US" sz="2800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 sz="2800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 sz="2800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800">
                <a:sym typeface="+mn-ea"/>
              </a:rPr>
              <a:t>服务端又是如何做处理的？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464185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AIDL</a:t>
            </a:r>
            <a:endParaRPr lang="en-US" sz="2665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Bind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460" y="1104900"/>
            <a:ext cx="8387715" cy="5556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86560"/>
            <a:ext cx="10515600" cy="4351338"/>
          </a:xfrm>
        </p:spPr>
        <p:txBody>
          <a:bodyPr/>
          <a:lstStyle/>
          <a:p>
            <a:r>
              <a:rPr lang="zh-CN" altLang="en-US" dirty="0"/>
              <a:t>1. 进程B，整个进程都没有启动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2. 进程B启动了，但是里面的Service没创建出来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3. 进程B启动了，里面的Service也创建了，但是Service没有被</a:t>
            </a:r>
            <a:r>
              <a:rPr lang="zh-CN" altLang="en-US" dirty="0" smtClean="0"/>
              <a:t>绑定</a:t>
            </a:r>
            <a:r>
              <a:rPr lang="zh-CN" altLang="en-US" dirty="0"/>
              <a:t>过，回调onBind()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4. 进程B启动了，里面的Service也创建了，但是Service已经</a:t>
            </a:r>
            <a:r>
              <a:rPr lang="zh-CN" altLang="en-US" smtClean="0"/>
              <a:t>被绑定</a:t>
            </a:r>
            <a:r>
              <a:rPr lang="zh-CN" altLang="en-US" dirty="0"/>
              <a:t>过，回调onRebind()</a:t>
            </a:r>
            <a:endParaRPr lang="zh-CN" altLang="en-US" dirty="0"/>
          </a:p>
        </p:txBody>
      </p:sp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464185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进程访问</a:t>
            </a:r>
            <a:r>
              <a:rPr lang="en-US" altLang="zh-CN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进程时的几种状态</a:t>
            </a:r>
            <a:endParaRPr lang="zh-CN" altLang="en-US" sz="2665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1095123" y="3429000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454147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7250381" y="273367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7"/>
            </p:custDataLst>
          </p:nvPr>
        </p:nvGrpSpPr>
        <p:grpSpPr>
          <a:xfrm>
            <a:off x="3691795" y="342900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PA_组合 76"/>
          <p:cNvGrpSpPr/>
          <p:nvPr>
            <p:custDataLst>
              <p:tags r:id="rId8"/>
            </p:custDataLst>
          </p:nvPr>
        </p:nvGrpSpPr>
        <p:grpSpPr>
          <a:xfrm>
            <a:off x="6388072" y="3429000"/>
            <a:ext cx="2016723" cy="2527653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9"/>
            </p:custDataLst>
          </p:nvPr>
        </p:nvSpPr>
        <p:spPr>
          <a:xfrm>
            <a:off x="3628716" y="4343998"/>
            <a:ext cx="2207199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200">
              <a:lnSpc>
                <a:spcPct val="150000"/>
              </a:lnSpc>
            </a:pPr>
            <a:r>
              <a:rPr lang="zh-CN" altLang="en-US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性能</a:t>
            </a:r>
            <a:endParaRPr lang="zh-CN" altLang="en-US" sz="12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r>
              <a:rPr lang="zh-CN" altLang="en-US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特点</a:t>
            </a:r>
            <a:endParaRPr lang="zh-CN" altLang="en-US" sz="12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r>
              <a:rPr lang="zh-CN" altLang="en-US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安全性</a:t>
            </a:r>
            <a:r>
              <a:rPr lang="en-US" altLang="zh-CN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</a:t>
            </a:r>
            <a:endParaRPr lang="en-US" altLang="zh-CN" sz="12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10"/>
            </p:custDataLst>
          </p:nvPr>
        </p:nvSpPr>
        <p:spPr>
          <a:xfrm>
            <a:off x="1331368" y="4344010"/>
            <a:ext cx="1544320" cy="13271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进程间通信的原理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Binder 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的作用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使用场景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4" name="PA_矩形 63"/>
          <p:cNvSpPr/>
          <p:nvPr>
            <p:custDataLst>
              <p:tags r:id="rId11"/>
            </p:custDataLst>
          </p:nvPr>
        </p:nvSpPr>
        <p:spPr>
          <a:xfrm>
            <a:off x="6895349" y="3595131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源码分析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12"/>
            </p:custDataLst>
          </p:nvPr>
        </p:nvSpPr>
        <p:spPr>
          <a:xfrm>
            <a:off x="3906423" y="3556386"/>
            <a:ext cx="158813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安卓增加</a:t>
            </a:r>
            <a:r>
              <a:rPr lang="zh-CN" altLang="en-US" sz="16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Binder</a:t>
            </a:r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</a:t>
            </a:r>
            <a:endParaRPr lang="en-US" alt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的原因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3"/>
            </p:custDataLst>
          </p:nvPr>
        </p:nvSpPr>
        <p:spPr>
          <a:xfrm>
            <a:off x="1344709" y="3556386"/>
            <a:ext cx="1704676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200"/>
            <a:r>
              <a:rPr lang="zh-CN" altLang="en-US" sz="16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进程间</a:t>
            </a:r>
            <a:r>
              <a:rPr lang="zh-CN" altLang="en-US" sz="16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通信</a:t>
            </a:r>
            <a:endParaRPr lang="zh-CN" altLang="en-US" sz="16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/>
            <a:r>
              <a:rPr lang="zh-CN" altLang="en-US" sz="16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基本原理</a:t>
            </a:r>
            <a:endParaRPr lang="zh-CN" altLang="en-US" sz="16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136252" y="2623080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_矩形 58"/>
          <p:cNvSpPr/>
          <p:nvPr>
            <p:custDataLst>
              <p:tags r:id="rId14"/>
            </p:custDataLst>
          </p:nvPr>
        </p:nvSpPr>
        <p:spPr>
          <a:xfrm>
            <a:off x="6412323" y="4343998"/>
            <a:ext cx="1968289" cy="1327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如何获得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另一个进程的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对象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如何进行通信的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6"/>
            </p:custDataLst>
          </p:nvPr>
        </p:nvGrpSpPr>
        <p:grpSpPr>
          <a:xfrm>
            <a:off x="9192039" y="3434710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7"/>
            </p:custDataLst>
          </p:nvPr>
        </p:nvSpPr>
        <p:spPr>
          <a:xfrm>
            <a:off x="9594346" y="4345263"/>
            <a:ext cx="1213794" cy="707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课程技术总结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8"/>
            </p:custDataLst>
          </p:nvPr>
        </p:nvSpPr>
        <p:spPr>
          <a:xfrm>
            <a:off x="9697273" y="356209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/>
            <a:r>
              <a:rPr lang="zh-CN" altLang="en-US" sz="1600" b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课程总结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2" grpId="0" bldLvl="0" animBg="1"/>
      <p:bldP spid="73" grpId="0" bldLvl="0" animBg="1"/>
      <p:bldP spid="60" grpId="0"/>
      <p:bldP spid="61" grpId="0"/>
      <p:bldP spid="64" grpId="0"/>
      <p:bldP spid="65" grpId="0"/>
      <p:bldP spid="66" grpId="0"/>
      <p:bldP spid="40" grpId="0"/>
      <p:bldP spid="43" grpId="0" bldLvl="0" animBg="1"/>
      <p:bldP spid="51" grpId="0" animBg="1" autoUpdateAnimBg="0"/>
      <p:bldP spid="5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课程总结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3" name="表格 2"/>
          <p:cNvGraphicFramePr/>
          <p:nvPr/>
        </p:nvGraphicFramePr>
        <p:xfrm>
          <a:off x="600076" y="2528570"/>
          <a:ext cx="11296648" cy="1800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4162"/>
                <a:gridCol w="2824162"/>
                <a:gridCol w="2824162"/>
                <a:gridCol w="2824162"/>
              </a:tblGrid>
              <a:tr h="6324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AIDL </a:t>
                      </a:r>
                      <a:r>
                        <a:rPr lang="zh-CN" altLang="en-US" dirty="0"/>
                        <a:t>接口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Stub</a:t>
                      </a:r>
                      <a:r>
                        <a:rPr lang="zh-CN" altLang="en-US"/>
                        <a:t>抽象类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Proxy</a:t>
                      </a:r>
                      <a:r>
                        <a:rPr lang="zh-CN" altLang="en-US"/>
                        <a:t>类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Stub</a:t>
                      </a:r>
                      <a:r>
                        <a:rPr lang="zh-CN" altLang="en-US" dirty="0"/>
                        <a:t>的实现类</a:t>
                      </a:r>
                      <a:endParaRPr lang="zh-CN" altLang="en-US" dirty="0"/>
                    </a:p>
                  </a:txBody>
                  <a:tcPr anchor="ctr" anchorCtr="1"/>
                </a:tc>
              </a:tr>
              <a:tr h="5054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ea typeface="+mn-lt"/>
                          <a:sym typeface="+mn-ea"/>
                        </a:rPr>
                        <a:t>ILeoAidl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ea typeface="+mn-lt"/>
                          <a:sym typeface="+mn-ea"/>
                        </a:rPr>
                        <a:t>Stub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ea typeface="+mn-lt"/>
                          <a:sym typeface="+mn-ea"/>
                        </a:rPr>
                        <a:t>Proxy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ea typeface="+mn-lt"/>
                          <a:sym typeface="+mn-ea"/>
                        </a:rPr>
                        <a:t>new ILeoAidl.Stub</a:t>
                      </a:r>
                      <a:endParaRPr lang="zh-CN" altLang="en-US"/>
                    </a:p>
                  </a:txBody>
                  <a:tcPr anchor="ctr" anchorCtr="1"/>
                </a:tc>
              </a:tr>
              <a:tr h="6629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ea typeface="+mn-lt"/>
                          <a:sym typeface="+mn-ea"/>
                        </a:rPr>
                        <a:t>IActivityManager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ea typeface="+mn-lt"/>
                          <a:sym typeface="+mn-ea"/>
                        </a:rPr>
                        <a:t>ActivityManagerNative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ea typeface="+mn-lt"/>
                          <a:sym typeface="+mn-ea"/>
                        </a:rPr>
                        <a:t>ActivityManagerProxy</a:t>
                      </a:r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dirty="0" err="1">
                          <a:ea typeface="+mn-lt"/>
                          <a:sym typeface="+mn-ea"/>
                        </a:rPr>
                        <a:t>ActivityManagerService</a:t>
                      </a:r>
                      <a:endParaRPr lang="zh-CN" altLang="en-US" dirty="0"/>
                    </a:p>
                  </a:txBody>
                  <a:tcPr anchor="ctr" anchorCtr="1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讲师简介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2" name="图片 1" descr="修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54785" y="1255395"/>
            <a:ext cx="3177540" cy="476694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6704965" y="1853565"/>
            <a:ext cx="2184400" cy="4508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享学课堂 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-Leo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老师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495924" y="2581274"/>
            <a:ext cx="4886325" cy="3305176"/>
          </a:xfrm>
          <a:prstGeom prst="roundRect">
            <a:avLst/>
          </a:prstGeom>
          <a:solidFill>
            <a:schemeClr val="bg2"/>
          </a:solidFill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项目研发经验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年创业经验，担任创业公司技术总监，公司曾获得腾讯战略投资。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精通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架构，性能优化，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flutter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混合开发等技术。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网易云课堂特约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技术讲师。讲课认真负责。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  <a:sym typeface="+mn-ea"/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  <a:sym typeface="+mn-ea"/>
              </a:rPr>
              <a:t>QQ：</a:t>
            </a:r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3358434706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1095123" y="3429000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454147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7250381" y="273367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7"/>
            </p:custDataLst>
          </p:nvPr>
        </p:nvGrpSpPr>
        <p:grpSpPr>
          <a:xfrm>
            <a:off x="3691795" y="342900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PA_组合 76"/>
          <p:cNvGrpSpPr/>
          <p:nvPr>
            <p:custDataLst>
              <p:tags r:id="rId8"/>
            </p:custDataLst>
          </p:nvPr>
        </p:nvGrpSpPr>
        <p:grpSpPr>
          <a:xfrm>
            <a:off x="6388072" y="3429000"/>
            <a:ext cx="2016723" cy="2527653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9"/>
            </p:custDataLst>
          </p:nvPr>
        </p:nvSpPr>
        <p:spPr>
          <a:xfrm>
            <a:off x="3628716" y="4343998"/>
            <a:ext cx="2207199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200">
              <a:lnSpc>
                <a:spcPct val="150000"/>
              </a:lnSpc>
            </a:pPr>
            <a:r>
              <a:rPr lang="zh-CN" altLang="en-US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性能</a:t>
            </a:r>
            <a:endParaRPr lang="zh-CN" altLang="en-US" sz="12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r>
              <a:rPr lang="zh-CN" altLang="en-US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特点</a:t>
            </a:r>
            <a:endParaRPr lang="zh-CN" altLang="en-US" sz="12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r>
              <a:rPr lang="zh-CN" altLang="en-US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安全性</a:t>
            </a:r>
            <a:r>
              <a:rPr lang="en-US" altLang="zh-CN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</a:t>
            </a:r>
            <a:endParaRPr lang="en-US" altLang="zh-CN" sz="12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10"/>
            </p:custDataLst>
          </p:nvPr>
        </p:nvSpPr>
        <p:spPr>
          <a:xfrm>
            <a:off x="1331368" y="4344010"/>
            <a:ext cx="1544320" cy="13271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进程间通信的原理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Binder 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的作用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使用场景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4" name="PA_矩形 63"/>
          <p:cNvSpPr/>
          <p:nvPr>
            <p:custDataLst>
              <p:tags r:id="rId11"/>
            </p:custDataLst>
          </p:nvPr>
        </p:nvSpPr>
        <p:spPr>
          <a:xfrm>
            <a:off x="6895349" y="3595131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源码分析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12"/>
            </p:custDataLst>
          </p:nvPr>
        </p:nvSpPr>
        <p:spPr>
          <a:xfrm>
            <a:off x="3906423" y="3556386"/>
            <a:ext cx="158813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安卓增加</a:t>
            </a:r>
            <a:r>
              <a:rPr lang="zh-CN" altLang="en-US" sz="16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Binder</a:t>
            </a:r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</a:t>
            </a:r>
            <a:endParaRPr lang="en-US" alt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的原因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3"/>
            </p:custDataLst>
          </p:nvPr>
        </p:nvSpPr>
        <p:spPr>
          <a:xfrm>
            <a:off x="1344709" y="3556386"/>
            <a:ext cx="1704676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200"/>
            <a:r>
              <a:rPr lang="zh-CN" altLang="en-US" sz="16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进程间</a:t>
            </a:r>
            <a:r>
              <a:rPr lang="zh-CN" altLang="en-US" sz="16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通信</a:t>
            </a:r>
            <a:endParaRPr lang="zh-CN" altLang="en-US" sz="16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/>
            <a:r>
              <a:rPr lang="zh-CN" altLang="en-US" sz="16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基本原理</a:t>
            </a:r>
            <a:endParaRPr lang="zh-CN" altLang="en-US" sz="16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40637" y="2623080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_矩形 58"/>
          <p:cNvSpPr/>
          <p:nvPr>
            <p:custDataLst>
              <p:tags r:id="rId14"/>
            </p:custDataLst>
          </p:nvPr>
        </p:nvSpPr>
        <p:spPr>
          <a:xfrm>
            <a:off x="6412323" y="4343998"/>
            <a:ext cx="1968289" cy="1327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如何获得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另一个进程的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对象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如何进行通信的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6"/>
            </p:custDataLst>
          </p:nvPr>
        </p:nvGrpSpPr>
        <p:grpSpPr>
          <a:xfrm>
            <a:off x="9192039" y="3434710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7"/>
            </p:custDataLst>
          </p:nvPr>
        </p:nvSpPr>
        <p:spPr>
          <a:xfrm>
            <a:off x="9594346" y="4345263"/>
            <a:ext cx="1213794" cy="707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课程技术总结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8"/>
            </p:custDataLst>
          </p:nvPr>
        </p:nvSpPr>
        <p:spPr>
          <a:xfrm>
            <a:off x="9697273" y="356209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/>
            <a:r>
              <a:rPr lang="zh-CN" altLang="en-US" sz="1600" b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课程总结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2" grpId="0" bldLvl="0" animBg="1"/>
      <p:bldP spid="73" grpId="0" bldLvl="0" animBg="1"/>
      <p:bldP spid="60" grpId="0"/>
      <p:bldP spid="61" grpId="0"/>
      <p:bldP spid="64" grpId="0"/>
      <p:bldP spid="65" grpId="0"/>
      <p:bldP spid="66" grpId="0"/>
      <p:bldP spid="40" grpId="0"/>
      <p:bldP spid="43" grpId="0" bldLvl="0" animBg="1"/>
      <p:bldP spid="51" grpId="0" animBg="1" autoUpdateAnimBg="0"/>
      <p:bldP spid="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进程间通信基本原理</a:t>
            </a:r>
            <a:endParaRPr lang="zh-CN" altLang="en-US" sz="2665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54430" y="1875155"/>
            <a:ext cx="6600190" cy="31076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/>
              <a:t>Binder </a:t>
            </a:r>
            <a:r>
              <a:rPr lang="zh-CN" altLang="en-US" sz="2800"/>
              <a:t>是什么？</a:t>
            </a:r>
            <a:endParaRPr lang="zh-CN" altLang="en-US" sz="2800"/>
          </a:p>
          <a:p>
            <a:pPr algn="l"/>
            <a:endParaRPr lang="zh-CN" altLang="en-US" sz="280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800">
                <a:sym typeface="+mn-ea"/>
              </a:rPr>
              <a:t>什么时候需要用到进程间通信？</a:t>
            </a:r>
            <a:endParaRPr lang="zh-CN" altLang="en-US" sz="280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zh-CN" altLang="en-US" sz="280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800"/>
              <a:t>为什么要多进程？</a:t>
            </a:r>
            <a:endParaRPr lang="zh-CN" altLang="en-US" sz="2800"/>
          </a:p>
          <a:p>
            <a:pPr algn="l"/>
            <a:endParaRPr lang="zh-CN" altLang="en-US" sz="280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800"/>
              <a:t>进程间通信为什么要用到</a:t>
            </a:r>
            <a:r>
              <a:rPr lang="en-US" altLang="zh-CN" sz="2800"/>
              <a:t>Binder</a:t>
            </a:r>
            <a:r>
              <a:rPr lang="zh-CN" altLang="en-US" sz="2800"/>
              <a:t>机制？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</a:t>
            </a:r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正在运行的进程</a:t>
            </a:r>
            <a:endParaRPr lang="zh-CN" altLang="en-US" sz="2665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应用进程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965" y="1216660"/>
            <a:ext cx="3100070" cy="5151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内存划分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320290" y="1406525"/>
            <a:ext cx="7550785" cy="4916170"/>
          </a:xfrm>
          <a:prstGeom prst="rect">
            <a:avLst/>
          </a:prstGeom>
        </p:spPr>
      </p:pic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" name="PA_矩形 39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54879" y="37104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内存划分</a:t>
            </a:r>
            <a:endParaRPr lang="zh-CN" altLang="en-US" sz="2665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包裹</a:t>
            </a:r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endParaRPr lang="zh-CN" altLang="en-US" sz="2665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20180414205616_7fcaf129b48e7774a50aa6f88c7b9677_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825" y="2259965"/>
            <a:ext cx="4324350" cy="2338070"/>
          </a:xfrm>
          <a:prstGeom prst="rect">
            <a:avLst/>
          </a:prstGeom>
        </p:spPr>
      </p:pic>
      <p:pic>
        <p:nvPicPr>
          <p:cNvPr id="8" name="图片 7" descr="59117c5f76cc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1115" y="1370965"/>
            <a:ext cx="4312285" cy="4312285"/>
          </a:xfrm>
          <a:prstGeom prst="rect">
            <a:avLst/>
          </a:prstGeom>
        </p:spPr>
      </p:pic>
      <p:pic>
        <p:nvPicPr>
          <p:cNvPr id="10" name="图片 9" descr="25-1PZ51009314P-lp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6440" y="4867275"/>
            <a:ext cx="2553335" cy="1560195"/>
          </a:xfrm>
          <a:prstGeom prst="rect">
            <a:avLst/>
          </a:prstGeom>
        </p:spPr>
      </p:pic>
      <p:pic>
        <p:nvPicPr>
          <p:cNvPr id="12" name="图片 11" descr="36585f878edbdddc0faa3286d71d4ac5fc0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73465" y="2259965"/>
            <a:ext cx="2878455" cy="28784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1095123" y="3429000"/>
            <a:ext cx="2016723" cy="2527653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454147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7250381" y="273367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7"/>
            </p:custDataLst>
          </p:nvPr>
        </p:nvGrpSpPr>
        <p:grpSpPr>
          <a:xfrm>
            <a:off x="3691795" y="342900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PA_组合 76"/>
          <p:cNvGrpSpPr/>
          <p:nvPr>
            <p:custDataLst>
              <p:tags r:id="rId8"/>
            </p:custDataLst>
          </p:nvPr>
        </p:nvGrpSpPr>
        <p:grpSpPr>
          <a:xfrm>
            <a:off x="6388072" y="3429000"/>
            <a:ext cx="2016723" cy="2527653"/>
            <a:chOff x="522514" y="3027330"/>
            <a:chExt cx="1512542" cy="1440160"/>
          </a:xfrm>
        </p:grpSpPr>
        <p:sp>
          <p:nvSpPr>
            <p:cNvPr id="78" name="矩形 7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9"/>
            </p:custDataLst>
          </p:nvPr>
        </p:nvSpPr>
        <p:spPr>
          <a:xfrm>
            <a:off x="3628716" y="4343998"/>
            <a:ext cx="2207199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200">
              <a:lnSpc>
                <a:spcPct val="150000"/>
              </a:lnSpc>
            </a:pPr>
            <a:r>
              <a:rPr lang="zh-CN" altLang="en-US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性能</a:t>
            </a:r>
            <a:endParaRPr lang="zh-CN" altLang="en-US" sz="12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r>
              <a:rPr lang="zh-CN" altLang="en-US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特点</a:t>
            </a:r>
            <a:endParaRPr lang="zh-CN" altLang="en-US" sz="12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r>
              <a:rPr lang="zh-CN" altLang="en-US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安全性</a:t>
            </a:r>
            <a:r>
              <a:rPr lang="en-US" altLang="zh-CN" sz="12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</a:t>
            </a:r>
            <a:endParaRPr lang="en-US" altLang="zh-CN" sz="12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10"/>
            </p:custDataLst>
          </p:nvPr>
        </p:nvSpPr>
        <p:spPr>
          <a:xfrm>
            <a:off x="1331368" y="4344010"/>
            <a:ext cx="1544320" cy="13271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进程间通信的原理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Binder 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的作用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使用场景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4" name="PA_矩形 63"/>
          <p:cNvSpPr/>
          <p:nvPr>
            <p:custDataLst>
              <p:tags r:id="rId11"/>
            </p:custDataLst>
          </p:nvPr>
        </p:nvSpPr>
        <p:spPr>
          <a:xfrm>
            <a:off x="6895349" y="3595131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源码分析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12"/>
            </p:custDataLst>
          </p:nvPr>
        </p:nvSpPr>
        <p:spPr>
          <a:xfrm>
            <a:off x="3906423" y="3556386"/>
            <a:ext cx="158813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安卓增加</a:t>
            </a:r>
            <a:r>
              <a:rPr lang="zh-CN" altLang="en-US" sz="16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Binder</a:t>
            </a:r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</a:t>
            </a:r>
            <a:endParaRPr lang="en-US" alt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的原因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3"/>
            </p:custDataLst>
          </p:nvPr>
        </p:nvSpPr>
        <p:spPr>
          <a:xfrm>
            <a:off x="1344709" y="3556386"/>
            <a:ext cx="1704676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200"/>
            <a:r>
              <a:rPr lang="zh-CN" altLang="en-US" sz="16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进程间</a:t>
            </a:r>
            <a:r>
              <a:rPr lang="zh-CN" altLang="en-US" sz="16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通信</a:t>
            </a:r>
            <a:endParaRPr lang="zh-CN" altLang="en-US" sz="16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/>
            <a:r>
              <a:rPr lang="zh-CN" altLang="en-US" sz="160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基本原理</a:t>
            </a:r>
            <a:endParaRPr lang="zh-CN" altLang="en-US" sz="16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37787" y="2623080"/>
            <a:ext cx="2126179" cy="3339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_矩形 58"/>
          <p:cNvSpPr/>
          <p:nvPr>
            <p:custDataLst>
              <p:tags r:id="rId14"/>
            </p:custDataLst>
          </p:nvPr>
        </p:nvSpPr>
        <p:spPr>
          <a:xfrm>
            <a:off x="6412323" y="4343998"/>
            <a:ext cx="1968289" cy="1327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如何获得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另一个进程的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对象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如何进行通信的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6"/>
            </p:custDataLst>
          </p:nvPr>
        </p:nvGrpSpPr>
        <p:grpSpPr>
          <a:xfrm>
            <a:off x="9192039" y="3434710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7"/>
            </p:custDataLst>
          </p:nvPr>
        </p:nvSpPr>
        <p:spPr>
          <a:xfrm>
            <a:off x="9594346" y="4345263"/>
            <a:ext cx="1213794" cy="707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课程技术总结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9200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8"/>
            </p:custDataLst>
          </p:nvPr>
        </p:nvSpPr>
        <p:spPr>
          <a:xfrm>
            <a:off x="9697273" y="356209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00"/>
            <a:r>
              <a:rPr lang="zh-CN" altLang="en-US" sz="1600" b="1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课程总结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2" grpId="0" bldLvl="0" animBg="1"/>
      <p:bldP spid="73" grpId="0" bldLvl="0" animBg="1"/>
      <p:bldP spid="60" grpId="0"/>
      <p:bldP spid="61" grpId="0"/>
      <p:bldP spid="64" grpId="0"/>
      <p:bldP spid="65" grpId="0"/>
      <p:bldP spid="66" grpId="0"/>
      <p:bldP spid="40" grpId="0"/>
      <p:bldP spid="43" grpId="0" bldLvl="0" animBg="1"/>
      <p:bldP spid="51" grpId="0" animBg="1" autoUpdateAnimBg="0"/>
      <p:bldP spid="5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/>
        </p:nvGraphicFramePr>
        <p:xfrm>
          <a:off x="1924050" y="1566545"/>
          <a:ext cx="8343900" cy="4860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3705"/>
                <a:gridCol w="2040890"/>
                <a:gridCol w="2283460"/>
                <a:gridCol w="2315845"/>
              </a:tblGrid>
              <a:tr h="98298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Binder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共享内存</a:t>
                      </a:r>
                      <a:endParaRPr lang="en-US" altLang="zh-CN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Socket</a:t>
                      </a:r>
                      <a:endParaRPr lang="en-US" altLang="zh-CN"/>
                    </a:p>
                  </a:txBody>
                  <a:tcPr anchor="ctr" anchorCtr="1"/>
                </a:tc>
              </a:tr>
              <a:tr h="11404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>
                          <a:ea typeface="+mn-lt"/>
                        </a:rPr>
                        <a:t>性能</a:t>
                      </a:r>
                      <a:endParaRPr lang="zh-CN" altLang="en-US" dirty="0">
                        <a:ea typeface="+mn-lt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dirty="0">
                          <a:ea typeface="+mn-lt"/>
                        </a:rPr>
                        <a:t>需要拷贝一次</a:t>
                      </a:r>
                      <a:endParaRPr lang="zh-CN" altLang="en-US" sz="1200" dirty="0">
                        <a:ea typeface="+mn-lt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dirty="0">
                          <a:ea typeface="+mn-lt"/>
                        </a:rPr>
                        <a:t>无需拷贝</a:t>
                      </a:r>
                      <a:endParaRPr lang="zh-CN" altLang="en-US" sz="1200" dirty="0">
                        <a:ea typeface="+mn-lt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dirty="0">
                          <a:ea typeface="+mn-lt"/>
                          <a:sym typeface="+mn-ea"/>
                        </a:rPr>
                        <a:t>需要拷贝两次</a:t>
                      </a:r>
                      <a:endParaRPr lang="zh-CN" altLang="en-US" sz="1200" dirty="0">
                        <a:ea typeface="+mn-lt"/>
                        <a:sym typeface="+mn-ea"/>
                      </a:endParaRPr>
                    </a:p>
                  </a:txBody>
                  <a:tcPr anchor="ctr" anchorCtr="1"/>
                </a:tc>
              </a:tr>
              <a:tr h="15970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 smtClean="0">
                          <a:ea typeface="+mn-lt"/>
                        </a:rPr>
                        <a:t>特点</a:t>
                      </a:r>
                      <a:endParaRPr lang="zh-CN" altLang="en-US" dirty="0" smtClean="0">
                        <a:ea typeface="+mn-lt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dirty="0">
                          <a:ea typeface="+mn-lt"/>
                          <a:cs typeface="+mn-lt"/>
                        </a:rPr>
                        <a:t>基于</a:t>
                      </a:r>
                      <a:r>
                        <a:rPr lang="en-US" altLang="zh-CN" sz="1200" dirty="0">
                          <a:ea typeface="+mn-lt"/>
                          <a:cs typeface="+mn-lt"/>
                        </a:rPr>
                        <a:t>C/S </a:t>
                      </a:r>
                      <a:r>
                        <a:rPr lang="zh-CN" altLang="en-US" sz="1200" dirty="0">
                          <a:ea typeface="+mn-lt"/>
                          <a:cs typeface="+mn-lt"/>
                        </a:rPr>
                        <a:t>架构</a:t>
                      </a:r>
                      <a:endParaRPr lang="zh-CN" altLang="en-US" sz="1200" dirty="0">
                        <a:ea typeface="+mn-lt"/>
                        <a:cs typeface="+mn-lt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200" dirty="0" smtClean="0">
                          <a:ea typeface="+mn-lt"/>
                          <a:cs typeface="+mn-lt"/>
                        </a:rPr>
                        <a:t>易用性高</a:t>
                      </a:r>
                      <a:endParaRPr lang="zh-CN" altLang="en-US" sz="1200" dirty="0">
                        <a:ea typeface="+mn-lt"/>
                        <a:cs typeface="+mn-lt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dirty="0">
                          <a:ea typeface="+mn-lt"/>
                        </a:rPr>
                        <a:t>控制复杂</a:t>
                      </a:r>
                      <a:r>
                        <a:rPr lang="zh-CN" altLang="en-US" sz="1200" dirty="0" smtClean="0">
                          <a:ea typeface="+mn-lt"/>
                        </a:rPr>
                        <a:t>，易用性差</a:t>
                      </a:r>
                      <a:endParaRPr lang="zh-CN" altLang="en-US" sz="1200" dirty="0">
                        <a:ea typeface="+mn-lt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dirty="0">
                          <a:ea typeface="+mn-lt"/>
                          <a:cs typeface="+mn-lt"/>
                          <a:sym typeface="+mn-ea"/>
                        </a:rPr>
                        <a:t>基于</a:t>
                      </a:r>
                      <a:r>
                        <a:rPr lang="en-US" altLang="zh-CN" sz="1200" dirty="0">
                          <a:ea typeface="+mn-lt"/>
                          <a:cs typeface="+mn-lt"/>
                          <a:sym typeface="+mn-ea"/>
                        </a:rPr>
                        <a:t>C/S </a:t>
                      </a:r>
                      <a:r>
                        <a:rPr lang="zh-CN" altLang="en-US" sz="1200" dirty="0">
                          <a:ea typeface="+mn-lt"/>
                          <a:cs typeface="+mn-lt"/>
                          <a:sym typeface="+mn-ea"/>
                        </a:rPr>
                        <a:t>架构</a:t>
                      </a:r>
                      <a:endParaRPr lang="zh-CN" altLang="en-US" sz="1200" dirty="0">
                        <a:ea typeface="+mn-lt"/>
                        <a:cs typeface="+mn-lt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200" dirty="0">
                          <a:ea typeface="+mn-lt"/>
                          <a:cs typeface="+mn-lt"/>
                        </a:rPr>
                        <a:t>作为一款通用接口，其传输效率低，开销大</a:t>
                      </a:r>
                      <a:endParaRPr lang="zh-CN" altLang="en-US" sz="1200" dirty="0">
                        <a:ea typeface="+mn-lt"/>
                        <a:cs typeface="+mn-lt"/>
                      </a:endParaRPr>
                    </a:p>
                  </a:txBody>
                  <a:tcPr anchor="ctr" anchorCtr="1"/>
                </a:tc>
              </a:tr>
              <a:tr h="11404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>
                          <a:ea typeface="+mn-lt"/>
                        </a:rPr>
                        <a:t>安全性</a:t>
                      </a:r>
                      <a:endParaRPr lang="zh-CN" altLang="en-US" dirty="0">
                        <a:ea typeface="+mn-lt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dirty="0">
                          <a:ea typeface="+mn-lt"/>
                          <a:cs typeface="+mn-lt"/>
                        </a:rPr>
                        <a:t>为每个</a:t>
                      </a:r>
                      <a:r>
                        <a:rPr lang="en-US" altLang="zh-CN" sz="1200" dirty="0">
                          <a:ea typeface="+mn-lt"/>
                          <a:cs typeface="+mn-lt"/>
                        </a:rPr>
                        <a:t>APP</a:t>
                      </a:r>
                      <a:r>
                        <a:rPr lang="zh-CN" altLang="en-US" sz="1200" dirty="0">
                          <a:ea typeface="+mn-lt"/>
                          <a:cs typeface="+mn-lt"/>
                        </a:rPr>
                        <a:t>分配</a:t>
                      </a:r>
                      <a:r>
                        <a:rPr lang="en-US" altLang="zh-CN" sz="1200" dirty="0">
                          <a:ea typeface="+mn-lt"/>
                          <a:cs typeface="+mn-lt"/>
                        </a:rPr>
                        <a:t>UID</a:t>
                      </a:r>
                      <a:endParaRPr lang="en-US" altLang="zh-CN" sz="1200" dirty="0">
                        <a:ea typeface="+mn-lt"/>
                        <a:cs typeface="+mn-lt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200" dirty="0">
                          <a:ea typeface="+mn-lt"/>
                          <a:cs typeface="+mn-lt"/>
                        </a:rPr>
                        <a:t>同时支持实名和匿名</a:t>
                      </a:r>
                      <a:endParaRPr lang="zh-CN" altLang="en-US" sz="1200" dirty="0">
                        <a:ea typeface="+mn-lt"/>
                        <a:cs typeface="+mn-lt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dirty="0">
                          <a:ea typeface="+mn-lt"/>
                        </a:rPr>
                        <a:t>依赖上层协议</a:t>
                      </a:r>
                      <a:endParaRPr lang="zh-CN" altLang="en-US" sz="1200" dirty="0">
                        <a:ea typeface="+mn-lt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200" dirty="0">
                          <a:ea typeface="+mn-lt"/>
                        </a:rPr>
                        <a:t>访问接入点是开放的</a:t>
                      </a:r>
                      <a:endParaRPr lang="zh-CN" altLang="en-US" sz="1200" dirty="0">
                        <a:ea typeface="+mn-lt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200" dirty="0">
                          <a:ea typeface="+mn-lt"/>
                        </a:rPr>
                        <a:t>不安全</a:t>
                      </a:r>
                      <a:endParaRPr lang="zh-CN" altLang="en-US" sz="1200" dirty="0">
                        <a:ea typeface="+mn-lt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dirty="0">
                          <a:ea typeface="+mn-lt"/>
                          <a:sym typeface="+mn-ea"/>
                        </a:rPr>
                        <a:t>依赖上层协议</a:t>
                      </a:r>
                      <a:endParaRPr lang="zh-CN" altLang="en-US" sz="1200" dirty="0">
                        <a:ea typeface="+mn-lt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200" dirty="0">
                          <a:ea typeface="+mn-lt"/>
                          <a:sym typeface="+mn-ea"/>
                        </a:rPr>
                        <a:t>访问接入点是开放的</a:t>
                      </a:r>
                      <a:endParaRPr lang="zh-CN" altLang="en-US" sz="1200" dirty="0">
                        <a:ea typeface="+mn-lt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200" dirty="0">
                          <a:ea typeface="+mn-lt"/>
                          <a:sym typeface="+mn-ea"/>
                        </a:rPr>
                        <a:t>不安全</a:t>
                      </a:r>
                      <a:endParaRPr lang="zh-CN" altLang="en-US" sz="1200" dirty="0">
                        <a:ea typeface="+mn-lt"/>
                      </a:endParaRPr>
                    </a:p>
                  </a:txBody>
                  <a:tcPr anchor="ctr" anchorCtr="1"/>
                </a:tc>
              </a:tr>
            </a:tbl>
          </a:graphicData>
        </a:graphic>
      </p:graphicFrame>
      <p:grpSp>
        <p:nvGrpSpPr>
          <p:cNvPr id="48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Binder </a:t>
            </a:r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与传统 </a:t>
            </a:r>
            <a:r>
              <a:rPr lang="en-US" altLang="zh-CN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IPC </a:t>
            </a:r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</a:t>
            </a:r>
            <a:endParaRPr lang="zh-CN" altLang="en-US" sz="2665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00.xml><?xml version="1.0" encoding="utf-8"?>
<p:tagLst xmlns:p="http://schemas.openxmlformats.org/presentationml/2006/main">
  <p:tag name="PA" val="v4.1.3"/>
</p:tagLst>
</file>

<file path=ppt/tags/tag11.xml><?xml version="1.0" encoding="utf-8"?>
<p:tagLst xmlns:p="http://schemas.openxmlformats.org/presentationml/2006/main">
  <p:tag name="PA" val="v4.1.3"/>
</p:tagLst>
</file>

<file path=ppt/tags/tag12.xml><?xml version="1.0" encoding="utf-8"?>
<p:tagLst xmlns:p="http://schemas.openxmlformats.org/presentationml/2006/main">
  <p:tag name="PA" val="v4.1.3"/>
</p:tagLst>
</file>

<file path=ppt/tags/tag13.xml><?xml version="1.0" encoding="utf-8"?>
<p:tagLst xmlns:p="http://schemas.openxmlformats.org/presentationml/2006/main">
  <p:tag name="PA" val="v4.1.3"/>
</p:tagLst>
</file>

<file path=ppt/tags/tag14.xml><?xml version="1.0" encoding="utf-8"?>
<p:tagLst xmlns:p="http://schemas.openxmlformats.org/presentationml/2006/main">
  <p:tag name="PA" val="v4.1.3"/>
</p:tagLst>
</file>

<file path=ppt/tags/tag15.xml><?xml version="1.0" encoding="utf-8"?>
<p:tagLst xmlns:p="http://schemas.openxmlformats.org/presentationml/2006/main">
  <p:tag name="PA" val="v4.1.3"/>
</p:tagLst>
</file>

<file path=ppt/tags/tag16.xml><?xml version="1.0" encoding="utf-8"?>
<p:tagLst xmlns:p="http://schemas.openxmlformats.org/presentationml/2006/main">
  <p:tag name="PA" val="v4.1.3"/>
</p:tagLst>
</file>

<file path=ppt/tags/tag17.xml><?xml version="1.0" encoding="utf-8"?>
<p:tagLst xmlns:p="http://schemas.openxmlformats.org/presentationml/2006/main">
  <p:tag name="PA" val="v4.1.3"/>
</p:tagLst>
</file>

<file path=ppt/tags/tag18.xml><?xml version="1.0" encoding="utf-8"?>
<p:tagLst xmlns:p="http://schemas.openxmlformats.org/presentationml/2006/main">
  <p:tag name="PA" val="v4.1.3"/>
</p:tagLst>
</file>

<file path=ppt/tags/tag19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20.xml><?xml version="1.0" encoding="utf-8"?>
<p:tagLst xmlns:p="http://schemas.openxmlformats.org/presentationml/2006/main">
  <p:tag name="PA" val="v4.1.3"/>
</p:tagLst>
</file>

<file path=ppt/tags/tag21.xml><?xml version="1.0" encoding="utf-8"?>
<p:tagLst xmlns:p="http://schemas.openxmlformats.org/presentationml/2006/main">
  <p:tag name="PA" val="v4.1.3"/>
</p:tagLst>
</file>

<file path=ppt/tags/tag22.xml><?xml version="1.0" encoding="utf-8"?>
<p:tagLst xmlns:p="http://schemas.openxmlformats.org/presentationml/2006/main">
  <p:tag name="PA" val="v4.1.3"/>
</p:tagLst>
</file>

<file path=ppt/tags/tag23.xml><?xml version="1.0" encoding="utf-8"?>
<p:tagLst xmlns:p="http://schemas.openxmlformats.org/presentationml/2006/main">
  <p:tag name="PA" val="v4.1.3"/>
</p:tagLst>
</file>

<file path=ppt/tags/tag24.xml><?xml version="1.0" encoding="utf-8"?>
<p:tagLst xmlns:p="http://schemas.openxmlformats.org/presentationml/2006/main">
  <p:tag name="PA" val="v4.1.3"/>
</p:tagLst>
</file>

<file path=ppt/tags/tag25.xml><?xml version="1.0" encoding="utf-8"?>
<p:tagLst xmlns:p="http://schemas.openxmlformats.org/presentationml/2006/main">
  <p:tag name="PA" val="v4.1.3"/>
</p:tagLst>
</file>

<file path=ppt/tags/tag26.xml><?xml version="1.0" encoding="utf-8"?>
<p:tagLst xmlns:p="http://schemas.openxmlformats.org/presentationml/2006/main">
  <p:tag name="PA" val="v4.1.3"/>
</p:tagLst>
</file>

<file path=ppt/tags/tag27.xml><?xml version="1.0" encoding="utf-8"?>
<p:tagLst xmlns:p="http://schemas.openxmlformats.org/presentationml/2006/main">
  <p:tag name="PA" val="v4.1.3"/>
</p:tagLst>
</file>

<file path=ppt/tags/tag28.xml><?xml version="1.0" encoding="utf-8"?>
<p:tagLst xmlns:p="http://schemas.openxmlformats.org/presentationml/2006/main">
  <p:tag name="PA" val="v4.1.3"/>
</p:tagLst>
</file>

<file path=ppt/tags/tag29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30.xml><?xml version="1.0" encoding="utf-8"?>
<p:tagLst xmlns:p="http://schemas.openxmlformats.org/presentationml/2006/main">
  <p:tag name="PA" val="v4.1.3"/>
</p:tagLst>
</file>

<file path=ppt/tags/tag31.xml><?xml version="1.0" encoding="utf-8"?>
<p:tagLst xmlns:p="http://schemas.openxmlformats.org/presentationml/2006/main">
  <p:tag name="PA" val="v4.1.3"/>
</p:tagLst>
</file>

<file path=ppt/tags/tag32.xml><?xml version="1.0" encoding="utf-8"?>
<p:tagLst xmlns:p="http://schemas.openxmlformats.org/presentationml/2006/main">
  <p:tag name="PA" val="v4.1.3"/>
</p:tagLst>
</file>

<file path=ppt/tags/tag33.xml><?xml version="1.0" encoding="utf-8"?>
<p:tagLst xmlns:p="http://schemas.openxmlformats.org/presentationml/2006/main">
  <p:tag name="PA" val="v4.1.3"/>
</p:tagLst>
</file>

<file path=ppt/tags/tag34.xml><?xml version="1.0" encoding="utf-8"?>
<p:tagLst xmlns:p="http://schemas.openxmlformats.org/presentationml/2006/main">
  <p:tag name="PA" val="v4.1.3"/>
</p:tagLst>
</file>

<file path=ppt/tags/tag35.xml><?xml version="1.0" encoding="utf-8"?>
<p:tagLst xmlns:p="http://schemas.openxmlformats.org/presentationml/2006/main">
  <p:tag name="PA" val="v4.1.3"/>
</p:tagLst>
</file>

<file path=ppt/tags/tag36.xml><?xml version="1.0" encoding="utf-8"?>
<p:tagLst xmlns:p="http://schemas.openxmlformats.org/presentationml/2006/main">
  <p:tag name="PA" val="v4.1.3"/>
</p:tagLst>
</file>

<file path=ppt/tags/tag37.xml><?xml version="1.0" encoding="utf-8"?>
<p:tagLst xmlns:p="http://schemas.openxmlformats.org/presentationml/2006/main">
  <p:tag name="PA" val="v4.1.3"/>
</p:tagLst>
</file>

<file path=ppt/tags/tag38.xml><?xml version="1.0" encoding="utf-8"?>
<p:tagLst xmlns:p="http://schemas.openxmlformats.org/presentationml/2006/main">
  <p:tag name="PA" val="v4.1.3"/>
</p:tagLst>
</file>

<file path=ppt/tags/tag39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40.xml><?xml version="1.0" encoding="utf-8"?>
<p:tagLst xmlns:p="http://schemas.openxmlformats.org/presentationml/2006/main">
  <p:tag name="PA" val="v4.1.3"/>
</p:tagLst>
</file>

<file path=ppt/tags/tag41.xml><?xml version="1.0" encoding="utf-8"?>
<p:tagLst xmlns:p="http://schemas.openxmlformats.org/presentationml/2006/main">
  <p:tag name="PA" val="v4.1.3"/>
</p:tagLst>
</file>

<file path=ppt/tags/tag42.xml><?xml version="1.0" encoding="utf-8"?>
<p:tagLst xmlns:p="http://schemas.openxmlformats.org/presentationml/2006/main">
  <p:tag name="PA" val="v4.1.3"/>
</p:tagLst>
</file>

<file path=ppt/tags/tag43.xml><?xml version="1.0" encoding="utf-8"?>
<p:tagLst xmlns:p="http://schemas.openxmlformats.org/presentationml/2006/main">
  <p:tag name="PA" val="v4.1.3"/>
</p:tagLst>
</file>

<file path=ppt/tags/tag44.xml><?xml version="1.0" encoding="utf-8"?>
<p:tagLst xmlns:p="http://schemas.openxmlformats.org/presentationml/2006/main">
  <p:tag name="PA" val="v4.1.3"/>
</p:tagLst>
</file>

<file path=ppt/tags/tag45.xml><?xml version="1.0" encoding="utf-8"?>
<p:tagLst xmlns:p="http://schemas.openxmlformats.org/presentationml/2006/main">
  <p:tag name="PA" val="v4.1.3"/>
</p:tagLst>
</file>

<file path=ppt/tags/tag46.xml><?xml version="1.0" encoding="utf-8"?>
<p:tagLst xmlns:p="http://schemas.openxmlformats.org/presentationml/2006/main">
  <p:tag name="PA" val="v4.1.3"/>
</p:tagLst>
</file>

<file path=ppt/tags/tag47.xml><?xml version="1.0" encoding="utf-8"?>
<p:tagLst xmlns:p="http://schemas.openxmlformats.org/presentationml/2006/main">
  <p:tag name="PA" val="v4.1.3"/>
</p:tagLst>
</file>

<file path=ppt/tags/tag48.xml><?xml version="1.0" encoding="utf-8"?>
<p:tagLst xmlns:p="http://schemas.openxmlformats.org/presentationml/2006/main">
  <p:tag name="PA" val="v4.1.3"/>
</p:tagLst>
</file>

<file path=ppt/tags/tag49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50.xml><?xml version="1.0" encoding="utf-8"?>
<p:tagLst xmlns:p="http://schemas.openxmlformats.org/presentationml/2006/main">
  <p:tag name="PA" val="v4.1.3"/>
</p:tagLst>
</file>

<file path=ppt/tags/tag51.xml><?xml version="1.0" encoding="utf-8"?>
<p:tagLst xmlns:p="http://schemas.openxmlformats.org/presentationml/2006/main">
  <p:tag name="PA" val="v4.1.3"/>
</p:tagLst>
</file>

<file path=ppt/tags/tag52.xml><?xml version="1.0" encoding="utf-8"?>
<p:tagLst xmlns:p="http://schemas.openxmlformats.org/presentationml/2006/main">
  <p:tag name="PA" val="v4.1.3"/>
</p:tagLst>
</file>

<file path=ppt/tags/tag53.xml><?xml version="1.0" encoding="utf-8"?>
<p:tagLst xmlns:p="http://schemas.openxmlformats.org/presentationml/2006/main">
  <p:tag name="PA" val="v4.1.3"/>
</p:tagLst>
</file>

<file path=ppt/tags/tag54.xml><?xml version="1.0" encoding="utf-8"?>
<p:tagLst xmlns:p="http://schemas.openxmlformats.org/presentationml/2006/main">
  <p:tag name="PA" val="v4.1.3"/>
</p:tagLst>
</file>

<file path=ppt/tags/tag55.xml><?xml version="1.0" encoding="utf-8"?>
<p:tagLst xmlns:p="http://schemas.openxmlformats.org/presentationml/2006/main">
  <p:tag name="PA" val="v4.1.3"/>
</p:tagLst>
</file>

<file path=ppt/tags/tag56.xml><?xml version="1.0" encoding="utf-8"?>
<p:tagLst xmlns:p="http://schemas.openxmlformats.org/presentationml/2006/main">
  <p:tag name="PA" val="v4.1.3"/>
</p:tagLst>
</file>

<file path=ppt/tags/tag57.xml><?xml version="1.0" encoding="utf-8"?>
<p:tagLst xmlns:p="http://schemas.openxmlformats.org/presentationml/2006/main">
  <p:tag name="PA" val="v4.1.3"/>
</p:tagLst>
</file>

<file path=ppt/tags/tag58.xml><?xml version="1.0" encoding="utf-8"?>
<p:tagLst xmlns:p="http://schemas.openxmlformats.org/presentationml/2006/main">
  <p:tag name="PA" val="v4.1.3"/>
</p:tagLst>
</file>

<file path=ppt/tags/tag59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PA" val="v4.1.3"/>
</p:tagLst>
</file>

<file path=ppt/tags/tag60.xml><?xml version="1.0" encoding="utf-8"?>
<p:tagLst xmlns:p="http://schemas.openxmlformats.org/presentationml/2006/main">
  <p:tag name="PA" val="v4.1.3"/>
</p:tagLst>
</file>

<file path=ppt/tags/tag61.xml><?xml version="1.0" encoding="utf-8"?>
<p:tagLst xmlns:p="http://schemas.openxmlformats.org/presentationml/2006/main">
  <p:tag name="PA" val="v4.1.3"/>
</p:tagLst>
</file>

<file path=ppt/tags/tag62.xml><?xml version="1.0" encoding="utf-8"?>
<p:tagLst xmlns:p="http://schemas.openxmlformats.org/presentationml/2006/main">
  <p:tag name="PA" val="v4.1.3"/>
</p:tagLst>
</file>

<file path=ppt/tags/tag63.xml><?xml version="1.0" encoding="utf-8"?>
<p:tagLst xmlns:p="http://schemas.openxmlformats.org/presentationml/2006/main">
  <p:tag name="PA" val="v4.1.3"/>
</p:tagLst>
</file>

<file path=ppt/tags/tag64.xml><?xml version="1.0" encoding="utf-8"?>
<p:tagLst xmlns:p="http://schemas.openxmlformats.org/presentationml/2006/main">
  <p:tag name="PA" val="v4.1.3"/>
</p:tagLst>
</file>

<file path=ppt/tags/tag65.xml><?xml version="1.0" encoding="utf-8"?>
<p:tagLst xmlns:p="http://schemas.openxmlformats.org/presentationml/2006/main">
  <p:tag name="PA" val="v4.1.3"/>
</p:tagLst>
</file>

<file path=ppt/tags/tag66.xml><?xml version="1.0" encoding="utf-8"?>
<p:tagLst xmlns:p="http://schemas.openxmlformats.org/presentationml/2006/main">
  <p:tag name="PA" val="v4.1.3"/>
</p:tagLst>
</file>

<file path=ppt/tags/tag67.xml><?xml version="1.0" encoding="utf-8"?>
<p:tagLst xmlns:p="http://schemas.openxmlformats.org/presentationml/2006/main">
  <p:tag name="PA" val="v4.1.3"/>
</p:tagLst>
</file>

<file path=ppt/tags/tag68.xml><?xml version="1.0" encoding="utf-8"?>
<p:tagLst xmlns:p="http://schemas.openxmlformats.org/presentationml/2006/main">
  <p:tag name="PA" val="v4.1.3"/>
</p:tagLst>
</file>

<file path=ppt/tags/tag69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PA" val="v4.1.3"/>
</p:tagLst>
</file>

<file path=ppt/tags/tag70.xml><?xml version="1.0" encoding="utf-8"?>
<p:tagLst xmlns:p="http://schemas.openxmlformats.org/presentationml/2006/main">
  <p:tag name="PA" val="v4.1.3"/>
</p:tagLst>
</file>

<file path=ppt/tags/tag71.xml><?xml version="1.0" encoding="utf-8"?>
<p:tagLst xmlns:p="http://schemas.openxmlformats.org/presentationml/2006/main">
  <p:tag name="PA" val="v4.1.3"/>
</p:tagLst>
</file>

<file path=ppt/tags/tag72.xml><?xml version="1.0" encoding="utf-8"?>
<p:tagLst xmlns:p="http://schemas.openxmlformats.org/presentationml/2006/main">
  <p:tag name="PA" val="v4.1.3"/>
</p:tagLst>
</file>

<file path=ppt/tags/tag73.xml><?xml version="1.0" encoding="utf-8"?>
<p:tagLst xmlns:p="http://schemas.openxmlformats.org/presentationml/2006/main">
  <p:tag name="PA" val="v4.1.3"/>
</p:tagLst>
</file>

<file path=ppt/tags/tag74.xml><?xml version="1.0" encoding="utf-8"?>
<p:tagLst xmlns:p="http://schemas.openxmlformats.org/presentationml/2006/main">
  <p:tag name="PA" val="v4.1.3"/>
</p:tagLst>
</file>

<file path=ppt/tags/tag75.xml><?xml version="1.0" encoding="utf-8"?>
<p:tagLst xmlns:p="http://schemas.openxmlformats.org/presentationml/2006/main">
  <p:tag name="PA" val="v4.1.3"/>
</p:tagLst>
</file>

<file path=ppt/tags/tag76.xml><?xml version="1.0" encoding="utf-8"?>
<p:tagLst xmlns:p="http://schemas.openxmlformats.org/presentationml/2006/main">
  <p:tag name="PA" val="v4.1.3"/>
</p:tagLst>
</file>

<file path=ppt/tags/tag77.xml><?xml version="1.0" encoding="utf-8"?>
<p:tagLst xmlns:p="http://schemas.openxmlformats.org/presentationml/2006/main">
  <p:tag name="PA" val="v4.1.3"/>
</p:tagLst>
</file>

<file path=ppt/tags/tag78.xml><?xml version="1.0" encoding="utf-8"?>
<p:tagLst xmlns:p="http://schemas.openxmlformats.org/presentationml/2006/main">
  <p:tag name="PA" val="v4.1.3"/>
</p:tagLst>
</file>

<file path=ppt/tags/tag79.xml><?xml version="1.0" encoding="utf-8"?>
<p:tagLst xmlns:p="http://schemas.openxmlformats.org/presentationml/2006/main">
  <p:tag name="PA" val="v4.1.3"/>
</p:tagLst>
</file>

<file path=ppt/tags/tag8.xml><?xml version="1.0" encoding="utf-8"?>
<p:tagLst xmlns:p="http://schemas.openxmlformats.org/presentationml/2006/main">
  <p:tag name="PA" val="v4.1.3"/>
</p:tagLst>
</file>

<file path=ppt/tags/tag80.xml><?xml version="1.0" encoding="utf-8"?>
<p:tagLst xmlns:p="http://schemas.openxmlformats.org/presentationml/2006/main">
  <p:tag name="PA" val="v4.1.3"/>
</p:tagLst>
</file>

<file path=ppt/tags/tag81.xml><?xml version="1.0" encoding="utf-8"?>
<p:tagLst xmlns:p="http://schemas.openxmlformats.org/presentationml/2006/main">
  <p:tag name="PA" val="v4.1.3"/>
</p:tagLst>
</file>

<file path=ppt/tags/tag82.xml><?xml version="1.0" encoding="utf-8"?>
<p:tagLst xmlns:p="http://schemas.openxmlformats.org/presentationml/2006/main">
  <p:tag name="PA" val="v4.1.3"/>
</p:tagLst>
</file>

<file path=ppt/tags/tag83.xml><?xml version="1.0" encoding="utf-8"?>
<p:tagLst xmlns:p="http://schemas.openxmlformats.org/presentationml/2006/main">
  <p:tag name="PA" val="v4.1.3"/>
</p:tagLst>
</file>

<file path=ppt/tags/tag84.xml><?xml version="1.0" encoding="utf-8"?>
<p:tagLst xmlns:p="http://schemas.openxmlformats.org/presentationml/2006/main">
  <p:tag name="PA" val="v4.1.3"/>
</p:tagLst>
</file>

<file path=ppt/tags/tag85.xml><?xml version="1.0" encoding="utf-8"?>
<p:tagLst xmlns:p="http://schemas.openxmlformats.org/presentationml/2006/main">
  <p:tag name="PA" val="v4.1.3"/>
</p:tagLst>
</file>

<file path=ppt/tags/tag86.xml><?xml version="1.0" encoding="utf-8"?>
<p:tagLst xmlns:p="http://schemas.openxmlformats.org/presentationml/2006/main">
  <p:tag name="PA" val="v4.1.3"/>
</p:tagLst>
</file>

<file path=ppt/tags/tag87.xml><?xml version="1.0" encoding="utf-8"?>
<p:tagLst xmlns:p="http://schemas.openxmlformats.org/presentationml/2006/main">
  <p:tag name="PA" val="v4.1.3"/>
</p:tagLst>
</file>

<file path=ppt/tags/tag88.xml><?xml version="1.0" encoding="utf-8"?>
<p:tagLst xmlns:p="http://schemas.openxmlformats.org/presentationml/2006/main">
  <p:tag name="PA" val="v4.1.3"/>
</p:tagLst>
</file>

<file path=ppt/tags/tag89.xml><?xml version="1.0" encoding="utf-8"?>
<p:tagLst xmlns:p="http://schemas.openxmlformats.org/presentationml/2006/main">
  <p:tag name="PA" val="v4.1.3"/>
</p:tagLst>
</file>

<file path=ppt/tags/tag9.xml><?xml version="1.0" encoding="utf-8"?>
<p:tagLst xmlns:p="http://schemas.openxmlformats.org/presentationml/2006/main">
  <p:tag name="PA" val="v4.1.3"/>
</p:tagLst>
</file>

<file path=ppt/tags/tag90.xml><?xml version="1.0" encoding="utf-8"?>
<p:tagLst xmlns:p="http://schemas.openxmlformats.org/presentationml/2006/main">
  <p:tag name="PA" val="v4.1.3"/>
</p:tagLst>
</file>

<file path=ppt/tags/tag91.xml><?xml version="1.0" encoding="utf-8"?>
<p:tagLst xmlns:p="http://schemas.openxmlformats.org/presentationml/2006/main">
  <p:tag name="PA" val="v4.1.3"/>
</p:tagLst>
</file>

<file path=ppt/tags/tag92.xml><?xml version="1.0" encoding="utf-8"?>
<p:tagLst xmlns:p="http://schemas.openxmlformats.org/presentationml/2006/main">
  <p:tag name="PA" val="v4.1.3"/>
</p:tagLst>
</file>

<file path=ppt/tags/tag93.xml><?xml version="1.0" encoding="utf-8"?>
<p:tagLst xmlns:p="http://schemas.openxmlformats.org/presentationml/2006/main">
  <p:tag name="PA" val="v4.1.3"/>
</p:tagLst>
</file>

<file path=ppt/tags/tag94.xml><?xml version="1.0" encoding="utf-8"?>
<p:tagLst xmlns:p="http://schemas.openxmlformats.org/presentationml/2006/main">
  <p:tag name="PA" val="v4.1.3"/>
</p:tagLst>
</file>

<file path=ppt/tags/tag95.xml><?xml version="1.0" encoding="utf-8"?>
<p:tagLst xmlns:p="http://schemas.openxmlformats.org/presentationml/2006/main">
  <p:tag name="PA" val="v4.1.3"/>
</p:tagLst>
</file>

<file path=ppt/tags/tag96.xml><?xml version="1.0" encoding="utf-8"?>
<p:tagLst xmlns:p="http://schemas.openxmlformats.org/presentationml/2006/main">
  <p:tag name="PA" val="v4.1.3"/>
</p:tagLst>
</file>

<file path=ppt/tags/tag97.xml><?xml version="1.0" encoding="utf-8"?>
<p:tagLst xmlns:p="http://schemas.openxmlformats.org/presentationml/2006/main">
  <p:tag name="PA" val="v4.1.3"/>
</p:tagLst>
</file>

<file path=ppt/tags/tag98.xml><?xml version="1.0" encoding="utf-8"?>
<p:tagLst xmlns:p="http://schemas.openxmlformats.org/presentationml/2006/main">
  <p:tag name="PA" val="v4.1.3"/>
</p:tagLst>
</file>

<file path=ppt/tags/tag9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wrap="none" lIns="91440" tIns="45720" rIns="91440" bIns="45720">
        <a:spAutoFit/>
      </a:bodyPr>
      <a:lstStyle>
        <a:defPPr algn="ctr">
          <a:defRPr sz="5400" b="1" cap="none" spc="0" smtClean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wrap="none" lIns="91440" tIns="45720" rIns="91440" bIns="45720">
        <a:spAutoFit/>
      </a:bodyPr>
      <a:lstStyle>
        <a:defPPr algn="ctr">
          <a:defRPr sz="5400" b="1" cap="none" spc="0" smtClean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1236</Words>
  <Application>WPS 演示</Application>
  <PresentationFormat>自定义</PresentationFormat>
  <Paragraphs>244</Paragraphs>
  <Slides>17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36" baseType="lpstr">
      <vt:lpstr>Arial</vt:lpstr>
      <vt:lpstr>宋体</vt:lpstr>
      <vt:lpstr>Wingdings</vt:lpstr>
      <vt:lpstr>微软雅黑</vt:lpstr>
      <vt:lpstr>Calibri</vt:lpstr>
      <vt:lpstr>思源黑体 CN Heavy</vt:lpstr>
      <vt:lpstr>黑体</vt:lpstr>
      <vt:lpstr>Times New Roman</vt:lpstr>
      <vt:lpstr>Clear Sans Light</vt:lpstr>
      <vt:lpstr>Yu Gothic UI Light</vt:lpstr>
      <vt:lpstr>Impact</vt:lpstr>
      <vt:lpstr>Arial Unicode MS</vt:lpstr>
      <vt:lpstr>等线</vt:lpstr>
      <vt:lpstr>Source Sans Pro</vt:lpstr>
      <vt:lpstr>Roboto Condensed</vt:lpstr>
      <vt:lpstr>等线 Light</vt:lpstr>
      <vt:lpstr>Office 主题​​</vt:lpstr>
      <vt:lpstr>1_Office 主题​​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category>锐旗设计;https://9ppt.taobao.com</cp:category>
  <cp:lastModifiedBy>Administrator</cp:lastModifiedBy>
  <cp:revision>397</cp:revision>
  <dcterms:created xsi:type="dcterms:W3CDTF">2016-08-30T15:34:00Z</dcterms:created>
  <dcterms:modified xsi:type="dcterms:W3CDTF">2019-05-21T09:33:19Z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2052-11.1.0.8661</vt:lpwstr>
  </property>
</Properties>
</file>