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91" r:id="rId3"/>
    <p:sldId id="430" r:id="rId4"/>
    <p:sldId id="448" r:id="rId5"/>
    <p:sldId id="429" r:id="rId6"/>
    <p:sldId id="435" r:id="rId7"/>
    <p:sldId id="436" r:id="rId8"/>
    <p:sldId id="437" r:id="rId9"/>
    <p:sldId id="446" r:id="rId10"/>
    <p:sldId id="427" r:id="rId11"/>
    <p:sldId id="440" r:id="rId12"/>
    <p:sldId id="365" r:id="rId13"/>
    <p:sldId id="421" r:id="rId14"/>
    <p:sldId id="431" r:id="rId15"/>
    <p:sldId id="433" r:id="rId16"/>
    <p:sldId id="432" r:id="rId17"/>
    <p:sldId id="441" r:id="rId18"/>
    <p:sldId id="447" r:id="rId19"/>
    <p:sldId id="44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0" autoAdjust="0"/>
    <p:restoredTop sz="94368" autoAdjust="0"/>
  </p:normalViewPr>
  <p:slideViewPr>
    <p:cSldViewPr snapToGrid="0" showGuides="1">
      <p:cViewPr varScale="1">
        <p:scale>
          <a:sx n="119" d="100"/>
          <a:sy n="119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75052-982A-F248-8878-992D91936CE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2A510C-B3EB-B742-8A9B-2B5A60FB07B1}">
      <dgm:prSet phldrT="[文本]"/>
      <dgm:spPr/>
      <dgm:t>
        <a:bodyPr/>
        <a:lstStyle/>
        <a:p>
          <a:r>
            <a:rPr lang="en-US" altLang="zh-CN" dirty="0" smtClean="0"/>
            <a:t>2015</a:t>
          </a:r>
          <a:endParaRPr lang="zh-CN" altLang="en-US" dirty="0"/>
        </a:p>
      </dgm:t>
    </dgm:pt>
    <dgm:pt modelId="{829C37CD-4FAF-B243-87D1-95679BD87D26}" type="parTrans" cxnId="{375E048D-0B43-2D4F-B8B6-393582FAEB4C}">
      <dgm:prSet/>
      <dgm:spPr/>
      <dgm:t>
        <a:bodyPr/>
        <a:lstStyle/>
        <a:p>
          <a:endParaRPr lang="zh-CN" altLang="en-US"/>
        </a:p>
      </dgm:t>
    </dgm:pt>
    <dgm:pt modelId="{152EB6C4-2787-2442-8A7C-CB7B2AF1C01C}" type="sibTrans" cxnId="{375E048D-0B43-2D4F-B8B6-393582FAEB4C}">
      <dgm:prSet/>
      <dgm:spPr/>
      <dgm:t>
        <a:bodyPr/>
        <a:lstStyle/>
        <a:p>
          <a:endParaRPr lang="zh-CN" altLang="en-US"/>
        </a:p>
      </dgm:t>
    </dgm:pt>
    <dgm:pt modelId="{2B45F793-2347-EE4B-937B-747EABE898C6}">
      <dgm:prSet phldrT="[文本]"/>
      <dgm:spPr/>
      <dgm:t>
        <a:bodyPr/>
        <a:lstStyle/>
        <a:p>
          <a:r>
            <a:rPr lang="en-US" altLang="en-US" dirty="0" smtClean="0"/>
            <a:t>Flutter</a:t>
          </a:r>
          <a:r>
            <a:rPr lang="zh-CN" altLang="en-US" dirty="0" smtClean="0"/>
            <a:t>的前身“</a:t>
          </a:r>
          <a:r>
            <a:rPr lang="en-US" altLang="en-US" dirty="0" smtClean="0"/>
            <a:t>Sky”</a:t>
          </a:r>
          <a:r>
            <a:rPr lang="zh-CN" altLang="en-US" dirty="0" smtClean="0"/>
            <a:t>，运行在</a:t>
          </a:r>
          <a:r>
            <a:rPr lang="en-US" altLang="en-US" dirty="0" smtClean="0"/>
            <a:t>Android</a:t>
          </a:r>
          <a:r>
            <a:rPr lang="zh-CN" altLang="en-US" dirty="0" smtClean="0"/>
            <a:t>操作系统上。</a:t>
          </a:r>
          <a:endParaRPr lang="zh-CN" altLang="en-US" dirty="0"/>
        </a:p>
      </dgm:t>
    </dgm:pt>
    <dgm:pt modelId="{D6676B8C-D2CD-BB40-BF81-219CFB435A7C}" type="parTrans" cxnId="{092CE9E9-6A74-E647-8035-3FAA8101A81C}">
      <dgm:prSet/>
      <dgm:spPr/>
      <dgm:t>
        <a:bodyPr/>
        <a:lstStyle/>
        <a:p>
          <a:endParaRPr lang="zh-CN" altLang="en-US"/>
        </a:p>
      </dgm:t>
    </dgm:pt>
    <dgm:pt modelId="{3D09590F-4B4D-774C-90FE-4B0FD683ED3F}" type="sibTrans" cxnId="{092CE9E9-6A74-E647-8035-3FAA8101A81C}">
      <dgm:prSet/>
      <dgm:spPr/>
      <dgm:t>
        <a:bodyPr/>
        <a:lstStyle/>
        <a:p>
          <a:endParaRPr lang="zh-CN" altLang="en-US"/>
        </a:p>
      </dgm:t>
    </dgm:pt>
    <dgm:pt modelId="{8690DAFD-B80A-2D45-AFEA-EA66675822C0}">
      <dgm:prSet phldrT="[文本]"/>
      <dgm:spPr/>
      <dgm:t>
        <a:bodyPr/>
        <a:lstStyle/>
        <a:p>
          <a:r>
            <a:rPr lang="en-US" altLang="zh-CN" dirty="0" smtClean="0"/>
            <a:t>2018</a:t>
          </a:r>
          <a:endParaRPr lang="zh-CN" altLang="en-US" dirty="0" smtClean="0"/>
        </a:p>
        <a:p>
          <a:r>
            <a:rPr lang="en-US" altLang="zh-CN" dirty="0" smtClean="0"/>
            <a:t>2/27</a:t>
          </a:r>
          <a:endParaRPr lang="zh-CN" altLang="en-US" dirty="0"/>
        </a:p>
      </dgm:t>
    </dgm:pt>
    <dgm:pt modelId="{11501635-ACA6-8F42-9044-DD5BB6112F0D}" type="parTrans" cxnId="{99DBF6B7-9B1D-D449-8464-A53D197D18F3}">
      <dgm:prSet/>
      <dgm:spPr/>
      <dgm:t>
        <a:bodyPr/>
        <a:lstStyle/>
        <a:p>
          <a:endParaRPr lang="zh-CN" altLang="en-US"/>
        </a:p>
      </dgm:t>
    </dgm:pt>
    <dgm:pt modelId="{BE39F841-3F87-1C49-85EF-DC57277EABBE}" type="sibTrans" cxnId="{99DBF6B7-9B1D-D449-8464-A53D197D18F3}">
      <dgm:prSet/>
      <dgm:spPr/>
      <dgm:t>
        <a:bodyPr/>
        <a:lstStyle/>
        <a:p>
          <a:endParaRPr lang="zh-CN" altLang="en-US"/>
        </a:p>
      </dgm:t>
    </dgm:pt>
    <dgm:pt modelId="{D4BD3B8D-4BDF-0945-8DAE-27894031FE8F}">
      <dgm:prSet phldrT="[文本]"/>
      <dgm:spPr/>
      <dgm:t>
        <a:bodyPr/>
        <a:lstStyle/>
        <a:p>
          <a:r>
            <a:rPr lang="en-US" altLang="en-US" dirty="0" smtClean="0"/>
            <a:t>Flutter Beta1</a:t>
          </a:r>
          <a:r>
            <a:rPr lang="zh-CN" altLang="en-US" dirty="0" smtClean="0"/>
            <a:t>版本于</a:t>
          </a:r>
          <a:r>
            <a:rPr lang="en-US" altLang="en-US" dirty="0" smtClean="0"/>
            <a:t>2018</a:t>
          </a:r>
          <a:r>
            <a:rPr lang="zh-CN" altLang="en-US" dirty="0" smtClean="0"/>
            <a:t>年</a:t>
          </a:r>
          <a:r>
            <a:rPr lang="en-US" altLang="en-US" dirty="0" smtClean="0"/>
            <a:t>2</a:t>
          </a:r>
          <a:r>
            <a:rPr lang="zh-CN" altLang="en-US" dirty="0" smtClean="0"/>
            <a:t>月</a:t>
          </a:r>
          <a:r>
            <a:rPr lang="en-US" altLang="en-US" dirty="0" smtClean="0"/>
            <a:t>27</a:t>
          </a:r>
          <a:r>
            <a:rPr lang="zh-CN" altLang="en-US" dirty="0" smtClean="0"/>
            <a:t>日在</a:t>
          </a:r>
          <a:r>
            <a:rPr lang="en-US" altLang="en-US" dirty="0" smtClean="0"/>
            <a:t>2018 </a:t>
          </a:r>
          <a:r>
            <a:rPr lang="zh-CN" altLang="en-US" dirty="0" smtClean="0"/>
            <a:t>世界移动大会公布</a:t>
          </a:r>
          <a:endParaRPr lang="zh-CN" altLang="en-US" dirty="0"/>
        </a:p>
      </dgm:t>
    </dgm:pt>
    <dgm:pt modelId="{2F17903C-1751-9043-9B4F-0CC19429CA37}" type="parTrans" cxnId="{BE80B3B4-04CF-1443-8337-9653AF888503}">
      <dgm:prSet/>
      <dgm:spPr/>
      <dgm:t>
        <a:bodyPr/>
        <a:lstStyle/>
        <a:p>
          <a:endParaRPr lang="zh-CN" altLang="en-US"/>
        </a:p>
      </dgm:t>
    </dgm:pt>
    <dgm:pt modelId="{0E360184-7464-F940-BBBB-02C73ED00A90}" type="sibTrans" cxnId="{BE80B3B4-04CF-1443-8337-9653AF888503}">
      <dgm:prSet/>
      <dgm:spPr/>
      <dgm:t>
        <a:bodyPr/>
        <a:lstStyle/>
        <a:p>
          <a:endParaRPr lang="zh-CN" altLang="en-US"/>
        </a:p>
      </dgm:t>
    </dgm:pt>
    <dgm:pt modelId="{DFD6C0F8-9CB7-2E4C-8EE8-9B2F87E1364C}">
      <dgm:prSet phldrT="[文本]"/>
      <dgm:spPr/>
      <dgm:t>
        <a:bodyPr/>
        <a:lstStyle/>
        <a:p>
          <a:r>
            <a:rPr lang="en-US" altLang="zh-CN" dirty="0" smtClean="0"/>
            <a:t>2018</a:t>
          </a:r>
        </a:p>
        <a:p>
          <a:r>
            <a:rPr lang="en-US" altLang="zh-CN" dirty="0" smtClean="0"/>
            <a:t>12/5</a:t>
          </a:r>
          <a:endParaRPr lang="zh-CN" altLang="en-US" dirty="0"/>
        </a:p>
      </dgm:t>
    </dgm:pt>
    <dgm:pt modelId="{1A944598-DD87-D24F-813B-B1E6724E69BD}" type="parTrans" cxnId="{9552945B-6DA8-1A41-97A0-535E5EC60746}">
      <dgm:prSet/>
      <dgm:spPr/>
      <dgm:t>
        <a:bodyPr/>
        <a:lstStyle/>
        <a:p>
          <a:endParaRPr lang="zh-CN" altLang="en-US"/>
        </a:p>
      </dgm:t>
    </dgm:pt>
    <dgm:pt modelId="{AC961BF1-7C43-8B42-9566-961D835A61E0}" type="sibTrans" cxnId="{9552945B-6DA8-1A41-97A0-535E5EC60746}">
      <dgm:prSet/>
      <dgm:spPr/>
      <dgm:t>
        <a:bodyPr/>
        <a:lstStyle/>
        <a:p>
          <a:endParaRPr lang="zh-CN" altLang="en-US"/>
        </a:p>
      </dgm:t>
    </dgm:pt>
    <dgm:pt modelId="{C33EB56B-D783-2C40-B067-1D6F9209D234}">
      <dgm:prSet phldrT="[文本]"/>
      <dgm:spPr/>
      <dgm:t>
        <a:bodyPr/>
        <a:lstStyle/>
        <a:p>
          <a:r>
            <a:rPr lang="en-US" altLang="en-US" dirty="0" smtClean="0"/>
            <a:t>Flutter Live 2018</a:t>
          </a:r>
          <a:r>
            <a:rPr lang="zh-CN" altLang="en-US" dirty="0" smtClean="0"/>
            <a:t>，</a:t>
          </a:r>
          <a:r>
            <a:rPr lang="de-DE" altLang="en-US" dirty="0" smtClean="0"/>
            <a:t>Google </a:t>
          </a:r>
          <a:r>
            <a:rPr lang="zh-CN" altLang="en-US" dirty="0" smtClean="0"/>
            <a:t>宣布 </a:t>
          </a:r>
          <a:r>
            <a:rPr lang="de-DE" altLang="en-US" dirty="0" err="1" smtClean="0"/>
            <a:t>Flutter</a:t>
          </a:r>
          <a:r>
            <a:rPr lang="de-DE" altLang="en-US" dirty="0" smtClean="0"/>
            <a:t> 1.0 </a:t>
          </a:r>
          <a:r>
            <a:rPr lang="zh-CN" altLang="en-US" dirty="0" smtClean="0"/>
            <a:t>正式发布</a:t>
          </a:r>
          <a:endParaRPr lang="zh-CN" altLang="en-US" dirty="0"/>
        </a:p>
      </dgm:t>
    </dgm:pt>
    <dgm:pt modelId="{342190DE-BB72-AB42-B143-9E37D2A7B490}" type="parTrans" cxnId="{A46A8F4D-F068-0149-A4B0-DFFB92B28998}">
      <dgm:prSet/>
      <dgm:spPr/>
      <dgm:t>
        <a:bodyPr/>
        <a:lstStyle/>
        <a:p>
          <a:endParaRPr lang="zh-CN" altLang="en-US"/>
        </a:p>
      </dgm:t>
    </dgm:pt>
    <dgm:pt modelId="{BBC12D96-F15A-484E-BDF1-87D1C85F7182}" type="sibTrans" cxnId="{A46A8F4D-F068-0149-A4B0-DFFB92B28998}">
      <dgm:prSet/>
      <dgm:spPr/>
      <dgm:t>
        <a:bodyPr/>
        <a:lstStyle/>
        <a:p>
          <a:endParaRPr lang="zh-CN" altLang="en-US"/>
        </a:p>
      </dgm:t>
    </dgm:pt>
    <dgm:pt modelId="{103283D7-EB26-C14E-997D-29C6D076AEB7}" type="pres">
      <dgm:prSet presAssocID="{73F75052-982A-F248-8878-992D91936CE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7DABDE-A6F4-6C4F-872C-30DC5948A65C}" type="pres">
      <dgm:prSet presAssocID="{982A510C-B3EB-B742-8A9B-2B5A60FB07B1}" presName="composite" presStyleCnt="0"/>
      <dgm:spPr/>
    </dgm:pt>
    <dgm:pt modelId="{F350EA1F-48A3-B343-8CC1-F3FE0434EF58}" type="pres">
      <dgm:prSet presAssocID="{982A510C-B3EB-B742-8A9B-2B5A60FB07B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39C14C-7C7D-0142-8DCA-39928251301D}" type="pres">
      <dgm:prSet presAssocID="{982A510C-B3EB-B742-8A9B-2B5A60FB07B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91993-C965-E445-A09D-F1AB4172821F}" type="pres">
      <dgm:prSet presAssocID="{152EB6C4-2787-2442-8A7C-CB7B2AF1C01C}" presName="sp" presStyleCnt="0"/>
      <dgm:spPr/>
    </dgm:pt>
    <dgm:pt modelId="{8F63BEF3-7994-E249-8CC4-84E6F4EFD2F4}" type="pres">
      <dgm:prSet presAssocID="{8690DAFD-B80A-2D45-AFEA-EA66675822C0}" presName="composite" presStyleCnt="0"/>
      <dgm:spPr/>
    </dgm:pt>
    <dgm:pt modelId="{445074D1-D35C-444F-BFEE-92EB747A3D5C}" type="pres">
      <dgm:prSet presAssocID="{8690DAFD-B80A-2D45-AFEA-EA66675822C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427DF-FC1F-8042-9D63-EECF429E1404}" type="pres">
      <dgm:prSet presAssocID="{8690DAFD-B80A-2D45-AFEA-EA66675822C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A1C2B-69E0-0D4C-A1D5-C82CD6F04473}" type="pres">
      <dgm:prSet presAssocID="{BE39F841-3F87-1C49-85EF-DC57277EABBE}" presName="sp" presStyleCnt="0"/>
      <dgm:spPr/>
    </dgm:pt>
    <dgm:pt modelId="{EDAD416F-C64B-6B44-AEC0-5F8F7E50E575}" type="pres">
      <dgm:prSet presAssocID="{DFD6C0F8-9CB7-2E4C-8EE8-9B2F87E1364C}" presName="composite" presStyleCnt="0"/>
      <dgm:spPr/>
    </dgm:pt>
    <dgm:pt modelId="{61156112-C0A4-574A-A81B-E12389A1AD33}" type="pres">
      <dgm:prSet presAssocID="{DFD6C0F8-9CB7-2E4C-8EE8-9B2F87E1364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BC53D-327A-844D-B2C5-0E02ACA57415}" type="pres">
      <dgm:prSet presAssocID="{DFD6C0F8-9CB7-2E4C-8EE8-9B2F87E1364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2CE9E9-6A74-E647-8035-3FAA8101A81C}" srcId="{982A510C-B3EB-B742-8A9B-2B5A60FB07B1}" destId="{2B45F793-2347-EE4B-937B-747EABE898C6}" srcOrd="0" destOrd="0" parTransId="{D6676B8C-D2CD-BB40-BF81-219CFB435A7C}" sibTransId="{3D09590F-4B4D-774C-90FE-4B0FD683ED3F}"/>
    <dgm:cxn modelId="{9552945B-6DA8-1A41-97A0-535E5EC60746}" srcId="{73F75052-982A-F248-8878-992D91936CED}" destId="{DFD6C0F8-9CB7-2E4C-8EE8-9B2F87E1364C}" srcOrd="2" destOrd="0" parTransId="{1A944598-DD87-D24F-813B-B1E6724E69BD}" sibTransId="{AC961BF1-7C43-8B42-9566-961D835A61E0}"/>
    <dgm:cxn modelId="{D4672DDE-8444-1D4A-91C7-C0289166E09A}" type="presOf" srcId="{8690DAFD-B80A-2D45-AFEA-EA66675822C0}" destId="{445074D1-D35C-444F-BFEE-92EB747A3D5C}" srcOrd="0" destOrd="0" presId="urn:microsoft.com/office/officeart/2005/8/layout/chevron2"/>
    <dgm:cxn modelId="{82D05329-D8DA-2748-BEB9-D3C1F5374B9D}" type="presOf" srcId="{C33EB56B-D783-2C40-B067-1D6F9209D234}" destId="{1AEBC53D-327A-844D-B2C5-0E02ACA57415}" srcOrd="0" destOrd="0" presId="urn:microsoft.com/office/officeart/2005/8/layout/chevron2"/>
    <dgm:cxn modelId="{AD191F9A-28F2-3642-A9D9-182798D6083C}" type="presOf" srcId="{D4BD3B8D-4BDF-0945-8DAE-27894031FE8F}" destId="{974427DF-FC1F-8042-9D63-EECF429E1404}" srcOrd="0" destOrd="0" presId="urn:microsoft.com/office/officeart/2005/8/layout/chevron2"/>
    <dgm:cxn modelId="{BE80B3B4-04CF-1443-8337-9653AF888503}" srcId="{8690DAFD-B80A-2D45-AFEA-EA66675822C0}" destId="{D4BD3B8D-4BDF-0945-8DAE-27894031FE8F}" srcOrd="0" destOrd="0" parTransId="{2F17903C-1751-9043-9B4F-0CC19429CA37}" sibTransId="{0E360184-7464-F940-BBBB-02C73ED00A90}"/>
    <dgm:cxn modelId="{A46A8F4D-F068-0149-A4B0-DFFB92B28998}" srcId="{DFD6C0F8-9CB7-2E4C-8EE8-9B2F87E1364C}" destId="{C33EB56B-D783-2C40-B067-1D6F9209D234}" srcOrd="0" destOrd="0" parTransId="{342190DE-BB72-AB42-B143-9E37D2A7B490}" sibTransId="{BBC12D96-F15A-484E-BDF1-87D1C85F7182}"/>
    <dgm:cxn modelId="{375E048D-0B43-2D4F-B8B6-393582FAEB4C}" srcId="{73F75052-982A-F248-8878-992D91936CED}" destId="{982A510C-B3EB-B742-8A9B-2B5A60FB07B1}" srcOrd="0" destOrd="0" parTransId="{829C37CD-4FAF-B243-87D1-95679BD87D26}" sibTransId="{152EB6C4-2787-2442-8A7C-CB7B2AF1C01C}"/>
    <dgm:cxn modelId="{99DBF6B7-9B1D-D449-8464-A53D197D18F3}" srcId="{73F75052-982A-F248-8878-992D91936CED}" destId="{8690DAFD-B80A-2D45-AFEA-EA66675822C0}" srcOrd="1" destOrd="0" parTransId="{11501635-ACA6-8F42-9044-DD5BB6112F0D}" sibTransId="{BE39F841-3F87-1C49-85EF-DC57277EABBE}"/>
    <dgm:cxn modelId="{3681A1E2-F394-814D-B18E-3F071DC93112}" type="presOf" srcId="{982A510C-B3EB-B742-8A9B-2B5A60FB07B1}" destId="{F350EA1F-48A3-B343-8CC1-F3FE0434EF58}" srcOrd="0" destOrd="0" presId="urn:microsoft.com/office/officeart/2005/8/layout/chevron2"/>
    <dgm:cxn modelId="{E561ED96-BB44-6A41-A657-6A42857D79C8}" type="presOf" srcId="{73F75052-982A-F248-8878-992D91936CED}" destId="{103283D7-EB26-C14E-997D-29C6D076AEB7}" srcOrd="0" destOrd="0" presId="urn:microsoft.com/office/officeart/2005/8/layout/chevron2"/>
    <dgm:cxn modelId="{7B8826D4-EB7D-7945-B3CF-38100DCC36FD}" type="presOf" srcId="{2B45F793-2347-EE4B-937B-747EABE898C6}" destId="{4339C14C-7C7D-0142-8DCA-39928251301D}" srcOrd="0" destOrd="0" presId="urn:microsoft.com/office/officeart/2005/8/layout/chevron2"/>
    <dgm:cxn modelId="{4A2590D7-BB62-5443-BF2B-A3398A503207}" type="presOf" srcId="{DFD6C0F8-9CB7-2E4C-8EE8-9B2F87E1364C}" destId="{61156112-C0A4-574A-A81B-E12389A1AD33}" srcOrd="0" destOrd="0" presId="urn:microsoft.com/office/officeart/2005/8/layout/chevron2"/>
    <dgm:cxn modelId="{50AC1C74-DA49-AA40-AFD1-07C4D124235A}" type="presParOf" srcId="{103283D7-EB26-C14E-997D-29C6D076AEB7}" destId="{007DABDE-A6F4-6C4F-872C-30DC5948A65C}" srcOrd="0" destOrd="0" presId="urn:microsoft.com/office/officeart/2005/8/layout/chevron2"/>
    <dgm:cxn modelId="{5997A04B-6F15-F54D-B4DA-433C07AB2A20}" type="presParOf" srcId="{007DABDE-A6F4-6C4F-872C-30DC5948A65C}" destId="{F350EA1F-48A3-B343-8CC1-F3FE0434EF58}" srcOrd="0" destOrd="0" presId="urn:microsoft.com/office/officeart/2005/8/layout/chevron2"/>
    <dgm:cxn modelId="{A8F5BF71-A67E-4545-8B65-A6E18BB07B32}" type="presParOf" srcId="{007DABDE-A6F4-6C4F-872C-30DC5948A65C}" destId="{4339C14C-7C7D-0142-8DCA-39928251301D}" srcOrd="1" destOrd="0" presId="urn:microsoft.com/office/officeart/2005/8/layout/chevron2"/>
    <dgm:cxn modelId="{D6395EB0-CB30-AA43-946A-23F758E6497B}" type="presParOf" srcId="{103283D7-EB26-C14E-997D-29C6D076AEB7}" destId="{1BC91993-C965-E445-A09D-F1AB4172821F}" srcOrd="1" destOrd="0" presId="urn:microsoft.com/office/officeart/2005/8/layout/chevron2"/>
    <dgm:cxn modelId="{2AF20FCE-FC6B-A744-A278-E58974718695}" type="presParOf" srcId="{103283D7-EB26-C14E-997D-29C6D076AEB7}" destId="{8F63BEF3-7994-E249-8CC4-84E6F4EFD2F4}" srcOrd="2" destOrd="0" presId="urn:microsoft.com/office/officeart/2005/8/layout/chevron2"/>
    <dgm:cxn modelId="{FFDE0253-CF4A-2B47-8BA5-6DF74E4618E5}" type="presParOf" srcId="{8F63BEF3-7994-E249-8CC4-84E6F4EFD2F4}" destId="{445074D1-D35C-444F-BFEE-92EB747A3D5C}" srcOrd="0" destOrd="0" presId="urn:microsoft.com/office/officeart/2005/8/layout/chevron2"/>
    <dgm:cxn modelId="{2D335A12-7180-F74F-9EEE-F31228D1A05C}" type="presParOf" srcId="{8F63BEF3-7994-E249-8CC4-84E6F4EFD2F4}" destId="{974427DF-FC1F-8042-9D63-EECF429E1404}" srcOrd="1" destOrd="0" presId="urn:microsoft.com/office/officeart/2005/8/layout/chevron2"/>
    <dgm:cxn modelId="{AD1AB81A-14AD-8048-B745-772740FF3E24}" type="presParOf" srcId="{103283D7-EB26-C14E-997D-29C6D076AEB7}" destId="{4C1A1C2B-69E0-0D4C-A1D5-C82CD6F04473}" srcOrd="3" destOrd="0" presId="urn:microsoft.com/office/officeart/2005/8/layout/chevron2"/>
    <dgm:cxn modelId="{39E02C6B-7832-C548-89FF-36A75BF3BE7F}" type="presParOf" srcId="{103283D7-EB26-C14E-997D-29C6D076AEB7}" destId="{EDAD416F-C64B-6B44-AEC0-5F8F7E50E575}" srcOrd="4" destOrd="0" presId="urn:microsoft.com/office/officeart/2005/8/layout/chevron2"/>
    <dgm:cxn modelId="{86F20421-A3F2-E345-BBB8-9B7EABF886D6}" type="presParOf" srcId="{EDAD416F-C64B-6B44-AEC0-5F8F7E50E575}" destId="{61156112-C0A4-574A-A81B-E12389A1AD33}" srcOrd="0" destOrd="0" presId="urn:microsoft.com/office/officeart/2005/8/layout/chevron2"/>
    <dgm:cxn modelId="{1D57B303-21F6-644F-AD7D-8D2725CFA60C}" type="presParOf" srcId="{EDAD416F-C64B-6B44-AEC0-5F8F7E50E575}" destId="{1AEBC53D-327A-844D-B2C5-0E02ACA574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0EA1F-48A3-B343-8CC1-F3FE0434EF58}">
      <dsp:nvSpPr>
        <dsp:cNvPr id="0" name=""/>
        <dsp:cNvSpPr/>
      </dsp:nvSpPr>
      <dsp:spPr>
        <a:xfrm rot="5400000">
          <a:off x="-204001" y="206036"/>
          <a:ext cx="1360006" cy="9520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2015</a:t>
          </a:r>
          <a:endParaRPr lang="zh-CN" altLang="en-US" sz="1000" kern="1200" dirty="0"/>
        </a:p>
      </dsp:txBody>
      <dsp:txXfrm rot="-5400000">
        <a:off x="0" y="478037"/>
        <a:ext cx="952004" cy="408002"/>
      </dsp:txXfrm>
    </dsp:sp>
    <dsp:sp modelId="{4339C14C-7C7D-0142-8DCA-39928251301D}">
      <dsp:nvSpPr>
        <dsp:cNvPr id="0" name=""/>
        <dsp:cNvSpPr/>
      </dsp:nvSpPr>
      <dsp:spPr>
        <a:xfrm rot="5400000">
          <a:off x="4805696" y="-3851656"/>
          <a:ext cx="884004" cy="8591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Flutter</a:t>
          </a:r>
          <a:r>
            <a:rPr lang="zh-CN" altLang="en-US" sz="2400" kern="1200" dirty="0" smtClean="0"/>
            <a:t>的前身“</a:t>
          </a:r>
          <a:r>
            <a:rPr lang="en-US" altLang="en-US" sz="2400" kern="1200" dirty="0" smtClean="0"/>
            <a:t>Sky”</a:t>
          </a:r>
          <a:r>
            <a:rPr lang="zh-CN" altLang="en-US" sz="2400" kern="1200" dirty="0" smtClean="0"/>
            <a:t>，运行在</a:t>
          </a:r>
          <a:r>
            <a:rPr lang="en-US" altLang="en-US" sz="2400" kern="1200" dirty="0" smtClean="0"/>
            <a:t>Android</a:t>
          </a:r>
          <a:r>
            <a:rPr lang="zh-CN" altLang="en-US" sz="2400" kern="1200" dirty="0" smtClean="0"/>
            <a:t>操作系统上。</a:t>
          </a:r>
          <a:endParaRPr lang="zh-CN" altLang="en-US" sz="2400" kern="1200" dirty="0"/>
        </a:p>
      </dsp:txBody>
      <dsp:txXfrm rot="-5400000">
        <a:off x="952005" y="45189"/>
        <a:ext cx="8548233" cy="797696"/>
      </dsp:txXfrm>
    </dsp:sp>
    <dsp:sp modelId="{445074D1-D35C-444F-BFEE-92EB747A3D5C}">
      <dsp:nvSpPr>
        <dsp:cNvPr id="0" name=""/>
        <dsp:cNvSpPr/>
      </dsp:nvSpPr>
      <dsp:spPr>
        <a:xfrm rot="5400000">
          <a:off x="-204001" y="1368563"/>
          <a:ext cx="1360006" cy="9520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2018</a:t>
          </a:r>
          <a:endParaRPr lang="zh-CN" alt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2/27</a:t>
          </a:r>
          <a:endParaRPr lang="zh-CN" altLang="en-US" sz="1000" kern="1200" dirty="0"/>
        </a:p>
      </dsp:txBody>
      <dsp:txXfrm rot="-5400000">
        <a:off x="0" y="1640564"/>
        <a:ext cx="952004" cy="408002"/>
      </dsp:txXfrm>
    </dsp:sp>
    <dsp:sp modelId="{974427DF-FC1F-8042-9D63-EECF429E1404}">
      <dsp:nvSpPr>
        <dsp:cNvPr id="0" name=""/>
        <dsp:cNvSpPr/>
      </dsp:nvSpPr>
      <dsp:spPr>
        <a:xfrm rot="5400000">
          <a:off x="4805696" y="-2689129"/>
          <a:ext cx="884004" cy="8591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Flutter Beta1</a:t>
          </a:r>
          <a:r>
            <a:rPr lang="zh-CN" altLang="en-US" sz="2400" kern="1200" dirty="0" smtClean="0"/>
            <a:t>版本于</a:t>
          </a:r>
          <a:r>
            <a:rPr lang="en-US" altLang="en-US" sz="2400" kern="1200" dirty="0" smtClean="0"/>
            <a:t>2018</a:t>
          </a:r>
          <a:r>
            <a:rPr lang="zh-CN" altLang="en-US" sz="2400" kern="1200" dirty="0" smtClean="0"/>
            <a:t>年</a:t>
          </a:r>
          <a:r>
            <a:rPr lang="en-US" altLang="en-US" sz="2400" kern="1200" dirty="0" smtClean="0"/>
            <a:t>2</a:t>
          </a:r>
          <a:r>
            <a:rPr lang="zh-CN" altLang="en-US" sz="2400" kern="1200" dirty="0" smtClean="0"/>
            <a:t>月</a:t>
          </a:r>
          <a:r>
            <a:rPr lang="en-US" altLang="en-US" sz="2400" kern="1200" dirty="0" smtClean="0"/>
            <a:t>27</a:t>
          </a:r>
          <a:r>
            <a:rPr lang="zh-CN" altLang="en-US" sz="2400" kern="1200" dirty="0" smtClean="0"/>
            <a:t>日在</a:t>
          </a:r>
          <a:r>
            <a:rPr lang="en-US" altLang="en-US" sz="2400" kern="1200" dirty="0" smtClean="0"/>
            <a:t>2018 </a:t>
          </a:r>
          <a:r>
            <a:rPr lang="zh-CN" altLang="en-US" sz="2400" kern="1200" dirty="0" smtClean="0"/>
            <a:t>世界移动大会公布</a:t>
          </a:r>
          <a:endParaRPr lang="zh-CN" altLang="en-US" sz="2400" kern="1200" dirty="0"/>
        </a:p>
      </dsp:txBody>
      <dsp:txXfrm rot="-5400000">
        <a:off x="952005" y="1207716"/>
        <a:ext cx="8548233" cy="797696"/>
      </dsp:txXfrm>
    </dsp:sp>
    <dsp:sp modelId="{61156112-C0A4-574A-A81B-E12389A1AD33}">
      <dsp:nvSpPr>
        <dsp:cNvPr id="0" name=""/>
        <dsp:cNvSpPr/>
      </dsp:nvSpPr>
      <dsp:spPr>
        <a:xfrm rot="5400000">
          <a:off x="-204001" y="2531090"/>
          <a:ext cx="1360006" cy="9520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2018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12/5</a:t>
          </a:r>
          <a:endParaRPr lang="zh-CN" altLang="en-US" sz="1000" kern="1200" dirty="0"/>
        </a:p>
      </dsp:txBody>
      <dsp:txXfrm rot="-5400000">
        <a:off x="0" y="2803091"/>
        <a:ext cx="952004" cy="408002"/>
      </dsp:txXfrm>
    </dsp:sp>
    <dsp:sp modelId="{1AEBC53D-327A-844D-B2C5-0E02ACA57415}">
      <dsp:nvSpPr>
        <dsp:cNvPr id="0" name=""/>
        <dsp:cNvSpPr/>
      </dsp:nvSpPr>
      <dsp:spPr>
        <a:xfrm rot="5400000">
          <a:off x="4805696" y="-1526602"/>
          <a:ext cx="884004" cy="85913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Flutter Live 2018</a:t>
          </a:r>
          <a:r>
            <a:rPr lang="zh-CN" altLang="en-US" sz="2400" kern="1200" dirty="0" smtClean="0"/>
            <a:t>，</a:t>
          </a:r>
          <a:r>
            <a:rPr lang="de-DE" altLang="en-US" sz="2400" kern="1200" dirty="0" smtClean="0"/>
            <a:t>Google </a:t>
          </a:r>
          <a:r>
            <a:rPr lang="zh-CN" altLang="en-US" sz="2400" kern="1200" dirty="0" smtClean="0"/>
            <a:t>宣布 </a:t>
          </a:r>
          <a:r>
            <a:rPr lang="de-DE" altLang="en-US" sz="2400" kern="1200" dirty="0" err="1" smtClean="0"/>
            <a:t>Flutter</a:t>
          </a:r>
          <a:r>
            <a:rPr lang="de-DE" altLang="en-US" sz="2400" kern="1200" dirty="0" smtClean="0"/>
            <a:t> 1.0 </a:t>
          </a:r>
          <a:r>
            <a:rPr lang="zh-CN" altLang="en-US" sz="2400" kern="1200" dirty="0" smtClean="0"/>
            <a:t>正式发布</a:t>
          </a:r>
          <a:endParaRPr lang="zh-CN" altLang="en-US" sz="2400" kern="1200" dirty="0"/>
        </a:p>
      </dsp:txBody>
      <dsp:txXfrm rot="-5400000">
        <a:off x="952005" y="2370243"/>
        <a:ext cx="8548233" cy="7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3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In 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，即使编译）在程序执行期间即时编译为本地代码。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Of 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，静态编译） 程序运行前编译成本地机器码。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5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8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0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0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5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2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9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1.xml"/><Relationship Id="rId8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9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hyperlink" Target="https://juejin.im/post/5b85e9f86fb9a01a175dc986" TargetMode="External"/><Relationship Id="rId5" Type="http://schemas.openxmlformats.org/officeDocument/2006/relationships/hyperlink" Target="https://www.jianshu.com/p/20c30834f137" TargetMode="Externa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s://mp.weixin.qq.com/s/cJjKZCqc8UuzvEtxK1BJCw" TargetMode="External"/><Relationship Id="rId8" Type="http://schemas.openxmlformats.org/officeDocument/2006/relationships/hyperlink" Target="https://mp.weixin.qq.com/s/7GSPvP_hOWCv64esLLc0iw" TargetMode="External"/><Relationship Id="rId9" Type="http://schemas.openxmlformats.org/officeDocument/2006/relationships/hyperlink" Target="https://mp.weixin.qq.com/s/l6xvmnLE6HfRtw6upo6yUA" TargetMode="External"/><Relationship Id="rId10" Type="http://schemas.openxmlformats.org/officeDocument/2006/relationships/image" Target="../media/image14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hyperlink" Target="https://flutter.dev/docs/resources/faq#why-did-flutter-choose-to-use-dart" TargetMode="Externa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1.xml"/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hyperlink" Target="https://flutterchina.club/get-started/install/" TargetMode="External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hyperlink" Target="https://www.zhipin.com/job_detail/441f0f8dffadce751HZ-39y4GFc~.html?ka=search_list_1" TargetMode="External"/><Relationship Id="rId6" Type="http://schemas.openxmlformats.org/officeDocument/2006/relationships/hyperlink" Target="https://www.zhipin.com/job_detail/97a7d84662b03c241X1529m5E1Q~.html?ka=search_list_2" TargetMode="External"/><Relationship Id="rId7" Type="http://schemas.openxmlformats.org/officeDocument/2006/relationships/hyperlink" Target="https://jobs.51job.com/beijing/110812962.html?s=01&amp;t=0" TargetMode="External"/><Relationship Id="rId8" Type="http://schemas.openxmlformats.org/officeDocument/2006/relationships/hyperlink" Target="https://www.lagou.com/jobs/5598865.html" TargetMode="External"/><Relationship Id="rId9" Type="http://schemas.openxmlformats.org/officeDocument/2006/relationships/hyperlink" Target="https://www.lagou.com/jobs/5565283.html" TargetMode="Externa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9" Type="http://schemas.openxmlformats.org/officeDocument/2006/relationships/tags" Target="../tags/tag18.xml"/><Relationship Id="rId10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4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10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s://www.leiphone.com/news/201807/PvIhKxdQPLTT87c2.html" TargetMode="Externa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62759" y="1875751"/>
            <a:ext cx="1192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48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移动开发新利器</a:t>
            </a:r>
            <a:r>
              <a:rPr lang="en-US" altLang="zh-CN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8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你好</a:t>
            </a:r>
            <a:r>
              <a:rPr lang="en-US" altLang="zh-CN" sz="48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,Flutter</a:t>
            </a:r>
            <a:endParaRPr lang="zh-CN" altLang="en-US" sz="48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20" y="5563480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Lance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2260035406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Flutter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7" y="1391336"/>
            <a:ext cx="8094717" cy="4742764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8357474" y="3117052"/>
            <a:ext cx="578069" cy="26275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9408" y="2932385"/>
            <a:ext cx="289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提供各种基础组件库，包括各种 </a:t>
            </a:r>
            <a:r>
              <a:rPr lang="en-US" altLang="zh-CN" dirty="0"/>
              <a:t>Widget</a:t>
            </a:r>
            <a:r>
              <a:rPr lang="zh-CN" altLang="en-US" dirty="0"/>
              <a:t>，动画等</a:t>
            </a:r>
            <a:endParaRPr kumimoji="1"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8414406" y="5592239"/>
            <a:ext cx="578069" cy="262759"/>
          </a:xfrm>
          <a:prstGeom prst="rightArrow">
            <a:avLst/>
          </a:prstGeom>
          <a:solidFill>
            <a:srgbClr val="00B0F0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9408" y="5538952"/>
            <a:ext cx="289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dirty="0" err="1" smtClean="0"/>
              <a:t>Skia</a:t>
            </a:r>
            <a:r>
              <a:rPr lang="zh-CN" altLang="en-US" dirty="0" smtClean="0"/>
              <a:t>渲染引擎</a:t>
            </a:r>
            <a:r>
              <a:rPr lang="zh-CN" altLang="en-US" dirty="0"/>
              <a:t>、</a:t>
            </a:r>
            <a:r>
              <a:rPr lang="en-US" altLang="zh-CN" dirty="0" smtClean="0"/>
              <a:t>Dart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</a:t>
            </a:r>
            <a:r>
              <a:rPr lang="zh-CN" altLang="en-US" smtClean="0"/>
              <a:t>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38500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Flutter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发展史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875949168"/>
              </p:ext>
            </p:extLst>
          </p:nvPr>
        </p:nvGraphicFramePr>
        <p:xfrm>
          <a:off x="1133584" y="1124607"/>
          <a:ext cx="9543392" cy="368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矩形 1"/>
          <p:cNvSpPr/>
          <p:nvPr/>
        </p:nvSpPr>
        <p:spPr>
          <a:xfrm>
            <a:off x="2133600" y="46036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月底在世界移动大会 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(MWC)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上发布首个 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Beta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版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;</a:t>
            </a:r>
          </a:p>
          <a:p>
            <a:pPr algn="just"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5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月的 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Google I/O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大会上发布 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Beta 3 ;</a:t>
            </a:r>
          </a:p>
          <a:p>
            <a:pPr algn="just"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6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月</a:t>
            </a:r>
            <a:r>
              <a:rPr lang="zh-CN" altLang="en-US" dirty="0" smtClean="0">
                <a:solidFill>
                  <a:srgbClr val="333333"/>
                </a:solidFill>
                <a:latin typeface="-apple-system-font" charset="0"/>
              </a:rPr>
              <a:t>的 </a:t>
            </a:r>
            <a:r>
              <a:rPr lang="zh-CN" altLang="en-US" dirty="0" smtClean="0"/>
              <a:t>全球</a:t>
            </a:r>
            <a:r>
              <a:rPr lang="zh-CN" altLang="en-US" dirty="0"/>
              <a:t>移动技术</a:t>
            </a:r>
            <a:r>
              <a:rPr lang="zh-CN" altLang="en-US" dirty="0" smtClean="0"/>
              <a:t>大会</a:t>
            </a:r>
            <a:r>
              <a:rPr lang="en-US" altLang="zh-CN" dirty="0" smtClean="0">
                <a:solidFill>
                  <a:srgbClr val="333333"/>
                </a:solidFill>
                <a:latin typeface="-apple-system-font" charset="0"/>
              </a:rPr>
              <a:t>GMTC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发布首个预览版；</a:t>
            </a:r>
          </a:p>
          <a:p>
            <a:pPr algn="just"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9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月的 </a:t>
            </a:r>
            <a:r>
              <a:rPr lang="en-US" altLang="zh-CN" dirty="0" smtClean="0">
                <a:solidFill>
                  <a:srgbClr val="333333"/>
                </a:solidFill>
                <a:latin typeface="-apple-system-font" charset="0"/>
              </a:rPr>
              <a:t>Google</a:t>
            </a:r>
            <a:r>
              <a:rPr lang="zh-CN" altLang="en-US" dirty="0" smtClean="0">
                <a:solidFill>
                  <a:srgbClr val="333333"/>
                </a:solidFill>
                <a:latin typeface="-apple-system-font" charset="0"/>
              </a:rPr>
              <a:t>开发者大会</a:t>
            </a:r>
            <a:r>
              <a:rPr lang="en-US" altLang="zh-CN" dirty="0" smtClean="0">
                <a:solidFill>
                  <a:srgbClr val="333333"/>
                </a:solidFill>
                <a:latin typeface="-apple-system-font" charset="0"/>
              </a:rPr>
              <a:t>GDD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，发布</a:t>
            </a:r>
            <a:r>
              <a:rPr lang="zh-CN" altLang="en-US" dirty="0">
                <a:latin typeface="-apple-system-font" charset="0"/>
              </a:rPr>
              <a:t>预览版 </a:t>
            </a:r>
            <a:r>
              <a:rPr lang="en-US" altLang="zh-CN" dirty="0">
                <a:latin typeface="-apple-system-font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；</a:t>
            </a:r>
          </a:p>
          <a:p>
            <a:pPr algn="just"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12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月 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Flutter Live 2018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，发布</a:t>
            </a:r>
            <a:r>
              <a:rPr lang="en-US" altLang="zh-CN" dirty="0">
                <a:solidFill>
                  <a:srgbClr val="333333"/>
                </a:solidFill>
                <a:latin typeface="-apple-system-font" charset="0"/>
              </a:rPr>
              <a:t>1.0 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稳定版。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8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Flutter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41" y="1346158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快速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富有表现力，漂亮的用户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本地性能</a:t>
            </a: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48" y="2320548"/>
            <a:ext cx="9007366" cy="3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Flutter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740" y="1380779"/>
            <a:ext cx="9277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333333"/>
                </a:solidFill>
                <a:latin typeface="Open Sans" charset="0"/>
              </a:rPr>
              <a:t>热重载</a:t>
            </a:r>
            <a:endParaRPr lang="en-US" altLang="zh-CN" dirty="0" smtClean="0">
              <a:solidFill>
                <a:srgbClr val="333333"/>
              </a:solidFill>
              <a:latin typeface="Open Sans" charset="0"/>
            </a:endParaRP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页面</a:t>
            </a:r>
            <a:r>
              <a:rPr lang="zh-CN" altLang="en-US" dirty="0"/>
              <a:t>每次改动</a:t>
            </a:r>
            <a:r>
              <a:rPr lang="en-US" altLang="zh-CN" dirty="0"/>
              <a:t>,</a:t>
            </a:r>
            <a:r>
              <a:rPr lang="zh-CN" altLang="en-US" dirty="0"/>
              <a:t>不需要手动去刷新</a:t>
            </a:r>
            <a:r>
              <a:rPr lang="en-US" altLang="zh-CN" dirty="0"/>
              <a:t>,</a:t>
            </a:r>
            <a:r>
              <a:rPr lang="zh-CN" altLang="en-US" dirty="0"/>
              <a:t>可自动刷新。即支持开发过程中热重载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333333"/>
              </a:solidFill>
              <a:latin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0" i="0" dirty="0" smtClean="0">
                <a:solidFill>
                  <a:srgbClr val="333333"/>
                </a:solidFill>
                <a:effectLst/>
                <a:latin typeface="Open Sans" charset="0"/>
              </a:rPr>
              <a:t>统一的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Open Sans" charset="0"/>
              </a:rPr>
              <a:t>UI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Flutter </a:t>
            </a:r>
            <a:r>
              <a:rPr lang="zh-CN" altLang="en-US" dirty="0" smtClean="0"/>
              <a:t>提供丰富</a:t>
            </a:r>
            <a:r>
              <a:rPr lang="zh-CN" altLang="en-US" dirty="0"/>
              <a:t>的内置 </a:t>
            </a:r>
            <a:r>
              <a:rPr lang="en-US" altLang="zh-CN" dirty="0"/>
              <a:t>UI </a:t>
            </a:r>
            <a:r>
              <a:rPr lang="zh-CN" altLang="en-US" dirty="0"/>
              <a:t>组</a:t>
            </a:r>
            <a:r>
              <a:rPr lang="zh-CN" altLang="en-US" dirty="0" smtClean="0"/>
              <a:t>件</a:t>
            </a:r>
            <a:r>
              <a:rPr lang="en-US" altLang="zh-CN" dirty="0" smtClean="0"/>
              <a:t>——</a:t>
            </a:r>
            <a:r>
              <a:rPr lang="en-US" altLang="zh-CN" dirty="0"/>
              <a:t> </a:t>
            </a:r>
            <a:r>
              <a:rPr lang="en-US" altLang="zh-CN" dirty="0">
                <a:solidFill>
                  <a:schemeClr val="accent1"/>
                </a:solidFill>
              </a:rPr>
              <a:t>Material Design</a:t>
            </a:r>
            <a:r>
              <a:rPr lang="zh-CN" altLang="en-US" dirty="0"/>
              <a:t>（针对 </a:t>
            </a:r>
            <a:r>
              <a:rPr lang="en-US" altLang="zh-CN" dirty="0"/>
              <a:t>Android </a:t>
            </a:r>
            <a:r>
              <a:rPr lang="zh-CN" altLang="en-US" dirty="0"/>
              <a:t>）和 </a:t>
            </a:r>
            <a:r>
              <a:rPr lang="en-US" altLang="zh-CN" dirty="0">
                <a:solidFill>
                  <a:schemeClr val="accent1"/>
                </a:solidFill>
              </a:rPr>
              <a:t>Cupertino</a:t>
            </a:r>
            <a:r>
              <a:rPr lang="zh-CN" altLang="en-US" dirty="0"/>
              <a:t>（适用于 </a:t>
            </a:r>
            <a:r>
              <a:rPr lang="en-US" altLang="zh-CN" dirty="0"/>
              <a:t>iOS </a:t>
            </a:r>
            <a:r>
              <a:rPr lang="zh-CN" altLang="en-US" dirty="0" smtClean="0"/>
              <a:t>），</a:t>
            </a:r>
            <a:r>
              <a:rPr lang="zh-CN" altLang="en-US" dirty="0"/>
              <a:t>不需要担心在众多设备上看起来会有什么</a:t>
            </a:r>
            <a:r>
              <a:rPr lang="zh-CN" altLang="en-US" dirty="0" smtClean="0"/>
              <a:t>不同。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854740" y="37344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>
                <a:hlinkClick r:id="rId4"/>
              </a:rPr>
              <a:t>与原生性能对比</a:t>
            </a:r>
            <a:endParaRPr kumimoji="1" lang="en-US" altLang="zh-CN" dirty="0"/>
          </a:p>
          <a:p>
            <a:r>
              <a:rPr kumimoji="1" lang="zh-CN" altLang="en-US" dirty="0">
                <a:hlinkClick r:id="rId5"/>
              </a:rPr>
              <a:t>与</a:t>
            </a:r>
            <a:r>
              <a:rPr kumimoji="1" lang="en-US" altLang="zh-CN" dirty="0">
                <a:hlinkClick r:id="rId5"/>
              </a:rPr>
              <a:t>Rn</a:t>
            </a:r>
            <a:r>
              <a:rPr kumimoji="1" lang="zh-CN" altLang="en-US" dirty="0">
                <a:hlinkClick r:id="rId5"/>
              </a:rPr>
              <a:t>性能对比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Showcase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59" y="1262328"/>
            <a:ext cx="1868552" cy="23615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82" y="1303281"/>
            <a:ext cx="1729787" cy="22796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921" y="1303281"/>
            <a:ext cx="1800986" cy="22796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9836" y="3878802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7"/>
              </a:rPr>
              <a:t>美团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8"/>
              </a:rPr>
              <a:t>爱奇艺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9"/>
              </a:rPr>
              <a:t>携程</a:t>
            </a:r>
            <a:endParaRPr kumimoji="1" lang="en-US" altLang="zh-CN" dirty="0" smtClean="0"/>
          </a:p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163" y="1303281"/>
            <a:ext cx="5319111" cy="32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Dart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09" y="1117323"/>
            <a:ext cx="866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与其它跨</a:t>
            </a:r>
            <a:r>
              <a:rPr lang="zh-CN" altLang="en-US" dirty="0"/>
              <a:t>平台</a:t>
            </a:r>
            <a:r>
              <a:rPr lang="zh-CN" altLang="en-US" dirty="0" smtClean="0"/>
              <a:t>框架使用</a:t>
            </a:r>
            <a:r>
              <a:rPr lang="en-US" altLang="zh-CN" dirty="0" smtClean="0"/>
              <a:t>JavaScript</a:t>
            </a:r>
            <a:r>
              <a:rPr lang="zh-CN" altLang="en-US" dirty="0"/>
              <a:t>作为其开发</a:t>
            </a:r>
            <a:r>
              <a:rPr lang="zh-CN" altLang="en-US" dirty="0" smtClean="0"/>
              <a:t>语言不同的是，</a:t>
            </a:r>
            <a:r>
              <a:rPr lang="en-US" altLang="zh-CN" dirty="0" smtClean="0"/>
              <a:t>Flutter</a:t>
            </a:r>
            <a:r>
              <a:rPr lang="zh-CN" altLang="en-US" dirty="0"/>
              <a:t>使用</a:t>
            </a:r>
            <a:r>
              <a:rPr lang="zh-CN" altLang="en-US" dirty="0" smtClean="0"/>
              <a:t>的是</a:t>
            </a:r>
            <a:r>
              <a:rPr lang="en-US" altLang="zh-CN" dirty="0"/>
              <a:t>:Dart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7898" y="1855987"/>
            <a:ext cx="114018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特点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Helvetica Neue" charset="0"/>
              </a:rPr>
              <a:t>基于</a:t>
            </a:r>
            <a:r>
              <a:rPr lang="en-US" altLang="zh-CN" b="1" dirty="0">
                <a:solidFill>
                  <a:srgbClr val="333333"/>
                </a:solidFill>
                <a:latin typeface="Helvetica Neue" charset="0"/>
              </a:rPr>
              <a:t>JIT</a:t>
            </a:r>
            <a:r>
              <a:rPr lang="zh-CN" altLang="en-US" b="1" dirty="0">
                <a:solidFill>
                  <a:srgbClr val="333333"/>
                </a:solidFill>
                <a:latin typeface="Helvetica Neue" charset="0"/>
              </a:rPr>
              <a:t>的快速开发</a:t>
            </a:r>
            <a:r>
              <a:rPr lang="zh-CN" altLang="en-US" b="1" dirty="0" smtClean="0">
                <a:solidFill>
                  <a:srgbClr val="333333"/>
                </a:solidFill>
                <a:latin typeface="Helvetica Neue" charset="0"/>
              </a:rPr>
              <a:t>周期</a:t>
            </a:r>
            <a:endParaRPr lang="en-US" altLang="zh-CN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        Flutter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在开发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阶段采用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JIT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模式，这样就避免了每次改动都要进行编译，极大的节省了开发时间；</a:t>
            </a:r>
          </a:p>
          <a:p>
            <a:pPr marL="285750" indent="-285750">
              <a:buFont typeface="Arial" charset="0"/>
              <a:buChar char="•"/>
            </a:pPr>
            <a:endParaRPr lang="en-US" altLang="zh-CN" b="1" dirty="0" smtClean="0">
              <a:solidFill>
                <a:srgbClr val="333333"/>
              </a:solidFill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>
                <a:solidFill>
                  <a:srgbClr val="333333"/>
                </a:solidFill>
                <a:latin typeface="Helvetica Neue" charset="0"/>
              </a:rPr>
              <a:t>基于</a:t>
            </a:r>
            <a:r>
              <a:rPr lang="en-US" altLang="zh-CN" b="1" dirty="0">
                <a:solidFill>
                  <a:srgbClr val="333333"/>
                </a:solidFill>
                <a:latin typeface="Helvetica Neue" charset="0"/>
              </a:rPr>
              <a:t>AOT</a:t>
            </a:r>
            <a:r>
              <a:rPr lang="zh-CN" altLang="en-US" b="1" dirty="0">
                <a:solidFill>
                  <a:srgbClr val="333333"/>
                </a:solidFill>
                <a:latin typeface="Helvetica Neue" charset="0"/>
              </a:rPr>
              <a:t>的发布</a:t>
            </a:r>
            <a:r>
              <a:rPr lang="zh-CN" altLang="en-US" b="1" dirty="0" smtClean="0">
                <a:solidFill>
                  <a:srgbClr val="333333"/>
                </a:solidFill>
                <a:latin typeface="Helvetica Neue" charset="0"/>
              </a:rPr>
              <a:t>包</a:t>
            </a:r>
            <a:endParaRPr lang="en-US" altLang="zh-CN" dirty="0" smtClean="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Helvetica Neue" charset="0"/>
              </a:rPr>
              <a:t>       Flutter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在发布时可以通过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AOT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生成高效的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ARM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代码以保证应用性能</a:t>
            </a:r>
            <a:r>
              <a:rPr lang="zh-CN" altLang="en-US" dirty="0" smtClean="0">
                <a:solidFill>
                  <a:srgbClr val="333333"/>
                </a:solidFill>
                <a:latin typeface="Helvetica Neue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Helvetica Neue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为了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快速流畅的用户体验需要能够在每个动画帧运行大量的代码，不能有周期性的停顿，否则会造成掉帧。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b="1" i="0" dirty="0" smtClean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i="0" dirty="0" smtClean="0">
                <a:solidFill>
                  <a:srgbClr val="333333"/>
                </a:solidFill>
                <a:effectLst/>
                <a:latin typeface="Helvetica Neue" charset="0"/>
              </a:rPr>
              <a:t>单线程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Helvetica Neue" charset="0"/>
              </a:rPr>
              <a:t>: 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不</a:t>
            </a:r>
            <a:r>
              <a:rPr lang="zh-CN" altLang="en-US" dirty="0"/>
              <a:t>需要</a:t>
            </a:r>
            <a:r>
              <a:rPr lang="zh-CN" altLang="en-US" dirty="0" smtClean="0"/>
              <a:t>锁，不存在数据竞争和变量状态同步，也没有线程上下文切换的性能损耗和锁导致的卡顿。</a:t>
            </a:r>
            <a:endParaRPr lang="en-US" altLang="zh-CN" dirty="0" smtClean="0"/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b="1" dirty="0" smtClean="0"/>
              <a:t>垃圾回收</a:t>
            </a:r>
            <a:endParaRPr lang="en-US" altLang="zh-CN" b="1" dirty="0" smtClean="0"/>
          </a:p>
          <a:p>
            <a:pPr lvl="1"/>
            <a:r>
              <a:rPr lang="zh-CN" altLang="en-US" dirty="0"/>
              <a:t>多生代无锁垃圾回收器，专门为</a:t>
            </a:r>
            <a:r>
              <a:rPr lang="en-US" altLang="zh-CN" dirty="0"/>
              <a:t>UI</a:t>
            </a:r>
            <a:r>
              <a:rPr lang="zh-CN" altLang="en-US" dirty="0"/>
              <a:t>框架中常见的大量</a:t>
            </a:r>
            <a:r>
              <a:rPr lang="en-US" altLang="zh-CN" dirty="0"/>
              <a:t>Widgets</a:t>
            </a:r>
            <a:r>
              <a:rPr lang="zh-CN" altLang="en-US" dirty="0"/>
              <a:t>对象创建和销毁优化。</a:t>
            </a:r>
            <a:endParaRPr lang="zh-CN" altLang="en-US" b="1" dirty="0" smtClean="0"/>
          </a:p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Helvetica Neue" charset="0"/>
              </a:rPr>
              <a:t>      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09" y="148665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5"/>
              </a:rPr>
              <a:t>为什么选择</a:t>
            </a:r>
            <a:r>
              <a:rPr kumimoji="1" lang="en-US" altLang="zh-CN" dirty="0" smtClean="0">
                <a:hlinkClick r:id="rId5"/>
              </a:rPr>
              <a:t>Dart?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3944" y="5938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57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4673" y="1261242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你觉得</a:t>
            </a:r>
            <a:r>
              <a:rPr kumimoji="1" lang="en-US" altLang="zh-CN" dirty="0" smtClean="0"/>
              <a:t>Flutter</a:t>
            </a:r>
            <a:r>
              <a:rPr kumimoji="1" lang="zh-CN" altLang="en-US" dirty="0" smtClean="0"/>
              <a:t>前景怎么样？为什么你会选择使用</a:t>
            </a:r>
            <a:r>
              <a:rPr kumimoji="1" lang="en-US" altLang="zh-CN" dirty="0" smtClean="0"/>
              <a:t>Flutter?</a:t>
            </a:r>
            <a:endParaRPr kumimoji="1" lang="zh-CN" altLang="en-US" dirty="0"/>
          </a:p>
        </p:txBody>
      </p:sp>
      <p:pic>
        <p:nvPicPr>
          <p:cNvPr id="11" name="Picture 2" descr="D:\学习资料\ppt\图片素材\锐普图片\创意图片\创意图片ww.rapidppt.com (18).jpg">
            <a:extLst>
              <a:ext uri="{FF2B5EF4-FFF2-40B4-BE49-F238E27FC236}">
                <a16:creationId xmlns="" xmlns:a16="http://schemas.microsoft.com/office/drawing/2014/main" id="{C026C08A-D592-4E67-BECC-1F87F2794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71" y="1261242"/>
            <a:ext cx="4705266" cy="47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087638" y="3333913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7753799" y="334005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5087638" y="3967901"/>
            <a:ext cx="2106369" cy="196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跨平台框架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介绍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发展史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的特点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Dart</a:t>
            </a: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语言</a:t>
            </a:r>
            <a:endParaRPr lang="en-US" altLang="zh-CN" sz="14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8048776" y="346743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开发环境配置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5105113" y="3485488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什么是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Flutter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2282357" y="3385634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2325055" y="3547986"/>
            <a:ext cx="1821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移动平台发展史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81026" y="2584326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3057396" y="2767176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5743335" y="2670416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8506619" y="2656710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PA_矩形 60"/>
          <p:cNvSpPr/>
          <p:nvPr>
            <p:custDataLst>
              <p:tags r:id="rId10"/>
            </p:custDataLst>
          </p:nvPr>
        </p:nvSpPr>
        <p:spPr>
          <a:xfrm>
            <a:off x="2296359" y="4064001"/>
            <a:ext cx="210636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原生开发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H5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Rect Native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0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41" y="1583972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4"/>
              </a:rPr>
              <a:t>https://flutterchina.club/get-started/install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课程目的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249" y="1667435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charset="2"/>
              <a:buChar char="u"/>
            </a:pPr>
            <a:r>
              <a:rPr kumimoji="1" lang="zh-CN" altLang="en-US" sz="2000" dirty="0" smtClean="0"/>
              <a:t>了解</a:t>
            </a:r>
            <a:r>
              <a:rPr kumimoji="1" lang="en-US" altLang="zh-CN" sz="2000" dirty="0" smtClean="0"/>
              <a:t>Flutter</a:t>
            </a:r>
            <a:r>
              <a:rPr kumimoji="1" lang="zh-CN" altLang="en-US" sz="2000" dirty="0" smtClean="0"/>
              <a:t>是什么，为什么能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火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起来</a:t>
            </a:r>
            <a:r>
              <a:rPr kumimoji="1" lang="en-US" altLang="zh-CN" sz="2000" dirty="0" smtClean="0"/>
              <a:t>?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u"/>
            </a:pPr>
            <a:endParaRPr kumimoji="1" lang="en-US" altLang="zh-CN" sz="2000" dirty="0" smtClean="0"/>
          </a:p>
          <a:p>
            <a:pPr marL="285750" indent="-285750">
              <a:buClr>
                <a:schemeClr val="accent2"/>
              </a:buClr>
              <a:buFont typeface="Wingdings" charset="2"/>
              <a:buChar char="u"/>
            </a:pPr>
            <a:r>
              <a:rPr kumimoji="1" lang="zh-CN" altLang="en-US" sz="2000" dirty="0" smtClean="0"/>
              <a:t>为什么要学习</a:t>
            </a:r>
            <a:r>
              <a:rPr kumimoji="1" lang="en-US" altLang="zh-CN" sz="2000" dirty="0" smtClean="0"/>
              <a:t>Flutter</a:t>
            </a:r>
            <a:r>
              <a:rPr kumimoji="1" lang="zh-CN" altLang="en-US" sz="2000" dirty="0" smtClean="0"/>
              <a:t>？</a:t>
            </a:r>
            <a:endParaRPr kumimoji="1" lang="en-US" altLang="zh-CN" sz="2000" dirty="0" smtClean="0"/>
          </a:p>
          <a:p>
            <a:pPr marL="285750" indent="-285750">
              <a:buClr>
                <a:schemeClr val="accent2"/>
              </a:buClr>
              <a:buFont typeface="Wingdings" charset="2"/>
              <a:buChar char="u"/>
            </a:pPr>
            <a:endParaRPr kumimoji="1" lang="en-US" altLang="zh-CN" sz="2000" dirty="0" smtClean="0"/>
          </a:p>
          <a:p>
            <a:pPr marL="285750" indent="-285750">
              <a:buClr>
                <a:schemeClr val="accent2"/>
              </a:buClr>
              <a:buFont typeface="Wingdings" charset="2"/>
              <a:buChar char="u"/>
            </a:pPr>
            <a:r>
              <a:rPr kumimoji="1" lang="en-US" altLang="zh-CN" sz="2000" dirty="0" smtClean="0"/>
              <a:t>Flutter</a:t>
            </a:r>
            <a:r>
              <a:rPr kumimoji="1" lang="zh-CN" altLang="en-US" sz="2000" dirty="0" smtClean="0"/>
              <a:t>的环境搭建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88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跨平台开发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4809" y="1303282"/>
            <a:ext cx="575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传统的原生</a:t>
            </a:r>
            <a:r>
              <a:rPr lang="zh-CN" altLang="en-US" dirty="0"/>
              <a:t>开发一般都要维护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两个开发团队，版本迭代时，无论人力成本，还是测试成本都会变大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使用</a:t>
            </a:r>
            <a:r>
              <a:rPr kumimoji="1" lang="en-US" altLang="zh-CN" dirty="0" smtClean="0"/>
              <a:t>Flutter</a:t>
            </a:r>
            <a:r>
              <a:rPr kumimoji="1" lang="zh-CN" altLang="en-US" dirty="0" smtClean="0"/>
              <a:t>开发，真正的一套代码多端使用，</a:t>
            </a:r>
            <a:r>
              <a:rPr lang="zh-CN" altLang="en-US" dirty="0"/>
              <a:t>增加代码复用，</a:t>
            </a:r>
            <a:r>
              <a:rPr lang="zh-CN" altLang="en-US" dirty="0" smtClean="0"/>
              <a:t>降低人力和开发成本。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34" y="371041"/>
            <a:ext cx="3780931" cy="57894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809" y="3804745"/>
            <a:ext cx="1396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hlinkClick r:id="rId5"/>
              </a:rPr>
              <a:t>今日头条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hlinkClick r:id="rId6"/>
              </a:rPr>
              <a:t>腾讯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hlinkClick r:id="rId7"/>
              </a:rPr>
              <a:t>阿里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hlinkClick r:id="rId8"/>
              </a:rPr>
              <a:t>美团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hlinkClick r:id="rId9"/>
              </a:rPr>
              <a:t>网易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5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087638" y="3333913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7753799" y="334005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5087638" y="3967901"/>
            <a:ext cx="2106369" cy="196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跨平台框架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介绍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发展史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的特点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Dart</a:t>
            </a: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语言</a:t>
            </a:r>
            <a:endParaRPr lang="en-US" altLang="zh-CN" sz="14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8048776" y="346743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开发环境配置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5105113" y="3485488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什么是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Flutter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2282357" y="3385634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2325055" y="3547986"/>
            <a:ext cx="1821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移动平台发展史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31726" y="2592521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3057396" y="2767176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5743335" y="2670416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8506619" y="2656710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PA_矩形 60"/>
          <p:cNvSpPr/>
          <p:nvPr>
            <p:custDataLst>
              <p:tags r:id="rId10"/>
            </p:custDataLst>
          </p:nvPr>
        </p:nvSpPr>
        <p:spPr>
          <a:xfrm>
            <a:off x="2296359" y="4064001"/>
            <a:ext cx="210636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原生开发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H5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Rect Native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第一阶段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原生开发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4877" y="1366032"/>
            <a:ext cx="11048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开发成本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原生</a:t>
            </a:r>
            <a:r>
              <a:rPr lang="zh-CN" altLang="en-US" dirty="0"/>
              <a:t>开发一般都要维护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两个开发团队，版本迭代时</a:t>
            </a:r>
            <a:r>
              <a:rPr lang="zh-CN" altLang="en-US" dirty="0" smtClean="0"/>
              <a:t>，人力成本，开发成本，测试</a:t>
            </a:r>
            <a:r>
              <a:rPr lang="zh-CN" altLang="en-US" dirty="0"/>
              <a:t>成本都会变大。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动态化需求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需求发生变化时，纯原生</a:t>
            </a:r>
            <a:r>
              <a:rPr lang="zh-CN" altLang="en-US" dirty="0" smtClean="0"/>
              <a:t>应用大多数需要</a:t>
            </a:r>
            <a:r>
              <a:rPr lang="zh-CN" altLang="en-US" dirty="0"/>
              <a:t>通过版本升级来更新内容</a:t>
            </a:r>
            <a:r>
              <a:rPr lang="zh-CN" altLang="en-US" dirty="0" smtClean="0"/>
              <a:t>，不</a:t>
            </a:r>
            <a:r>
              <a:rPr lang="zh-CN" altLang="en-US" dirty="0"/>
              <a:t>发版也可以更新应用</a:t>
            </a:r>
            <a:r>
              <a:rPr lang="zh-CN" altLang="en-US" dirty="0" smtClean="0"/>
              <a:t>内容的</a:t>
            </a:r>
            <a:r>
              <a:rPr lang="zh-CN" altLang="en-US" dirty="0"/>
              <a:t>需求就变的迫在眉睫。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27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第二阶段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:H5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835" y="1213069"/>
            <a:ext cx="5884862" cy="2675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5093" y="400295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Cordova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4614" y="1524000"/>
            <a:ext cx="5226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WebView</a:t>
            </a:r>
            <a:r>
              <a:rPr lang="zh-CN" altLang="en-US" dirty="0" smtClean="0"/>
              <a:t>担任</a:t>
            </a:r>
            <a:r>
              <a:rPr lang="en-US" altLang="zh-CN" dirty="0" smtClean="0"/>
              <a:t>JavaScript</a:t>
            </a:r>
            <a:r>
              <a:rPr lang="zh-CN" altLang="en-US" dirty="0"/>
              <a:t>与原生</a:t>
            </a:r>
            <a:r>
              <a:rPr lang="en-US" altLang="zh-CN" dirty="0"/>
              <a:t>API</a:t>
            </a:r>
            <a:r>
              <a:rPr lang="zh-CN" altLang="en-US" dirty="0"/>
              <a:t>之间通信</a:t>
            </a:r>
            <a:r>
              <a:rPr lang="zh-CN" altLang="en-US" dirty="0" smtClean="0"/>
              <a:t>的</a:t>
            </a:r>
            <a:r>
              <a:rPr lang="en-US" altLang="zh-CN" dirty="0"/>
              <a:t>B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桥梁。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用于</a:t>
            </a: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与原生之间</a:t>
            </a:r>
            <a:r>
              <a:rPr lang="zh-CN" altLang="en-US" dirty="0" smtClean="0"/>
              <a:t>通信的</a:t>
            </a:r>
            <a:r>
              <a:rPr lang="zh-CN" altLang="en-US" dirty="0"/>
              <a:t>工具称之为</a:t>
            </a:r>
            <a:r>
              <a:rPr lang="en-US" altLang="zh-CN" b="1" dirty="0"/>
              <a:t>WebView JavaScript </a:t>
            </a:r>
            <a:r>
              <a:rPr lang="en-US" altLang="zh-CN" b="1" dirty="0" smtClean="0"/>
              <a:t>Bridge(JsBridge)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WebView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性能堪忧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第三阶段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跨平台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238808" y="407801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Rect Native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4614" y="1524000"/>
            <a:ext cx="5226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H5 </a:t>
            </a:r>
            <a:r>
              <a:rPr lang="zh-CN" altLang="en-US" dirty="0" smtClean="0"/>
              <a:t>作为第二阶段的性能瓶颈，</a:t>
            </a:r>
            <a:r>
              <a:rPr lang="en-US" altLang="zh-CN" dirty="0" smtClean="0"/>
              <a:t>RN</a:t>
            </a:r>
            <a:r>
              <a:rPr lang="zh-CN" altLang="en-US" dirty="0" smtClean="0"/>
              <a:t>通过桥梁完成原生绘制，以达到更优的性能。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JavaScript</a:t>
            </a:r>
            <a:r>
              <a:rPr lang="zh-CN" altLang="en-US" b="1" dirty="0" smtClean="0"/>
              <a:t>通过 </a:t>
            </a:r>
            <a:r>
              <a:rPr lang="en-US" altLang="zh-CN" b="1" dirty="0" smtClean="0"/>
              <a:t>bridge </a:t>
            </a:r>
            <a:r>
              <a:rPr lang="zh-CN" altLang="en-US" b="1" dirty="0"/>
              <a:t>传递到</a:t>
            </a:r>
            <a:r>
              <a:rPr lang="en-US" altLang="zh-CN" b="1" dirty="0"/>
              <a:t>native</a:t>
            </a:r>
            <a:r>
              <a:rPr lang="zh-CN" altLang="en-US" b="1" dirty="0" smtClean="0"/>
              <a:t>完成原生绘制，</a:t>
            </a:r>
            <a:r>
              <a:rPr lang="en-US" altLang="zh-CN" b="1" dirty="0"/>
              <a:t> bridge </a:t>
            </a:r>
            <a:r>
              <a:rPr lang="zh-CN" altLang="en-US" b="1" dirty="0" smtClean="0"/>
              <a:t>的成本高，因为需要频繁</a:t>
            </a:r>
            <a:r>
              <a:rPr lang="zh-CN" altLang="en-US" b="1" dirty="0"/>
              <a:t>的跨桥</a:t>
            </a:r>
            <a:r>
              <a:rPr lang="zh-CN" altLang="en-US" b="1" dirty="0" smtClean="0"/>
              <a:t>调用，导致卡顿等性能问题。</a:t>
            </a:r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58" y="1353447"/>
            <a:ext cx="5681279" cy="25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087638" y="3333913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7753799" y="334005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5087638" y="3967901"/>
            <a:ext cx="2106369" cy="196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跨平台框架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介绍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发展史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Flutter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的特点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Dart</a:t>
            </a: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语言</a:t>
            </a:r>
            <a:endParaRPr lang="en-US" altLang="zh-CN" sz="1400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4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8048776" y="3467436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开发环境配置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5105113" y="3485488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什么是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Flutter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2282357" y="3385634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2325055" y="3547986"/>
            <a:ext cx="1821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移动平台发展史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32909" y="2575637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3057396" y="2767176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5743335" y="2670416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8506619" y="2656710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PA_矩形 60"/>
          <p:cNvSpPr/>
          <p:nvPr>
            <p:custDataLst>
              <p:tags r:id="rId10"/>
            </p:custDataLst>
          </p:nvPr>
        </p:nvSpPr>
        <p:spPr>
          <a:xfrm>
            <a:off x="2296359" y="4064001"/>
            <a:ext cx="2106369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原生开发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H5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Rect Native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Flutter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4877" y="1358181"/>
            <a:ext cx="11069564" cy="67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Flutter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是谷歌的移动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框架，可以快速在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iOS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上构建高质量的原生用户界面。 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Flutter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可以与现有的代码一起工作。在全世界，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Flutter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正在被越来越多的开发者和组织使用，并且</a:t>
            </a:r>
            <a:r>
              <a:rPr lang="en-US" altLang="zh-CN" dirty="0">
                <a:solidFill>
                  <a:srgbClr val="333333"/>
                </a:solidFill>
                <a:latin typeface="arial" charset="0"/>
              </a:rPr>
              <a:t>Flutter</a:t>
            </a:r>
            <a:r>
              <a:rPr lang="zh-CN" altLang="en-US" dirty="0">
                <a:solidFill>
                  <a:srgbClr val="333333"/>
                </a:solidFill>
                <a:latin typeface="arial" charset="0"/>
              </a:rPr>
              <a:t>是完全免费、开源的。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3" y="4662221"/>
            <a:ext cx="720000" cy="8363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205" y="4636416"/>
            <a:ext cx="720000" cy="88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602" y="4741631"/>
            <a:ext cx="720000" cy="6775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4877" y="55874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97343" y="55874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78585" y="558747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Fuchsia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7662" y="2530577"/>
            <a:ext cx="3038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000" dirty="0" smtClean="0"/>
              <a:t>跨平台移动</a:t>
            </a:r>
            <a:r>
              <a:rPr kumimoji="1" lang="en-US" altLang="zh-CN" sz="2000" dirty="0" smtClean="0"/>
              <a:t>UI</a:t>
            </a:r>
            <a:r>
              <a:rPr kumimoji="1" lang="zh-CN" altLang="en-US" sz="2000" dirty="0" smtClean="0"/>
              <a:t>框架</a:t>
            </a:r>
            <a:endParaRPr kumimoji="1" lang="en-US" altLang="zh-CN" sz="20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/>
          </a:p>
          <a:p>
            <a:pPr marL="285750" indent="-285750">
              <a:buFont typeface="Wingdings" charset="2"/>
              <a:buChar char="Ø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与现有的代码一起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工作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完全免费、开源</a:t>
            </a:r>
            <a:endParaRPr kumimoji="1"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6646" y="2379086"/>
            <a:ext cx="5927795" cy="270638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16267" y="5218146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-apple-system-font" charset="0"/>
              </a:rPr>
              <a:t>利用</a:t>
            </a:r>
            <a:r>
              <a:rPr lang="en-US" altLang="zh-CN" dirty="0" smtClean="0">
                <a:solidFill>
                  <a:srgbClr val="333333"/>
                </a:solidFill>
                <a:latin typeface="-apple-system-font" charset="0"/>
              </a:rPr>
              <a:t>DVM(dart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虚拟</a:t>
            </a:r>
            <a:r>
              <a:rPr lang="zh-CN" altLang="en-US" dirty="0" smtClean="0">
                <a:solidFill>
                  <a:srgbClr val="333333"/>
                </a:solidFill>
                <a:latin typeface="-apple-system-font" charset="0"/>
              </a:rPr>
              <a:t>机</a:t>
            </a:r>
            <a:r>
              <a:rPr lang="en-US" altLang="zh-CN" dirty="0" smtClean="0">
                <a:solidFill>
                  <a:srgbClr val="333333"/>
                </a:solidFill>
                <a:latin typeface="-apple-system-font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-apple-system-font" charset="0"/>
              </a:rPr>
              <a:t> 减少</a:t>
            </a:r>
            <a:r>
              <a:rPr lang="zh-CN" altLang="en-US" dirty="0">
                <a:solidFill>
                  <a:srgbClr val="333333"/>
                </a:solidFill>
                <a:latin typeface="-apple-system-font" charset="0"/>
              </a:rPr>
              <a:t>了桥的交互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87564" y="6045798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扩展阅读：</a:t>
            </a:r>
            <a:endParaRPr lang="de-DE" altLang="zh-CN" b="1" dirty="0" smtClean="0">
              <a:hlinkClick r:id="rId9"/>
            </a:endParaRPr>
          </a:p>
          <a:p>
            <a:r>
              <a:rPr lang="de-DE" altLang="zh-CN" b="1" dirty="0" smtClean="0">
                <a:hlinkClick r:id="rId9"/>
              </a:rPr>
              <a:t>Android </a:t>
            </a:r>
            <a:r>
              <a:rPr lang="zh-CN" altLang="de-DE" b="1" dirty="0">
                <a:hlinkClick r:id="rId9"/>
              </a:rPr>
              <a:t>五年内要被取代？这里有 </a:t>
            </a:r>
            <a:r>
              <a:rPr lang="de-DE" altLang="zh-CN" b="1" dirty="0">
                <a:hlinkClick r:id="rId9"/>
              </a:rPr>
              <a:t>Google Fuchsia </a:t>
            </a:r>
            <a:r>
              <a:rPr lang="zh-CN" altLang="de-DE" b="1" dirty="0">
                <a:hlinkClick r:id="rId9"/>
              </a:rPr>
              <a:t>的一些</a:t>
            </a:r>
            <a:r>
              <a:rPr lang="zh-CN" altLang="de-DE" b="1" dirty="0" smtClean="0">
                <a:hlinkClick r:id="rId9"/>
              </a:rPr>
              <a:t>真相</a:t>
            </a:r>
            <a:endParaRPr lang="zh-CN" altLang="de-DE" b="1" dirty="0"/>
          </a:p>
        </p:txBody>
      </p:sp>
    </p:spTree>
    <p:extLst>
      <p:ext uri="{BB962C8B-B14F-4D97-AF65-F5344CB8AC3E}">
        <p14:creationId xmlns:p14="http://schemas.microsoft.com/office/powerpoint/2010/main" val="18670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1148163</TotalTime>
  <Words>881</Words>
  <Application>Microsoft Macintosh PowerPoint</Application>
  <PresentationFormat>宽屏</PresentationFormat>
  <Paragraphs>172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-apple-system-font</vt:lpstr>
      <vt:lpstr>Calibri</vt:lpstr>
      <vt:lpstr>Helvetica Neue</vt:lpstr>
      <vt:lpstr>Impact</vt:lpstr>
      <vt:lpstr>Mangal</vt:lpstr>
      <vt:lpstr>Open Sans</vt:lpstr>
      <vt:lpstr>Wingdings</vt:lpstr>
      <vt:lpstr>等线</vt:lpstr>
      <vt:lpstr>等线 Light</vt:lpstr>
      <vt:lpstr>宋体</vt:lpstr>
      <vt:lpstr>微软雅黑</vt:lpstr>
      <vt:lpstr>Arial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用户</cp:lastModifiedBy>
  <cp:revision>821</cp:revision>
  <dcterms:created xsi:type="dcterms:W3CDTF">2016-08-30T15:34:45Z</dcterms:created>
  <dcterms:modified xsi:type="dcterms:W3CDTF">2019-02-26T07:08:16Z</dcterms:modified>
  <cp:category>锐旗设计;https://9ppt.taobao.com</cp:category>
</cp:coreProperties>
</file>