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91" r:id="rId4"/>
    <p:sldId id="467" r:id="rId5"/>
    <p:sldId id="436" r:id="rId7"/>
    <p:sldId id="363" r:id="rId8"/>
    <p:sldId id="257" r:id="rId9"/>
    <p:sldId id="396" r:id="rId10"/>
    <p:sldId id="337" r:id="rId11"/>
    <p:sldId id="424" r:id="rId12"/>
    <p:sldId id="342" r:id="rId13"/>
    <p:sldId id="435" r:id="rId14"/>
    <p:sldId id="445" r:id="rId15"/>
    <p:sldId id="427" r:id="rId16"/>
    <p:sldId id="346" r:id="rId17"/>
    <p:sldId id="417" r:id="rId18"/>
    <p:sldId id="347" r:id="rId19"/>
    <p:sldId id="338" r:id="rId20"/>
    <p:sldId id="446" r:id="rId21"/>
    <p:sldId id="428" r:id="rId22"/>
    <p:sldId id="341" r:id="rId23"/>
    <p:sldId id="419" r:id="rId24"/>
    <p:sldId id="397" r:id="rId25"/>
    <p:sldId id="420" r:id="rId26"/>
    <p:sldId id="438" r:id="rId27"/>
    <p:sldId id="429" r:id="rId28"/>
    <p:sldId id="468" r:id="rId29"/>
    <p:sldId id="47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85445" autoAdjust="0"/>
  </p:normalViewPr>
  <p:slideViewPr>
    <p:cSldViewPr snapToGrid="0" showGuides="1">
      <p:cViewPr varScale="1">
        <p:scale>
          <a:sx n="116" d="100"/>
          <a:sy n="116" d="100"/>
        </p:scale>
        <p:origin x="276" y="102"/>
      </p:cViewPr>
      <p:guideLst>
        <p:guide orient="horz" pos="2200"/>
        <p:guide pos="3840"/>
      </p:guideLst>
    </p:cSldViewPr>
  </p:slideViewPr>
  <p:notesTextViewPr>
    <p:cViewPr>
      <p:scale>
        <a:sx n="1" d="1"/>
        <a:sy n="1" d="1"/>
      </p:scale>
      <p:origin x="0" y="0"/>
    </p:cViewPr>
  </p:notesTextViewPr>
  <p:sorterViewPr>
    <p:cViewPr>
      <p:scale>
        <a:sx n="100" d="100"/>
        <a:sy n="100" d="100"/>
      </p:scale>
      <p:origin x="0" y="-4986"/>
    </p:cViewPr>
  </p:sorterViewPr>
  <p:notesViewPr>
    <p:cSldViewPr snapToGrid="0">
      <p:cViewPr varScale="1">
        <p:scale>
          <a:sx n="78" d="100"/>
          <a:sy n="78" d="100"/>
        </p:scale>
        <p:origin x="3054"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888489699010391892</a:t>
            </a:r>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Solid</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xiangxueketang.cn/"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xiangxueketang.cn/"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4419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dirty="0">
                <a:solidFill>
                  <a:srgbClr val="7030A0"/>
                </a:solidFill>
                <a:latin typeface="微软雅黑" panose="020B0503020204020204" pitchFamily="34" charset="-122"/>
                <a:ea typeface="微软雅黑" panose="020B0503020204020204" pitchFamily="34" charset="-122"/>
              </a:rPr>
              <a:t>享 学 课 堂：</a:t>
            </a:r>
            <a:r>
              <a:rPr lang="en-US" altLang="zh-CN" dirty="0">
                <a:hlinkClick r:id="rId3"/>
              </a:rPr>
              <a:t>http://xiangxueketang.cn/</a:t>
            </a:r>
            <a:endParaRPr lang="zh-CN" altLang="en-US" dirty="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dirty="0">
                <a:solidFill>
                  <a:srgbClr val="7030A0"/>
                </a:solidFill>
                <a:latin typeface="微软雅黑" panose="020B0503020204020204" pitchFamily="34" charset="-122"/>
                <a:ea typeface="微软雅黑" panose="020B0503020204020204" pitchFamily="34" charset="-122"/>
              </a:rPr>
              <a:t>享 学 官 方 群：</a:t>
            </a:r>
            <a:r>
              <a:rPr lang="en-US" altLang="zh-CN" b="1" dirty="0">
                <a:solidFill>
                  <a:srgbClr val="7030A0"/>
                </a:solidFill>
                <a:latin typeface="微软雅黑" panose="020B0503020204020204" pitchFamily="34" charset="-122"/>
                <a:ea typeface="微软雅黑" panose="020B0503020204020204" pitchFamily="34" charset="-122"/>
              </a:rPr>
              <a:t>879078537</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4419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dirty="0">
                <a:solidFill>
                  <a:srgbClr val="7030A0"/>
                </a:solidFill>
                <a:latin typeface="微软雅黑" panose="020B0503020204020204" pitchFamily="34" charset="-122"/>
                <a:ea typeface="微软雅黑" panose="020B0503020204020204" pitchFamily="34" charset="-122"/>
              </a:rPr>
              <a:t>享 学 课 堂：</a:t>
            </a:r>
            <a:r>
              <a:rPr lang="en-US" altLang="zh-CN" dirty="0">
                <a:hlinkClick r:id="rId3"/>
              </a:rPr>
              <a:t>http://xiangxueketang.cn/</a:t>
            </a:r>
            <a:endParaRPr lang="zh-CN" altLang="en-US" dirty="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dirty="0">
                <a:solidFill>
                  <a:srgbClr val="7030A0"/>
                </a:solidFill>
                <a:latin typeface="微软雅黑" panose="020B0503020204020204" pitchFamily="34" charset="-122"/>
                <a:ea typeface="微软雅黑" panose="020B0503020204020204" pitchFamily="34" charset="-122"/>
              </a:rPr>
              <a:t>享 学 官 方 群：</a:t>
            </a:r>
            <a:r>
              <a:rPr lang="en-US" altLang="zh-CN" b="1" dirty="0">
                <a:solidFill>
                  <a:srgbClr val="7030A0"/>
                </a:solidFill>
                <a:latin typeface="微软雅黑" panose="020B0503020204020204" pitchFamily="34" charset="-122"/>
                <a:ea typeface="微软雅黑" panose="020B0503020204020204" pitchFamily="34" charset="-122"/>
              </a:rPr>
              <a:t>879078537</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51.xml"/><Relationship Id="rId1" Type="http://schemas.openxmlformats.org/officeDocument/2006/relationships/tags" Target="../tags/tag50.xml"/></Relationships>
</file>

<file path=ppt/slides/_rels/slide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9" Type="http://schemas.openxmlformats.org/officeDocument/2006/relationships/slideLayout" Target="../slideLayouts/slideLayout1.xml"/><Relationship Id="rId18" Type="http://schemas.openxmlformats.org/officeDocument/2006/relationships/tags" Target="../tags/tag7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tags" Target="../tags/tag5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5.jpeg"/><Relationship Id="rId2" Type="http://schemas.openxmlformats.org/officeDocument/2006/relationships/tags" Target="../tags/tag73.xml"/><Relationship Id="rId1" Type="http://schemas.openxmlformats.org/officeDocument/2006/relationships/tags" Target="../tags/tag72.xml"/></Relationships>
</file>

<file path=ppt/slides/_rels/slide13.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 Id="rId3" Type="http://schemas.openxmlformats.org/officeDocument/2006/relationships/image" Target="../media/image11.png"/><Relationship Id="rId2" Type="http://schemas.openxmlformats.org/officeDocument/2006/relationships/tags" Target="../tags/tag77.xml"/><Relationship Id="rId11" Type="http://schemas.openxmlformats.org/officeDocument/2006/relationships/notesSlide" Target="../notesSlides/notesSlide8.xml"/><Relationship Id="rId10"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image" Target="../media/image18.png"/><Relationship Id="rId2" Type="http://schemas.openxmlformats.org/officeDocument/2006/relationships/tags" Target="../tags/tag81.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85.xml"/><Relationship Id="rId1" Type="http://schemas.openxmlformats.org/officeDocument/2006/relationships/tags" Target="../tags/tag84.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20.png"/><Relationship Id="rId2" Type="http://schemas.openxmlformats.org/officeDocument/2006/relationships/tags" Target="../tags/tag87.xml"/><Relationship Id="rId1" Type="http://schemas.openxmlformats.org/officeDocument/2006/relationships/tags" Target="../tags/tag86.xml"/></Relationships>
</file>

<file path=ppt/slides/_rels/slide17.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9" Type="http://schemas.openxmlformats.org/officeDocument/2006/relationships/slideLayout" Target="../slideLayouts/slideLayout1.xml"/><Relationship Id="rId18" Type="http://schemas.openxmlformats.org/officeDocument/2006/relationships/tags" Target="../tags/tag107.xml"/><Relationship Id="rId17" Type="http://schemas.openxmlformats.org/officeDocument/2006/relationships/tags" Target="../tags/tag106.xml"/><Relationship Id="rId16" Type="http://schemas.openxmlformats.org/officeDocument/2006/relationships/tags" Target="../tags/tag105.xml"/><Relationship Id="rId15" Type="http://schemas.openxmlformats.org/officeDocument/2006/relationships/tags" Target="../tags/tag104.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tags" Target="../tags/tag90.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image" Target="../media/image14.png"/><Relationship Id="rId3" Type="http://schemas.openxmlformats.org/officeDocument/2006/relationships/image" Target="../media/image5.jpeg"/><Relationship Id="rId2" Type="http://schemas.openxmlformats.org/officeDocument/2006/relationships/tags" Target="../tags/tag109.xml"/><Relationship Id="rId1" Type="http://schemas.openxmlformats.org/officeDocument/2006/relationships/tags" Target="../tags/tag108.xml"/></Relationships>
</file>

<file path=ppt/slides/_rels/slide19.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image" Target="../media/image24.png"/><Relationship Id="rId6" Type="http://schemas.openxmlformats.org/officeDocument/2006/relationships/image" Target="../media/image11.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tags" Target="../tags/tag113.xml"/><Relationship Id="rId11" Type="http://schemas.openxmlformats.org/officeDocument/2006/relationships/notesSlide" Target="../notesSlides/notesSlide13.xml"/><Relationship Id="rId10" Type="http://schemas.openxmlformats.org/officeDocument/2006/relationships/slideLayout" Target="../slideLayouts/slideLayout2.xml"/><Relationship Id="rId1" Type="http://schemas.openxmlformats.org/officeDocument/2006/relationships/tags" Target="../tags/tag11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26.png"/><Relationship Id="rId2" Type="http://schemas.openxmlformats.org/officeDocument/2006/relationships/tags" Target="../tags/tag121.xml"/><Relationship Id="rId1" Type="http://schemas.openxmlformats.org/officeDocument/2006/relationships/tags" Target="../tags/tag120.xml"/></Relationships>
</file>

<file path=ppt/slides/_rels/slide22.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9" Type="http://schemas.openxmlformats.org/officeDocument/2006/relationships/slideLayout" Target="../slideLayouts/slideLayout1.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4.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tags" Target="../tags/tag147.xml"/><Relationship Id="rId1" Type="http://schemas.openxmlformats.org/officeDocument/2006/relationships/tags" Target="../tags/tag146.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image" Target="../media/image5.jpeg"/><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image" Target="../media/image7.jpe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9" Type="http://schemas.openxmlformats.org/officeDocument/2006/relationships/slideLayout" Target="../slideLayouts/slideLayout1.xml"/><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5.jpeg"/><Relationship Id="rId2" Type="http://schemas.openxmlformats.org/officeDocument/2006/relationships/tags" Target="../tags/tag35.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tags" Target="../tags/tag39.xml"/><Relationship Id="rId1" Type="http://schemas.openxmlformats.org/officeDocument/2006/relationships/tags" Target="../tags/tag3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5.jpeg"/><Relationship Id="rId2" Type="http://schemas.openxmlformats.org/officeDocument/2006/relationships/tags" Target="../tags/tag43.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10.png"/><Relationship Id="rId2" Type="http://schemas.openxmlformats.org/officeDocument/2006/relationships/tags" Target="../tags/tag47.xml"/><Relationship Id="rId1" Type="http://schemas.openxmlformats.org/officeDocument/2006/relationships/tags" Target="../tags/tag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200"/>
            <a:r>
              <a:rPr lang="en-US" altLang="zh-CN" sz="1335">
                <a:solidFill>
                  <a:srgbClr val="FFFFFF">
                    <a:lumMod val="50000"/>
                  </a:srgbClr>
                </a:solidFill>
                <a:latin typeface="Calibri" panose="020F0502020204030204"/>
                <a:ea typeface="宋体" panose="02010600030101010101" pitchFamily="2" charset="-122"/>
              </a:rPr>
              <a:t>THANK </a:t>
            </a:r>
            <a:r>
              <a:rPr lang="en-US" altLang="zh-CN" sz="1335" dirty="0">
                <a:solidFill>
                  <a:srgbClr val="FFFFFF">
                    <a:lumMod val="50000"/>
                  </a:srgbClr>
                </a:solidFill>
                <a:latin typeface="Calibri" panose="020F0502020204030204"/>
                <a:ea typeface="宋体" panose="02010600030101010101" pitchFamily="2" charset="-122"/>
              </a:rPr>
              <a:t>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531207"/>
            <a:ext cx="3592753" cy="369332"/>
            <a:chOff x="1139058" y="5604513"/>
            <a:chExt cx="3592753" cy="369332"/>
          </a:xfrm>
        </p:grpSpPr>
        <p:grpSp>
          <p:nvGrpSpPr>
            <p:cNvPr id="24" name="PA_组合 23"/>
            <p:cNvGrpSpPr/>
            <p:nvPr>
              <p:custDataLst>
                <p:tags r:id="rId2"/>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3"/>
              </p:custDataLst>
            </p:nvPr>
          </p:nvSpPr>
          <p:spPr bwMode="auto">
            <a:xfrm>
              <a:off x="1498233" y="5604513"/>
              <a:ext cx="3233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主讲老师</a:t>
              </a:r>
              <a:r>
                <a:rPr lang="en-US" altLang="zh-CN" dirty="0">
                  <a:solidFill>
                    <a:srgbClr val="333333">
                      <a:lumMod val="65000"/>
                      <a:lumOff val="35000"/>
                    </a:srgbClr>
                  </a:solidFill>
                  <a:latin typeface="微软雅黑" panose="020B0503020204020204" pitchFamily="34" charset="-122"/>
                  <a:ea typeface="微软雅黑" panose="020B0503020204020204" pitchFamily="34" charset="-122"/>
                </a:rPr>
                <a:t>Alvin</a:t>
              </a:r>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dirty="0">
                  <a:solidFill>
                    <a:srgbClr val="333333">
                      <a:lumMod val="65000"/>
                      <a:lumOff val="35000"/>
                    </a:srgbClr>
                  </a:solidFill>
                  <a:latin typeface="微软雅黑" panose="020B0503020204020204" pitchFamily="34" charset="-122"/>
                  <a:ea typeface="微软雅黑" panose="020B0503020204020204" pitchFamily="34" charset="-122"/>
                </a:rPr>
                <a:t>2464061231</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21" name="PA_组合 20"/>
          <p:cNvGrpSpPr/>
          <p:nvPr>
            <p:custDataLst>
              <p:tags r:id="rId4"/>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60091" y="1279436"/>
            <a:ext cx="8026148" cy="2308324"/>
          </a:xfrm>
          <a:prstGeom prst="rect">
            <a:avLst/>
          </a:prstGeom>
          <a:noFill/>
        </p:spPr>
        <p:txBody>
          <a:bodyPr wrap="square" rtlCol="0">
            <a:spAutoFit/>
          </a:bodyPr>
          <a:lstStyle/>
          <a:p>
            <a:pPr algn="ctr" defTabSz="1219200">
              <a:lnSpc>
                <a:spcPct val="150000"/>
              </a:lnSpc>
            </a:pPr>
            <a:r>
              <a:rPr lang="zh-CN" altLang="en-US" sz="4800" dirty="0"/>
              <a:t>找工作必问的</a:t>
            </a:r>
            <a:r>
              <a:rPr lang="en-US" altLang="zh-CN" sz="4800" dirty="0"/>
              <a:t>《</a:t>
            </a:r>
            <a:r>
              <a:rPr lang="zh-CN" altLang="en-US" sz="4800" dirty="0"/>
              <a:t>设计模式</a:t>
            </a:r>
            <a:r>
              <a:rPr lang="en-US" altLang="zh-CN" sz="4800" dirty="0"/>
              <a:t>》</a:t>
            </a:r>
            <a:r>
              <a:rPr lang="zh-CN" altLang="en-US" sz="4800" dirty="0"/>
              <a:t>为什么那么重要</a:t>
            </a:r>
            <a:r>
              <a:rPr lang="zh-CN" altLang="en-US" sz="4800" dirty="0" smtClean="0"/>
              <a:t>？</a:t>
            </a:r>
            <a:endParaRPr lang="en-US" altLang="zh-CN" sz="4800" dirty="0" smtClean="0"/>
          </a:p>
        </p:txBody>
      </p:sp>
      <p:grpSp>
        <p:nvGrpSpPr>
          <p:cNvPr id="30" name="PA_组合 14"/>
          <p:cNvGrpSpPr/>
          <p:nvPr>
            <p:custDataLst>
              <p:tags r:id="rId6"/>
            </p:custDataLst>
          </p:nvPr>
        </p:nvGrpSpPr>
        <p:grpSpPr bwMode="auto">
          <a:xfrm>
            <a:off x="6359105" y="5535873"/>
            <a:ext cx="360000" cy="360000"/>
            <a:chOff x="4248" y="3024"/>
            <a:chExt cx="600" cy="599"/>
          </a:xfrm>
        </p:grpSpPr>
        <p:sp>
          <p:nvSpPr>
            <p:cNvPr id="32"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3" name="Group 16"/>
            <p:cNvGrpSpPr/>
            <p:nvPr/>
          </p:nvGrpSpPr>
          <p:grpSpPr bwMode="auto">
            <a:xfrm>
              <a:off x="4441" y="3144"/>
              <a:ext cx="215" cy="345"/>
              <a:chOff x="4441" y="3144"/>
              <a:chExt cx="215" cy="345"/>
            </a:xfrm>
          </p:grpSpPr>
          <p:sp>
            <p:nvSpPr>
              <p:cNvPr id="3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4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 name="PA_文本框 20"/>
          <p:cNvSpPr txBox="1">
            <a:spLocks noChangeArrowheads="1"/>
          </p:cNvSpPr>
          <p:nvPr>
            <p:custDataLst>
              <p:tags r:id="rId7"/>
            </p:custDataLst>
          </p:nvPr>
        </p:nvSpPr>
        <p:spPr bwMode="auto">
          <a:xfrm>
            <a:off x="6911150" y="5545519"/>
            <a:ext cx="3908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往期视频阿媛小姐姐： </a:t>
            </a:r>
            <a:r>
              <a:rPr lang="en-US" altLang="zh-CN" dirty="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to=""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to=""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架构那些事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9" y="799607"/>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53" name="左右箭头 52"/>
          <p:cNvSpPr/>
          <p:nvPr/>
        </p:nvSpPr>
        <p:spPr>
          <a:xfrm>
            <a:off x="4379599" y="3333565"/>
            <a:ext cx="1544333" cy="457200"/>
          </a:xfrm>
          <a:prstGeom prst="leftRightArrow">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3" name="图片 2"/>
          <p:cNvPicPr>
            <a:picLocks noChangeAspect="1"/>
          </p:cNvPicPr>
          <p:nvPr/>
        </p:nvPicPr>
        <p:blipFill>
          <a:blip r:embed="rId3"/>
          <a:stretch>
            <a:fillRect/>
          </a:stretch>
        </p:blipFill>
        <p:spPr>
          <a:xfrm>
            <a:off x="854743" y="2257553"/>
            <a:ext cx="3004728" cy="2609224"/>
          </a:xfrm>
          <a:prstGeom prst="rect">
            <a:avLst/>
          </a:prstGeom>
        </p:spPr>
      </p:pic>
      <p:pic>
        <p:nvPicPr>
          <p:cNvPr id="5" name="图片 4"/>
          <p:cNvPicPr>
            <a:picLocks noChangeAspect="1"/>
          </p:cNvPicPr>
          <p:nvPr/>
        </p:nvPicPr>
        <p:blipFill>
          <a:blip r:embed="rId4"/>
          <a:stretch>
            <a:fillRect/>
          </a:stretch>
        </p:blipFill>
        <p:spPr>
          <a:xfrm>
            <a:off x="6978448" y="1634145"/>
            <a:ext cx="3831813" cy="3398839"/>
          </a:xfrm>
          <a:prstGeom prst="rect">
            <a:avLst/>
          </a:prstGeom>
        </p:spPr>
      </p:pic>
      <p:pic>
        <p:nvPicPr>
          <p:cNvPr id="2" name="图片 1"/>
          <p:cNvPicPr>
            <a:picLocks noChangeAspect="1"/>
          </p:cNvPicPr>
          <p:nvPr/>
        </p:nvPicPr>
        <p:blipFill>
          <a:blip r:embed="rId5"/>
          <a:stretch>
            <a:fillRect/>
          </a:stretch>
        </p:blipFill>
        <p:spPr>
          <a:xfrm>
            <a:off x="704811" y="1790733"/>
            <a:ext cx="9959764" cy="3757048"/>
          </a:xfrm>
          <a:prstGeom prst="rect">
            <a:avLst/>
          </a:prstGeom>
        </p:spPr>
      </p:pic>
      <p:grpSp>
        <p:nvGrpSpPr>
          <p:cNvPr id="12" name="组合 11"/>
          <p:cNvGrpSpPr/>
          <p:nvPr/>
        </p:nvGrpSpPr>
        <p:grpSpPr>
          <a:xfrm>
            <a:off x="6766730" y="94851"/>
            <a:ext cx="4153776" cy="837873"/>
            <a:chOff x="7324725" y="1141845"/>
            <a:chExt cx="4153776" cy="837873"/>
          </a:xfrm>
        </p:grpSpPr>
        <p:grpSp>
          <p:nvGrpSpPr>
            <p:cNvPr id="13" name="组合 12"/>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15" name="PA_组合 14"/>
              <p:cNvGrpSpPr/>
              <p:nvPr>
                <p:custDataLst>
                  <p:tags r:id="rId6"/>
                </p:custDataLst>
              </p:nvPr>
            </p:nvGrpSpPr>
            <p:grpSpPr bwMode="auto">
              <a:xfrm>
                <a:off x="6359105" y="5535873"/>
                <a:ext cx="360000" cy="360000"/>
                <a:chOff x="4248" y="3024"/>
                <a:chExt cx="600" cy="599"/>
              </a:xfrm>
            </p:grpSpPr>
            <p:sp>
              <p:nvSpPr>
                <p:cNvPr id="17"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8" name="Group 16"/>
                <p:cNvGrpSpPr/>
                <p:nvPr/>
              </p:nvGrpSpPr>
              <p:grpSpPr bwMode="auto">
                <a:xfrm>
                  <a:off x="4441" y="3144"/>
                  <a:ext cx="215" cy="345"/>
                  <a:chOff x="4441" y="3144"/>
                  <a:chExt cx="215" cy="345"/>
                </a:xfrm>
              </p:grpSpPr>
              <p:sp>
                <p:nvSpPr>
                  <p:cNvPr id="19"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0"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6" name="PA_文本框 20"/>
              <p:cNvSpPr txBox="1">
                <a:spLocks noChangeArrowheads="1"/>
              </p:cNvSpPr>
              <p:nvPr>
                <p:custDataLst>
                  <p:tags r:id="rId7"/>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1169550" y="3429000"/>
            <a:ext cx="2016723" cy="2527653"/>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46371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72" name="PA_任意多边形 12"/>
          <p:cNvSpPr>
            <a:spLocks noEditPoints="1"/>
          </p:cNvSpPr>
          <p:nvPr>
            <p:custDataLst>
              <p:tags r:id="rId5"/>
            </p:custDataLst>
          </p:nvPr>
        </p:nvSpPr>
        <p:spPr bwMode="auto">
          <a:xfrm>
            <a:off x="718657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6"/>
            </p:custDataLst>
          </p:nvPr>
        </p:nvSpPr>
        <p:spPr bwMode="auto">
          <a:xfrm>
            <a:off x="1956064"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7"/>
            </p:custDataLst>
          </p:nvPr>
        </p:nvGrpSpPr>
        <p:grpSpPr>
          <a:xfrm>
            <a:off x="3811591" y="3264196"/>
            <a:ext cx="2016723" cy="2692457"/>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PA_组合 76"/>
          <p:cNvGrpSpPr/>
          <p:nvPr>
            <p:custDataLst>
              <p:tags r:id="rId8"/>
            </p:custDataLst>
          </p:nvPr>
        </p:nvGrpSpPr>
        <p:grpSpPr>
          <a:xfrm>
            <a:off x="6227678" y="3264196"/>
            <a:ext cx="2367057" cy="2692458"/>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9"/>
            </p:custDataLst>
          </p:nvPr>
        </p:nvSpPr>
        <p:spPr>
          <a:xfrm>
            <a:off x="3657088" y="4149053"/>
            <a:ext cx="2207199" cy="646331"/>
          </a:xfrm>
          <a:prstGeom prst="rect">
            <a:avLst/>
          </a:prstGeom>
        </p:spPr>
        <p:txBody>
          <a:bodyPr wrap="square">
            <a:spAutoFit/>
          </a:bodyPr>
          <a:lstStyle/>
          <a:p>
            <a:pPr algn="ctr" defTabSz="1219200">
              <a:lnSpc>
                <a:spcPct val="150000"/>
              </a:lnSpc>
            </a:pPr>
            <a:r>
              <a:rPr lang="zh-CN" altLang="en-US" sz="1200" dirty="0">
                <a:ln w="6350">
                  <a:noFill/>
                </a:ln>
                <a:solidFill>
                  <a:srgbClr val="FFFFFF">
                    <a:lumMod val="50000"/>
                  </a:srgbClr>
                </a:solidFill>
                <a:latin typeface="Impact" panose="020B0806030902050204" pitchFamily="34" charset="0"/>
                <a:ea typeface="微软雅黑" panose="020B0503020204020204" pitchFamily="34" charset="-122"/>
              </a:rPr>
              <a:t>高内聚低耦合</a:t>
            </a:r>
            <a:endParaRPr lang="en-US" altLang="zh-CN" sz="1200"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200" dirty="0">
                <a:ln w="6350">
                  <a:noFill/>
                </a:ln>
                <a:solidFill>
                  <a:srgbClr val="FFFFFF">
                    <a:lumMod val="50000"/>
                  </a:srgbClr>
                </a:solidFill>
                <a:latin typeface="Impact" panose="020B0806030902050204" pitchFamily="34" charset="0"/>
                <a:ea typeface="微软雅黑" panose="020B0503020204020204" pitchFamily="34" charset="-122"/>
              </a:rPr>
              <a:t>门面模式重构代码</a:t>
            </a:r>
            <a:endParaRPr lang="zh-CN" altLang="en-US" sz="1200"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10"/>
            </p:custDataLst>
          </p:nvPr>
        </p:nvSpPr>
        <p:spPr>
          <a:xfrm>
            <a:off x="1399500" y="4149052"/>
            <a:ext cx="1556837" cy="707758"/>
          </a:xfrm>
          <a:prstGeom prst="rect">
            <a:avLst/>
          </a:prstGeom>
        </p:spPr>
        <p:txBody>
          <a:bodyPr wrap="none">
            <a:spAutoFit/>
          </a:bodyPr>
          <a:lstStyle/>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面试场景</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设计模式职场要求</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4" name="PA_矩形 63"/>
          <p:cNvSpPr/>
          <p:nvPr>
            <p:custDataLst>
              <p:tags r:id="rId11"/>
            </p:custDataLst>
          </p:nvPr>
        </p:nvSpPr>
        <p:spPr>
          <a:xfrm>
            <a:off x="6153041" y="3385500"/>
            <a:ext cx="2441694" cy="584775"/>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面向对象设计原则</a:t>
            </a:r>
            <a:endPar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现学现用，代码妙笔生花</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12"/>
            </p:custDataLst>
          </p:nvPr>
        </p:nvSpPr>
        <p:spPr>
          <a:xfrm>
            <a:off x="3975277" y="3556386"/>
            <a:ext cx="1641796" cy="338554"/>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门面模式那些事</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8" name="矩形 7"/>
          <p:cNvSpPr/>
          <p:nvPr/>
        </p:nvSpPr>
        <p:spPr>
          <a:xfrm>
            <a:off x="3691507" y="2617365"/>
            <a:ext cx="2126179"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_矩形 58"/>
          <p:cNvSpPr/>
          <p:nvPr>
            <p:custDataLst>
              <p:tags r:id="rId13"/>
            </p:custDataLst>
          </p:nvPr>
        </p:nvSpPr>
        <p:spPr>
          <a:xfrm>
            <a:off x="6403763" y="4149053"/>
            <a:ext cx="1968289" cy="707758"/>
          </a:xfrm>
          <a:prstGeom prst="rect">
            <a:avLst/>
          </a:prstGeom>
        </p:spPr>
        <p:txBody>
          <a:bodyPr wrap="square">
            <a:spAutoFit/>
          </a:bodyPr>
          <a:lstStyle/>
          <a:p>
            <a:pPr algn="ctr" defTabSz="1219200">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开放</a:t>
            </a: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封闭原则</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代理模式二次重构代码</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43" name="PA_任意多边形 11"/>
          <p:cNvSpPr>
            <a:spLocks noEditPoints="1"/>
          </p:cNvSpPr>
          <p:nvPr>
            <p:custDataLst>
              <p:tags r:id="rId14"/>
            </p:custDataLst>
          </p:nvPr>
        </p:nvSpPr>
        <p:spPr bwMode="auto">
          <a:xfrm>
            <a:off x="9770460" y="2671035"/>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5"/>
            </p:custDataLst>
          </p:nvPr>
        </p:nvGrpSpPr>
        <p:grpSpPr>
          <a:xfrm>
            <a:off x="8958126" y="3264196"/>
            <a:ext cx="2016723" cy="2698167"/>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6"/>
            </p:custDataLst>
          </p:nvPr>
        </p:nvSpPr>
        <p:spPr>
          <a:xfrm>
            <a:off x="9187644" y="4154763"/>
            <a:ext cx="1556836" cy="1015471"/>
          </a:xfrm>
          <a:prstGeom prst="rect">
            <a:avLst/>
          </a:prstGeom>
        </p:spPr>
        <p:txBody>
          <a:bodyPr wrap="none">
            <a:spAutoFit/>
          </a:bodyPr>
          <a:lstStyle/>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课程技术总结</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更多模式应用场景</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7"/>
            </p:custDataLst>
          </p:nvPr>
        </p:nvSpPr>
        <p:spPr>
          <a:xfrm>
            <a:off x="9463360" y="3562096"/>
            <a:ext cx="1005403" cy="338554"/>
          </a:xfrm>
          <a:prstGeom prst="rect">
            <a:avLst/>
          </a:prstGeom>
        </p:spPr>
        <p:txBody>
          <a:bodyPr wrap="none">
            <a:spAutoFit/>
          </a:bodyPr>
          <a:lstStyle/>
          <a:p>
            <a:pPr algn="ctr" defTabSz="1219200"/>
            <a:r>
              <a:rPr lang="zh-CN" altLang="en-US" sz="1600" b="1">
                <a:ln w="6350">
                  <a:noFill/>
                </a:ln>
                <a:solidFill>
                  <a:srgbClr val="FFFFFF">
                    <a:lumMod val="50000"/>
                  </a:srgbClr>
                </a:solidFill>
                <a:latin typeface="Impact" panose="020B0806030902050204" pitchFamily="34" charset="0"/>
                <a:ea typeface="微软雅黑" panose="020B0503020204020204" pitchFamily="34" charset="-122"/>
              </a:rPr>
              <a:t>课程总结</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9" name="PA_矩形 64"/>
          <p:cNvSpPr/>
          <p:nvPr>
            <p:custDataLst>
              <p:tags r:id="rId18"/>
            </p:custDataLst>
          </p:nvPr>
        </p:nvSpPr>
        <p:spPr>
          <a:xfrm>
            <a:off x="1300013" y="3556386"/>
            <a:ext cx="1826141" cy="338554"/>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设计模式的重要性</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72"/>
                                        </p:tgtEl>
                                        <p:attrNameLst>
                                          <p:attrName>style.visibility</p:attrName>
                                        </p:attrNameLst>
                                      </p:cBhvr>
                                      <p:to>
                                        <p:strVal val="visible"/>
                                      </p:to>
                                    </p:set>
                                    <p:anim to="" calcmode="lin" valueType="num">
                                      <p:cBhvr>
                                        <p:cTn id="31" dur="700" fill="hold">
                                          <p:stCondLst>
                                            <p:cond delay="0"/>
                                          </p:stCondLst>
                                        </p:cTn>
                                        <p:tgtEl>
                                          <p:spTgt spid="72"/>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2"/>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2"/>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2"/>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to="" calcmode="lin" valueType="num">
                                      <p:cBhvr>
                                        <p:cTn id="37"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74"/>
                                        </p:tgtEl>
                                        <p:attrNameLst>
                                          <p:attrName>style.visibility</p:attrName>
                                        </p:attrNameLst>
                                      </p:cBhvr>
                                      <p:to>
                                        <p:strVal val="visible"/>
                                      </p:to>
                                    </p:set>
                                    <p:anim to="" calcmode="lin" valueType="num">
                                      <p:cBhvr>
                                        <p:cTn id="43"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7" presetID="0" presetClass="entr" presetSubtype="0" fill="hold" nodeType="withEffect">
                                  <p:stCondLst>
                                    <p:cond delay="0"/>
                                  </p:stCondLst>
                                  <p:iterate type="lt">
                                    <p:tmPct val="10000"/>
                                  </p:iterate>
                                  <p:childTnLst>
                                    <p:set>
                                      <p:cBhvr>
                                        <p:cTn id="48" dur="1" fill="hold">
                                          <p:stCondLst>
                                            <p:cond delay="0"/>
                                          </p:stCondLst>
                                        </p:cTn>
                                        <p:tgtEl>
                                          <p:spTgt spid="77"/>
                                        </p:tgtEl>
                                        <p:attrNameLst>
                                          <p:attrName>style.visibility</p:attrName>
                                        </p:attrNameLst>
                                      </p:cBhvr>
                                      <p:to>
                                        <p:strVal val="visible"/>
                                      </p:to>
                                    </p:set>
                                    <p:anim to="" calcmode="lin" valueType="num">
                                      <p:cBhvr>
                                        <p:cTn id="49" dur="700" fill="hold">
                                          <p:stCondLst>
                                            <p:cond delay="0"/>
                                          </p:stCondLst>
                                        </p:cTn>
                                        <p:tgtEl>
                                          <p:spTgt spid="77"/>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77"/>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77"/>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77"/>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0"/>
                                        </p:tgtEl>
                                        <p:attrNameLst>
                                          <p:attrName>style.visibility</p:attrName>
                                        </p:attrNameLst>
                                      </p:cBhvr>
                                      <p:to>
                                        <p:strVal val="visible"/>
                                      </p:to>
                                    </p:set>
                                    <p:anim to="" calcmode="lin" valueType="num">
                                      <p:cBhvr>
                                        <p:cTn id="55"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iterate type="lt">
                                    <p:tmPct val="10000"/>
                                  </p:iterate>
                                  <p:childTnLst>
                                    <p:set>
                                      <p:cBhvr>
                                        <p:cTn id="60" dur="1" fill="hold">
                                          <p:stCondLst>
                                            <p:cond delay="0"/>
                                          </p:stCondLst>
                                        </p:cTn>
                                        <p:tgtEl>
                                          <p:spTgt spid="61"/>
                                        </p:tgtEl>
                                        <p:attrNameLst>
                                          <p:attrName>style.visibility</p:attrName>
                                        </p:attrNameLst>
                                      </p:cBhvr>
                                      <p:to>
                                        <p:strVal val="visible"/>
                                      </p:to>
                                    </p:set>
                                    <p:anim to="" calcmode="lin" valueType="num">
                                      <p:cBhvr>
                                        <p:cTn id="61"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64"/>
                                        </p:tgtEl>
                                        <p:attrNameLst>
                                          <p:attrName>style.visibility</p:attrName>
                                        </p:attrNameLst>
                                      </p:cBhvr>
                                      <p:to>
                                        <p:strVal val="visible"/>
                                      </p:to>
                                    </p:set>
                                    <p:anim to="" calcmode="lin" valueType="num">
                                      <p:cBhvr>
                                        <p:cTn id="67" dur="700" fill="hold">
                                          <p:stCondLst>
                                            <p:cond delay="0"/>
                                          </p:stCondLst>
                                        </p:cTn>
                                        <p:tgtEl>
                                          <p:spTgt spid="64"/>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64"/>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64"/>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64"/>
                                        </p:tgtEl>
                                        <p:attrNameLst>
                                          <p:attrName>ppt_w</p:attrName>
                                        </p:attrNameLst>
                                      </p:cBhvr>
                                      <p:tavLst>
                                        <p:tav tm="0" fmla="#ppt_w-(-#ppt_w)*((1.5-1.5*$)^2-(1.5-1.5*$)^3)">
                                          <p:val>
                                            <p:fltVal val="0"/>
                                          </p:val>
                                        </p:tav>
                                        <p:tav tm="100000">
                                          <p:val>
                                            <p:flt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65"/>
                                        </p:tgtEl>
                                        <p:attrNameLst>
                                          <p:attrName>style.visibility</p:attrName>
                                        </p:attrNameLst>
                                      </p:cBhvr>
                                      <p:to>
                                        <p:strVal val="visible"/>
                                      </p:to>
                                    </p:set>
                                    <p:anim to="" calcmode="lin" valueType="num">
                                      <p:cBhvr>
                                        <p:cTn id="73"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to="" calcmode="lin" valueType="num">
                                      <p:cBhvr>
                                        <p:cTn id="79" dur="700" fill="hold">
                                          <p:stCondLst>
                                            <p:cond delay="0"/>
                                          </p:stCondLst>
                                        </p:cTn>
                                        <p:tgtEl>
                                          <p:spTgt spid="40"/>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40"/>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40"/>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40"/>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43"/>
                                        </p:tgtEl>
                                        <p:attrNameLst>
                                          <p:attrName>style.visibility</p:attrName>
                                        </p:attrNameLst>
                                      </p:cBhvr>
                                      <p:to>
                                        <p:strVal val="visible"/>
                                      </p:to>
                                    </p:set>
                                    <p:anim to="" calcmode="lin" valueType="num">
                                      <p:cBhvr>
                                        <p:cTn id="85"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4"/>
                                        </p:tgtEl>
                                        <p:attrNameLst>
                                          <p:attrName>style.visibility</p:attrName>
                                        </p:attrNameLst>
                                      </p:cBhvr>
                                      <p:to>
                                        <p:strVal val="visible"/>
                                      </p:to>
                                    </p:set>
                                    <p:anim to="" calcmode="lin" valueType="num">
                                      <p:cBhvr>
                                        <p:cTn id="91"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95" presetID="0" presetClass="entr" presetSubtype="0" fill="hold" grpId="0" nodeType="withEffect">
                                  <p:stCondLst>
                                    <p:cond delay="0"/>
                                  </p:stCondLst>
                                  <p:iterate type="lt">
                                    <p:tmPct val="10000"/>
                                  </p:iterate>
                                  <p:childTnLst>
                                    <p:set>
                                      <p:cBhvr>
                                        <p:cTn id="96" dur="1" fill="hold">
                                          <p:stCondLst>
                                            <p:cond delay="0"/>
                                          </p:stCondLst>
                                        </p:cTn>
                                        <p:tgtEl>
                                          <p:spTgt spid="51"/>
                                        </p:tgtEl>
                                        <p:attrNameLst>
                                          <p:attrName>style.visibility</p:attrName>
                                        </p:attrNameLst>
                                      </p:cBhvr>
                                      <p:to>
                                        <p:strVal val="visible"/>
                                      </p:to>
                                    </p:set>
                                    <p:anim to="" calcmode="lin" valueType="num">
                                      <p:cBhvr>
                                        <p:cTn id="97"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53"/>
                                        </p:tgtEl>
                                        <p:attrNameLst>
                                          <p:attrName>style.visibility</p:attrName>
                                        </p:attrNameLst>
                                      </p:cBhvr>
                                      <p:to>
                                        <p:strVal val="visible"/>
                                      </p:to>
                                    </p:set>
                                    <p:anim to="" calcmode="lin" valueType="num">
                                      <p:cBhvr>
                                        <p:cTn id="103"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39"/>
                                        </p:tgtEl>
                                        <p:attrNameLst>
                                          <p:attrName>style.visibility</p:attrName>
                                        </p:attrNameLst>
                                      </p:cBhvr>
                                      <p:to>
                                        <p:strVal val="visible"/>
                                      </p:to>
                                    </p:set>
                                    <p:anim to="" calcmode="lin" valueType="num">
                                      <p:cBhvr>
                                        <p:cTn id="109" dur="700" fill="hold">
                                          <p:stCondLst>
                                            <p:cond delay="0"/>
                                          </p:stCondLst>
                                        </p:cTn>
                                        <p:tgtEl>
                                          <p:spTgt spid="39"/>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39"/>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39"/>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3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animBg="1"/>
      <p:bldP spid="72" grpId="0" animBg="1"/>
      <p:bldP spid="73" grpId="0" animBg="1"/>
      <p:bldP spid="60" grpId="0"/>
      <p:bldP spid="61" grpId="0"/>
      <p:bldP spid="64" grpId="0"/>
      <p:bldP spid="65" grpId="0"/>
      <p:bldP spid="40" grpId="0"/>
      <p:bldP spid="43" grpId="0" animBg="1"/>
      <p:bldP spid="51" grpId="0" animBg="1" autoUpdateAnimBg="0"/>
      <p:bldP spid="53"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472733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a:solidFill>
                  <a:srgbClr val="1D69A3"/>
                </a:solidFill>
                <a:latin typeface="微软雅黑" panose="020B0503020204020204" pitchFamily="34" charset="-122"/>
                <a:ea typeface="微软雅黑" panose="020B0503020204020204" pitchFamily="34" charset="-122"/>
              </a:rPr>
              <a:t>设计原则</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8184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TextBox 1"/>
          <p:cNvSpPr txBox="1"/>
          <p:nvPr/>
        </p:nvSpPr>
        <p:spPr>
          <a:xfrm>
            <a:off x="4933158" y="2149700"/>
            <a:ext cx="6216105" cy="646331"/>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垃圾代码清理工作的设计原则是什么？</a:t>
            </a:r>
            <a:endParaRPr lang="zh-CN" altLang="en-US" sz="2000" dirty="0">
              <a:latin typeface="微软雅黑" panose="020B0503020204020204" pitchFamily="34" charset="-122"/>
              <a:ea typeface="微软雅黑" panose="020B0503020204020204" pitchFamily="34" charset="-122"/>
            </a:endParaRPr>
          </a:p>
        </p:txBody>
      </p:sp>
      <p:pic>
        <p:nvPicPr>
          <p:cNvPr id="26" name="Picture 2" descr="D:\学习资料\ppt\图片素材\锐普图片\创意图片\创意图片ww.rapidppt.com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79" y="1645137"/>
            <a:ext cx="3704079"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26"/>
          <p:cNvGrpSpPr/>
          <p:nvPr/>
        </p:nvGrpSpPr>
        <p:grpSpPr>
          <a:xfrm>
            <a:off x="6766730" y="58317"/>
            <a:ext cx="4289497" cy="923330"/>
            <a:chOff x="7324725" y="1105311"/>
            <a:chExt cx="4289497" cy="923330"/>
          </a:xfrm>
        </p:grpSpPr>
        <p:grpSp>
          <p:nvGrpSpPr>
            <p:cNvPr id="28" name="组合 27"/>
            <p:cNvGrpSpPr/>
            <p:nvPr/>
          </p:nvGrpSpPr>
          <p:grpSpPr>
            <a:xfrm>
              <a:off x="7433480" y="1105311"/>
              <a:ext cx="4180742" cy="923330"/>
              <a:chOff x="6359105" y="5278669"/>
              <a:chExt cx="4180742" cy="923330"/>
            </a:xfrm>
            <a:effectLst>
              <a:outerShdw sx="1000" sy="1000" algn="ctr" rotWithShape="0">
                <a:srgbClr val="000000"/>
              </a:outerShdw>
            </a:effectLst>
          </p:grpSpPr>
          <p:grpSp>
            <p:nvGrpSpPr>
              <p:cNvPr id="30" name="PA_组合 14"/>
              <p:cNvGrpSpPr/>
              <p:nvPr>
                <p:custDataLst>
                  <p:tags r:id="rId4"/>
                </p:custDataLst>
              </p:nvPr>
            </p:nvGrpSpPr>
            <p:grpSpPr bwMode="auto">
              <a:xfrm>
                <a:off x="6359105" y="5535873"/>
                <a:ext cx="360000" cy="360000"/>
                <a:chOff x="4248" y="3024"/>
                <a:chExt cx="600" cy="599"/>
              </a:xfrm>
            </p:grpSpPr>
            <p:sp>
              <p:nvSpPr>
                <p:cNvPr id="32"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3" name="Group 16"/>
                <p:cNvGrpSpPr/>
                <p:nvPr/>
              </p:nvGrpSpPr>
              <p:grpSpPr bwMode="auto">
                <a:xfrm>
                  <a:off x="4441" y="3144"/>
                  <a:ext cx="215" cy="345"/>
                  <a:chOff x="4441" y="3144"/>
                  <a:chExt cx="215" cy="345"/>
                </a:xfrm>
              </p:grpSpPr>
              <p:sp>
                <p:nvSpPr>
                  <p:cNvPr id="3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1" name="PA_文本框 20"/>
              <p:cNvSpPr txBox="1">
                <a:spLocks noChangeArrowheads="1"/>
              </p:cNvSpPr>
              <p:nvPr>
                <p:custDataLst>
                  <p:tags r:id="rId5"/>
                </p:custDataLst>
              </p:nvPr>
            </p:nvSpPr>
            <p:spPr bwMode="auto">
              <a:xfrm>
                <a:off x="6862237" y="5278669"/>
                <a:ext cx="3677610" cy="92333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lnSpc>
                    <a:spcPct val="150000"/>
                  </a:lnSpc>
                </a:pPr>
                <a:r>
                  <a:rPr lang="zh-CN" altLang="en-US">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a:solidFill>
                    <a:srgbClr val="333333">
                      <a:lumMod val="65000"/>
                      <a:lumOff val="35000"/>
                    </a:srgbClr>
                  </a:solidFill>
                  <a:latin typeface="微软雅黑" panose="020B0503020204020204" pitchFamily="34" charset="-122"/>
                  <a:ea typeface="微软雅黑" panose="020B0503020204020204" pitchFamily="34" charset="-122"/>
                </a:endParaRPr>
              </a:p>
              <a:p>
                <a:pPr defTabSz="1219200">
                  <a:lnSpc>
                    <a:spcPct val="150000"/>
                  </a:lnSpc>
                </a:pPr>
                <a:r>
                  <a:rPr lang="zh-CN" altLang="en-US">
                    <a:solidFill>
                      <a:srgbClr val="333333">
                        <a:lumMod val="65000"/>
                        <a:lumOff val="35000"/>
                      </a:srgbClr>
                    </a:solidFill>
                    <a:latin typeface="微软雅黑" panose="020B0503020204020204" pitchFamily="34" charset="-122"/>
                    <a:ea typeface="微软雅黑" panose="020B0503020204020204" pitchFamily="34" charset="-122"/>
                  </a:rPr>
                  <a:t>往期视频芊芊老师：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2130753077</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29" name="矩形 2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
        <p:nvSpPr>
          <p:cNvPr id="19" name="矩形 18"/>
          <p:cNvSpPr/>
          <p:nvPr/>
        </p:nvSpPr>
        <p:spPr>
          <a:xfrm>
            <a:off x="4993210" y="2922493"/>
            <a:ext cx="6096000" cy="1061829"/>
          </a:xfrm>
          <a:prstGeom prst="rect">
            <a:avLst/>
          </a:prstGeom>
        </p:spPr>
        <p:txBody>
          <a:bodyPr>
            <a:spAutoFit/>
          </a:bodyPr>
          <a:lstStyle/>
          <a:p>
            <a:pPr marL="285750" indent="-285750">
              <a:lnSpc>
                <a:spcPct val="150000"/>
              </a:lnSpc>
              <a:buClr>
                <a:srgbClr val="FFC000"/>
              </a:buClr>
              <a:buFont typeface="Wingdings" panose="05000000000000000000" pitchFamily="2" charset="2"/>
              <a:buChar char="Ø"/>
            </a:pPr>
            <a:r>
              <a:rPr lang="zh-CN" altLang="en-US" sz="2400" b="1" dirty="0">
                <a:solidFill>
                  <a:srgbClr val="7030A0"/>
                </a:solidFill>
                <a:latin typeface="微软雅黑" panose="020B0503020204020204" pitchFamily="34" charset="-122"/>
                <a:ea typeface="微软雅黑" panose="020B0503020204020204" pitchFamily="34" charset="-122"/>
              </a:rPr>
              <a:t>单一职责原则</a:t>
            </a:r>
            <a:r>
              <a:rPr lang="zh-CN" altLang="en-US" dirty="0">
                <a:latin typeface="微软雅黑" panose="020B0503020204020204" pitchFamily="34" charset="-122"/>
                <a:ea typeface="微软雅黑" panose="020B0503020204020204" pitchFamily="34" charset="-122"/>
              </a:rPr>
              <a:t>：一个类或者一个接口只负责唯一项职责，尽量设计出功能单一的接口；</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6"/>
          <a:stretch>
            <a:fillRect/>
          </a:stretch>
        </p:blipFill>
        <p:spPr>
          <a:xfrm>
            <a:off x="4993210" y="2922493"/>
            <a:ext cx="6156053" cy="14474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门面设计那些事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9" y="799607"/>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53" name="左右箭头 52"/>
          <p:cNvSpPr/>
          <p:nvPr/>
        </p:nvSpPr>
        <p:spPr>
          <a:xfrm>
            <a:off x="2677973" y="4068666"/>
            <a:ext cx="968825" cy="457200"/>
          </a:xfrm>
          <a:prstGeom prst="leftRightArrow">
            <a:avLst/>
          </a:prstGeom>
          <a:solidFill>
            <a:schemeClr val="accent1">
              <a:lumMod val="40000"/>
              <a:lumOff val="60000"/>
            </a:schemeClr>
          </a:solidFill>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4" name="TextBox 57"/>
          <p:cNvSpPr txBox="1"/>
          <p:nvPr/>
        </p:nvSpPr>
        <p:spPr>
          <a:xfrm>
            <a:off x="152571" y="1007413"/>
            <a:ext cx="11382204" cy="1477328"/>
          </a:xfrm>
          <a:prstGeom prst="rect">
            <a:avLst/>
          </a:prstGeom>
          <a:noFill/>
        </p:spPr>
        <p:txBody>
          <a:bodyPr wrap="square" rtlCol="0">
            <a:spAutoFit/>
          </a:bodyPr>
          <a:lstStyle/>
          <a:p>
            <a:pPr marL="342900" indent="-342900">
              <a:lnSpc>
                <a:spcPct val="150000"/>
              </a:lnSpc>
              <a:buClr>
                <a:srgbClr val="FFC00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定义：要求一个子系统的外部与其内部的通信必须通过一个统一的对象进行，门面模式提供了一个高层次的接口，使得子系统更易于使用；</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目的：（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）门面对象是通往外界子系统内部的唯一通道；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）通过门面对象降低程序耦合；</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6281" y="3010328"/>
            <a:ext cx="2508279" cy="2445250"/>
          </a:xfrm>
          <a:prstGeom prst="rect">
            <a:avLst/>
          </a:prstGeom>
        </p:spPr>
      </p:pic>
      <p:pic>
        <p:nvPicPr>
          <p:cNvPr id="6" name="图片 5"/>
          <p:cNvPicPr>
            <a:picLocks noChangeAspect="1"/>
          </p:cNvPicPr>
          <p:nvPr/>
        </p:nvPicPr>
        <p:blipFill>
          <a:blip r:embed="rId4"/>
          <a:stretch>
            <a:fillRect/>
          </a:stretch>
        </p:blipFill>
        <p:spPr>
          <a:xfrm>
            <a:off x="3780212" y="2883803"/>
            <a:ext cx="3689101" cy="2499326"/>
          </a:xfrm>
          <a:prstGeom prst="rect">
            <a:avLst/>
          </a:prstGeom>
        </p:spPr>
      </p:pic>
      <p:pic>
        <p:nvPicPr>
          <p:cNvPr id="17" name="图片 16"/>
          <p:cNvPicPr>
            <a:picLocks noChangeAspect="1"/>
          </p:cNvPicPr>
          <p:nvPr/>
        </p:nvPicPr>
        <p:blipFill>
          <a:blip r:embed="rId5"/>
          <a:stretch>
            <a:fillRect/>
          </a:stretch>
        </p:blipFill>
        <p:spPr>
          <a:xfrm>
            <a:off x="8521919" y="2484841"/>
            <a:ext cx="3450135" cy="3060288"/>
          </a:xfrm>
          <a:prstGeom prst="rect">
            <a:avLst/>
          </a:prstGeom>
        </p:spPr>
      </p:pic>
      <p:sp>
        <p:nvSpPr>
          <p:cNvPr id="21" name="左右箭头 20"/>
          <p:cNvSpPr/>
          <p:nvPr/>
        </p:nvSpPr>
        <p:spPr>
          <a:xfrm>
            <a:off x="7469313" y="4013245"/>
            <a:ext cx="968825" cy="457200"/>
          </a:xfrm>
          <a:prstGeom prst="leftRightArrow">
            <a:avLst/>
          </a:prstGeom>
          <a:solidFill>
            <a:schemeClr val="accent1">
              <a:lumMod val="40000"/>
              <a:lumOff val="60000"/>
            </a:schemeClr>
          </a:solidFill>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22" name="图片 21"/>
          <p:cNvPicPr>
            <a:picLocks noChangeAspect="1"/>
          </p:cNvPicPr>
          <p:nvPr/>
        </p:nvPicPr>
        <p:blipFill>
          <a:blip r:embed="rId6"/>
          <a:stretch>
            <a:fillRect/>
          </a:stretch>
        </p:blipFill>
        <p:spPr>
          <a:xfrm>
            <a:off x="2628341" y="3164289"/>
            <a:ext cx="5893578" cy="2155112"/>
          </a:xfrm>
          <a:prstGeom prst="rect">
            <a:avLst/>
          </a:prstGeom>
        </p:spPr>
      </p:pic>
      <p:sp>
        <p:nvSpPr>
          <p:cNvPr id="23" name="左右箭头 22"/>
          <p:cNvSpPr/>
          <p:nvPr/>
        </p:nvSpPr>
        <p:spPr>
          <a:xfrm>
            <a:off x="4074830" y="3904866"/>
            <a:ext cx="2594071" cy="457200"/>
          </a:xfrm>
          <a:prstGeom prst="leftRightArrow">
            <a:avLst/>
          </a:prstGeom>
          <a:solidFill>
            <a:schemeClr val="accent1">
              <a:lumMod val="40000"/>
              <a:lumOff val="60000"/>
            </a:schemeClr>
          </a:solidFill>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9" name="图片 8"/>
          <p:cNvPicPr>
            <a:picLocks noChangeAspect="1"/>
          </p:cNvPicPr>
          <p:nvPr/>
        </p:nvPicPr>
        <p:blipFill>
          <a:blip r:embed="rId7"/>
          <a:stretch>
            <a:fillRect/>
          </a:stretch>
        </p:blipFill>
        <p:spPr>
          <a:xfrm>
            <a:off x="0" y="2715288"/>
            <a:ext cx="11972054" cy="3293556"/>
          </a:xfrm>
          <a:prstGeom prst="rect">
            <a:avLst/>
          </a:prstGeom>
        </p:spPr>
      </p:pic>
      <p:grpSp>
        <p:nvGrpSpPr>
          <p:cNvPr id="18" name="组合 17"/>
          <p:cNvGrpSpPr/>
          <p:nvPr/>
        </p:nvGrpSpPr>
        <p:grpSpPr>
          <a:xfrm>
            <a:off x="6766730" y="94851"/>
            <a:ext cx="4153776" cy="837873"/>
            <a:chOff x="7324725" y="1141845"/>
            <a:chExt cx="4153776" cy="837873"/>
          </a:xfrm>
        </p:grpSpPr>
        <p:grpSp>
          <p:nvGrpSpPr>
            <p:cNvPr id="19" name="组合 18"/>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24" name="PA_组合 14"/>
              <p:cNvGrpSpPr/>
              <p:nvPr>
                <p:custDataLst>
                  <p:tags r:id="rId8"/>
                </p:custDataLst>
              </p:nvPr>
            </p:nvGrpSpPr>
            <p:grpSpPr bwMode="auto">
              <a:xfrm>
                <a:off x="6359105" y="5535873"/>
                <a:ext cx="360000" cy="360000"/>
                <a:chOff x="4248" y="3024"/>
                <a:chExt cx="600" cy="599"/>
              </a:xfrm>
            </p:grpSpPr>
            <p:sp>
              <p:nvSpPr>
                <p:cNvPr id="2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7" name="Group 16"/>
                <p:cNvGrpSpPr/>
                <p:nvPr/>
              </p:nvGrpSpPr>
              <p:grpSpPr bwMode="auto">
                <a:xfrm>
                  <a:off x="4441" y="3144"/>
                  <a:ext cx="215" cy="345"/>
                  <a:chOff x="4441" y="3144"/>
                  <a:chExt cx="215" cy="345"/>
                </a:xfrm>
              </p:grpSpPr>
              <p:sp>
                <p:nvSpPr>
                  <p:cNvPr id="2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25" name="PA_文本框 20"/>
              <p:cNvSpPr txBox="1">
                <a:spLocks noChangeArrowheads="1"/>
              </p:cNvSpPr>
              <p:nvPr>
                <p:custDataLst>
                  <p:tags r:id="rId9"/>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门面设计模式类图</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170" y="685738"/>
            <a:ext cx="8977777" cy="5561905"/>
          </a:xfrm>
          <a:prstGeom prst="rect">
            <a:avLst/>
          </a:prstGeom>
        </p:spPr>
      </p:pic>
      <p:grpSp>
        <p:nvGrpSpPr>
          <p:cNvPr id="18" name="组合 17"/>
          <p:cNvGrpSpPr/>
          <p:nvPr/>
        </p:nvGrpSpPr>
        <p:grpSpPr>
          <a:xfrm>
            <a:off x="6766730" y="94851"/>
            <a:ext cx="4153776" cy="837873"/>
            <a:chOff x="7324725" y="1141845"/>
            <a:chExt cx="4153776" cy="837873"/>
          </a:xfrm>
        </p:grpSpPr>
        <p:grpSp>
          <p:nvGrpSpPr>
            <p:cNvPr id="19" name="组合 18"/>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30" name="PA_组合 14"/>
              <p:cNvGrpSpPr/>
              <p:nvPr>
                <p:custDataLst>
                  <p:tags r:id="rId4"/>
                </p:custDataLst>
              </p:nvPr>
            </p:nvGrpSpPr>
            <p:grpSpPr bwMode="auto">
              <a:xfrm>
                <a:off x="6359105" y="5535873"/>
                <a:ext cx="360000" cy="360000"/>
                <a:chOff x="4248" y="3024"/>
                <a:chExt cx="600" cy="599"/>
              </a:xfrm>
            </p:grpSpPr>
            <p:sp>
              <p:nvSpPr>
                <p:cNvPr id="32"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3" name="Group 16"/>
                <p:cNvGrpSpPr/>
                <p:nvPr/>
              </p:nvGrpSpPr>
              <p:grpSpPr bwMode="auto">
                <a:xfrm>
                  <a:off x="4441" y="3144"/>
                  <a:ext cx="215" cy="345"/>
                  <a:chOff x="4441" y="3144"/>
                  <a:chExt cx="215" cy="345"/>
                </a:xfrm>
              </p:grpSpPr>
              <p:sp>
                <p:nvSpPr>
                  <p:cNvPr id="3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1" name="PA_文本框 20"/>
              <p:cNvSpPr txBox="1">
                <a:spLocks noChangeArrowheads="1"/>
              </p:cNvSpPr>
              <p:nvPr>
                <p:custDataLst>
                  <p:tags r:id="rId5"/>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系统架构图</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767" y="94851"/>
            <a:ext cx="4922875" cy="6242154"/>
          </a:xfrm>
          <a:prstGeom prst="rect">
            <a:avLst/>
          </a:prstGeom>
        </p:spPr>
      </p:pic>
      <p:sp>
        <p:nvSpPr>
          <p:cNvPr id="31" name="圆角矩形 30"/>
          <p:cNvSpPr/>
          <p:nvPr/>
        </p:nvSpPr>
        <p:spPr>
          <a:xfrm>
            <a:off x="704809" y="1521034"/>
            <a:ext cx="4074098" cy="3748306"/>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ctr">
            <a:spAutoFit/>
          </a:bodyPr>
          <a:lstStyle/>
          <a:p>
            <a:pPr algn="ctr"/>
            <a:endParaRPr lang="zh-CN" alt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文本框 4"/>
          <p:cNvSpPr txBox="1"/>
          <p:nvPr/>
        </p:nvSpPr>
        <p:spPr>
          <a:xfrm rot="10800000" flipV="1">
            <a:off x="854741" y="1691733"/>
            <a:ext cx="3835293" cy="3693319"/>
          </a:xfrm>
          <a:prstGeom prst="rect">
            <a:avLst/>
          </a:prstGeom>
          <a:noFill/>
        </p:spPr>
        <p:txBody>
          <a:bodyPr wrap="square" rtlCol="0">
            <a:spAutoFit/>
          </a:bodyPr>
          <a:lstStyle/>
          <a:p>
            <a:pPr>
              <a:lnSpc>
                <a:spcPct val="150000"/>
              </a:lnSpc>
            </a:pPr>
            <a:r>
              <a:rPr lang="zh-CN" altLang="en-US" b="1" dirty="0">
                <a:solidFill>
                  <a:schemeClr val="accent1"/>
                </a:solidFill>
                <a:latin typeface="微软雅黑" panose="020B0503020204020204" pitchFamily="34" charset="-122"/>
                <a:ea typeface="微软雅黑" panose="020B0503020204020204" pitchFamily="34" charset="-122"/>
              </a:rPr>
              <a:t>解耦</a:t>
            </a:r>
            <a:r>
              <a:rPr lang="zh-CN" altLang="en-US" dirty="0">
                <a:solidFill>
                  <a:schemeClr val="accent1"/>
                </a:solidFill>
                <a:latin typeface="微软雅黑" panose="020B0503020204020204" pitchFamily="34" charset="-122"/>
                <a:ea typeface="微软雅黑" panose="020B0503020204020204" pitchFamily="34" charset="-122"/>
              </a:rPr>
              <a:t>： 客户端与第三方库（子系统）解耦，让子系统内部模块功能更容易拓展和维护。</a:t>
            </a:r>
            <a:endParaRPr lang="en-US" altLang="zh-CN" dirty="0">
              <a:solidFill>
                <a:schemeClr val="accent1"/>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chemeClr val="accent1"/>
                </a:solidFill>
                <a:latin typeface="微软雅黑" panose="020B0503020204020204" pitchFamily="34" charset="-122"/>
                <a:ea typeface="微软雅黑" panose="020B0503020204020204" pitchFamily="34" charset="-122"/>
              </a:rPr>
              <a:t>单一职责</a:t>
            </a:r>
            <a:r>
              <a:rPr lang="zh-CN" altLang="en-US" dirty="0">
                <a:solidFill>
                  <a:schemeClr val="accent1"/>
                </a:solidFill>
                <a:latin typeface="微软雅黑" panose="020B0503020204020204" pitchFamily="34" charset="-122"/>
                <a:ea typeface="微软雅黑" panose="020B0503020204020204" pitchFamily="34" charset="-122"/>
              </a:rPr>
              <a:t>：客户端根本不需要知道第三方系统提供什么功能甚至不需要知道第三方系统如何使用，只需要和中间门面类交互即可。</a:t>
            </a:r>
            <a:endParaRPr lang="en-US" altLang="zh-CN" dirty="0">
              <a:solidFill>
                <a:schemeClr val="accent1"/>
              </a:solidFill>
              <a:latin typeface="微软雅黑" panose="020B0503020204020204" pitchFamily="34" charset="-122"/>
              <a:ea typeface="微软雅黑" panose="020B0503020204020204" pitchFamily="34" charset="-122"/>
            </a:endParaRPr>
          </a:p>
          <a:p>
            <a:endParaRPr lang="en-US" altLang="zh-CN"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解密门面模式优缺点</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7" name="TextBox 6"/>
          <p:cNvSpPr txBox="1"/>
          <p:nvPr/>
        </p:nvSpPr>
        <p:spPr>
          <a:xfrm>
            <a:off x="8452773" y="2591340"/>
            <a:ext cx="922047" cy="400110"/>
          </a:xfrm>
          <a:prstGeom prst="rect">
            <a:avLst/>
          </a:prstGeom>
          <a:noFill/>
        </p:spPr>
        <p:txBody>
          <a:bodyPr wrap="none" rtlCol="0">
            <a:spAutoFit/>
          </a:bodyPr>
          <a:lstStyle/>
          <a:p>
            <a:r>
              <a:rPr lang="en-US" altLang="zh-CN" sz="2000" b="1">
                <a:solidFill>
                  <a:srgbClr val="92D050"/>
                </a:solidFill>
                <a:latin typeface="微软雅黑" panose="020B0503020204020204" pitchFamily="34" charset="-122"/>
                <a:ea typeface="微软雅黑" panose="020B0503020204020204" pitchFamily="34" charset="-122"/>
              </a:rPr>
              <a:t>Proxy</a:t>
            </a:r>
            <a:endParaRPr lang="zh-CN" altLang="en-US" b="1">
              <a:solidFill>
                <a:srgbClr val="92D050"/>
              </a:solidFill>
              <a:latin typeface="微软雅黑" panose="020B0503020204020204" pitchFamily="34" charset="-122"/>
              <a:ea typeface="微软雅黑" panose="020B0503020204020204" pitchFamily="34" charset="-122"/>
            </a:endParaRPr>
          </a:p>
        </p:txBody>
      </p:sp>
      <p:cxnSp>
        <p:nvCxnSpPr>
          <p:cNvPr id="10" name="直接箭头连接符 9"/>
          <p:cNvCxnSpPr>
            <a:endCxn id="7" idx="1"/>
          </p:cNvCxnSpPr>
          <p:nvPr/>
        </p:nvCxnSpPr>
        <p:spPr>
          <a:xfrm>
            <a:off x="6238875" y="2791395"/>
            <a:ext cx="2213898" cy="0"/>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nvGraphicFramePr>
        <p:xfrm>
          <a:off x="1604401" y="1934142"/>
          <a:ext cx="9260584" cy="34348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30292"/>
                <a:gridCol w="4630292"/>
              </a:tblGrid>
              <a:tr h="803004">
                <a:tc>
                  <a:txBody>
                    <a:bodyPr/>
                    <a:lstStyle/>
                    <a:p>
                      <a:pPr algn="l"/>
                      <a:r>
                        <a:rPr lang="zh-CN" altLang="en-US" dirty="0">
                          <a:latin typeface="微软雅黑" panose="020B0503020204020204" pitchFamily="34" charset="-122"/>
                          <a:ea typeface="微软雅黑" panose="020B0503020204020204" pitchFamily="34" charset="-122"/>
                        </a:rPr>
                        <a:t>优点</a:t>
                      </a:r>
                      <a:endParaRPr lang="zh-CN" altLang="en-US" dirty="0">
                        <a:latin typeface="微软雅黑" panose="020B0503020204020204" pitchFamily="34" charset="-122"/>
                        <a:ea typeface="微软雅黑" panose="020B0503020204020204" pitchFamily="34" charset="-122"/>
                      </a:endParaRPr>
                    </a:p>
                  </a:txBody>
                  <a:tcPr/>
                </a:tc>
                <a:tc>
                  <a:txBody>
                    <a:bodyPr/>
                    <a:lstStyle/>
                    <a:p>
                      <a:pPr algn="l"/>
                      <a:r>
                        <a:rPr lang="zh-CN" altLang="en-US" dirty="0">
                          <a:latin typeface="微软雅黑" panose="020B0503020204020204" pitchFamily="34" charset="-122"/>
                          <a:ea typeface="微软雅黑" panose="020B0503020204020204" pitchFamily="34" charset="-122"/>
                        </a:rPr>
                        <a:t>缺点</a:t>
                      </a:r>
                      <a:endParaRPr lang="zh-CN" altLang="en-US" dirty="0">
                        <a:latin typeface="微软雅黑" panose="020B0503020204020204" pitchFamily="34" charset="-122"/>
                        <a:ea typeface="微软雅黑" panose="020B0503020204020204" pitchFamily="34" charset="-122"/>
                      </a:endParaRPr>
                    </a:p>
                  </a:txBody>
                  <a:tcPr anchor="ctr"/>
                </a:tc>
              </a:tr>
              <a:tr h="803004">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b="1" dirty="0">
                          <a:latin typeface="微软雅黑" panose="020B0503020204020204" pitchFamily="34" charset="-122"/>
                          <a:ea typeface="微软雅黑" panose="020B0503020204020204" pitchFamily="34" charset="-122"/>
                        </a:rPr>
                        <a:t>降低耦合</a:t>
                      </a:r>
                      <a:r>
                        <a:rPr lang="zh-CN" altLang="en-US" dirty="0">
                          <a:latin typeface="微软雅黑" panose="020B0503020204020204" pitchFamily="34" charset="-122"/>
                          <a:ea typeface="微软雅黑" panose="020B0503020204020204" pitchFamily="34" charset="-122"/>
                        </a:rPr>
                        <a:t>：减少了系统间的依赖</a:t>
                      </a:r>
                      <a:endParaRPr lang="zh-CN" altLang="en-US" dirty="0">
                        <a:latin typeface="微软雅黑" panose="020B0503020204020204" pitchFamily="34" charset="-122"/>
                        <a:ea typeface="微软雅黑" panose="020B0503020204020204" pitchFamily="34" charset="-122"/>
                      </a:endParaRPr>
                    </a:p>
                  </a:txBody>
                  <a:tcPr anchor="ctr"/>
                </a:tc>
                <a:tc rowSpan="3">
                  <a:txBody>
                    <a:bodyPr/>
                    <a:lstStyle/>
                    <a:p>
                      <a:pPr>
                        <a:lnSpc>
                          <a:spcPct val="150000"/>
                        </a:lnSpc>
                      </a:pPr>
                      <a:r>
                        <a:rPr lang="zh-CN" altLang="en-US" b="1" dirty="0">
                          <a:latin typeface="微软雅黑" panose="020B0503020204020204" pitchFamily="34" charset="-122"/>
                          <a:ea typeface="微软雅黑" panose="020B0503020204020204" pitchFamily="34" charset="-122"/>
                        </a:rPr>
                        <a:t>不符合开闭原则：</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0" dirty="0">
                          <a:latin typeface="微软雅黑" panose="020B0503020204020204" pitchFamily="34" charset="-122"/>
                          <a:ea typeface="微软雅黑" panose="020B0503020204020204" pitchFamily="34" charset="-122"/>
                        </a:rPr>
                        <a:t>对修改关闭，对扩展开放，一旦第三方库无法解决用户需求，那么必须修改门面，这样就将出现第三方库修改带来门面也需要进行修改</a:t>
                      </a:r>
                      <a:endParaRPr lang="zh-CN" altLang="en-US" b="0" dirty="0">
                        <a:latin typeface="微软雅黑" panose="020B0503020204020204" pitchFamily="34" charset="-122"/>
                        <a:ea typeface="微软雅黑" panose="020B0503020204020204" pitchFamily="34" charset="-122"/>
                      </a:endParaRPr>
                    </a:p>
                  </a:txBody>
                  <a:tcPr anchor="ctr"/>
                </a:tc>
              </a:tr>
              <a:tr h="803004">
                <a:tc>
                  <a:txBody>
                    <a:bodyPr/>
                    <a:lstStyle/>
                    <a:p>
                      <a:pPr>
                        <a:lnSpc>
                          <a:spcPct val="150000"/>
                        </a:lnSpc>
                      </a:pPr>
                      <a:r>
                        <a:rPr lang="zh-CN" altLang="en-US" b="1" dirty="0">
                          <a:latin typeface="微软雅黑" panose="020B0503020204020204" pitchFamily="34" charset="-122"/>
                          <a:ea typeface="微软雅黑" panose="020B0503020204020204" pitchFamily="34" charset="-122"/>
                        </a:rPr>
                        <a:t>职责分明</a:t>
                      </a:r>
                      <a:r>
                        <a:rPr lang="zh-CN" altLang="en-US" dirty="0">
                          <a:latin typeface="微软雅黑" panose="020B0503020204020204" pitchFamily="34" charset="-122"/>
                          <a:ea typeface="微软雅黑" panose="020B0503020204020204" pitchFamily="34" charset="-122"/>
                        </a:rPr>
                        <a:t>：不管第三方库如何修改，只有不影响门面，客户都可以自由行动</a:t>
                      </a:r>
                      <a:endParaRPr lang="zh-CN" altLang="en-US" dirty="0">
                        <a:latin typeface="微软雅黑" panose="020B0503020204020204" pitchFamily="34" charset="-122"/>
                        <a:ea typeface="微软雅黑" panose="020B0503020204020204" pitchFamily="34" charset="-122"/>
                      </a:endParaRPr>
                    </a:p>
                  </a:txBody>
                  <a:tcPr anchor="ctr"/>
                </a:tc>
                <a:tc vMerge="1">
                  <a:tcPr/>
                </a:tc>
              </a:tr>
              <a:tr h="803004">
                <a:tc>
                  <a:txBody>
                    <a:bodyPr/>
                    <a:lstStyle/>
                    <a:p>
                      <a:pPr>
                        <a:lnSpc>
                          <a:spcPct val="150000"/>
                        </a:lnSpc>
                      </a:pPr>
                      <a:r>
                        <a:rPr lang="zh-CN" altLang="en-US" b="1" dirty="0">
                          <a:latin typeface="微软雅黑" panose="020B0503020204020204" pitchFamily="34" charset="-122"/>
                          <a:ea typeface="微软雅黑" panose="020B0503020204020204" pitchFamily="34" charset="-122"/>
                        </a:rPr>
                        <a:t>提高了安全性</a:t>
                      </a:r>
                      <a:r>
                        <a:rPr lang="zh-CN" altLang="en-US" dirty="0">
                          <a:latin typeface="微软雅黑" panose="020B0503020204020204" pitchFamily="34" charset="-122"/>
                          <a:ea typeface="微软雅黑" panose="020B0503020204020204" pitchFamily="34" charset="-122"/>
                        </a:rPr>
                        <a:t>：只有在门面上开通的方法，外界才可以访问，否则一律关闭</a:t>
                      </a:r>
                      <a:endParaRPr lang="zh-CN" altLang="en-US" dirty="0">
                        <a:latin typeface="微软雅黑" panose="020B0503020204020204" pitchFamily="34" charset="-122"/>
                        <a:ea typeface="微软雅黑" panose="020B0503020204020204" pitchFamily="34" charset="-122"/>
                      </a:endParaRPr>
                    </a:p>
                  </a:txBody>
                  <a:tcPr anchor="ctr"/>
                </a:tc>
                <a:tc vMerge="1">
                  <a:tcPr/>
                </a:tc>
              </a:tr>
            </a:tbl>
          </a:graphicData>
        </a:graphic>
      </p:graphicFrame>
      <p:pic>
        <p:nvPicPr>
          <p:cNvPr id="2" name="图片 1"/>
          <p:cNvPicPr>
            <a:picLocks noChangeAspect="1"/>
          </p:cNvPicPr>
          <p:nvPr/>
        </p:nvPicPr>
        <p:blipFill>
          <a:blip r:embed="rId3"/>
          <a:stretch>
            <a:fillRect/>
          </a:stretch>
        </p:blipFill>
        <p:spPr>
          <a:xfrm>
            <a:off x="6234692" y="1834224"/>
            <a:ext cx="4684937" cy="3703547"/>
          </a:xfrm>
          <a:prstGeom prst="rect">
            <a:avLst/>
          </a:prstGeom>
        </p:spPr>
      </p:pic>
      <p:grpSp>
        <p:nvGrpSpPr>
          <p:cNvPr id="21" name="组合 20"/>
          <p:cNvGrpSpPr/>
          <p:nvPr/>
        </p:nvGrpSpPr>
        <p:grpSpPr>
          <a:xfrm>
            <a:off x="6766730" y="94851"/>
            <a:ext cx="4153776" cy="837873"/>
            <a:chOff x="7324725" y="1141845"/>
            <a:chExt cx="4153776" cy="837873"/>
          </a:xfrm>
        </p:grpSpPr>
        <p:grpSp>
          <p:nvGrpSpPr>
            <p:cNvPr id="22" name="组合 21"/>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33" name="PA_组合 14"/>
              <p:cNvGrpSpPr/>
              <p:nvPr>
                <p:custDataLst>
                  <p:tags r:id="rId4"/>
                </p:custDataLst>
              </p:nvPr>
            </p:nvGrpSpPr>
            <p:grpSpPr bwMode="auto">
              <a:xfrm>
                <a:off x="6359105" y="5535873"/>
                <a:ext cx="360000" cy="360000"/>
                <a:chOff x="4248" y="3024"/>
                <a:chExt cx="600" cy="599"/>
              </a:xfrm>
            </p:grpSpPr>
            <p:sp>
              <p:nvSpPr>
                <p:cNvPr id="35"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6" name="Group 16"/>
                <p:cNvGrpSpPr/>
                <p:nvPr/>
              </p:nvGrpSpPr>
              <p:grpSpPr bwMode="auto">
                <a:xfrm>
                  <a:off x="4441" y="3144"/>
                  <a:ext cx="215" cy="345"/>
                  <a:chOff x="4441" y="3144"/>
                  <a:chExt cx="215" cy="345"/>
                </a:xfrm>
              </p:grpSpPr>
              <p:sp>
                <p:nvSpPr>
                  <p:cNvPr id="37"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4" name="PA_文本框 20"/>
              <p:cNvSpPr txBox="1">
                <a:spLocks noChangeArrowheads="1"/>
              </p:cNvSpPr>
              <p:nvPr>
                <p:custDataLst>
                  <p:tags r:id="rId5"/>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1169550" y="3429000"/>
            <a:ext cx="2016723" cy="2527653"/>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46371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72" name="PA_任意多边形 12"/>
          <p:cNvSpPr>
            <a:spLocks noEditPoints="1"/>
          </p:cNvSpPr>
          <p:nvPr>
            <p:custDataLst>
              <p:tags r:id="rId5"/>
            </p:custDataLst>
          </p:nvPr>
        </p:nvSpPr>
        <p:spPr bwMode="auto">
          <a:xfrm>
            <a:off x="718657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6"/>
            </p:custDataLst>
          </p:nvPr>
        </p:nvSpPr>
        <p:spPr bwMode="auto">
          <a:xfrm>
            <a:off x="1956064"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7"/>
            </p:custDataLst>
          </p:nvPr>
        </p:nvGrpSpPr>
        <p:grpSpPr>
          <a:xfrm>
            <a:off x="3811591" y="3264196"/>
            <a:ext cx="2016723" cy="2692457"/>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PA_组合 76"/>
          <p:cNvGrpSpPr/>
          <p:nvPr>
            <p:custDataLst>
              <p:tags r:id="rId8"/>
            </p:custDataLst>
          </p:nvPr>
        </p:nvGrpSpPr>
        <p:grpSpPr>
          <a:xfrm>
            <a:off x="6227678" y="3264196"/>
            <a:ext cx="2367057" cy="2692458"/>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9"/>
            </p:custDataLst>
          </p:nvPr>
        </p:nvSpPr>
        <p:spPr>
          <a:xfrm>
            <a:off x="3657088" y="4149053"/>
            <a:ext cx="2207199" cy="646331"/>
          </a:xfrm>
          <a:prstGeom prst="rect">
            <a:avLst/>
          </a:prstGeom>
        </p:spPr>
        <p:txBody>
          <a:bodyPr wrap="square">
            <a:spAutoFit/>
          </a:bodyPr>
          <a:lstStyle/>
          <a:p>
            <a:pPr algn="ctr" defTabSz="1219200">
              <a:lnSpc>
                <a:spcPct val="150000"/>
              </a:lnSpc>
            </a:pPr>
            <a:r>
              <a:rPr lang="zh-CN" altLang="en-US" sz="1200" dirty="0">
                <a:ln w="6350">
                  <a:noFill/>
                </a:ln>
                <a:solidFill>
                  <a:srgbClr val="FFFFFF">
                    <a:lumMod val="50000"/>
                  </a:srgbClr>
                </a:solidFill>
                <a:latin typeface="Impact" panose="020B0806030902050204" pitchFamily="34" charset="0"/>
                <a:ea typeface="微软雅黑" panose="020B0503020204020204" pitchFamily="34" charset="-122"/>
              </a:rPr>
              <a:t>高内聚低耦合</a:t>
            </a:r>
            <a:endParaRPr lang="en-US" altLang="zh-CN" sz="1200"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200" dirty="0">
                <a:ln w="6350">
                  <a:noFill/>
                </a:ln>
                <a:solidFill>
                  <a:srgbClr val="FFFFFF">
                    <a:lumMod val="50000"/>
                  </a:srgbClr>
                </a:solidFill>
                <a:latin typeface="Impact" panose="020B0806030902050204" pitchFamily="34" charset="0"/>
                <a:ea typeface="微软雅黑" panose="020B0503020204020204" pitchFamily="34" charset="-122"/>
              </a:rPr>
              <a:t>门面模式重构代码</a:t>
            </a:r>
            <a:endParaRPr lang="zh-CN" altLang="en-US" sz="1200"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10"/>
            </p:custDataLst>
          </p:nvPr>
        </p:nvSpPr>
        <p:spPr>
          <a:xfrm>
            <a:off x="1399500" y="4149052"/>
            <a:ext cx="1556837" cy="707758"/>
          </a:xfrm>
          <a:prstGeom prst="rect">
            <a:avLst/>
          </a:prstGeom>
        </p:spPr>
        <p:txBody>
          <a:bodyPr wrap="none">
            <a:spAutoFit/>
          </a:bodyPr>
          <a:lstStyle/>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面试场景</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设计模式职场要求</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4" name="PA_矩形 63"/>
          <p:cNvSpPr/>
          <p:nvPr>
            <p:custDataLst>
              <p:tags r:id="rId11"/>
            </p:custDataLst>
          </p:nvPr>
        </p:nvSpPr>
        <p:spPr>
          <a:xfrm>
            <a:off x="6153041" y="3385500"/>
            <a:ext cx="2441694" cy="584775"/>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面向对象设计原则</a:t>
            </a:r>
            <a:endPar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现学现用，代码妙笔生花</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12"/>
            </p:custDataLst>
          </p:nvPr>
        </p:nvSpPr>
        <p:spPr>
          <a:xfrm>
            <a:off x="3975277" y="3556386"/>
            <a:ext cx="1641796" cy="338554"/>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门面模式那些事</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8" name="矩形 7"/>
          <p:cNvSpPr/>
          <p:nvPr/>
        </p:nvSpPr>
        <p:spPr>
          <a:xfrm>
            <a:off x="6205562" y="2402823"/>
            <a:ext cx="238917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_矩形 58"/>
          <p:cNvSpPr/>
          <p:nvPr>
            <p:custDataLst>
              <p:tags r:id="rId13"/>
            </p:custDataLst>
          </p:nvPr>
        </p:nvSpPr>
        <p:spPr>
          <a:xfrm>
            <a:off x="6403763" y="4149053"/>
            <a:ext cx="1968289" cy="707758"/>
          </a:xfrm>
          <a:prstGeom prst="rect">
            <a:avLst/>
          </a:prstGeom>
        </p:spPr>
        <p:txBody>
          <a:bodyPr wrap="square">
            <a:spAutoFit/>
          </a:bodyPr>
          <a:lstStyle/>
          <a:p>
            <a:pPr algn="ctr" defTabSz="1219200">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开放</a:t>
            </a: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封闭原则</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代理模式二次重构代码</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43" name="PA_任意多边形 11"/>
          <p:cNvSpPr>
            <a:spLocks noEditPoints="1"/>
          </p:cNvSpPr>
          <p:nvPr>
            <p:custDataLst>
              <p:tags r:id="rId14"/>
            </p:custDataLst>
          </p:nvPr>
        </p:nvSpPr>
        <p:spPr bwMode="auto">
          <a:xfrm>
            <a:off x="9770460" y="2671035"/>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5"/>
            </p:custDataLst>
          </p:nvPr>
        </p:nvGrpSpPr>
        <p:grpSpPr>
          <a:xfrm>
            <a:off x="8958126" y="3264196"/>
            <a:ext cx="2016723" cy="2698167"/>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6"/>
            </p:custDataLst>
          </p:nvPr>
        </p:nvSpPr>
        <p:spPr>
          <a:xfrm>
            <a:off x="9187644" y="4154763"/>
            <a:ext cx="1556836" cy="1015471"/>
          </a:xfrm>
          <a:prstGeom prst="rect">
            <a:avLst/>
          </a:prstGeom>
        </p:spPr>
        <p:txBody>
          <a:bodyPr wrap="none">
            <a:spAutoFit/>
          </a:bodyPr>
          <a:lstStyle/>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课程技术总结</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更多模式应用场景</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7"/>
            </p:custDataLst>
          </p:nvPr>
        </p:nvSpPr>
        <p:spPr>
          <a:xfrm>
            <a:off x="9463360" y="3562096"/>
            <a:ext cx="1005403" cy="338554"/>
          </a:xfrm>
          <a:prstGeom prst="rect">
            <a:avLst/>
          </a:prstGeom>
        </p:spPr>
        <p:txBody>
          <a:bodyPr wrap="none">
            <a:spAutoFit/>
          </a:bodyPr>
          <a:lstStyle/>
          <a:p>
            <a:pPr algn="ctr" defTabSz="1219200"/>
            <a:r>
              <a:rPr lang="zh-CN" altLang="en-US" sz="1600" b="1">
                <a:ln w="6350">
                  <a:noFill/>
                </a:ln>
                <a:solidFill>
                  <a:srgbClr val="FFFFFF">
                    <a:lumMod val="50000"/>
                  </a:srgbClr>
                </a:solidFill>
                <a:latin typeface="Impact" panose="020B0806030902050204" pitchFamily="34" charset="0"/>
                <a:ea typeface="微软雅黑" panose="020B0503020204020204" pitchFamily="34" charset="-122"/>
              </a:rPr>
              <a:t>课程总结</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9" name="PA_矩形 64"/>
          <p:cNvSpPr/>
          <p:nvPr>
            <p:custDataLst>
              <p:tags r:id="rId18"/>
            </p:custDataLst>
          </p:nvPr>
        </p:nvSpPr>
        <p:spPr>
          <a:xfrm>
            <a:off x="1300013" y="3556386"/>
            <a:ext cx="1826141" cy="338554"/>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设计模式的重要性</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72"/>
                                        </p:tgtEl>
                                        <p:attrNameLst>
                                          <p:attrName>style.visibility</p:attrName>
                                        </p:attrNameLst>
                                      </p:cBhvr>
                                      <p:to>
                                        <p:strVal val="visible"/>
                                      </p:to>
                                    </p:set>
                                    <p:anim to="" calcmode="lin" valueType="num">
                                      <p:cBhvr>
                                        <p:cTn id="31" dur="700" fill="hold">
                                          <p:stCondLst>
                                            <p:cond delay="0"/>
                                          </p:stCondLst>
                                        </p:cTn>
                                        <p:tgtEl>
                                          <p:spTgt spid="72"/>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2"/>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2"/>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2"/>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to="" calcmode="lin" valueType="num">
                                      <p:cBhvr>
                                        <p:cTn id="37"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74"/>
                                        </p:tgtEl>
                                        <p:attrNameLst>
                                          <p:attrName>style.visibility</p:attrName>
                                        </p:attrNameLst>
                                      </p:cBhvr>
                                      <p:to>
                                        <p:strVal val="visible"/>
                                      </p:to>
                                    </p:set>
                                    <p:anim to="" calcmode="lin" valueType="num">
                                      <p:cBhvr>
                                        <p:cTn id="43"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7" presetID="0" presetClass="entr" presetSubtype="0" fill="hold" nodeType="withEffect">
                                  <p:stCondLst>
                                    <p:cond delay="0"/>
                                  </p:stCondLst>
                                  <p:iterate type="lt">
                                    <p:tmPct val="10000"/>
                                  </p:iterate>
                                  <p:childTnLst>
                                    <p:set>
                                      <p:cBhvr>
                                        <p:cTn id="48" dur="1" fill="hold">
                                          <p:stCondLst>
                                            <p:cond delay="0"/>
                                          </p:stCondLst>
                                        </p:cTn>
                                        <p:tgtEl>
                                          <p:spTgt spid="77"/>
                                        </p:tgtEl>
                                        <p:attrNameLst>
                                          <p:attrName>style.visibility</p:attrName>
                                        </p:attrNameLst>
                                      </p:cBhvr>
                                      <p:to>
                                        <p:strVal val="visible"/>
                                      </p:to>
                                    </p:set>
                                    <p:anim to="" calcmode="lin" valueType="num">
                                      <p:cBhvr>
                                        <p:cTn id="49" dur="700" fill="hold">
                                          <p:stCondLst>
                                            <p:cond delay="0"/>
                                          </p:stCondLst>
                                        </p:cTn>
                                        <p:tgtEl>
                                          <p:spTgt spid="77"/>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77"/>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77"/>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77"/>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0"/>
                                        </p:tgtEl>
                                        <p:attrNameLst>
                                          <p:attrName>style.visibility</p:attrName>
                                        </p:attrNameLst>
                                      </p:cBhvr>
                                      <p:to>
                                        <p:strVal val="visible"/>
                                      </p:to>
                                    </p:set>
                                    <p:anim to="" calcmode="lin" valueType="num">
                                      <p:cBhvr>
                                        <p:cTn id="55"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iterate type="lt">
                                    <p:tmPct val="10000"/>
                                  </p:iterate>
                                  <p:childTnLst>
                                    <p:set>
                                      <p:cBhvr>
                                        <p:cTn id="60" dur="1" fill="hold">
                                          <p:stCondLst>
                                            <p:cond delay="0"/>
                                          </p:stCondLst>
                                        </p:cTn>
                                        <p:tgtEl>
                                          <p:spTgt spid="61"/>
                                        </p:tgtEl>
                                        <p:attrNameLst>
                                          <p:attrName>style.visibility</p:attrName>
                                        </p:attrNameLst>
                                      </p:cBhvr>
                                      <p:to>
                                        <p:strVal val="visible"/>
                                      </p:to>
                                    </p:set>
                                    <p:anim to="" calcmode="lin" valueType="num">
                                      <p:cBhvr>
                                        <p:cTn id="61"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64"/>
                                        </p:tgtEl>
                                        <p:attrNameLst>
                                          <p:attrName>style.visibility</p:attrName>
                                        </p:attrNameLst>
                                      </p:cBhvr>
                                      <p:to>
                                        <p:strVal val="visible"/>
                                      </p:to>
                                    </p:set>
                                    <p:anim to="" calcmode="lin" valueType="num">
                                      <p:cBhvr>
                                        <p:cTn id="67" dur="700" fill="hold">
                                          <p:stCondLst>
                                            <p:cond delay="0"/>
                                          </p:stCondLst>
                                        </p:cTn>
                                        <p:tgtEl>
                                          <p:spTgt spid="64"/>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64"/>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64"/>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64"/>
                                        </p:tgtEl>
                                        <p:attrNameLst>
                                          <p:attrName>ppt_w</p:attrName>
                                        </p:attrNameLst>
                                      </p:cBhvr>
                                      <p:tavLst>
                                        <p:tav tm="0" fmla="#ppt_w-(-#ppt_w)*((1.5-1.5*$)^2-(1.5-1.5*$)^3)">
                                          <p:val>
                                            <p:fltVal val="0"/>
                                          </p:val>
                                        </p:tav>
                                        <p:tav tm="100000">
                                          <p:val>
                                            <p:flt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65"/>
                                        </p:tgtEl>
                                        <p:attrNameLst>
                                          <p:attrName>style.visibility</p:attrName>
                                        </p:attrNameLst>
                                      </p:cBhvr>
                                      <p:to>
                                        <p:strVal val="visible"/>
                                      </p:to>
                                    </p:set>
                                    <p:anim to="" calcmode="lin" valueType="num">
                                      <p:cBhvr>
                                        <p:cTn id="73"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to="" calcmode="lin" valueType="num">
                                      <p:cBhvr>
                                        <p:cTn id="79" dur="700" fill="hold">
                                          <p:stCondLst>
                                            <p:cond delay="0"/>
                                          </p:stCondLst>
                                        </p:cTn>
                                        <p:tgtEl>
                                          <p:spTgt spid="40"/>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40"/>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40"/>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40"/>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43"/>
                                        </p:tgtEl>
                                        <p:attrNameLst>
                                          <p:attrName>style.visibility</p:attrName>
                                        </p:attrNameLst>
                                      </p:cBhvr>
                                      <p:to>
                                        <p:strVal val="visible"/>
                                      </p:to>
                                    </p:set>
                                    <p:anim to="" calcmode="lin" valueType="num">
                                      <p:cBhvr>
                                        <p:cTn id="85"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4"/>
                                        </p:tgtEl>
                                        <p:attrNameLst>
                                          <p:attrName>style.visibility</p:attrName>
                                        </p:attrNameLst>
                                      </p:cBhvr>
                                      <p:to>
                                        <p:strVal val="visible"/>
                                      </p:to>
                                    </p:set>
                                    <p:anim to="" calcmode="lin" valueType="num">
                                      <p:cBhvr>
                                        <p:cTn id="91"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95" presetID="0" presetClass="entr" presetSubtype="0" fill="hold" grpId="0" nodeType="withEffect">
                                  <p:stCondLst>
                                    <p:cond delay="0"/>
                                  </p:stCondLst>
                                  <p:iterate type="lt">
                                    <p:tmPct val="10000"/>
                                  </p:iterate>
                                  <p:childTnLst>
                                    <p:set>
                                      <p:cBhvr>
                                        <p:cTn id="96" dur="1" fill="hold">
                                          <p:stCondLst>
                                            <p:cond delay="0"/>
                                          </p:stCondLst>
                                        </p:cTn>
                                        <p:tgtEl>
                                          <p:spTgt spid="51"/>
                                        </p:tgtEl>
                                        <p:attrNameLst>
                                          <p:attrName>style.visibility</p:attrName>
                                        </p:attrNameLst>
                                      </p:cBhvr>
                                      <p:to>
                                        <p:strVal val="visible"/>
                                      </p:to>
                                    </p:set>
                                    <p:anim to="" calcmode="lin" valueType="num">
                                      <p:cBhvr>
                                        <p:cTn id="97"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53"/>
                                        </p:tgtEl>
                                        <p:attrNameLst>
                                          <p:attrName>style.visibility</p:attrName>
                                        </p:attrNameLst>
                                      </p:cBhvr>
                                      <p:to>
                                        <p:strVal val="visible"/>
                                      </p:to>
                                    </p:set>
                                    <p:anim to="" calcmode="lin" valueType="num">
                                      <p:cBhvr>
                                        <p:cTn id="103"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39"/>
                                        </p:tgtEl>
                                        <p:attrNameLst>
                                          <p:attrName>style.visibility</p:attrName>
                                        </p:attrNameLst>
                                      </p:cBhvr>
                                      <p:to>
                                        <p:strVal val="visible"/>
                                      </p:to>
                                    </p:set>
                                    <p:anim to="" calcmode="lin" valueType="num">
                                      <p:cBhvr>
                                        <p:cTn id="109" dur="700" fill="hold">
                                          <p:stCondLst>
                                            <p:cond delay="0"/>
                                          </p:stCondLst>
                                        </p:cTn>
                                        <p:tgtEl>
                                          <p:spTgt spid="39"/>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39"/>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39"/>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3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animBg="1"/>
      <p:bldP spid="72" grpId="0" animBg="1"/>
      <p:bldP spid="73" grpId="0" animBg="1"/>
      <p:bldP spid="60" grpId="0"/>
      <p:bldP spid="61" grpId="0"/>
      <p:bldP spid="64" grpId="0"/>
      <p:bldP spid="65" grpId="0"/>
      <p:bldP spid="40" grpId="0"/>
      <p:bldP spid="43" grpId="0" animBg="1"/>
      <p:bldP spid="51" grpId="0" animBg="1" autoUpdateAnimBg="0"/>
      <p:bldP spid="53"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472733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a:solidFill>
                  <a:srgbClr val="1D69A3"/>
                </a:solidFill>
                <a:latin typeface="微软雅黑" panose="020B0503020204020204" pitchFamily="34" charset="-122"/>
                <a:ea typeface="微软雅黑" panose="020B0503020204020204" pitchFamily="34" charset="-122"/>
              </a:rPr>
              <a:t>设计原则</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8184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TextBox 1"/>
          <p:cNvSpPr txBox="1"/>
          <p:nvPr/>
        </p:nvSpPr>
        <p:spPr>
          <a:xfrm>
            <a:off x="4933158" y="2149700"/>
            <a:ext cx="6216105" cy="646331"/>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垃圾代码清理工作的设计原则是什么？</a:t>
            </a:r>
            <a:endParaRPr lang="zh-CN" altLang="en-US" sz="2000" dirty="0">
              <a:latin typeface="微软雅黑" panose="020B0503020204020204" pitchFamily="34" charset="-122"/>
              <a:ea typeface="微软雅黑" panose="020B0503020204020204" pitchFamily="34" charset="-122"/>
            </a:endParaRPr>
          </a:p>
        </p:txBody>
      </p:sp>
      <p:pic>
        <p:nvPicPr>
          <p:cNvPr id="26" name="Picture 2" descr="D:\学习资料\ppt\图片素材\锐普图片\创意图片\创意图片ww.rapidppt.com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79" y="1645137"/>
            <a:ext cx="3704079"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993210" y="2922493"/>
            <a:ext cx="6096000" cy="1061829"/>
          </a:xfrm>
          <a:prstGeom prst="rect">
            <a:avLst/>
          </a:prstGeom>
        </p:spPr>
        <p:txBody>
          <a:bodyPr>
            <a:spAutoFit/>
          </a:bodyPr>
          <a:lstStyle/>
          <a:p>
            <a:pPr marL="285750" indent="-285750">
              <a:lnSpc>
                <a:spcPct val="150000"/>
              </a:lnSpc>
              <a:buClr>
                <a:srgbClr val="FFC000"/>
              </a:buClr>
              <a:buFont typeface="Wingdings" panose="05000000000000000000" pitchFamily="2" charset="2"/>
              <a:buChar char="Ø"/>
            </a:pPr>
            <a:r>
              <a:rPr lang="zh-CN" altLang="en-US" sz="2400" b="1" dirty="0">
                <a:solidFill>
                  <a:srgbClr val="7030A0"/>
                </a:solidFill>
                <a:latin typeface="微软雅黑" panose="020B0503020204020204" pitchFamily="34" charset="-122"/>
                <a:ea typeface="微软雅黑" panose="020B0503020204020204" pitchFamily="34" charset="-122"/>
              </a:rPr>
              <a:t>开闭原则</a:t>
            </a:r>
            <a:r>
              <a:rPr lang="zh-CN" altLang="en-US" dirty="0">
                <a:latin typeface="微软雅黑" panose="020B0503020204020204" pitchFamily="34" charset="-122"/>
                <a:ea typeface="微软雅黑" panose="020B0503020204020204" pitchFamily="34" charset="-122"/>
              </a:rPr>
              <a:t>：</a:t>
            </a:r>
            <a:r>
              <a:rPr lang="zh-CN" altLang="en-US" dirty="0"/>
              <a:t>代码的功能扩展是开放</a:t>
            </a:r>
            <a:r>
              <a:rPr lang="zh-CN" altLang="en-US" dirty="0">
                <a:latin typeface="微软雅黑" panose="020B0503020204020204" pitchFamily="34" charset="-122"/>
                <a:ea typeface="微软雅黑" panose="020B0503020204020204" pitchFamily="34" charset="-122"/>
              </a:rPr>
              <a:t>，</a:t>
            </a:r>
            <a:r>
              <a:rPr lang="zh-CN" altLang="en-US" dirty="0"/>
              <a:t>而对于已写好的代码要做好闭</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4963183" y="2922493"/>
            <a:ext cx="6156053" cy="1447489"/>
          </a:xfrm>
          <a:prstGeom prst="rect">
            <a:avLst/>
          </a:prstGeom>
        </p:spPr>
      </p:pic>
      <p:grpSp>
        <p:nvGrpSpPr>
          <p:cNvPr id="21" name="组合 20"/>
          <p:cNvGrpSpPr/>
          <p:nvPr/>
        </p:nvGrpSpPr>
        <p:grpSpPr>
          <a:xfrm>
            <a:off x="6766730" y="94851"/>
            <a:ext cx="4153776" cy="837873"/>
            <a:chOff x="7324725" y="1141845"/>
            <a:chExt cx="4153776" cy="837873"/>
          </a:xfrm>
        </p:grpSpPr>
        <p:grpSp>
          <p:nvGrpSpPr>
            <p:cNvPr id="22" name="组合 21"/>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24" name="PA_组合 14"/>
              <p:cNvGrpSpPr/>
              <p:nvPr>
                <p:custDataLst>
                  <p:tags r:id="rId5"/>
                </p:custDataLst>
              </p:nvPr>
            </p:nvGrpSpPr>
            <p:grpSpPr bwMode="auto">
              <a:xfrm>
                <a:off x="6359105" y="5535873"/>
                <a:ext cx="360000" cy="360000"/>
                <a:chOff x="4248" y="3024"/>
                <a:chExt cx="600" cy="599"/>
              </a:xfrm>
            </p:grpSpPr>
            <p:sp>
              <p:nvSpPr>
                <p:cNvPr id="3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 name="Group 16"/>
                <p:cNvGrpSpPr/>
                <p:nvPr/>
              </p:nvGrpSpPr>
              <p:grpSpPr bwMode="auto">
                <a:xfrm>
                  <a:off x="4441" y="3144"/>
                  <a:ext cx="215" cy="345"/>
                  <a:chOff x="4441" y="3144"/>
                  <a:chExt cx="215" cy="345"/>
                </a:xfrm>
              </p:grpSpPr>
              <p:sp>
                <p:nvSpPr>
                  <p:cNvPr id="3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25" name="PA_文本框 20"/>
              <p:cNvSpPr txBox="1">
                <a:spLocks noChangeArrowheads="1"/>
              </p:cNvSpPr>
              <p:nvPr>
                <p:custDataLst>
                  <p:tags r:id="rId6"/>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23" name="矩形 22"/>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7" y="269536"/>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代理模式那些事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3" name="TextBox 57"/>
          <p:cNvSpPr txBox="1"/>
          <p:nvPr/>
        </p:nvSpPr>
        <p:spPr>
          <a:xfrm>
            <a:off x="152571" y="1007413"/>
            <a:ext cx="11382204" cy="1477328"/>
          </a:xfrm>
          <a:prstGeom prst="rect">
            <a:avLst/>
          </a:prstGeom>
          <a:noFill/>
        </p:spPr>
        <p:txBody>
          <a:bodyPr wrap="square" rtlCol="0">
            <a:spAutoFit/>
          </a:bodyPr>
          <a:lstStyle/>
          <a:p>
            <a:pPr marL="342900" indent="-342900">
              <a:lnSpc>
                <a:spcPct val="150000"/>
              </a:lnSpc>
              <a:buClr>
                <a:srgbClr val="FFC00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定义：给目标对象提供一个代理对象，并由代理对象控制对目标对象的引用；</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目的：（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）通过引入代理对象的方式来间接访问目标对象，防止直接访问目标对象给系统带来的不必要复杂性；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）通过代理对象对原有的业务增强；</a:t>
            </a:r>
            <a:endParaRPr lang="zh-CN" altLang="en-US" sz="2000" dirty="0">
              <a:latin typeface="微软雅黑" panose="020B0503020204020204" pitchFamily="34" charset="-122"/>
              <a:ea typeface="微软雅黑" panose="020B0503020204020204" pitchFamily="34" charset="-122"/>
            </a:endParaRPr>
          </a:p>
        </p:txBody>
      </p:sp>
      <p:pic>
        <p:nvPicPr>
          <p:cNvPr id="34" name="Picture 4" descr="D:\Aeshen\TechNet 2006\12-December\Msft-longhorn-papers\TDM Deck\Windows Illustration Icons\Male User.png"/>
          <p:cNvPicPr>
            <a:picLocks noChangeAspect="1" noChangeArrowheads="1"/>
          </p:cNvPicPr>
          <p:nvPr/>
        </p:nvPicPr>
        <p:blipFill>
          <a:blip r:embed="rId3" cstate="print"/>
          <a:srcRect/>
          <a:stretch>
            <a:fillRect/>
          </a:stretch>
        </p:blipFill>
        <p:spPr bwMode="auto">
          <a:xfrm>
            <a:off x="1049483" y="3477466"/>
            <a:ext cx="1109836" cy="1146080"/>
          </a:xfrm>
          <a:prstGeom prst="rect">
            <a:avLst/>
          </a:prstGeom>
          <a:noFill/>
          <a:ln w="9525">
            <a:noFill/>
            <a:miter lim="800000"/>
            <a:headEnd/>
            <a:tailEnd/>
          </a:ln>
          <a:effectLst>
            <a:outerShdw dist="38100" dir="2700000" algn="tl" rotWithShape="0">
              <a:srgbClr val="000000">
                <a:alpha val="39999"/>
              </a:srgbClr>
            </a:outerShdw>
          </a:effectLst>
        </p:spPr>
      </p:pic>
      <p:pic>
        <p:nvPicPr>
          <p:cNvPr id="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475" y="3081338"/>
            <a:ext cx="2457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5219" y="3414712"/>
            <a:ext cx="2099756" cy="127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左右箭头 36"/>
          <p:cNvSpPr/>
          <p:nvPr/>
        </p:nvSpPr>
        <p:spPr>
          <a:xfrm>
            <a:off x="3112658" y="4007757"/>
            <a:ext cx="1544333" cy="457200"/>
          </a:xfrm>
          <a:prstGeom prst="leftRightArrow">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8" name="左右箭头 37"/>
          <p:cNvSpPr/>
          <p:nvPr/>
        </p:nvSpPr>
        <p:spPr>
          <a:xfrm>
            <a:off x="6981825" y="3829050"/>
            <a:ext cx="1544333" cy="457200"/>
          </a:xfrm>
          <a:prstGeom prst="leftRightArrow">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9" name="TextBox 4"/>
          <p:cNvSpPr txBox="1"/>
          <p:nvPr/>
        </p:nvSpPr>
        <p:spPr>
          <a:xfrm>
            <a:off x="1344370" y="4585446"/>
            <a:ext cx="543739" cy="307777"/>
          </a:xfrm>
          <a:prstGeom prst="rect">
            <a:avLst/>
          </a:prstGeom>
          <a:noFill/>
        </p:spPr>
        <p:txBody>
          <a:bodyPr wrap="none" rtlCol="0">
            <a:spAutoFit/>
          </a:bodyPr>
          <a:lstStyle/>
          <a:p>
            <a:r>
              <a:rPr lang="zh-CN" altLang="en-US" sz="1400" b="1">
                <a:latin typeface="微软雅黑" panose="020B0503020204020204" pitchFamily="34" charset="-122"/>
                <a:ea typeface="微软雅黑" panose="020B0503020204020204" pitchFamily="34" charset="-122"/>
              </a:rPr>
              <a:t>张三</a:t>
            </a:r>
            <a:endParaRPr lang="zh-CN" altLang="en-US" sz="1400" b="1">
              <a:latin typeface="微软雅黑" panose="020B0503020204020204" pitchFamily="34" charset="-122"/>
              <a:ea typeface="微软雅黑" panose="020B0503020204020204" pitchFamily="34" charset="-122"/>
            </a:endParaRPr>
          </a:p>
        </p:txBody>
      </p:sp>
      <p:sp>
        <p:nvSpPr>
          <p:cNvPr id="57" name="TextBox 33"/>
          <p:cNvSpPr txBox="1"/>
          <p:nvPr/>
        </p:nvSpPr>
        <p:spPr>
          <a:xfrm>
            <a:off x="5285294" y="4638480"/>
            <a:ext cx="1005403" cy="307777"/>
          </a:xfrm>
          <a:prstGeom prst="rect">
            <a:avLst/>
          </a:prstGeom>
          <a:noFill/>
        </p:spPr>
        <p:txBody>
          <a:bodyPr wrap="non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A</a:t>
            </a:r>
            <a:r>
              <a:rPr lang="en-US" altLang="zh-CN" sz="1400" b="1" dirty="0">
                <a:latin typeface="微软雅黑" panose="020B0503020204020204" pitchFamily="34" charset="-122"/>
                <a:ea typeface="微软雅黑" panose="020B0503020204020204" pitchFamily="34" charset="-122"/>
              </a:rPr>
              <a:t>l</a:t>
            </a:r>
            <a:r>
              <a:rPr lang="en-US" altLang="zh-CN" sz="1400" b="1" dirty="0">
                <a:solidFill>
                  <a:srgbClr val="FF0000"/>
                </a:solidFill>
                <a:latin typeface="微软雅黑" panose="020B0503020204020204" pitchFamily="34" charset="-122"/>
                <a:ea typeface="微软雅黑" panose="020B0503020204020204" pitchFamily="34" charset="-122"/>
              </a:rPr>
              <a:t>v</a:t>
            </a:r>
            <a:r>
              <a:rPr lang="en-US" altLang="zh-CN" sz="1400" b="1" dirty="0">
                <a:latin typeface="微软雅黑" panose="020B0503020204020204" pitchFamily="34" charset="-122"/>
                <a:ea typeface="微软雅黑" panose="020B0503020204020204" pitchFamily="34" charset="-122"/>
              </a:rPr>
              <a:t>in</a:t>
            </a:r>
            <a:r>
              <a:rPr lang="zh-CN" altLang="en-US" sz="1400" b="1" dirty="0">
                <a:latin typeface="微软雅黑" panose="020B0503020204020204" pitchFamily="34" charset="-122"/>
                <a:ea typeface="微软雅黑" panose="020B0503020204020204" pitchFamily="34" charset="-122"/>
              </a:rPr>
              <a:t>代购</a:t>
            </a:r>
            <a:endParaRPr lang="zh-CN" altLang="en-US" sz="1400" b="1" dirty="0">
              <a:latin typeface="微软雅黑" panose="020B0503020204020204" pitchFamily="34" charset="-122"/>
              <a:ea typeface="微软雅黑" panose="020B0503020204020204" pitchFamily="34" charset="-122"/>
            </a:endParaRPr>
          </a:p>
        </p:txBody>
      </p:sp>
      <p:sp>
        <p:nvSpPr>
          <p:cNvPr id="58" name="TextBox 34"/>
          <p:cNvSpPr txBox="1"/>
          <p:nvPr/>
        </p:nvSpPr>
        <p:spPr>
          <a:xfrm>
            <a:off x="9283932" y="4623546"/>
            <a:ext cx="1788246" cy="307777"/>
          </a:xfrm>
          <a:prstGeom prst="rect">
            <a:avLst/>
          </a:prstGeom>
          <a:noFill/>
        </p:spPr>
        <p:txBody>
          <a:bodyPr wrap="none" rtlCol="0">
            <a:spAutoFit/>
          </a:bodyPr>
          <a:lstStyle/>
          <a:p>
            <a:r>
              <a:rPr lang="en-US" altLang="zh-CN" sz="1400" b="1" dirty="0">
                <a:latin typeface="微软雅黑" panose="020B0503020204020204" pitchFamily="34" charset="-122"/>
                <a:ea typeface="微软雅黑" panose="020B0503020204020204" pitchFamily="34" charset="-122"/>
              </a:rPr>
              <a:t>Japan</a:t>
            </a:r>
            <a:r>
              <a:rPr lang="zh-CN" altLang="en-US" sz="1400" b="1" dirty="0">
                <a:latin typeface="微软雅黑" panose="020B0503020204020204" pitchFamily="34" charset="-122"/>
                <a:ea typeface="微软雅黑" panose="020B0503020204020204" pitchFamily="34" charset="-122"/>
              </a:rPr>
              <a:t>情趣用品公司</a:t>
            </a:r>
            <a:endParaRPr lang="zh-CN" altLang="en-US" sz="1400" b="1"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6"/>
          <a:stretch>
            <a:fillRect/>
          </a:stretch>
        </p:blipFill>
        <p:spPr>
          <a:xfrm>
            <a:off x="152571" y="3081338"/>
            <a:ext cx="2807445" cy="2437909"/>
          </a:xfrm>
          <a:prstGeom prst="rect">
            <a:avLst/>
          </a:prstGeom>
        </p:spPr>
      </p:pic>
      <p:pic>
        <p:nvPicPr>
          <p:cNvPr id="19" name="图片 18"/>
          <p:cNvPicPr>
            <a:picLocks noChangeAspect="1"/>
          </p:cNvPicPr>
          <p:nvPr/>
        </p:nvPicPr>
        <p:blipFill>
          <a:blip r:embed="rId7"/>
          <a:stretch>
            <a:fillRect/>
          </a:stretch>
        </p:blipFill>
        <p:spPr>
          <a:xfrm>
            <a:off x="152571" y="2812185"/>
            <a:ext cx="11507330" cy="3147237"/>
          </a:xfrm>
          <a:prstGeom prst="rect">
            <a:avLst/>
          </a:prstGeom>
        </p:spPr>
      </p:pic>
      <p:grpSp>
        <p:nvGrpSpPr>
          <p:cNvPr id="20" name="组合 19"/>
          <p:cNvGrpSpPr/>
          <p:nvPr/>
        </p:nvGrpSpPr>
        <p:grpSpPr>
          <a:xfrm>
            <a:off x="6766730" y="94851"/>
            <a:ext cx="4153776" cy="837873"/>
            <a:chOff x="7324725" y="1141845"/>
            <a:chExt cx="4153776" cy="837873"/>
          </a:xfrm>
        </p:grpSpPr>
        <p:grpSp>
          <p:nvGrpSpPr>
            <p:cNvPr id="21" name="组合 20"/>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23" name="PA_组合 14"/>
              <p:cNvGrpSpPr/>
              <p:nvPr>
                <p:custDataLst>
                  <p:tags r:id="rId8"/>
                </p:custDataLst>
              </p:nvPr>
            </p:nvGrpSpPr>
            <p:grpSpPr bwMode="auto">
              <a:xfrm>
                <a:off x="6359105" y="5535873"/>
                <a:ext cx="360000" cy="360000"/>
                <a:chOff x="4248" y="3024"/>
                <a:chExt cx="600" cy="599"/>
              </a:xfrm>
            </p:grpSpPr>
            <p:sp>
              <p:nvSpPr>
                <p:cNvPr id="25"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6" name="Group 16"/>
                <p:cNvGrpSpPr/>
                <p:nvPr/>
              </p:nvGrpSpPr>
              <p:grpSpPr bwMode="auto">
                <a:xfrm>
                  <a:off x="4441" y="3144"/>
                  <a:ext cx="215" cy="345"/>
                  <a:chOff x="4441" y="3144"/>
                  <a:chExt cx="215" cy="345"/>
                </a:xfrm>
              </p:grpSpPr>
              <p:sp>
                <p:nvSpPr>
                  <p:cNvPr id="27"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24" name="PA_文本框 20"/>
              <p:cNvSpPr txBox="1">
                <a:spLocks noChangeArrowheads="1"/>
              </p:cNvSpPr>
              <p:nvPr>
                <p:custDataLst>
                  <p:tags r:id="rId9"/>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22" name="矩形 21"/>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9" name="圆角矩形 8"/>
          <p:cNvSpPr/>
          <p:nvPr/>
        </p:nvSpPr>
        <p:spPr bwMode="auto">
          <a:xfrm>
            <a:off x="506503" y="316390"/>
            <a:ext cx="4285416" cy="51973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Clr>
                <a:srgbClr val="FF0000"/>
              </a:buClr>
              <a:defRPr/>
            </a:pPr>
            <a:r>
              <a:rPr lang="zh-CN" altLang="en-US" sz="2000" dirty="0" smtClean="0">
                <a:solidFill>
                  <a:srgbClr val="0070C0"/>
                </a:solidFill>
              </a:rPr>
              <a:t>今日热点</a:t>
            </a:r>
            <a:endParaRPr lang="zh-CN" altLang="en-US" sz="2000" dirty="0">
              <a:solidFill>
                <a:srgbClr val="0070C0"/>
              </a:solidFill>
            </a:endParaRPr>
          </a:p>
        </p:txBody>
      </p:sp>
      <p:sp>
        <p:nvSpPr>
          <p:cNvPr id="2" name="椭圆 1"/>
          <p:cNvSpPr/>
          <p:nvPr/>
        </p:nvSpPr>
        <p:spPr>
          <a:xfrm>
            <a:off x="2367394" y="2221251"/>
            <a:ext cx="2207240" cy="1298377"/>
          </a:xfrm>
          <a:prstGeom prst="ellipse">
            <a:avLst/>
          </a:prstGeom>
          <a:noFill/>
          <a:ln>
            <a:solidFill>
              <a:schemeClr val="accent1"/>
            </a:solidFill>
          </a:ln>
        </p:spPr>
        <p:txBody>
          <a:bodyPr wrap="none" lIns="91440" tIns="45720" rIns="91440" bIns="45720" rtlCol="0" anchor="ctr">
            <a:spAutoFit/>
          </a:bodyPr>
          <a:lstStyle/>
          <a:p>
            <a:pPr algn="ctr"/>
            <a:r>
              <a:rPr lang="zh-CN" alt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感恩</a:t>
            </a:r>
            <a:endParaRPr lang="zh-CN" alt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 name="椭圆 9"/>
          <p:cNvSpPr/>
          <p:nvPr/>
        </p:nvSpPr>
        <p:spPr>
          <a:xfrm>
            <a:off x="5983861" y="2221251"/>
            <a:ext cx="2207242" cy="1298377"/>
          </a:xfrm>
          <a:prstGeom prst="ellipse">
            <a:avLst/>
          </a:prstGeom>
          <a:noFill/>
          <a:ln>
            <a:solidFill>
              <a:schemeClr val="accent1"/>
            </a:solidFill>
          </a:ln>
        </p:spPr>
        <p:txBody>
          <a:bodyPr wrap="none" lIns="91440" tIns="45720" rIns="91440" bIns="45720" rtlCol="0" anchor="ctr">
            <a:spAutoFit/>
          </a:bodyPr>
          <a:lstStyle/>
          <a:p>
            <a:pPr algn="ctr"/>
            <a:r>
              <a:rPr lang="zh-CN" alt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负责</a:t>
            </a:r>
            <a:endParaRPr lang="zh-CN" alt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484" y="1123442"/>
            <a:ext cx="3623945" cy="4166233"/>
          </a:xfrm>
          <a:prstGeom prst="rect">
            <a:avLst/>
          </a:prstGeom>
        </p:spPr>
      </p:pic>
      <p:pic>
        <p:nvPicPr>
          <p:cNvPr id="7" name="图片 6"/>
          <p:cNvPicPr>
            <a:picLocks noChangeAspect="1"/>
          </p:cNvPicPr>
          <p:nvPr/>
        </p:nvPicPr>
        <p:blipFill>
          <a:blip r:embed="rId3"/>
          <a:stretch>
            <a:fillRect/>
          </a:stretch>
        </p:blipFill>
        <p:spPr>
          <a:xfrm>
            <a:off x="5711310" y="1165677"/>
            <a:ext cx="5952381" cy="3409524"/>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13" y="1785167"/>
            <a:ext cx="12192000" cy="33076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a:solidFill>
                  <a:srgbClr val="1D69A3"/>
                </a:solidFill>
                <a:latin typeface="微软雅黑" panose="020B0503020204020204" pitchFamily="34" charset="-122"/>
                <a:ea typeface="微软雅黑" panose="020B0503020204020204" pitchFamily="34" charset="-122"/>
              </a:rPr>
              <a:t>代理模式类图</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11" name="圆角矩形 10"/>
          <p:cNvSpPr/>
          <p:nvPr/>
        </p:nvSpPr>
        <p:spPr>
          <a:xfrm>
            <a:off x="9572953" y="4225160"/>
            <a:ext cx="809625" cy="628650"/>
          </a:xfrm>
          <a:prstGeom prst="roundRect">
            <a:avLst/>
          </a:prstGeom>
          <a:solidFill>
            <a:schemeClr val="accent1">
              <a:lumMod val="40000"/>
              <a:lumOff val="60000"/>
            </a:schemeClr>
          </a:solidFill>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TextBox 11"/>
          <p:cNvSpPr txBox="1"/>
          <p:nvPr/>
        </p:nvSpPr>
        <p:spPr>
          <a:xfrm>
            <a:off x="9539183" y="4354819"/>
            <a:ext cx="877163" cy="369332"/>
          </a:xfrm>
          <a:prstGeom prst="rect">
            <a:avLst/>
          </a:prstGeom>
          <a:noFill/>
        </p:spPr>
        <p:txBody>
          <a:bodyPr wrap="none" rtlCol="0">
            <a:spAutoFit/>
          </a:bodyPr>
          <a:lstStyle/>
          <a:p>
            <a:r>
              <a:rPr lang="zh-CN" altLang="en-US"/>
              <a:t>访问者</a:t>
            </a:r>
            <a:endParaRPr lang="zh-CN" altLang="en-US"/>
          </a:p>
        </p:txBody>
      </p:sp>
      <p:sp>
        <p:nvSpPr>
          <p:cNvPr id="13" name="TextBox 12"/>
          <p:cNvSpPr txBox="1"/>
          <p:nvPr/>
        </p:nvSpPr>
        <p:spPr>
          <a:xfrm>
            <a:off x="472966" y="5149941"/>
            <a:ext cx="2352214" cy="954107"/>
          </a:xfrm>
          <a:prstGeom prst="rect">
            <a:avLst/>
          </a:prstGeom>
          <a:noFill/>
        </p:spPr>
        <p:txBody>
          <a:bodyPr wrap="square" rtlCol="0">
            <a:spAutoFit/>
          </a:bodyPr>
          <a:lstStyle/>
          <a:p>
            <a:r>
              <a:rPr lang="zh-CN" altLang="en-US" sz="1400" dirty="0">
                <a:solidFill>
                  <a:srgbClr val="FF0000"/>
                </a:solidFill>
              </a:rPr>
              <a:t>情趣用品公司</a:t>
            </a:r>
            <a:endParaRPr lang="en-US" altLang="zh-CN" sz="1400" dirty="0">
              <a:solidFill>
                <a:srgbClr val="FF0000"/>
              </a:solidFill>
            </a:endParaRPr>
          </a:p>
          <a:p>
            <a:r>
              <a:rPr lang="zh-CN" altLang="en-US" sz="1400" dirty="0"/>
              <a:t>该真实对象可能是</a:t>
            </a:r>
            <a:r>
              <a:rPr lang="en-US" altLang="zh-CN" sz="1400" dirty="0"/>
              <a:t>USA</a:t>
            </a:r>
            <a:r>
              <a:rPr lang="zh-CN" altLang="en-US" sz="1400" dirty="0"/>
              <a:t>，也可能是</a:t>
            </a:r>
            <a:r>
              <a:rPr lang="en-US" altLang="zh-CN" sz="1400" dirty="0"/>
              <a:t>Korean</a:t>
            </a:r>
            <a:r>
              <a:rPr lang="zh-CN" altLang="en-US" sz="1400" dirty="0"/>
              <a:t>，甚至还可能切换成</a:t>
            </a:r>
            <a:r>
              <a:rPr lang="en-US" altLang="zh-CN" sz="1400" dirty="0"/>
              <a:t>Japan</a:t>
            </a:r>
            <a:endParaRPr lang="zh-CN" altLang="en-US" sz="1400" dirty="0"/>
          </a:p>
        </p:txBody>
      </p:sp>
      <p:sp>
        <p:nvSpPr>
          <p:cNvPr id="36" name="TextBox 35"/>
          <p:cNvSpPr txBox="1"/>
          <p:nvPr/>
        </p:nvSpPr>
        <p:spPr>
          <a:xfrm>
            <a:off x="6180040" y="5359010"/>
            <a:ext cx="920445" cy="307777"/>
          </a:xfrm>
          <a:prstGeom prst="rect">
            <a:avLst/>
          </a:prstGeom>
          <a:noFill/>
        </p:spPr>
        <p:txBody>
          <a:bodyPr wrap="none" rtlCol="0">
            <a:spAutoFit/>
          </a:bodyPr>
          <a:lstStyle/>
          <a:p>
            <a:r>
              <a:rPr lang="en-US" altLang="zh-CN" sz="1400" dirty="0">
                <a:solidFill>
                  <a:srgbClr val="FF0000"/>
                </a:solidFill>
              </a:rPr>
              <a:t>A</a:t>
            </a:r>
            <a:r>
              <a:rPr lang="en-US" altLang="zh-CN" sz="1400" dirty="0"/>
              <a:t>l</a:t>
            </a:r>
            <a:r>
              <a:rPr lang="en-US" altLang="zh-CN" sz="1400" dirty="0">
                <a:solidFill>
                  <a:srgbClr val="FF0000"/>
                </a:solidFill>
              </a:rPr>
              <a:t>v</a:t>
            </a:r>
            <a:r>
              <a:rPr lang="en-US" altLang="zh-CN" sz="1400" dirty="0"/>
              <a:t>in</a:t>
            </a:r>
            <a:r>
              <a:rPr lang="zh-CN" altLang="en-US" sz="1400" dirty="0"/>
              <a:t>老师</a:t>
            </a:r>
            <a:endParaRPr lang="zh-CN" altLang="en-US" sz="1400" dirty="0"/>
          </a:p>
        </p:txBody>
      </p:sp>
      <p:sp>
        <p:nvSpPr>
          <p:cNvPr id="37" name="TextBox 36"/>
          <p:cNvSpPr txBox="1"/>
          <p:nvPr/>
        </p:nvSpPr>
        <p:spPr>
          <a:xfrm>
            <a:off x="3268943" y="1159409"/>
            <a:ext cx="1980029" cy="307777"/>
          </a:xfrm>
          <a:prstGeom prst="rect">
            <a:avLst/>
          </a:prstGeom>
          <a:noFill/>
        </p:spPr>
        <p:txBody>
          <a:bodyPr wrap="none" rtlCol="0">
            <a:spAutoFit/>
          </a:bodyPr>
          <a:lstStyle/>
          <a:p>
            <a:r>
              <a:rPr lang="zh-CN" altLang="en-US" sz="1400" dirty="0"/>
              <a:t>男性情趣用品公司接口</a:t>
            </a:r>
            <a:endParaRPr lang="zh-CN" altLang="en-US" sz="1400" dirty="0"/>
          </a:p>
        </p:txBody>
      </p:sp>
      <p:sp>
        <p:nvSpPr>
          <p:cNvPr id="38" name="TextBox 37"/>
          <p:cNvSpPr txBox="1"/>
          <p:nvPr/>
        </p:nvSpPr>
        <p:spPr>
          <a:xfrm>
            <a:off x="9705894" y="4877616"/>
            <a:ext cx="723275" cy="307777"/>
          </a:xfrm>
          <a:prstGeom prst="rect">
            <a:avLst/>
          </a:prstGeom>
          <a:noFill/>
        </p:spPr>
        <p:txBody>
          <a:bodyPr wrap="none" rtlCol="0">
            <a:spAutoFit/>
          </a:bodyPr>
          <a:lstStyle/>
          <a:p>
            <a:r>
              <a:rPr lang="zh-CN" altLang="en-US" sz="1400" dirty="0"/>
              <a:t>王二蛋</a:t>
            </a:r>
            <a:endParaRPr lang="zh-CN" altLang="en-US" sz="1400" dirty="0"/>
          </a:p>
        </p:txBody>
      </p:sp>
      <p:grpSp>
        <p:nvGrpSpPr>
          <p:cNvPr id="28" name="组合 27"/>
          <p:cNvGrpSpPr/>
          <p:nvPr/>
        </p:nvGrpSpPr>
        <p:grpSpPr>
          <a:xfrm>
            <a:off x="6766730" y="94851"/>
            <a:ext cx="4153776" cy="837873"/>
            <a:chOff x="7324725" y="1141845"/>
            <a:chExt cx="4153776" cy="837873"/>
          </a:xfrm>
        </p:grpSpPr>
        <p:grpSp>
          <p:nvGrpSpPr>
            <p:cNvPr id="29" name="组合 28"/>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31" name="PA_组合 14"/>
              <p:cNvGrpSpPr/>
              <p:nvPr>
                <p:custDataLst>
                  <p:tags r:id="rId3"/>
                </p:custDataLst>
              </p:nvPr>
            </p:nvGrpSpPr>
            <p:grpSpPr bwMode="auto">
              <a:xfrm>
                <a:off x="6359105" y="5535873"/>
                <a:ext cx="360000" cy="360000"/>
                <a:chOff x="4248" y="3024"/>
                <a:chExt cx="600" cy="599"/>
              </a:xfrm>
            </p:grpSpPr>
            <p:sp>
              <p:nvSpPr>
                <p:cNvPr id="3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55" name="Group 16"/>
                <p:cNvGrpSpPr/>
                <p:nvPr/>
              </p:nvGrpSpPr>
              <p:grpSpPr bwMode="auto">
                <a:xfrm>
                  <a:off x="4441" y="3144"/>
                  <a:ext cx="215" cy="345"/>
                  <a:chOff x="4441" y="3144"/>
                  <a:chExt cx="215" cy="345"/>
                </a:xfrm>
              </p:grpSpPr>
              <p:sp>
                <p:nvSpPr>
                  <p:cNvPr id="5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5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2" name="PA_文本框 20"/>
              <p:cNvSpPr txBox="1">
                <a:spLocks noChangeArrowheads="1"/>
              </p:cNvSpPr>
              <p:nvPr>
                <p:custDataLst>
                  <p:tags r:id="rId4"/>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30" name="矩形 29"/>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pic>
        <p:nvPicPr>
          <p:cNvPr id="2" name="图片 1"/>
          <p:cNvPicPr>
            <a:picLocks noChangeAspect="1"/>
          </p:cNvPicPr>
          <p:nvPr/>
        </p:nvPicPr>
        <p:blipFill>
          <a:blip r:embed="rId5"/>
          <a:stretch>
            <a:fillRect/>
          </a:stretch>
        </p:blipFill>
        <p:spPr>
          <a:xfrm>
            <a:off x="270194" y="1618435"/>
            <a:ext cx="8395257" cy="3531506"/>
          </a:xfrm>
          <a:prstGeom prst="rect">
            <a:avLst/>
          </a:prstGeom>
        </p:spPr>
      </p:pic>
      <p:cxnSp>
        <p:nvCxnSpPr>
          <p:cNvPr id="58" name="直接箭头连接符 57"/>
          <p:cNvCxnSpPr/>
          <p:nvPr/>
        </p:nvCxnSpPr>
        <p:spPr>
          <a:xfrm flipH="1">
            <a:off x="8039400" y="4572000"/>
            <a:ext cx="12521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架构再重构</a:t>
            </a:r>
            <a:r>
              <a:rPr lang="en-US" altLang="zh-CN" sz="2665" dirty="0">
                <a:solidFill>
                  <a:srgbClr val="1D69A3"/>
                </a:solidFill>
                <a:latin typeface="微软雅黑" panose="020B0503020204020204" pitchFamily="34" charset="-122"/>
                <a:ea typeface="微软雅黑" panose="020B0503020204020204" pitchFamily="34" charset="-122"/>
              </a:rPr>
              <a:t>?</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44" y="190621"/>
            <a:ext cx="9536508" cy="6450793"/>
          </a:xfrm>
          <a:prstGeom prst="rect">
            <a:avLst/>
          </a:prstGeom>
        </p:spPr>
      </p:pic>
      <p:grpSp>
        <p:nvGrpSpPr>
          <p:cNvPr id="18" name="组合 17"/>
          <p:cNvGrpSpPr/>
          <p:nvPr/>
        </p:nvGrpSpPr>
        <p:grpSpPr>
          <a:xfrm>
            <a:off x="6766730" y="94851"/>
            <a:ext cx="4153776" cy="837873"/>
            <a:chOff x="7324725" y="1141845"/>
            <a:chExt cx="4153776" cy="837873"/>
          </a:xfrm>
        </p:grpSpPr>
        <p:grpSp>
          <p:nvGrpSpPr>
            <p:cNvPr id="19" name="组合 18"/>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30" name="PA_组合 14"/>
              <p:cNvGrpSpPr/>
              <p:nvPr>
                <p:custDataLst>
                  <p:tags r:id="rId4"/>
                </p:custDataLst>
              </p:nvPr>
            </p:nvGrpSpPr>
            <p:grpSpPr bwMode="auto">
              <a:xfrm>
                <a:off x="6359105" y="5535873"/>
                <a:ext cx="360000" cy="360000"/>
                <a:chOff x="4248" y="3024"/>
                <a:chExt cx="600" cy="599"/>
              </a:xfrm>
            </p:grpSpPr>
            <p:sp>
              <p:nvSpPr>
                <p:cNvPr id="32"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3" name="Group 16"/>
                <p:cNvGrpSpPr/>
                <p:nvPr/>
              </p:nvGrpSpPr>
              <p:grpSpPr bwMode="auto">
                <a:xfrm>
                  <a:off x="4441" y="3144"/>
                  <a:ext cx="215" cy="345"/>
                  <a:chOff x="4441" y="3144"/>
                  <a:chExt cx="215" cy="345"/>
                </a:xfrm>
              </p:grpSpPr>
              <p:sp>
                <p:nvSpPr>
                  <p:cNvPr id="3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1" name="PA_文本框 20"/>
              <p:cNvSpPr txBox="1">
                <a:spLocks noChangeArrowheads="1"/>
              </p:cNvSpPr>
              <p:nvPr>
                <p:custDataLst>
                  <p:tags r:id="rId5"/>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1169550" y="3429000"/>
            <a:ext cx="2016723" cy="2527653"/>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46371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72" name="PA_任意多边形 12"/>
          <p:cNvSpPr>
            <a:spLocks noEditPoints="1"/>
          </p:cNvSpPr>
          <p:nvPr>
            <p:custDataLst>
              <p:tags r:id="rId5"/>
            </p:custDataLst>
          </p:nvPr>
        </p:nvSpPr>
        <p:spPr bwMode="auto">
          <a:xfrm>
            <a:off x="718657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6"/>
            </p:custDataLst>
          </p:nvPr>
        </p:nvSpPr>
        <p:spPr bwMode="auto">
          <a:xfrm>
            <a:off x="1956064"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7"/>
            </p:custDataLst>
          </p:nvPr>
        </p:nvGrpSpPr>
        <p:grpSpPr>
          <a:xfrm>
            <a:off x="3785572" y="3429000"/>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PA_组合 76"/>
          <p:cNvGrpSpPr/>
          <p:nvPr>
            <p:custDataLst>
              <p:tags r:id="rId8"/>
            </p:custDataLst>
          </p:nvPr>
        </p:nvGrpSpPr>
        <p:grpSpPr>
          <a:xfrm>
            <a:off x="6324267" y="3429000"/>
            <a:ext cx="2016723" cy="2527653"/>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9"/>
            </p:custDataLst>
          </p:nvPr>
        </p:nvSpPr>
        <p:spPr>
          <a:xfrm>
            <a:off x="3657088" y="4149053"/>
            <a:ext cx="2207199" cy="646331"/>
          </a:xfrm>
          <a:prstGeom prst="rect">
            <a:avLst/>
          </a:prstGeom>
        </p:spPr>
        <p:txBody>
          <a:bodyPr wrap="square">
            <a:spAutoFit/>
          </a:bodyPr>
          <a:lstStyle/>
          <a:p>
            <a:pPr algn="ctr" defTabSz="1219200">
              <a:lnSpc>
                <a:spcPct val="150000"/>
              </a:lnSpc>
            </a:pPr>
            <a:r>
              <a:rPr lang="zh-CN" altLang="en-US" sz="1200" dirty="0">
                <a:ln w="6350">
                  <a:noFill/>
                </a:ln>
                <a:solidFill>
                  <a:srgbClr val="FFFFFF">
                    <a:lumMod val="50000"/>
                  </a:srgbClr>
                </a:solidFill>
                <a:latin typeface="Impact" panose="020B0806030902050204" pitchFamily="34" charset="0"/>
                <a:ea typeface="微软雅黑" panose="020B0503020204020204" pitchFamily="34" charset="-122"/>
              </a:rPr>
              <a:t>高内聚低耦合</a:t>
            </a:r>
            <a:endParaRPr lang="en-US" altLang="zh-CN" sz="1200"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200" dirty="0">
                <a:ln w="6350">
                  <a:noFill/>
                </a:ln>
                <a:solidFill>
                  <a:srgbClr val="FFFFFF">
                    <a:lumMod val="50000"/>
                  </a:srgbClr>
                </a:solidFill>
                <a:latin typeface="Impact" panose="020B0806030902050204" pitchFamily="34" charset="0"/>
                <a:ea typeface="微软雅黑" panose="020B0503020204020204" pitchFamily="34" charset="-122"/>
              </a:rPr>
              <a:t>门面模式重构代码</a:t>
            </a:r>
            <a:endParaRPr lang="zh-CN" altLang="en-US" sz="1200"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10"/>
            </p:custDataLst>
          </p:nvPr>
        </p:nvSpPr>
        <p:spPr>
          <a:xfrm>
            <a:off x="1399496" y="4149052"/>
            <a:ext cx="1556836" cy="1323183"/>
          </a:xfrm>
          <a:prstGeom prst="rect">
            <a:avLst/>
          </a:prstGeom>
        </p:spPr>
        <p:txBody>
          <a:bodyPr wrap="none">
            <a:spAutoFit/>
          </a:bodyPr>
          <a:lstStyle/>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第三方架构现状</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复制粘贴能力体现</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a:t>
            </a: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代码能力</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4" name="PA_矩形 63"/>
          <p:cNvSpPr/>
          <p:nvPr>
            <p:custDataLst>
              <p:tags r:id="rId11"/>
            </p:custDataLst>
          </p:nvPr>
        </p:nvSpPr>
        <p:spPr>
          <a:xfrm>
            <a:off x="6416314" y="3595131"/>
            <a:ext cx="1826141" cy="338554"/>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面向对象设计原则</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12"/>
            </p:custDataLst>
          </p:nvPr>
        </p:nvSpPr>
        <p:spPr>
          <a:xfrm>
            <a:off x="4088286" y="3556386"/>
            <a:ext cx="1415773" cy="338554"/>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程序设计理念</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40" name="PA_矩形 58"/>
          <p:cNvSpPr/>
          <p:nvPr>
            <p:custDataLst>
              <p:tags r:id="rId13"/>
            </p:custDataLst>
          </p:nvPr>
        </p:nvSpPr>
        <p:spPr>
          <a:xfrm>
            <a:off x="6403763" y="4149053"/>
            <a:ext cx="1968289" cy="707758"/>
          </a:xfrm>
          <a:prstGeom prst="rect">
            <a:avLst/>
          </a:prstGeom>
        </p:spPr>
        <p:txBody>
          <a:bodyPr wrap="square">
            <a:spAutoFit/>
          </a:bodyPr>
          <a:lstStyle/>
          <a:p>
            <a:pPr algn="ctr" defTabSz="1219200">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开放</a:t>
            </a: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封闭原则</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代理模式二次重构代码</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43" name="PA_任意多边形 11"/>
          <p:cNvSpPr>
            <a:spLocks noEditPoints="1"/>
          </p:cNvSpPr>
          <p:nvPr>
            <p:custDataLst>
              <p:tags r:id="rId14"/>
            </p:custDataLst>
          </p:nvPr>
        </p:nvSpPr>
        <p:spPr bwMode="auto">
          <a:xfrm>
            <a:off x="9770460"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5"/>
            </p:custDataLst>
          </p:nvPr>
        </p:nvGrpSpPr>
        <p:grpSpPr>
          <a:xfrm>
            <a:off x="8958126" y="3434710"/>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6"/>
            </p:custDataLst>
          </p:nvPr>
        </p:nvSpPr>
        <p:spPr>
          <a:xfrm>
            <a:off x="9359163" y="4154763"/>
            <a:ext cx="1213794" cy="707758"/>
          </a:xfrm>
          <a:prstGeom prst="rect">
            <a:avLst/>
          </a:prstGeom>
        </p:spPr>
        <p:txBody>
          <a:bodyPr wrap="none">
            <a:spAutoFit/>
          </a:bodyPr>
          <a:lstStyle/>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课程技术总结</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7"/>
            </p:custDataLst>
          </p:nvPr>
        </p:nvSpPr>
        <p:spPr>
          <a:xfrm>
            <a:off x="9258178" y="3562096"/>
            <a:ext cx="1415772" cy="338554"/>
          </a:xfrm>
          <a:prstGeom prst="rect">
            <a:avLst/>
          </a:prstGeom>
        </p:spPr>
        <p:txBody>
          <a:bodyPr wrap="none">
            <a:spAutoFit/>
          </a:bodyPr>
          <a:lstStyle/>
          <a:p>
            <a:pPr algn="ctr" defTabSz="1219200"/>
            <a:r>
              <a:rPr lang="zh-CN" altLang="en-US" sz="1600" b="1" dirty="0" smtClean="0">
                <a:ln w="6350">
                  <a:noFill/>
                </a:ln>
                <a:solidFill>
                  <a:srgbClr val="FFFFFF">
                    <a:lumMod val="50000"/>
                  </a:srgbClr>
                </a:solidFill>
                <a:latin typeface="Impact" panose="020B0806030902050204" pitchFamily="34" charset="0"/>
                <a:ea typeface="微软雅黑" panose="020B0503020204020204" pitchFamily="34" charset="-122"/>
              </a:rPr>
              <a:t>课程学习技巧</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9" name="PA_矩形 64"/>
          <p:cNvSpPr/>
          <p:nvPr>
            <p:custDataLst>
              <p:tags r:id="rId18"/>
            </p:custDataLst>
          </p:nvPr>
        </p:nvSpPr>
        <p:spPr>
          <a:xfrm>
            <a:off x="1155735" y="3556386"/>
            <a:ext cx="2114682" cy="338554"/>
          </a:xfrm>
          <a:prstGeom prst="rect">
            <a:avLst/>
          </a:prstGeom>
        </p:spPr>
        <p:txBody>
          <a:bodyPr wrap="none">
            <a:spAutoFit/>
          </a:bodyPr>
          <a:lstStyle/>
          <a:p>
            <a:pPr algn="ctr" defTabSz="1219200"/>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 </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复制粘贴工作</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3" name="矩形 32"/>
          <p:cNvSpPr/>
          <p:nvPr/>
        </p:nvSpPr>
        <p:spPr>
          <a:xfrm>
            <a:off x="8916930" y="2704238"/>
            <a:ext cx="2126179"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72"/>
                                        </p:tgtEl>
                                        <p:attrNameLst>
                                          <p:attrName>style.visibility</p:attrName>
                                        </p:attrNameLst>
                                      </p:cBhvr>
                                      <p:to>
                                        <p:strVal val="visible"/>
                                      </p:to>
                                    </p:set>
                                    <p:anim to="" calcmode="lin" valueType="num">
                                      <p:cBhvr>
                                        <p:cTn id="31" dur="700" fill="hold">
                                          <p:stCondLst>
                                            <p:cond delay="0"/>
                                          </p:stCondLst>
                                        </p:cTn>
                                        <p:tgtEl>
                                          <p:spTgt spid="72"/>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2"/>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2"/>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2"/>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to="" calcmode="lin" valueType="num">
                                      <p:cBhvr>
                                        <p:cTn id="37"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74"/>
                                        </p:tgtEl>
                                        <p:attrNameLst>
                                          <p:attrName>style.visibility</p:attrName>
                                        </p:attrNameLst>
                                      </p:cBhvr>
                                      <p:to>
                                        <p:strVal val="visible"/>
                                      </p:to>
                                    </p:set>
                                    <p:anim to="" calcmode="lin" valueType="num">
                                      <p:cBhvr>
                                        <p:cTn id="43"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7" presetID="0" presetClass="entr" presetSubtype="0" fill="hold" nodeType="withEffect">
                                  <p:stCondLst>
                                    <p:cond delay="0"/>
                                  </p:stCondLst>
                                  <p:iterate type="lt">
                                    <p:tmPct val="10000"/>
                                  </p:iterate>
                                  <p:childTnLst>
                                    <p:set>
                                      <p:cBhvr>
                                        <p:cTn id="48" dur="1" fill="hold">
                                          <p:stCondLst>
                                            <p:cond delay="0"/>
                                          </p:stCondLst>
                                        </p:cTn>
                                        <p:tgtEl>
                                          <p:spTgt spid="77"/>
                                        </p:tgtEl>
                                        <p:attrNameLst>
                                          <p:attrName>style.visibility</p:attrName>
                                        </p:attrNameLst>
                                      </p:cBhvr>
                                      <p:to>
                                        <p:strVal val="visible"/>
                                      </p:to>
                                    </p:set>
                                    <p:anim to="" calcmode="lin" valueType="num">
                                      <p:cBhvr>
                                        <p:cTn id="49" dur="700" fill="hold">
                                          <p:stCondLst>
                                            <p:cond delay="0"/>
                                          </p:stCondLst>
                                        </p:cTn>
                                        <p:tgtEl>
                                          <p:spTgt spid="77"/>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77"/>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77"/>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77"/>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0"/>
                                        </p:tgtEl>
                                        <p:attrNameLst>
                                          <p:attrName>style.visibility</p:attrName>
                                        </p:attrNameLst>
                                      </p:cBhvr>
                                      <p:to>
                                        <p:strVal val="visible"/>
                                      </p:to>
                                    </p:set>
                                    <p:anim to="" calcmode="lin" valueType="num">
                                      <p:cBhvr>
                                        <p:cTn id="55"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iterate type="lt">
                                    <p:tmPct val="10000"/>
                                  </p:iterate>
                                  <p:childTnLst>
                                    <p:set>
                                      <p:cBhvr>
                                        <p:cTn id="60" dur="1" fill="hold">
                                          <p:stCondLst>
                                            <p:cond delay="0"/>
                                          </p:stCondLst>
                                        </p:cTn>
                                        <p:tgtEl>
                                          <p:spTgt spid="61"/>
                                        </p:tgtEl>
                                        <p:attrNameLst>
                                          <p:attrName>style.visibility</p:attrName>
                                        </p:attrNameLst>
                                      </p:cBhvr>
                                      <p:to>
                                        <p:strVal val="visible"/>
                                      </p:to>
                                    </p:set>
                                    <p:anim to="" calcmode="lin" valueType="num">
                                      <p:cBhvr>
                                        <p:cTn id="61"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64"/>
                                        </p:tgtEl>
                                        <p:attrNameLst>
                                          <p:attrName>style.visibility</p:attrName>
                                        </p:attrNameLst>
                                      </p:cBhvr>
                                      <p:to>
                                        <p:strVal val="visible"/>
                                      </p:to>
                                    </p:set>
                                    <p:anim to="" calcmode="lin" valueType="num">
                                      <p:cBhvr>
                                        <p:cTn id="67" dur="700" fill="hold">
                                          <p:stCondLst>
                                            <p:cond delay="0"/>
                                          </p:stCondLst>
                                        </p:cTn>
                                        <p:tgtEl>
                                          <p:spTgt spid="64"/>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64"/>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64"/>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64"/>
                                        </p:tgtEl>
                                        <p:attrNameLst>
                                          <p:attrName>ppt_w</p:attrName>
                                        </p:attrNameLst>
                                      </p:cBhvr>
                                      <p:tavLst>
                                        <p:tav tm="0" fmla="#ppt_w-(-#ppt_w)*((1.5-1.5*$)^2-(1.5-1.5*$)^3)">
                                          <p:val>
                                            <p:fltVal val="0"/>
                                          </p:val>
                                        </p:tav>
                                        <p:tav tm="100000">
                                          <p:val>
                                            <p:flt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65"/>
                                        </p:tgtEl>
                                        <p:attrNameLst>
                                          <p:attrName>style.visibility</p:attrName>
                                        </p:attrNameLst>
                                      </p:cBhvr>
                                      <p:to>
                                        <p:strVal val="visible"/>
                                      </p:to>
                                    </p:set>
                                    <p:anim to="" calcmode="lin" valueType="num">
                                      <p:cBhvr>
                                        <p:cTn id="73"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to="" calcmode="lin" valueType="num">
                                      <p:cBhvr>
                                        <p:cTn id="79" dur="700" fill="hold">
                                          <p:stCondLst>
                                            <p:cond delay="0"/>
                                          </p:stCondLst>
                                        </p:cTn>
                                        <p:tgtEl>
                                          <p:spTgt spid="40"/>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40"/>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40"/>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40"/>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43"/>
                                        </p:tgtEl>
                                        <p:attrNameLst>
                                          <p:attrName>style.visibility</p:attrName>
                                        </p:attrNameLst>
                                      </p:cBhvr>
                                      <p:to>
                                        <p:strVal val="visible"/>
                                      </p:to>
                                    </p:set>
                                    <p:anim to="" calcmode="lin" valueType="num">
                                      <p:cBhvr>
                                        <p:cTn id="85"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4"/>
                                        </p:tgtEl>
                                        <p:attrNameLst>
                                          <p:attrName>style.visibility</p:attrName>
                                        </p:attrNameLst>
                                      </p:cBhvr>
                                      <p:to>
                                        <p:strVal val="visible"/>
                                      </p:to>
                                    </p:set>
                                    <p:anim to="" calcmode="lin" valueType="num">
                                      <p:cBhvr>
                                        <p:cTn id="91"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95" presetID="0" presetClass="entr" presetSubtype="0" fill="hold" grpId="0" nodeType="withEffect">
                                  <p:stCondLst>
                                    <p:cond delay="0"/>
                                  </p:stCondLst>
                                  <p:iterate type="lt">
                                    <p:tmPct val="10000"/>
                                  </p:iterate>
                                  <p:childTnLst>
                                    <p:set>
                                      <p:cBhvr>
                                        <p:cTn id="96" dur="1" fill="hold">
                                          <p:stCondLst>
                                            <p:cond delay="0"/>
                                          </p:stCondLst>
                                        </p:cTn>
                                        <p:tgtEl>
                                          <p:spTgt spid="51"/>
                                        </p:tgtEl>
                                        <p:attrNameLst>
                                          <p:attrName>style.visibility</p:attrName>
                                        </p:attrNameLst>
                                      </p:cBhvr>
                                      <p:to>
                                        <p:strVal val="visible"/>
                                      </p:to>
                                    </p:set>
                                    <p:anim to="" calcmode="lin" valueType="num">
                                      <p:cBhvr>
                                        <p:cTn id="97"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53"/>
                                        </p:tgtEl>
                                        <p:attrNameLst>
                                          <p:attrName>style.visibility</p:attrName>
                                        </p:attrNameLst>
                                      </p:cBhvr>
                                      <p:to>
                                        <p:strVal val="visible"/>
                                      </p:to>
                                    </p:set>
                                    <p:anim to="" calcmode="lin" valueType="num">
                                      <p:cBhvr>
                                        <p:cTn id="103"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39"/>
                                        </p:tgtEl>
                                        <p:attrNameLst>
                                          <p:attrName>style.visibility</p:attrName>
                                        </p:attrNameLst>
                                      </p:cBhvr>
                                      <p:to>
                                        <p:strVal val="visible"/>
                                      </p:to>
                                    </p:set>
                                    <p:anim to="" calcmode="lin" valueType="num">
                                      <p:cBhvr>
                                        <p:cTn id="109" dur="700" fill="hold">
                                          <p:stCondLst>
                                            <p:cond delay="0"/>
                                          </p:stCondLst>
                                        </p:cTn>
                                        <p:tgtEl>
                                          <p:spTgt spid="39"/>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39"/>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39"/>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3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animBg="1"/>
      <p:bldP spid="72" grpId="0" animBg="1"/>
      <p:bldP spid="73" grpId="0" animBg="1"/>
      <p:bldP spid="60" grpId="0"/>
      <p:bldP spid="61" grpId="0"/>
      <p:bldP spid="64" grpId="0"/>
      <p:bldP spid="65" grpId="0"/>
      <p:bldP spid="40" grpId="0"/>
      <p:bldP spid="43" grpId="0" animBg="1"/>
      <p:bldP spid="51" grpId="0" animBg="1" autoUpdateAnimBg="0"/>
      <p:bldP spid="53"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课程总结</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9" name="圆角矩形 8"/>
          <p:cNvSpPr/>
          <p:nvPr/>
        </p:nvSpPr>
        <p:spPr bwMode="auto">
          <a:xfrm>
            <a:off x="516484" y="145131"/>
            <a:ext cx="3495344" cy="69791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Clr>
                <a:srgbClr val="FF0000"/>
              </a:buClr>
              <a:buFont typeface="Wingdings" panose="05000000000000000000" pitchFamily="2" charset="2"/>
              <a:buChar char="n"/>
              <a:defRPr/>
            </a:pPr>
            <a:r>
              <a:rPr lang="en-US" altLang="zh-CN" sz="2000" dirty="0">
                <a:solidFill>
                  <a:srgbClr val="0070C0"/>
                </a:solidFill>
              </a:rPr>
              <a:t>  </a:t>
            </a:r>
            <a:r>
              <a:rPr lang="zh-CN" altLang="en-US" sz="2400" dirty="0">
                <a:solidFill>
                  <a:srgbClr val="0070C0"/>
                </a:solidFill>
              </a:rPr>
              <a:t>设计模式有什么用？</a:t>
            </a:r>
            <a:endParaRPr lang="zh-CN" altLang="en-US" sz="2400" dirty="0">
              <a:solidFill>
                <a:srgbClr val="0070C0"/>
              </a:solidFill>
            </a:endParaRPr>
          </a:p>
        </p:txBody>
      </p:sp>
      <p:sp>
        <p:nvSpPr>
          <p:cNvPr id="2" name="圆角矩形 1"/>
          <p:cNvSpPr/>
          <p:nvPr/>
        </p:nvSpPr>
        <p:spPr>
          <a:xfrm>
            <a:off x="704809" y="1350335"/>
            <a:ext cx="914400" cy="914400"/>
          </a:xfrm>
          <a:prstGeom prst="roundRect">
            <a:avLst/>
          </a:prstGeom>
          <a:noFill/>
        </p:spPr>
        <p:txBody>
          <a:bodyPr wrap="non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圆角矩形 11"/>
          <p:cNvSpPr/>
          <p:nvPr/>
        </p:nvSpPr>
        <p:spPr bwMode="auto">
          <a:xfrm>
            <a:off x="554877" y="1097088"/>
            <a:ext cx="10662472" cy="944363"/>
          </a:xfrm>
          <a:prstGeom prst="roundRect">
            <a:avLst/>
          </a:prstGeom>
          <a:ln>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Clr>
                <a:srgbClr val="FF0000"/>
              </a:buClr>
              <a:defRPr/>
            </a:pPr>
            <a:r>
              <a:rPr lang="zh-CN" altLang="en-US" sz="2000" dirty="0">
                <a:solidFill>
                  <a:srgbClr val="0070C0"/>
                </a:solidFill>
              </a:rPr>
              <a:t>帮助我们将应用组织成容易了解，容易维护，具有弹性的架构；建立可维护的系统，要诀在于随时想到系统以后可能需要的变化以及应付变化的原则。</a:t>
            </a:r>
            <a:endParaRPr lang="zh-CN" altLang="en-US" sz="2000" dirty="0">
              <a:solidFill>
                <a:srgbClr val="0070C0"/>
              </a:solidFill>
            </a:endParaRPr>
          </a:p>
        </p:txBody>
      </p:sp>
      <p:cxnSp>
        <p:nvCxnSpPr>
          <p:cNvPr id="5" name="直接连接符 4"/>
          <p:cNvCxnSpPr/>
          <p:nvPr/>
        </p:nvCxnSpPr>
        <p:spPr>
          <a:xfrm flipV="1">
            <a:off x="516483" y="2041451"/>
            <a:ext cx="11434512" cy="956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4997302" y="145131"/>
            <a:ext cx="914400" cy="914400"/>
          </a:xfrm>
          <a:prstGeom prst="roundRect">
            <a:avLst/>
          </a:prstGeom>
          <a:noFill/>
        </p:spPr>
        <p:txBody>
          <a:bodyPr wrap="non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7" name="圆角矩形 16"/>
          <p:cNvSpPr/>
          <p:nvPr/>
        </p:nvSpPr>
        <p:spPr bwMode="auto">
          <a:xfrm>
            <a:off x="1304537" y="2599487"/>
            <a:ext cx="2578919" cy="278573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marL="342900" indent="-342900">
              <a:buClr>
                <a:srgbClr val="FF0000"/>
              </a:buClr>
              <a:buFont typeface="Wingdings" panose="05000000000000000000" pitchFamily="2" charset="2"/>
              <a:buChar char="p"/>
              <a:defRPr/>
            </a:pPr>
            <a:r>
              <a:rPr lang="zh-CN" altLang="en-US" sz="1400" b="1" dirty="0"/>
              <a:t>设计模式能让专业人之间交流方便</a:t>
            </a:r>
            <a:endParaRPr lang="en-US" altLang="zh-CN" sz="1400" dirty="0">
              <a:solidFill>
                <a:srgbClr val="0070C0"/>
              </a:solidFill>
            </a:endParaRPr>
          </a:p>
          <a:p>
            <a:pPr marL="342900" indent="-342900">
              <a:buClr>
                <a:srgbClr val="FF0000"/>
              </a:buClr>
              <a:buFont typeface="Wingdings" panose="05000000000000000000" pitchFamily="2" charset="2"/>
              <a:buChar char="p"/>
              <a:defRPr/>
            </a:pPr>
            <a:endParaRPr lang="en-US" altLang="zh-CN" sz="1400" b="1" dirty="0">
              <a:solidFill>
                <a:srgbClr val="0070C0"/>
              </a:solidFill>
            </a:endParaRPr>
          </a:p>
          <a:p>
            <a:r>
              <a:rPr lang="zh-CN" altLang="en-US" sz="1400" dirty="0"/>
              <a:t>程序员</a:t>
            </a:r>
            <a:r>
              <a:rPr lang="en-US" altLang="zh-CN" sz="1400" dirty="0"/>
              <a:t>A</a:t>
            </a:r>
            <a:r>
              <a:rPr lang="zh-CN" altLang="en-US" sz="1400" dirty="0"/>
              <a:t>：这里我用了</a:t>
            </a:r>
            <a:r>
              <a:rPr lang="en-US" altLang="zh-CN" sz="1400" dirty="0"/>
              <a:t>XXX</a:t>
            </a:r>
            <a:r>
              <a:rPr lang="zh-CN" altLang="en-US" sz="1400" dirty="0"/>
              <a:t>设计模式</a:t>
            </a:r>
            <a:endParaRPr lang="en-US" altLang="zh-CN" sz="1400" dirty="0"/>
          </a:p>
          <a:p>
            <a:endParaRPr lang="zh-CN" altLang="en-US" sz="1400" dirty="0"/>
          </a:p>
          <a:p>
            <a:r>
              <a:rPr lang="zh-CN" altLang="en-US" sz="1400" dirty="0"/>
              <a:t>程序员</a:t>
            </a:r>
            <a:r>
              <a:rPr lang="en-US" altLang="zh-CN" sz="1400" dirty="0"/>
              <a:t>B</a:t>
            </a:r>
            <a:r>
              <a:rPr lang="zh-CN" altLang="en-US" sz="1400" dirty="0"/>
              <a:t>：那我大致了解你程序的设计思路了</a:t>
            </a:r>
            <a:endParaRPr lang="zh-CN" altLang="en-US" sz="1400" dirty="0"/>
          </a:p>
          <a:p>
            <a:pPr marL="342900" indent="-342900">
              <a:buClr>
                <a:srgbClr val="FF0000"/>
              </a:buClr>
              <a:buFont typeface="Wingdings" panose="05000000000000000000" pitchFamily="2" charset="2"/>
              <a:buChar char="p"/>
              <a:defRPr/>
            </a:pPr>
            <a:endParaRPr lang="en-US" altLang="zh-CN" sz="1400" b="1" dirty="0"/>
          </a:p>
        </p:txBody>
      </p:sp>
      <p:sp>
        <p:nvSpPr>
          <p:cNvPr id="21" name="圆角矩形 20"/>
          <p:cNvSpPr/>
          <p:nvPr/>
        </p:nvSpPr>
        <p:spPr bwMode="auto">
          <a:xfrm>
            <a:off x="4843950" y="2594341"/>
            <a:ext cx="2578919" cy="278573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marL="342900" indent="-342900">
              <a:buClr>
                <a:srgbClr val="FF0000"/>
              </a:buClr>
              <a:buFont typeface="Wingdings" panose="05000000000000000000" pitchFamily="2" charset="2"/>
              <a:buChar char="p"/>
              <a:defRPr/>
            </a:pPr>
            <a:r>
              <a:rPr lang="zh-CN" altLang="en-US" sz="1400" b="1" dirty="0"/>
              <a:t>易维护</a:t>
            </a:r>
            <a:endParaRPr lang="en-US" altLang="zh-CN" sz="1400" b="1" dirty="0"/>
          </a:p>
          <a:p>
            <a:pPr marL="342900" indent="-342900">
              <a:buClr>
                <a:srgbClr val="FF0000"/>
              </a:buClr>
              <a:buFont typeface="Wingdings" panose="05000000000000000000" pitchFamily="2" charset="2"/>
              <a:buChar char="p"/>
              <a:defRPr/>
            </a:pPr>
            <a:endParaRPr lang="en-US" altLang="zh-CN" sz="1400" b="1" dirty="0">
              <a:solidFill>
                <a:srgbClr val="0070C0"/>
              </a:solidFill>
            </a:endParaRPr>
          </a:p>
          <a:p>
            <a:r>
              <a:rPr lang="zh-CN" altLang="en-US" sz="1400" dirty="0"/>
              <a:t>项目经理：今天客户有这样一个需求</a:t>
            </a:r>
            <a:r>
              <a:rPr lang="en-US" altLang="zh-CN" sz="1400" dirty="0"/>
              <a:t>…</a:t>
            </a:r>
            <a:endParaRPr lang="en-US" altLang="zh-CN" sz="1400" dirty="0"/>
          </a:p>
          <a:p>
            <a:endParaRPr lang="en-US" altLang="zh-CN" sz="1400" dirty="0"/>
          </a:p>
          <a:p>
            <a:r>
              <a:rPr lang="zh-CN" altLang="en-US" sz="1400" dirty="0"/>
              <a:t>程序员：明白了，这里我使用了</a:t>
            </a:r>
            <a:r>
              <a:rPr lang="en-US" altLang="zh-CN" sz="1400" dirty="0"/>
              <a:t>XXX</a:t>
            </a:r>
            <a:r>
              <a:rPr lang="zh-CN" altLang="en-US" sz="1400" dirty="0"/>
              <a:t>设计模式，所以改起来很快</a:t>
            </a:r>
            <a:endParaRPr lang="zh-CN" altLang="en-US" sz="1400" dirty="0"/>
          </a:p>
          <a:p>
            <a:pPr marL="342900" indent="-342900">
              <a:buClr>
                <a:srgbClr val="FF0000"/>
              </a:buClr>
              <a:buFont typeface="Wingdings" panose="05000000000000000000" pitchFamily="2" charset="2"/>
              <a:buChar char="p"/>
              <a:defRPr/>
            </a:pPr>
            <a:endParaRPr lang="en-US" altLang="zh-CN" sz="1400" b="1" dirty="0"/>
          </a:p>
        </p:txBody>
      </p:sp>
      <p:sp>
        <p:nvSpPr>
          <p:cNvPr id="22" name="圆角矩形 21"/>
          <p:cNvSpPr/>
          <p:nvPr/>
        </p:nvSpPr>
        <p:spPr bwMode="auto">
          <a:xfrm>
            <a:off x="8418674" y="2594342"/>
            <a:ext cx="2578919" cy="278573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marL="342900" indent="-342900">
              <a:buClr>
                <a:srgbClr val="FF0000"/>
              </a:buClr>
              <a:buFont typeface="Wingdings" panose="05000000000000000000" pitchFamily="2" charset="2"/>
              <a:buChar char="p"/>
              <a:defRPr/>
            </a:pPr>
            <a:r>
              <a:rPr lang="zh-CN" altLang="en-US" sz="1400" b="1" dirty="0"/>
              <a:t>设计模式是编程经验的总结</a:t>
            </a:r>
            <a:endParaRPr lang="en-US" altLang="zh-CN" sz="1400" b="1" dirty="0"/>
          </a:p>
          <a:p>
            <a:pPr marL="342900" indent="-342900">
              <a:buClr>
                <a:srgbClr val="FF0000"/>
              </a:buClr>
              <a:buFont typeface="Wingdings" panose="05000000000000000000" pitchFamily="2" charset="2"/>
              <a:buChar char="p"/>
              <a:defRPr/>
            </a:pPr>
            <a:endParaRPr lang="en-US" altLang="zh-CN" sz="1400" b="1" dirty="0">
              <a:solidFill>
                <a:srgbClr val="0070C0"/>
              </a:solidFill>
            </a:endParaRPr>
          </a:p>
          <a:p>
            <a:r>
              <a:rPr lang="zh-CN" altLang="en-US" sz="1400" dirty="0"/>
              <a:t>程序员</a:t>
            </a:r>
            <a:r>
              <a:rPr lang="en-US" altLang="zh-CN" sz="1400" dirty="0"/>
              <a:t>A</a:t>
            </a:r>
            <a:r>
              <a:rPr lang="zh-CN" altLang="en-US" sz="1400" dirty="0"/>
              <a:t>：</a:t>
            </a:r>
            <a:r>
              <a:rPr lang="en-US" altLang="zh-CN" sz="1400" dirty="0"/>
              <a:t>B</a:t>
            </a:r>
            <a:r>
              <a:rPr lang="zh-CN" altLang="en-US" sz="1400" dirty="0"/>
              <a:t>，你怎么想到要这样去构建你的代码</a:t>
            </a:r>
            <a:endParaRPr lang="en-US" altLang="zh-CN" sz="1400" dirty="0"/>
          </a:p>
          <a:p>
            <a:endParaRPr lang="zh-CN" altLang="en-US" sz="1400" dirty="0"/>
          </a:p>
          <a:p>
            <a:r>
              <a:rPr lang="zh-CN" altLang="en-US" sz="1400" dirty="0"/>
              <a:t>程序员</a:t>
            </a:r>
            <a:r>
              <a:rPr lang="en-US" altLang="zh-CN" sz="1400" dirty="0"/>
              <a:t>B</a:t>
            </a:r>
            <a:r>
              <a:rPr lang="zh-CN" altLang="en-US" sz="1400" dirty="0"/>
              <a:t>：在我学习了</a:t>
            </a:r>
            <a:r>
              <a:rPr lang="en-US" altLang="zh-CN" sz="1400" dirty="0"/>
              <a:t>XXX</a:t>
            </a:r>
            <a:r>
              <a:rPr lang="zh-CN" altLang="en-US" sz="1400" dirty="0"/>
              <a:t>设计模式之后，好像自然而然就感觉这样写能避免一些问题</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课程总结</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7" name="文本框 6"/>
          <p:cNvSpPr txBox="1"/>
          <p:nvPr/>
        </p:nvSpPr>
        <p:spPr>
          <a:xfrm>
            <a:off x="554877" y="1413315"/>
            <a:ext cx="5024132" cy="3970318"/>
          </a:xfrm>
          <a:prstGeom prst="rect">
            <a:avLst/>
          </a:prstGeom>
          <a:noFill/>
          <a:ln>
            <a:solidFill>
              <a:schemeClr val="accent5">
                <a:lumMod val="40000"/>
                <a:lumOff val="60000"/>
              </a:schemeClr>
            </a:solidFill>
          </a:ln>
        </p:spPr>
        <p:txBody>
          <a:bodyPr wrap="none" rtlCol="0">
            <a:spAutoFit/>
          </a:bodyPr>
          <a:lstStyle/>
          <a:p>
            <a:r>
              <a:rPr lang="zh-CN" altLang="en-US" dirty="0" smtClean="0"/>
              <a:t>单例模式</a:t>
            </a:r>
            <a:endParaRPr lang="en-US" altLang="zh-CN" dirty="0" smtClean="0"/>
          </a:p>
          <a:p>
            <a:r>
              <a:rPr lang="zh-CN" altLang="en-US" dirty="0" smtClean="0"/>
              <a:t>装饰模式</a:t>
            </a:r>
            <a:r>
              <a:rPr lang="en-US" altLang="zh-CN" dirty="0" smtClean="0"/>
              <a:t>—FILE IO </a:t>
            </a:r>
            <a:r>
              <a:rPr lang="zh-CN" altLang="en-US" dirty="0" smtClean="0"/>
              <a:t>有详细分析</a:t>
            </a:r>
            <a:endParaRPr lang="en-US" altLang="zh-CN" dirty="0" smtClean="0"/>
          </a:p>
          <a:p>
            <a:r>
              <a:rPr lang="zh-CN" altLang="en-US" dirty="0" smtClean="0"/>
              <a:t>建造者模式</a:t>
            </a:r>
            <a:r>
              <a:rPr lang="en-US" altLang="zh-CN" dirty="0" smtClean="0"/>
              <a:t>——</a:t>
            </a:r>
            <a:r>
              <a:rPr lang="en-US" altLang="zh-CN" dirty="0" err="1" smtClean="0"/>
              <a:t>Okhttp</a:t>
            </a:r>
            <a:r>
              <a:rPr lang="zh-CN" altLang="en-US" dirty="0" smtClean="0"/>
              <a:t>源码解析中分析</a:t>
            </a:r>
            <a:endParaRPr lang="en-US" altLang="zh-CN" dirty="0" smtClean="0"/>
          </a:p>
          <a:p>
            <a:endParaRPr lang="en-US" altLang="zh-CN" dirty="0"/>
          </a:p>
          <a:p>
            <a:r>
              <a:rPr lang="zh-CN" altLang="en-US" dirty="0" smtClean="0"/>
              <a:t>代理模式 </a:t>
            </a:r>
            <a:r>
              <a:rPr lang="en-US" altLang="zh-CN" dirty="0" smtClean="0"/>
              <a:t>——</a:t>
            </a:r>
            <a:r>
              <a:rPr lang="zh-CN" altLang="en-US" dirty="0" smtClean="0"/>
              <a:t>注解中讲解</a:t>
            </a:r>
            <a:endParaRPr lang="en-US" altLang="zh-CN" dirty="0" smtClean="0"/>
          </a:p>
          <a:p>
            <a:r>
              <a:rPr lang="zh-CN" altLang="en-US" dirty="0" smtClean="0"/>
              <a:t>享元模式</a:t>
            </a:r>
            <a:r>
              <a:rPr lang="en-US" altLang="zh-CN" dirty="0" smtClean="0"/>
              <a:t>——handler</a:t>
            </a:r>
            <a:r>
              <a:rPr lang="zh-CN" altLang="en-US" dirty="0" smtClean="0"/>
              <a:t>源码</a:t>
            </a:r>
            <a:endParaRPr lang="en-US" altLang="zh-CN" dirty="0" smtClean="0"/>
          </a:p>
          <a:p>
            <a:r>
              <a:rPr lang="zh-CN" altLang="en-US" dirty="0" smtClean="0"/>
              <a:t>适配器模式</a:t>
            </a:r>
            <a:r>
              <a:rPr lang="en-US" altLang="zh-CN" dirty="0" smtClean="0"/>
              <a:t>——</a:t>
            </a:r>
            <a:r>
              <a:rPr lang="zh-CN" altLang="en-US" dirty="0" smtClean="0"/>
              <a:t>无处不在</a:t>
            </a:r>
            <a:endParaRPr lang="en-US" altLang="zh-CN" dirty="0" smtClean="0"/>
          </a:p>
          <a:p>
            <a:r>
              <a:rPr lang="zh-CN" altLang="en-US" dirty="0" smtClean="0"/>
              <a:t>代理模式 </a:t>
            </a:r>
            <a:r>
              <a:rPr lang="en-US" altLang="zh-CN" dirty="0" smtClean="0"/>
              <a:t>—— </a:t>
            </a:r>
            <a:r>
              <a:rPr lang="zh-CN" altLang="en-US" dirty="0" smtClean="0"/>
              <a:t>注解中讲解</a:t>
            </a:r>
            <a:r>
              <a:rPr lang="en-US" altLang="zh-CN" dirty="0" smtClean="0"/>
              <a:t>/retrofit</a:t>
            </a:r>
            <a:r>
              <a:rPr lang="zh-CN" altLang="en-US" dirty="0" smtClean="0"/>
              <a:t>源码中讲解</a:t>
            </a:r>
            <a:endParaRPr lang="en-US" altLang="zh-CN" dirty="0" smtClean="0"/>
          </a:p>
          <a:p>
            <a:r>
              <a:rPr lang="zh-CN" altLang="en-US" dirty="0" smtClean="0"/>
              <a:t>外观模式</a:t>
            </a:r>
            <a:r>
              <a:rPr lang="en-US" altLang="zh-CN" dirty="0" smtClean="0"/>
              <a:t>——  </a:t>
            </a:r>
            <a:r>
              <a:rPr lang="zh-CN" altLang="en-US" dirty="0" smtClean="0"/>
              <a:t>架构隔离</a:t>
            </a:r>
            <a:endParaRPr lang="en-US" altLang="zh-CN" dirty="0" smtClean="0"/>
          </a:p>
          <a:p>
            <a:endParaRPr lang="en-US" altLang="zh-CN" dirty="0"/>
          </a:p>
          <a:p>
            <a:r>
              <a:rPr lang="zh-CN" altLang="en-US" dirty="0" smtClean="0"/>
              <a:t>迭代器模式</a:t>
            </a:r>
            <a:r>
              <a:rPr lang="en-US" altLang="zh-CN" dirty="0" smtClean="0"/>
              <a:t>—— </a:t>
            </a:r>
            <a:r>
              <a:rPr lang="zh-CN" altLang="en-US" dirty="0" smtClean="0"/>
              <a:t>容器中用的非常广泛</a:t>
            </a:r>
            <a:endParaRPr lang="en-US" altLang="zh-CN" dirty="0" smtClean="0"/>
          </a:p>
          <a:p>
            <a:r>
              <a:rPr lang="zh-CN" altLang="en-US" dirty="0"/>
              <a:t>观察者设计模式</a:t>
            </a:r>
            <a:r>
              <a:rPr lang="en-US" altLang="zh-CN" dirty="0"/>
              <a:t>---</a:t>
            </a:r>
            <a:r>
              <a:rPr lang="zh-CN" altLang="en-US" dirty="0"/>
              <a:t>换肤架构里面有实战，</a:t>
            </a:r>
            <a:r>
              <a:rPr lang="en-US" altLang="zh-CN" dirty="0" err="1"/>
              <a:t>rxjava</a:t>
            </a:r>
            <a:endParaRPr lang="en-US" altLang="zh-CN" dirty="0"/>
          </a:p>
          <a:p>
            <a:r>
              <a:rPr lang="zh-CN" altLang="en-US" dirty="0"/>
              <a:t>责任链模式</a:t>
            </a:r>
            <a:r>
              <a:rPr lang="en-US" altLang="zh-CN" dirty="0"/>
              <a:t>——</a:t>
            </a:r>
            <a:r>
              <a:rPr lang="en-US" altLang="zh-CN" dirty="0" err="1"/>
              <a:t>Okhttp</a:t>
            </a:r>
            <a:r>
              <a:rPr lang="zh-CN" altLang="en-US" dirty="0"/>
              <a:t>源码</a:t>
            </a:r>
            <a:r>
              <a:rPr lang="en-US" altLang="zh-CN" dirty="0"/>
              <a:t>/</a:t>
            </a:r>
            <a:r>
              <a:rPr lang="zh-CN" altLang="en-US" dirty="0"/>
              <a:t>事件分发源码</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课程总结</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9" name="圆角矩形 8"/>
          <p:cNvSpPr/>
          <p:nvPr/>
        </p:nvSpPr>
        <p:spPr bwMode="auto">
          <a:xfrm>
            <a:off x="345989" y="1858081"/>
            <a:ext cx="2982097" cy="303519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t"/>
          <a:lstStyle/>
          <a:p>
            <a:pPr>
              <a:buClr>
                <a:srgbClr val="FF0000"/>
              </a:buClr>
              <a:defRPr/>
            </a:pPr>
            <a:r>
              <a:rPr lang="zh-CN" altLang="en-US" sz="1400" dirty="0" smtClean="0">
                <a:solidFill>
                  <a:srgbClr val="0070C0"/>
                </a:solidFill>
              </a:rPr>
              <a:t>创建型：</a:t>
            </a:r>
            <a:endParaRPr lang="en-US" altLang="zh-CN" sz="1400" dirty="0">
              <a:solidFill>
                <a:srgbClr val="0070C0"/>
              </a:solidFill>
            </a:endParaRPr>
          </a:p>
          <a:p>
            <a:pPr>
              <a:buClr>
                <a:srgbClr val="FF0000"/>
              </a:buClr>
              <a:defRPr/>
            </a:pPr>
            <a:r>
              <a:rPr lang="zh-CN" altLang="en-US" sz="1400" dirty="0"/>
              <a:t>单例模式、工厂模式、抽象工厂模式、原型模式、建造者模式；</a:t>
            </a:r>
            <a:endParaRPr lang="en-US" altLang="zh-CN" sz="1400" b="1" dirty="0">
              <a:solidFill>
                <a:srgbClr val="0070C0"/>
              </a:solidFill>
            </a:endParaRPr>
          </a:p>
          <a:p>
            <a:pPr marL="342900" indent="-342900">
              <a:buClr>
                <a:srgbClr val="FF0000"/>
              </a:buClr>
              <a:buFont typeface="Wingdings" panose="05000000000000000000" pitchFamily="2" charset="2"/>
              <a:buChar char="p"/>
              <a:defRPr/>
            </a:pPr>
            <a:endParaRPr lang="en-US" altLang="zh-CN" sz="1400" b="1" dirty="0"/>
          </a:p>
        </p:txBody>
      </p:sp>
      <p:pic>
        <p:nvPicPr>
          <p:cNvPr id="2" name="图片 1"/>
          <p:cNvPicPr>
            <a:picLocks noChangeAspect="1"/>
          </p:cNvPicPr>
          <p:nvPr/>
        </p:nvPicPr>
        <p:blipFill>
          <a:blip r:embed="rId3"/>
          <a:stretch>
            <a:fillRect/>
          </a:stretch>
        </p:blipFill>
        <p:spPr>
          <a:xfrm>
            <a:off x="657163" y="3291005"/>
            <a:ext cx="2374346" cy="1231571"/>
          </a:xfrm>
          <a:prstGeom prst="rect">
            <a:avLst/>
          </a:prstGeom>
        </p:spPr>
      </p:pic>
      <p:sp>
        <p:nvSpPr>
          <p:cNvPr id="13" name="圆角矩形 12"/>
          <p:cNvSpPr/>
          <p:nvPr/>
        </p:nvSpPr>
        <p:spPr bwMode="auto">
          <a:xfrm>
            <a:off x="3656072" y="1858081"/>
            <a:ext cx="3090366" cy="297753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t"/>
          <a:lstStyle/>
          <a:p>
            <a:pPr>
              <a:buClr>
                <a:srgbClr val="FF0000"/>
              </a:buClr>
              <a:defRPr/>
            </a:pPr>
            <a:r>
              <a:rPr lang="zh-CN" altLang="en-US" sz="1400" dirty="0" smtClean="0">
                <a:solidFill>
                  <a:srgbClr val="0070C0"/>
                </a:solidFill>
              </a:rPr>
              <a:t>结构型</a:t>
            </a:r>
            <a:r>
              <a:rPr lang="zh-CN" altLang="en-US" sz="1400" dirty="0" smtClean="0">
                <a:solidFill>
                  <a:srgbClr val="0070C0"/>
                </a:solidFill>
              </a:rPr>
              <a:t>：</a:t>
            </a:r>
            <a:endParaRPr lang="en-US" altLang="zh-CN" sz="1400" dirty="0">
              <a:solidFill>
                <a:srgbClr val="0070C0"/>
              </a:solidFill>
            </a:endParaRPr>
          </a:p>
          <a:p>
            <a:pPr>
              <a:buClr>
                <a:srgbClr val="FF0000"/>
              </a:buClr>
              <a:defRPr/>
            </a:pPr>
            <a:r>
              <a:rPr lang="zh-CN" altLang="en-US" sz="1400" dirty="0"/>
              <a:t>代理模式</a:t>
            </a:r>
            <a:r>
              <a:rPr lang="en-US" altLang="zh-CN" sz="1400" dirty="0"/>
              <a:t>,</a:t>
            </a:r>
            <a:r>
              <a:rPr lang="zh-CN" altLang="en-US" sz="1400" dirty="0"/>
              <a:t>装饰器模式、适配器模式、外观模式、组合模式、享元模式、桥梁模式</a:t>
            </a:r>
            <a:endParaRPr lang="en-US" altLang="zh-CN" sz="1400" b="1" dirty="0"/>
          </a:p>
        </p:txBody>
      </p:sp>
      <p:sp>
        <p:nvSpPr>
          <p:cNvPr id="15" name="圆角矩形 14"/>
          <p:cNvSpPr/>
          <p:nvPr/>
        </p:nvSpPr>
        <p:spPr bwMode="auto">
          <a:xfrm>
            <a:off x="7519969" y="1858081"/>
            <a:ext cx="3296312" cy="297753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t"/>
          <a:lstStyle/>
          <a:p>
            <a:pPr>
              <a:buClr>
                <a:srgbClr val="FF0000"/>
              </a:buClr>
              <a:defRPr/>
            </a:pPr>
            <a:r>
              <a:rPr lang="zh-CN" altLang="en-US" sz="1400" dirty="0" smtClean="0">
                <a:solidFill>
                  <a:srgbClr val="0070C0"/>
                </a:solidFill>
              </a:rPr>
              <a:t>行为</a:t>
            </a:r>
            <a:r>
              <a:rPr lang="zh-CN" altLang="en-US" sz="1400" dirty="0" smtClean="0">
                <a:solidFill>
                  <a:srgbClr val="0070C0"/>
                </a:solidFill>
              </a:rPr>
              <a:t>型：</a:t>
            </a:r>
            <a:endParaRPr lang="en-US" altLang="zh-CN" sz="1400" dirty="0">
              <a:solidFill>
                <a:srgbClr val="0070C0"/>
              </a:solidFill>
            </a:endParaRPr>
          </a:p>
          <a:p>
            <a:pPr>
              <a:buClr>
                <a:srgbClr val="FF0000"/>
              </a:buClr>
              <a:defRPr/>
            </a:pPr>
            <a:r>
              <a:rPr lang="zh-CN" altLang="en-US" sz="1400" dirty="0"/>
              <a:t>策略模式、责任链模式、命令模式、中介者模式、模板方法模式、迭代器模式、访问者模式、观察者模式、解释器模式、备忘录模式、状态模式</a:t>
            </a:r>
            <a:r>
              <a:rPr lang="zh-CN" altLang="en-US" sz="1400" dirty="0" smtClean="0"/>
              <a:t>；</a:t>
            </a:r>
            <a:endParaRPr lang="en-US" altLang="zh-CN" sz="1400" b="1" dirty="0">
              <a:solidFill>
                <a:srgbClr val="0070C0"/>
              </a:solidFill>
            </a:endParaRPr>
          </a:p>
          <a:p>
            <a:pPr marL="342900" indent="-342900">
              <a:buClr>
                <a:srgbClr val="FF0000"/>
              </a:buClr>
              <a:buFont typeface="Wingdings" panose="05000000000000000000" pitchFamily="2" charset="2"/>
              <a:buChar char="p"/>
              <a:defRPr/>
            </a:pPr>
            <a:endParaRPr lang="en-US" altLang="zh-CN" sz="1400" b="1" dirty="0"/>
          </a:p>
        </p:txBody>
      </p:sp>
      <p:pic>
        <p:nvPicPr>
          <p:cNvPr id="3" name="图片 2"/>
          <p:cNvPicPr>
            <a:picLocks noChangeAspect="1"/>
          </p:cNvPicPr>
          <p:nvPr/>
        </p:nvPicPr>
        <p:blipFill>
          <a:blip r:embed="rId4"/>
          <a:stretch>
            <a:fillRect/>
          </a:stretch>
        </p:blipFill>
        <p:spPr>
          <a:xfrm>
            <a:off x="4018540" y="3275458"/>
            <a:ext cx="2398388" cy="1279140"/>
          </a:xfrm>
          <a:prstGeom prst="rect">
            <a:avLst/>
          </a:prstGeom>
        </p:spPr>
      </p:pic>
      <p:pic>
        <p:nvPicPr>
          <p:cNvPr id="4" name="图片 3"/>
          <p:cNvPicPr>
            <a:picLocks noChangeAspect="1"/>
          </p:cNvPicPr>
          <p:nvPr/>
        </p:nvPicPr>
        <p:blipFill>
          <a:blip r:embed="rId5"/>
          <a:stretch>
            <a:fillRect/>
          </a:stretch>
        </p:blipFill>
        <p:spPr>
          <a:xfrm>
            <a:off x="7639356" y="3377148"/>
            <a:ext cx="3057538" cy="11774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课程总结</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9" name="圆角矩形 8"/>
          <p:cNvSpPr/>
          <p:nvPr/>
        </p:nvSpPr>
        <p:spPr bwMode="auto">
          <a:xfrm>
            <a:off x="444843" y="1075487"/>
            <a:ext cx="10297298" cy="148648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t"/>
          <a:lstStyle/>
          <a:p>
            <a:pPr>
              <a:buClr>
                <a:srgbClr val="FF0000"/>
              </a:buClr>
              <a:defRPr/>
            </a:pPr>
            <a:r>
              <a:rPr lang="zh-CN" altLang="en-US" sz="1400" dirty="0" smtClean="0">
                <a:solidFill>
                  <a:srgbClr val="0070C0"/>
                </a:solidFill>
              </a:rPr>
              <a:t>创建型：</a:t>
            </a:r>
            <a:endParaRPr lang="en-US" altLang="zh-CN" sz="1400" dirty="0">
              <a:solidFill>
                <a:srgbClr val="0070C0"/>
              </a:solidFill>
            </a:endParaRPr>
          </a:p>
          <a:p>
            <a:pPr>
              <a:buClr>
                <a:srgbClr val="FF0000"/>
              </a:buClr>
              <a:defRPr/>
            </a:pPr>
            <a:r>
              <a:rPr lang="zh-CN" altLang="en-US" sz="1400" dirty="0"/>
              <a:t>单例模式、工厂模式、抽象工厂模式、原型模式、建造者模式</a:t>
            </a:r>
            <a:r>
              <a:rPr lang="zh-CN" altLang="en-US" sz="1400" dirty="0" smtClean="0"/>
              <a:t>；</a:t>
            </a:r>
            <a:endParaRPr lang="en-US" altLang="zh-CN" sz="1400" dirty="0" smtClean="0"/>
          </a:p>
          <a:p>
            <a:pPr>
              <a:buClr>
                <a:srgbClr val="FF0000"/>
              </a:buClr>
              <a:defRPr/>
            </a:pPr>
            <a:endParaRPr lang="en-US" altLang="zh-CN" sz="1400" b="1" dirty="0">
              <a:solidFill>
                <a:srgbClr val="0070C0"/>
              </a:solidFill>
            </a:endParaRPr>
          </a:p>
          <a:p>
            <a:pPr marL="342900" indent="-342900">
              <a:buClr>
                <a:srgbClr val="FF0000"/>
              </a:buClr>
              <a:buFont typeface="Wingdings" panose="05000000000000000000" pitchFamily="2" charset="2"/>
              <a:buChar char="p"/>
              <a:defRPr/>
            </a:pPr>
            <a:r>
              <a:rPr lang="zh-CN" altLang="en-US" sz="1400" dirty="0"/>
              <a:t>创建型模式的主要关注点是“怎样创建对象？”，它的主要特点是“将对象的创建与使用分离”。这样可以降低系统的耦合度，使用者不需要关注对象的创建细节，对象的创建由相关的工厂来完成。就像我们去商场购买商品时，不需要知道商品是怎么生产出来一样，因为它们由专门的厂商生产</a:t>
            </a:r>
            <a:endParaRPr lang="en-US" altLang="zh-CN" sz="1400" b="1" dirty="0"/>
          </a:p>
        </p:txBody>
      </p:sp>
      <p:sp>
        <p:nvSpPr>
          <p:cNvPr id="10" name="圆角矩形 9"/>
          <p:cNvSpPr/>
          <p:nvPr/>
        </p:nvSpPr>
        <p:spPr bwMode="auto">
          <a:xfrm>
            <a:off x="444843" y="2776601"/>
            <a:ext cx="10297298" cy="139174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t"/>
          <a:lstStyle/>
          <a:p>
            <a:pPr>
              <a:buClr>
                <a:srgbClr val="FF0000"/>
              </a:buClr>
              <a:defRPr/>
            </a:pPr>
            <a:r>
              <a:rPr lang="zh-CN" altLang="en-US" sz="1400" dirty="0">
                <a:solidFill>
                  <a:srgbClr val="0070C0"/>
                </a:solidFill>
              </a:rPr>
              <a:t>结构型</a:t>
            </a:r>
            <a:r>
              <a:rPr lang="zh-CN" altLang="en-US" sz="1400" dirty="0" smtClean="0">
                <a:solidFill>
                  <a:srgbClr val="0070C0"/>
                </a:solidFill>
              </a:rPr>
              <a:t>：</a:t>
            </a:r>
            <a:endParaRPr lang="en-US" altLang="zh-CN" sz="1400" dirty="0">
              <a:solidFill>
                <a:srgbClr val="0070C0"/>
              </a:solidFill>
            </a:endParaRPr>
          </a:p>
          <a:p>
            <a:pPr>
              <a:buClr>
                <a:srgbClr val="FF0000"/>
              </a:buClr>
              <a:defRPr/>
            </a:pPr>
            <a:r>
              <a:rPr lang="zh-CN" altLang="en-US" sz="1400" dirty="0"/>
              <a:t>代理模式</a:t>
            </a:r>
            <a:r>
              <a:rPr lang="en-US" altLang="zh-CN" sz="1400" dirty="0"/>
              <a:t>,</a:t>
            </a:r>
            <a:r>
              <a:rPr lang="zh-CN" altLang="en-US" sz="1400" dirty="0"/>
              <a:t>装饰器模式、适配器模式、外观模式、组合模式、享元模式、桥梁</a:t>
            </a:r>
            <a:r>
              <a:rPr lang="zh-CN" altLang="en-US" sz="1400" dirty="0" smtClean="0"/>
              <a:t>模式；</a:t>
            </a:r>
            <a:endParaRPr lang="en-US" altLang="zh-CN" sz="1400" dirty="0" smtClean="0"/>
          </a:p>
          <a:p>
            <a:pPr>
              <a:buClr>
                <a:srgbClr val="FF0000"/>
              </a:buClr>
              <a:defRPr/>
            </a:pPr>
            <a:endParaRPr lang="en-US" altLang="zh-CN" sz="1400" b="1" dirty="0">
              <a:solidFill>
                <a:srgbClr val="0070C0"/>
              </a:solidFill>
            </a:endParaRPr>
          </a:p>
          <a:p>
            <a:pPr marL="342900" indent="-342900">
              <a:buClr>
                <a:srgbClr val="FF0000"/>
              </a:buClr>
              <a:buFont typeface="Wingdings" panose="05000000000000000000" pitchFamily="2" charset="2"/>
              <a:buChar char="p"/>
              <a:defRPr/>
            </a:pPr>
            <a:r>
              <a:rPr lang="zh-CN" altLang="en-US" sz="1400" dirty="0"/>
              <a:t>结构型模式描述如何将类或对象按某种布局组成更大的结构。它分为类结构型模式和对象结构型模式，前者采用继承机制来组织接口和类，后者釆用组合或聚合来组合对象。</a:t>
            </a:r>
            <a:br>
              <a:rPr lang="zh-CN" altLang="en-US" sz="1400" dirty="0"/>
            </a:br>
            <a:endParaRPr lang="en-US" altLang="zh-CN" sz="1400" b="1" dirty="0"/>
          </a:p>
        </p:txBody>
      </p:sp>
      <p:sp>
        <p:nvSpPr>
          <p:cNvPr id="11" name="圆角矩形 10"/>
          <p:cNvSpPr/>
          <p:nvPr/>
        </p:nvSpPr>
        <p:spPr bwMode="auto">
          <a:xfrm>
            <a:off x="444843" y="4382980"/>
            <a:ext cx="10297298" cy="189013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t"/>
          <a:lstStyle/>
          <a:p>
            <a:pPr>
              <a:buClr>
                <a:srgbClr val="FF0000"/>
              </a:buClr>
              <a:defRPr/>
            </a:pPr>
            <a:r>
              <a:rPr lang="zh-CN" altLang="en-US" sz="1400" dirty="0">
                <a:solidFill>
                  <a:srgbClr val="0070C0"/>
                </a:solidFill>
              </a:rPr>
              <a:t>行为型：</a:t>
            </a:r>
            <a:endParaRPr lang="en-US" altLang="zh-CN" sz="1400" dirty="0">
              <a:solidFill>
                <a:srgbClr val="0070C0"/>
              </a:solidFill>
            </a:endParaRPr>
          </a:p>
          <a:p>
            <a:pPr>
              <a:buClr>
                <a:srgbClr val="FF0000"/>
              </a:buClr>
              <a:defRPr/>
            </a:pPr>
            <a:r>
              <a:rPr lang="zh-CN" altLang="en-US" sz="1400" dirty="0"/>
              <a:t>策略模式、责任链模式、命令模式、中介者模式、模板方法模式、迭代器模式、访问者模式、观察者模式、解释器模式、备忘录模式、状态模式；</a:t>
            </a:r>
            <a:endParaRPr lang="en-US" altLang="zh-CN" sz="1400" b="1" dirty="0">
              <a:solidFill>
                <a:srgbClr val="0070C0"/>
              </a:solidFill>
            </a:endParaRPr>
          </a:p>
          <a:p>
            <a:pPr>
              <a:buClr>
                <a:srgbClr val="FF0000"/>
              </a:buClr>
              <a:defRPr/>
            </a:pPr>
            <a:endParaRPr lang="en-US" altLang="zh-CN" sz="1400" b="1" dirty="0">
              <a:solidFill>
                <a:srgbClr val="0070C0"/>
              </a:solidFill>
            </a:endParaRPr>
          </a:p>
          <a:p>
            <a:pPr marL="342900" indent="-342900">
              <a:buClr>
                <a:srgbClr val="FF0000"/>
              </a:buClr>
              <a:buFont typeface="Wingdings" panose="05000000000000000000" pitchFamily="2" charset="2"/>
              <a:buChar char="p"/>
              <a:defRPr/>
            </a:pPr>
            <a:r>
              <a:rPr lang="zh-CN" altLang="en-US" sz="1400" dirty="0"/>
              <a:t>行为型模式用于描述程序在运行时复杂的流程控制，即描述多个类或对象之间怎样相互协作共同完成单个对象都无法单独完成的任务，它涉及算法与对象间职责的</a:t>
            </a:r>
            <a:r>
              <a:rPr lang="zh-CN" altLang="en-US" sz="1400" dirty="0" smtClean="0"/>
              <a:t>分配。</a:t>
            </a:r>
            <a:endParaRPr lang="en-US" altLang="zh-CN" sz="1400" dirty="0" smtClean="0"/>
          </a:p>
          <a:p>
            <a:pPr marL="342900" indent="-342900">
              <a:buClr>
                <a:srgbClr val="FF0000"/>
              </a:buClr>
              <a:buFont typeface="Wingdings" panose="05000000000000000000" pitchFamily="2" charset="2"/>
              <a:buChar char="p"/>
              <a:defRPr/>
            </a:pPr>
            <a:r>
              <a:rPr lang="zh-CN" altLang="en-US" sz="1400" dirty="0" smtClean="0"/>
              <a:t>行为</a:t>
            </a:r>
            <a:r>
              <a:rPr lang="zh-CN" altLang="en-US" sz="1400" dirty="0"/>
              <a:t>型模式分为类行为模式和对象行为模式，前者采用继承机制来在类间分派行为，后者采用组合或聚合在对象间分配行为</a:t>
            </a:r>
            <a:br>
              <a:rPr lang="zh-CN" altLang="en-US" sz="1400" dirty="0"/>
            </a:br>
            <a:endParaRPr lang="en-US" altLang="zh-CN" sz="1400" b="1"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7" y="311741"/>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一道面试题</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19" name="Picture 2" descr="D:\学习资料\ppt\图片素材\锐普图片\创意图片\创意图片ww.rapidppt.com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09" y="1712134"/>
            <a:ext cx="3854450"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2"/>
          <p:cNvSpPr>
            <a:spLocks noChangeArrowheads="1"/>
          </p:cNvSpPr>
          <p:nvPr/>
        </p:nvSpPr>
        <p:spPr bwMode="auto">
          <a:xfrm>
            <a:off x="5037203" y="1923419"/>
            <a:ext cx="58824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2857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4000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150000"/>
              </a:lnSpc>
              <a:spcBef>
                <a:spcPct val="0"/>
              </a:spcBef>
              <a:buClr>
                <a:srgbClr val="FFC000"/>
              </a:buClr>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你能手写一个单例设计模式吗？分析一下它是怎样工作的。</a:t>
            </a:r>
            <a:endParaRPr lang="en-US" altLang="zh-CN" sz="1600" dirty="0">
              <a:latin typeface="微软雅黑" panose="020B0503020204020204" pitchFamily="34" charset="-122"/>
              <a:ea typeface="微软雅黑" panose="020B0503020204020204" pitchFamily="34" charset="-122"/>
            </a:endParaRPr>
          </a:p>
          <a:p>
            <a:pPr lvl="1">
              <a:lnSpc>
                <a:spcPct val="150000"/>
              </a:lnSpc>
              <a:spcBef>
                <a:spcPct val="0"/>
              </a:spcBef>
              <a:buClr>
                <a:srgbClr val="FFC000"/>
              </a:buClr>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你能熟练使用哪些设计模式？并分析一下</a:t>
            </a:r>
            <a:endParaRPr lang="en-US" altLang="zh-CN" sz="1600" dirty="0">
              <a:latin typeface="微软雅黑" panose="020B0503020204020204" pitchFamily="34" charset="-122"/>
              <a:ea typeface="微软雅黑" panose="020B0503020204020204" pitchFamily="34" charset="-122"/>
            </a:endParaRPr>
          </a:p>
        </p:txBody>
      </p:sp>
      <p:sp>
        <p:nvSpPr>
          <p:cNvPr id="2" name="TextBox 1"/>
          <p:cNvSpPr txBox="1"/>
          <p:nvPr/>
        </p:nvSpPr>
        <p:spPr>
          <a:xfrm>
            <a:off x="5037203" y="1184536"/>
            <a:ext cx="2894960" cy="461665"/>
          </a:xfrm>
          <a:prstGeom prst="rect">
            <a:avLst/>
          </a:prstGeom>
          <a:noFill/>
        </p:spPr>
        <p:txBody>
          <a:bodyPr wrap="none" rtlCol="0">
            <a:spAutoFit/>
          </a:bodyPr>
          <a:lstStyle/>
          <a:p>
            <a:pPr marL="285750" lvl="1" indent="-285750">
              <a:spcBef>
                <a:spcPct val="0"/>
              </a:spcBef>
              <a:buClr>
                <a:srgbClr val="FFC000"/>
              </a:buClr>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BAT</a:t>
            </a:r>
            <a:r>
              <a:rPr lang="zh-CN" altLang="en-US" sz="2400" dirty="0">
                <a:latin typeface="Arial" panose="020B0604020202020204" pitchFamily="34" charset="0"/>
                <a:ea typeface="宋体" panose="02010600030101010101" pitchFamily="2" charset="-122"/>
              </a:rPr>
              <a:t>招聘面试题：</a:t>
            </a:r>
            <a:endParaRPr lang="zh-CN" altLang="en-US" sz="2400" dirty="0">
              <a:latin typeface="Arial" panose="020B0604020202020204" pitchFamily="34" charset="0"/>
              <a:ea typeface="宋体" panose="02010600030101010101" pitchFamily="2" charset="-122"/>
            </a:endParaRPr>
          </a:p>
        </p:txBody>
      </p:sp>
      <p:grpSp>
        <p:nvGrpSpPr>
          <p:cNvPr id="30" name="组合 29"/>
          <p:cNvGrpSpPr/>
          <p:nvPr/>
        </p:nvGrpSpPr>
        <p:grpSpPr>
          <a:xfrm>
            <a:off x="6766730" y="94852"/>
            <a:ext cx="4152900" cy="617530"/>
            <a:chOff x="7324725" y="1141845"/>
            <a:chExt cx="4152900" cy="837873"/>
          </a:xfrm>
        </p:grpSpPr>
        <p:grpSp>
          <p:nvGrpSpPr>
            <p:cNvPr id="31" name="Group 16"/>
            <p:cNvGrpSpPr/>
            <p:nvPr/>
          </p:nvGrpSpPr>
          <p:grpSpPr bwMode="auto">
            <a:xfrm>
              <a:off x="7549280" y="1434639"/>
              <a:ext cx="129000" cy="207346"/>
              <a:chOff x="4441" y="3144"/>
              <a:chExt cx="215" cy="345"/>
            </a:xfrm>
          </p:grpSpPr>
          <p:sp>
            <p:nvSpPr>
              <p:cNvPr id="3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35" name="组合 34"/>
          <p:cNvGrpSpPr/>
          <p:nvPr/>
        </p:nvGrpSpPr>
        <p:grpSpPr>
          <a:xfrm>
            <a:off x="6837555" y="190621"/>
            <a:ext cx="4027430" cy="369332"/>
            <a:chOff x="4121722" y="5638470"/>
            <a:chExt cx="4027430" cy="369332"/>
          </a:xfrm>
        </p:grpSpPr>
        <p:grpSp>
          <p:nvGrpSpPr>
            <p:cNvPr id="36" name="PA_组合 14"/>
            <p:cNvGrpSpPr/>
            <p:nvPr>
              <p:custDataLst>
                <p:tags r:id="rId4"/>
              </p:custDataLst>
            </p:nvPr>
          </p:nvGrpSpPr>
          <p:grpSpPr bwMode="auto">
            <a:xfrm>
              <a:off x="4121722" y="5643136"/>
              <a:ext cx="360000" cy="360000"/>
              <a:chOff x="4350" y="3024"/>
              <a:chExt cx="600" cy="599"/>
            </a:xfrm>
          </p:grpSpPr>
          <p:sp>
            <p:nvSpPr>
              <p:cNvPr id="38"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9" name="Group 16"/>
              <p:cNvGrpSpPr/>
              <p:nvPr/>
            </p:nvGrpSpPr>
            <p:grpSpPr bwMode="auto">
              <a:xfrm>
                <a:off x="4526" y="3125"/>
                <a:ext cx="215" cy="364"/>
                <a:chOff x="4526" y="3125"/>
                <a:chExt cx="215" cy="364"/>
              </a:xfrm>
            </p:grpSpPr>
            <p:sp>
              <p:nvSpPr>
                <p:cNvPr id="40"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41"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 name="PA_文本框 20"/>
            <p:cNvSpPr txBox="1">
              <a:spLocks noChangeArrowheads="1"/>
            </p:cNvSpPr>
            <p:nvPr>
              <p:custDataLst>
                <p:tags r:id="rId5"/>
              </p:custDataLst>
            </p:nvPr>
          </p:nvSpPr>
          <p:spPr bwMode="auto">
            <a:xfrm>
              <a:off x="4471542" y="5638470"/>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课程咨询阿媛老师：</a:t>
              </a:r>
              <a:r>
                <a:rPr lang="en-US" altLang="zh-CN" dirty="0">
                  <a:solidFill>
                    <a:srgbClr val="333333">
                      <a:lumMod val="65000"/>
                      <a:lumOff val="35000"/>
                    </a:srgbClr>
                  </a:solidFill>
                  <a:latin typeface="微软雅黑" panose="020B0503020204020204" pitchFamily="34" charset="-122"/>
                  <a:ea typeface="微软雅黑" panose="020B0503020204020204" pitchFamily="34" charset="-122"/>
                </a:rPr>
                <a:t> 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3" name="椭圆 2"/>
          <p:cNvSpPr/>
          <p:nvPr/>
        </p:nvSpPr>
        <p:spPr>
          <a:xfrm>
            <a:off x="5284381" y="3487367"/>
            <a:ext cx="1658774" cy="733647"/>
          </a:xfrm>
          <a:prstGeom prst="ellipse">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5559770" y="3669524"/>
            <a:ext cx="1107996" cy="369332"/>
          </a:xfrm>
          <a:prstGeom prst="rect">
            <a:avLst/>
          </a:prstGeom>
          <a:noFill/>
        </p:spPr>
        <p:txBody>
          <a:bodyPr wrap="none" rtlCol="0">
            <a:spAutoFit/>
          </a:bodyPr>
          <a:lstStyle/>
          <a:p>
            <a:r>
              <a:rPr lang="zh-CN" altLang="en-US" dirty="0"/>
              <a:t>复制模式</a:t>
            </a:r>
            <a:endParaRPr lang="zh-CN" altLang="en-US" dirty="0"/>
          </a:p>
        </p:txBody>
      </p:sp>
      <p:sp>
        <p:nvSpPr>
          <p:cNvPr id="25" name="椭圆 24"/>
          <p:cNvSpPr/>
          <p:nvPr/>
        </p:nvSpPr>
        <p:spPr>
          <a:xfrm>
            <a:off x="6766730" y="3487367"/>
            <a:ext cx="1658774" cy="733647"/>
          </a:xfrm>
          <a:prstGeom prst="ellipse">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p:cNvSpPr txBox="1"/>
          <p:nvPr/>
        </p:nvSpPr>
        <p:spPr>
          <a:xfrm>
            <a:off x="7042119" y="3669524"/>
            <a:ext cx="1107996" cy="369332"/>
          </a:xfrm>
          <a:prstGeom prst="rect">
            <a:avLst/>
          </a:prstGeom>
          <a:noFill/>
        </p:spPr>
        <p:txBody>
          <a:bodyPr wrap="none" rtlCol="0">
            <a:spAutoFit/>
          </a:bodyPr>
          <a:lstStyle/>
          <a:p>
            <a:r>
              <a:rPr lang="zh-CN" altLang="en-US" dirty="0"/>
              <a:t>粘贴模式</a:t>
            </a:r>
            <a:endParaRPr lang="zh-CN" altLang="en-US" dirty="0"/>
          </a:p>
        </p:txBody>
      </p:sp>
      <p:sp>
        <p:nvSpPr>
          <p:cNvPr id="27" name="椭圆 26"/>
          <p:cNvSpPr/>
          <p:nvPr/>
        </p:nvSpPr>
        <p:spPr>
          <a:xfrm>
            <a:off x="8249079" y="3487367"/>
            <a:ext cx="1658774" cy="733647"/>
          </a:xfrm>
          <a:prstGeom prst="ellipse">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8524468" y="3669524"/>
            <a:ext cx="1107996" cy="369332"/>
          </a:xfrm>
          <a:prstGeom prst="rect">
            <a:avLst/>
          </a:prstGeom>
          <a:noFill/>
        </p:spPr>
        <p:txBody>
          <a:bodyPr wrap="none" rtlCol="0">
            <a:spAutoFit/>
          </a:bodyPr>
          <a:lstStyle/>
          <a:p>
            <a:r>
              <a:rPr lang="zh-CN" altLang="en-US" dirty="0"/>
              <a:t>偷懒模式</a:t>
            </a:r>
            <a:endParaRPr lang="zh-CN" altLang="en-US" dirty="0"/>
          </a:p>
        </p:txBody>
      </p:sp>
      <p:sp>
        <p:nvSpPr>
          <p:cNvPr id="29" name="椭圆 28"/>
          <p:cNvSpPr/>
          <p:nvPr/>
        </p:nvSpPr>
        <p:spPr>
          <a:xfrm>
            <a:off x="5284381" y="4681758"/>
            <a:ext cx="1658774" cy="733647"/>
          </a:xfrm>
          <a:prstGeom prst="ellipse">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41"/>
          <p:cNvSpPr txBox="1"/>
          <p:nvPr/>
        </p:nvSpPr>
        <p:spPr>
          <a:xfrm>
            <a:off x="5559770" y="4863915"/>
            <a:ext cx="1338828" cy="369332"/>
          </a:xfrm>
          <a:prstGeom prst="rect">
            <a:avLst/>
          </a:prstGeom>
          <a:noFill/>
        </p:spPr>
        <p:txBody>
          <a:bodyPr wrap="none" rtlCol="0">
            <a:spAutoFit/>
          </a:bodyPr>
          <a:lstStyle/>
          <a:p>
            <a:r>
              <a:rPr lang="zh-CN" altLang="en-US" dirty="0"/>
              <a:t>朋友圈模式</a:t>
            </a:r>
            <a:endParaRPr lang="zh-CN" altLang="en-US" dirty="0"/>
          </a:p>
        </p:txBody>
      </p:sp>
      <p:sp>
        <p:nvSpPr>
          <p:cNvPr id="43" name="椭圆 42"/>
          <p:cNvSpPr/>
          <p:nvPr/>
        </p:nvSpPr>
        <p:spPr>
          <a:xfrm>
            <a:off x="6836826" y="4681758"/>
            <a:ext cx="1658774" cy="733647"/>
          </a:xfrm>
          <a:prstGeom prst="ellipse">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p:cNvSpPr txBox="1"/>
          <p:nvPr/>
        </p:nvSpPr>
        <p:spPr>
          <a:xfrm>
            <a:off x="7112215" y="4863915"/>
            <a:ext cx="1107996" cy="369332"/>
          </a:xfrm>
          <a:prstGeom prst="rect">
            <a:avLst/>
          </a:prstGeom>
          <a:noFill/>
        </p:spPr>
        <p:txBody>
          <a:bodyPr wrap="none" rtlCol="0">
            <a:spAutoFit/>
          </a:bodyPr>
          <a:lstStyle/>
          <a:p>
            <a:r>
              <a:rPr lang="zh-CN" altLang="en-US" dirty="0"/>
              <a:t>抖音模式</a:t>
            </a:r>
            <a:endParaRPr lang="zh-CN" altLang="en-US" dirty="0"/>
          </a:p>
        </p:txBody>
      </p:sp>
      <p:sp>
        <p:nvSpPr>
          <p:cNvPr id="45" name="椭圆 44"/>
          <p:cNvSpPr/>
          <p:nvPr/>
        </p:nvSpPr>
        <p:spPr>
          <a:xfrm>
            <a:off x="8389271" y="4681758"/>
            <a:ext cx="1658774" cy="733647"/>
          </a:xfrm>
          <a:prstGeom prst="ellipse">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p:cNvSpPr txBox="1"/>
          <p:nvPr/>
        </p:nvSpPr>
        <p:spPr>
          <a:xfrm>
            <a:off x="8664660" y="4863915"/>
            <a:ext cx="1138453" cy="369332"/>
          </a:xfrm>
          <a:prstGeom prst="rect">
            <a:avLst/>
          </a:prstGeom>
          <a:noFill/>
        </p:spPr>
        <p:txBody>
          <a:bodyPr wrap="none" rtlCol="0">
            <a:spAutoFit/>
          </a:bodyPr>
          <a:lstStyle/>
          <a:p>
            <a:r>
              <a:rPr lang="zh-CN" altLang="en-US" dirty="0"/>
              <a:t>睡觉模式</a:t>
            </a:r>
            <a:endParaRPr lang="zh-CN" altLang="en-US" dirty="0"/>
          </a:p>
        </p:txBody>
      </p:sp>
      <p:pic>
        <p:nvPicPr>
          <p:cNvPr id="5" name="图片 4"/>
          <p:cNvPicPr>
            <a:picLocks noChangeAspect="1"/>
          </p:cNvPicPr>
          <p:nvPr/>
        </p:nvPicPr>
        <p:blipFill>
          <a:blip r:embed="rId6"/>
          <a:stretch>
            <a:fillRect/>
          </a:stretch>
        </p:blipFill>
        <p:spPr>
          <a:xfrm>
            <a:off x="5105119" y="3305209"/>
            <a:ext cx="5492742" cy="22597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9" name="Shape 16377"/>
          <p:cNvSpPr>
            <a:spLocks noChangeArrowheads="1"/>
          </p:cNvSpPr>
          <p:nvPr/>
        </p:nvSpPr>
        <p:spPr bwMode="auto">
          <a:xfrm>
            <a:off x="1004673" y="5344532"/>
            <a:ext cx="2705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ts val="200"/>
              </a:spcBef>
              <a:buFontTx/>
              <a:buNone/>
            </a:pPr>
            <a:r>
              <a:rPr lang="en-US" altLang="zh-CN" sz="1800" dirty="0">
                <a:solidFill>
                  <a:srgbClr val="595959"/>
                </a:solidFill>
                <a:latin typeface="宋体" panose="02010600030101010101" pitchFamily="2" charset="-122"/>
                <a:sym typeface="Roboto Condensed" panose="02000000000000000000" pitchFamily="2" charset="0"/>
              </a:rPr>
              <a:t>  </a:t>
            </a:r>
            <a:r>
              <a:rPr lang="en-US" altLang="zh-CN" sz="1800" dirty="0">
                <a:solidFill>
                  <a:srgbClr val="FF0000"/>
                </a:solidFill>
                <a:latin typeface="宋体" panose="02010600030101010101" pitchFamily="2" charset="-122"/>
                <a:sym typeface="Roboto Condensed" panose="02000000000000000000" pitchFamily="2" charset="0"/>
              </a:rPr>
              <a:t>A</a:t>
            </a:r>
            <a:r>
              <a:rPr lang="en-US" altLang="zh-CN" sz="1800" dirty="0">
                <a:solidFill>
                  <a:srgbClr val="595959"/>
                </a:solidFill>
                <a:latin typeface="宋体" panose="02010600030101010101" pitchFamily="2" charset="-122"/>
                <a:sym typeface="Roboto Condensed" panose="02000000000000000000" pitchFamily="2" charset="0"/>
              </a:rPr>
              <a:t>l</a:t>
            </a:r>
            <a:r>
              <a:rPr lang="en-US" altLang="zh-CN" sz="1800" dirty="0">
                <a:solidFill>
                  <a:srgbClr val="FF0000"/>
                </a:solidFill>
                <a:latin typeface="宋体" panose="02010600030101010101" pitchFamily="2" charset="-122"/>
                <a:sym typeface="Roboto Condensed" panose="02000000000000000000" pitchFamily="2" charset="0"/>
              </a:rPr>
              <a:t>v</a:t>
            </a:r>
            <a:r>
              <a:rPr lang="en-US" altLang="zh-CN" sz="1800" dirty="0">
                <a:solidFill>
                  <a:srgbClr val="595959"/>
                </a:solidFill>
                <a:latin typeface="宋体" panose="02010600030101010101" pitchFamily="2" charset="-122"/>
                <a:sym typeface="Roboto Condensed" panose="02000000000000000000" pitchFamily="2" charset="0"/>
              </a:rPr>
              <a:t>in</a:t>
            </a:r>
            <a:r>
              <a:rPr lang="zh-CN" altLang="en-US" sz="1800" dirty="0">
                <a:solidFill>
                  <a:srgbClr val="595959"/>
                </a:solidFill>
                <a:latin typeface="宋体" panose="02010600030101010101" pitchFamily="2" charset="-122"/>
                <a:sym typeface="Roboto Condensed" panose="02000000000000000000" pitchFamily="2" charset="0"/>
              </a:rPr>
              <a:t> </a:t>
            </a:r>
            <a:endParaRPr lang="zh-CN" altLang="zh-CN" sz="1800" dirty="0">
              <a:solidFill>
                <a:srgbClr val="595959"/>
              </a:solidFill>
              <a:latin typeface="宋体" panose="02010600030101010101" pitchFamily="2" charset="-122"/>
              <a:sym typeface="Roboto Condensed" panose="02000000000000000000" pitchFamily="2" charset="0"/>
            </a:endParaRPr>
          </a:p>
        </p:txBody>
      </p:sp>
      <p:grpSp>
        <p:nvGrpSpPr>
          <p:cNvPr id="40" name="Group 16392"/>
          <p:cNvGrpSpPr/>
          <p:nvPr/>
        </p:nvGrpSpPr>
        <p:grpSpPr bwMode="auto">
          <a:xfrm>
            <a:off x="4412596" y="3207130"/>
            <a:ext cx="3022046" cy="450640"/>
            <a:chOff x="-9998" y="0"/>
            <a:chExt cx="1972148" cy="451489"/>
          </a:xfrm>
        </p:grpSpPr>
        <p:sp>
          <p:nvSpPr>
            <p:cNvPr id="41" name="Shape 16390"/>
            <p:cNvSpPr>
              <a:spLocks noChangeArrowheads="1"/>
            </p:cNvSpPr>
            <p:nvPr/>
          </p:nvSpPr>
          <p:spPr bwMode="auto">
            <a:xfrm>
              <a:off x="-9998" y="204963"/>
              <a:ext cx="1962150" cy="24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100"/>
                </a:spcBef>
                <a:buFontTx/>
                <a:buNone/>
              </a:pPr>
              <a:r>
                <a:rPr lang="zh-CN" altLang="en-US" sz="1000" dirty="0">
                  <a:solidFill>
                    <a:srgbClr val="A6A6A6"/>
                  </a:solidFill>
                  <a:latin typeface="宋体" panose="02010600030101010101" pitchFamily="2" charset="-122"/>
                  <a:sym typeface="Roboto Condensed" panose="02000000000000000000" pitchFamily="2" charset="0"/>
                </a:rPr>
                <a:t>项目经理</a:t>
              </a:r>
              <a:endParaRPr lang="zh-CN" altLang="zh-CN" sz="1000" dirty="0">
                <a:solidFill>
                  <a:srgbClr val="A6A6A6"/>
                </a:solidFill>
                <a:latin typeface="宋体" panose="02010600030101010101" pitchFamily="2" charset="-122"/>
                <a:sym typeface="Roboto Condensed" panose="02000000000000000000" pitchFamily="2" charset="0"/>
              </a:endParaRPr>
            </a:p>
          </p:txBody>
        </p:sp>
        <p:sp>
          <p:nvSpPr>
            <p:cNvPr id="42" name="Shape 16391"/>
            <p:cNvSpPr>
              <a:spLocks noChangeArrowheads="1"/>
            </p:cNvSpPr>
            <p:nvPr/>
          </p:nvSpPr>
          <p:spPr bwMode="auto">
            <a:xfrm>
              <a:off x="0" y="0"/>
              <a:ext cx="1962150" cy="24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200"/>
                </a:spcBef>
                <a:buFontTx/>
                <a:buNone/>
              </a:pPr>
              <a:r>
                <a:rPr lang="zh-CN" altLang="en-US" sz="1000" dirty="0">
                  <a:solidFill>
                    <a:srgbClr val="595959"/>
                  </a:solidFill>
                  <a:latin typeface="宋体" panose="02010600030101010101" pitchFamily="2" charset="-122"/>
                  <a:sym typeface="Roboto Condensed" panose="02000000000000000000" pitchFamily="2" charset="0"/>
                </a:rPr>
                <a:t>三星中国研究院   </a:t>
              </a:r>
              <a:r>
                <a:rPr lang="en-US" altLang="zh-CN" sz="1000" dirty="0">
                  <a:solidFill>
                    <a:srgbClr val="595959"/>
                  </a:solidFill>
                  <a:latin typeface="宋体" panose="02010600030101010101" pitchFamily="2" charset="-122"/>
                  <a:sym typeface="Roboto Condensed" panose="02000000000000000000" pitchFamily="2" charset="0"/>
                </a:rPr>
                <a:t>5 years</a:t>
              </a:r>
              <a:r>
                <a:rPr lang="zh-CN" altLang="en-US" sz="1000" dirty="0">
                  <a:solidFill>
                    <a:srgbClr val="595959"/>
                  </a:solidFill>
                  <a:latin typeface="宋体" panose="02010600030101010101" pitchFamily="2" charset="-122"/>
                  <a:sym typeface="Roboto Condensed" panose="02000000000000000000" pitchFamily="2" charset="0"/>
                </a:rPr>
                <a:t>  </a:t>
              </a:r>
              <a:endParaRPr lang="zh-CN" altLang="zh-CN" sz="1000" dirty="0">
                <a:solidFill>
                  <a:srgbClr val="595959"/>
                </a:solidFill>
                <a:latin typeface="宋体" panose="02010600030101010101" pitchFamily="2" charset="-122"/>
                <a:sym typeface="Roboto Condensed" panose="02000000000000000000" pitchFamily="2" charset="0"/>
              </a:endParaRPr>
            </a:p>
          </p:txBody>
        </p:sp>
      </p:grpSp>
      <p:sp>
        <p:nvSpPr>
          <p:cNvPr id="44" name="Shape 16385"/>
          <p:cNvSpPr>
            <a:spLocks noChangeArrowheads="1"/>
          </p:cNvSpPr>
          <p:nvPr/>
        </p:nvSpPr>
        <p:spPr bwMode="auto">
          <a:xfrm>
            <a:off x="4427916" y="2476880"/>
            <a:ext cx="2206799" cy="24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200"/>
              </a:spcBef>
              <a:buFontTx/>
              <a:buNone/>
            </a:pPr>
            <a:r>
              <a:rPr lang="zh-CN" altLang="en-US" sz="1000" b="1" dirty="0">
                <a:solidFill>
                  <a:srgbClr val="595959"/>
                </a:solidFill>
                <a:latin typeface="宋体" panose="02010600030101010101" pitchFamily="2" charset="-122"/>
                <a:sym typeface="Roboto Condensed" panose="02000000000000000000" pitchFamily="2" charset="0"/>
              </a:rPr>
              <a:t>华南理工大学 软件工程  工程硕士</a:t>
            </a:r>
            <a:endParaRPr lang="zh-CN" altLang="zh-CN" sz="1000" b="1" dirty="0">
              <a:solidFill>
                <a:srgbClr val="595959"/>
              </a:solidFill>
              <a:latin typeface="宋体" panose="02010600030101010101" pitchFamily="2" charset="-122"/>
              <a:sym typeface="Roboto Condensed" panose="02000000000000000000" pitchFamily="2" charset="0"/>
            </a:endParaRPr>
          </a:p>
        </p:txBody>
      </p:sp>
      <p:grpSp>
        <p:nvGrpSpPr>
          <p:cNvPr id="45" name="Group 16392"/>
          <p:cNvGrpSpPr/>
          <p:nvPr/>
        </p:nvGrpSpPr>
        <p:grpSpPr bwMode="auto">
          <a:xfrm>
            <a:off x="4412595" y="3793341"/>
            <a:ext cx="3022047" cy="452015"/>
            <a:chOff x="-9999" y="14712"/>
            <a:chExt cx="1972149" cy="452057"/>
          </a:xfrm>
        </p:grpSpPr>
        <p:sp>
          <p:nvSpPr>
            <p:cNvPr id="46" name="Shape 16390"/>
            <p:cNvSpPr>
              <a:spLocks noChangeArrowheads="1"/>
            </p:cNvSpPr>
            <p:nvPr/>
          </p:nvSpPr>
          <p:spPr bwMode="auto">
            <a:xfrm>
              <a:off x="0" y="220683"/>
              <a:ext cx="1962150" cy="24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100"/>
                </a:spcBef>
                <a:buFontTx/>
                <a:buNone/>
              </a:pPr>
              <a:r>
                <a:rPr lang="zh-CN" altLang="en-US" sz="1000" dirty="0">
                  <a:solidFill>
                    <a:srgbClr val="A6A6A6"/>
                  </a:solidFill>
                  <a:latin typeface="宋体" panose="02010600030101010101" pitchFamily="2" charset="-122"/>
                  <a:sym typeface="Roboto Condensed" panose="02000000000000000000" pitchFamily="2" charset="0"/>
                </a:rPr>
                <a:t>技术总监</a:t>
              </a:r>
              <a:endParaRPr lang="zh-CN" altLang="zh-CN" sz="1000" dirty="0">
                <a:solidFill>
                  <a:srgbClr val="A6A6A6"/>
                </a:solidFill>
                <a:latin typeface="宋体" panose="02010600030101010101" pitchFamily="2" charset="-122"/>
                <a:sym typeface="Roboto Condensed" panose="02000000000000000000" pitchFamily="2" charset="0"/>
              </a:endParaRPr>
            </a:p>
          </p:txBody>
        </p:sp>
        <p:sp>
          <p:nvSpPr>
            <p:cNvPr id="53" name="Shape 16391"/>
            <p:cNvSpPr>
              <a:spLocks noChangeArrowheads="1"/>
            </p:cNvSpPr>
            <p:nvPr/>
          </p:nvSpPr>
          <p:spPr bwMode="auto">
            <a:xfrm>
              <a:off x="-9999" y="14712"/>
              <a:ext cx="1962150" cy="24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200"/>
                </a:spcBef>
                <a:buFontTx/>
                <a:buNone/>
              </a:pPr>
              <a:r>
                <a:rPr lang="zh-CN" altLang="en-US" sz="1000" dirty="0">
                  <a:solidFill>
                    <a:srgbClr val="595959"/>
                  </a:solidFill>
                  <a:latin typeface="宋体" panose="02010600030101010101" pitchFamily="2" charset="-122"/>
                  <a:sym typeface="Roboto Condensed" panose="02000000000000000000" pitchFamily="2" charset="0"/>
                </a:rPr>
                <a:t>小米科技             </a:t>
              </a:r>
              <a:r>
                <a:rPr lang="en-US" altLang="zh-CN" sz="1000" dirty="0">
                  <a:solidFill>
                    <a:srgbClr val="595959"/>
                  </a:solidFill>
                  <a:latin typeface="宋体" panose="02010600030101010101" pitchFamily="2" charset="-122"/>
                  <a:sym typeface="Roboto Condensed" panose="02000000000000000000" pitchFamily="2" charset="0"/>
                </a:rPr>
                <a:t>2 years</a:t>
              </a:r>
              <a:endParaRPr lang="zh-CN" altLang="zh-CN" sz="1000" dirty="0">
                <a:solidFill>
                  <a:srgbClr val="595959"/>
                </a:solidFill>
                <a:latin typeface="宋体" panose="02010600030101010101" pitchFamily="2" charset="-122"/>
                <a:sym typeface="Roboto Condensed" panose="02000000000000000000" pitchFamily="2" charset="0"/>
              </a:endParaRPr>
            </a:p>
          </p:txBody>
        </p:sp>
      </p:grpSp>
      <p:cxnSp>
        <p:nvCxnSpPr>
          <p:cNvPr id="54" name="直接连接符 3"/>
          <p:cNvCxnSpPr>
            <a:cxnSpLocks noChangeShapeType="1"/>
          </p:cNvCxnSpPr>
          <p:nvPr/>
        </p:nvCxnSpPr>
        <p:spPr bwMode="auto">
          <a:xfrm flipH="1">
            <a:off x="7098092" y="2326067"/>
            <a:ext cx="25400" cy="2333625"/>
          </a:xfrm>
          <a:prstGeom prst="line">
            <a:avLst/>
          </a:prstGeom>
          <a:noFill/>
          <a:ln w="9525" algn="ctr">
            <a:solidFill>
              <a:srgbClr val="00B050">
                <a:alpha val="36078"/>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155"/>
          <p:cNvCxnSpPr>
            <a:cxnSpLocks noChangeShapeType="1"/>
          </p:cNvCxnSpPr>
          <p:nvPr/>
        </p:nvCxnSpPr>
        <p:spPr bwMode="auto">
          <a:xfrm flipH="1">
            <a:off x="10092117" y="2375280"/>
            <a:ext cx="25400" cy="2333625"/>
          </a:xfrm>
          <a:prstGeom prst="line">
            <a:avLst/>
          </a:prstGeom>
          <a:noFill/>
          <a:ln w="9525" algn="ctr">
            <a:solidFill>
              <a:srgbClr val="00B050">
                <a:alpha val="36078"/>
              </a:srgb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4"/>
          <p:cNvSpPr txBox="1">
            <a:spLocks noChangeArrowheads="1"/>
          </p:cNvSpPr>
          <p:nvPr/>
        </p:nvSpPr>
        <p:spPr bwMode="auto">
          <a:xfrm>
            <a:off x="7120285" y="2230295"/>
            <a:ext cx="3003550" cy="185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1400" dirty="0">
                <a:solidFill>
                  <a:srgbClr val="00B0F0"/>
                </a:solidFill>
                <a:latin typeface="微软雅黑" panose="020B0503020204020204" pitchFamily="34" charset="-122"/>
                <a:ea typeface="微软雅黑" panose="020B0503020204020204" pitchFamily="34" charset="-122"/>
              </a:rPr>
              <a:t>曾就业于三星中国研究院及小米旗下互联网公司担任</a:t>
            </a:r>
            <a:r>
              <a:rPr lang="en-US" altLang="zh-CN" sz="1400" dirty="0">
                <a:solidFill>
                  <a:srgbClr val="00B0F0"/>
                </a:solidFill>
                <a:latin typeface="微软雅黑" panose="020B0503020204020204" pitchFamily="34" charset="-122"/>
                <a:ea typeface="微软雅黑" panose="020B0503020204020204" pitchFamily="34" charset="-122"/>
              </a:rPr>
              <a:t>android</a:t>
            </a:r>
            <a:r>
              <a:rPr lang="zh-CN" altLang="en-US" sz="1400" dirty="0">
                <a:solidFill>
                  <a:srgbClr val="00B0F0"/>
                </a:solidFill>
                <a:latin typeface="微软雅黑" panose="020B0503020204020204" pitchFamily="34" charset="-122"/>
                <a:ea typeface="微软雅黑" panose="020B0503020204020204" pitchFamily="34" charset="-122"/>
              </a:rPr>
              <a:t>任软件工程师及项目经理</a:t>
            </a:r>
            <a:endParaRPr lang="zh-CN" altLang="en-US" sz="1400" dirty="0">
              <a:solidFill>
                <a:srgbClr val="00B0F0"/>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rgbClr val="00B0F0"/>
                </a:solidFill>
                <a:latin typeface="微软雅黑" panose="020B0503020204020204" pitchFamily="34" charset="-122"/>
                <a:ea typeface="微软雅黑" panose="020B0503020204020204" pitchFamily="34" charset="-122"/>
              </a:rPr>
              <a:t>拥有扎实的</a:t>
            </a:r>
            <a:r>
              <a:rPr lang="en-US" altLang="zh-CN" sz="1400" dirty="0">
                <a:solidFill>
                  <a:srgbClr val="00B0F0"/>
                </a:solidFill>
                <a:latin typeface="微软雅黑" panose="020B0503020204020204" pitchFamily="34" charset="-122"/>
                <a:ea typeface="微软雅黑" panose="020B0503020204020204" pitchFamily="34" charset="-122"/>
              </a:rPr>
              <a:t>C/Java </a:t>
            </a:r>
            <a:r>
              <a:rPr lang="zh-CN" altLang="en-US" sz="1400" dirty="0">
                <a:solidFill>
                  <a:srgbClr val="00B0F0"/>
                </a:solidFill>
                <a:latin typeface="微软雅黑" panose="020B0503020204020204" pitchFamily="34" charset="-122"/>
                <a:ea typeface="微软雅黑" panose="020B0503020204020204" pitchFamily="34" charset="-122"/>
              </a:rPr>
              <a:t>基础，深入研究</a:t>
            </a:r>
            <a:r>
              <a:rPr lang="en-US" altLang="zh-CN" sz="1400" dirty="0">
                <a:solidFill>
                  <a:srgbClr val="00B0F0"/>
                </a:solidFill>
                <a:latin typeface="微软雅黑" panose="020B0503020204020204" pitchFamily="34" charset="-122"/>
                <a:ea typeface="微软雅黑" panose="020B0503020204020204" pitchFamily="34" charset="-122"/>
              </a:rPr>
              <a:t>android</a:t>
            </a:r>
            <a:r>
              <a:rPr lang="zh-CN" altLang="en-US" sz="1400" dirty="0">
                <a:solidFill>
                  <a:srgbClr val="00B0F0"/>
                </a:solidFill>
                <a:latin typeface="微软雅黑" panose="020B0503020204020204" pitchFamily="34" charset="-122"/>
                <a:ea typeface="微软雅黑" panose="020B0503020204020204" pitchFamily="34" charset="-122"/>
              </a:rPr>
              <a:t>系统多年。</a:t>
            </a:r>
            <a:endParaRPr lang="en-US" altLang="zh-CN" sz="1400" dirty="0">
              <a:solidFill>
                <a:srgbClr val="00B0F0"/>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rgbClr val="00B0F0"/>
                </a:solidFill>
                <a:latin typeface="微软雅黑" panose="020B0503020204020204" pitchFamily="34" charset="-122"/>
                <a:ea typeface="微软雅黑" panose="020B0503020204020204" pitchFamily="34" charset="-122"/>
              </a:rPr>
              <a:t>讲课形象生动，热情洋溢</a:t>
            </a:r>
            <a:endParaRPr lang="zh-CN" altLang="en-US" sz="1400" dirty="0">
              <a:solidFill>
                <a:srgbClr val="00B0F0"/>
              </a:solidFill>
              <a:latin typeface="微软雅黑" panose="020B0503020204020204" pitchFamily="34" charset="-122"/>
              <a:ea typeface="微软雅黑" panose="020B0503020204020204" pitchFamily="34" charset="-122"/>
            </a:endParaRPr>
          </a:p>
        </p:txBody>
      </p:sp>
      <p:pic>
        <p:nvPicPr>
          <p:cNvPr id="32" name="图片 31" descr="上半身_修改"/>
          <p:cNvPicPr>
            <a:picLocks noChangeAspect="1"/>
          </p:cNvPicPr>
          <p:nvPr/>
        </p:nvPicPr>
        <p:blipFill>
          <a:blip r:embed="rId3" cstate="print"/>
          <a:stretch>
            <a:fillRect/>
          </a:stretch>
        </p:blipFill>
        <p:spPr>
          <a:xfrm>
            <a:off x="623051" y="1043813"/>
            <a:ext cx="3557856" cy="4326634"/>
          </a:xfrm>
          <a:prstGeom prst="rect">
            <a:avLst/>
          </a:prstGeom>
        </p:spPr>
      </p:pic>
      <p:grpSp>
        <p:nvGrpSpPr>
          <p:cNvPr id="71" name="组合 70"/>
          <p:cNvGrpSpPr/>
          <p:nvPr/>
        </p:nvGrpSpPr>
        <p:grpSpPr>
          <a:xfrm>
            <a:off x="6766730" y="94851"/>
            <a:ext cx="4153776" cy="837873"/>
            <a:chOff x="7324725" y="1141845"/>
            <a:chExt cx="4153776" cy="837873"/>
          </a:xfrm>
        </p:grpSpPr>
        <p:grpSp>
          <p:nvGrpSpPr>
            <p:cNvPr id="72" name="组合 71"/>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74" name="PA_组合 14"/>
              <p:cNvGrpSpPr/>
              <p:nvPr>
                <p:custDataLst>
                  <p:tags r:id="rId4"/>
                </p:custDataLst>
              </p:nvPr>
            </p:nvGrpSpPr>
            <p:grpSpPr bwMode="auto">
              <a:xfrm>
                <a:off x="6359105" y="5535873"/>
                <a:ext cx="360000" cy="360000"/>
                <a:chOff x="4248" y="3024"/>
                <a:chExt cx="600" cy="599"/>
              </a:xfrm>
            </p:grpSpPr>
            <p:sp>
              <p:nvSpPr>
                <p:cNvPr id="7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77" name="Group 16"/>
                <p:cNvGrpSpPr/>
                <p:nvPr/>
              </p:nvGrpSpPr>
              <p:grpSpPr bwMode="auto">
                <a:xfrm>
                  <a:off x="4441" y="3144"/>
                  <a:ext cx="215" cy="345"/>
                  <a:chOff x="4441" y="3144"/>
                  <a:chExt cx="215" cy="345"/>
                </a:xfrm>
              </p:grpSpPr>
              <p:sp>
                <p:nvSpPr>
                  <p:cNvPr id="7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75" name="PA_文本框 20"/>
              <p:cNvSpPr txBox="1">
                <a:spLocks noChangeArrowheads="1"/>
              </p:cNvSpPr>
              <p:nvPr>
                <p:custDataLst>
                  <p:tags r:id="rId5"/>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73" name="矩形 72"/>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200"/>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9200"/>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1169550" y="3429000"/>
            <a:ext cx="2016723" cy="2527653"/>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4637159"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72" name="PA_任意多边形 12"/>
          <p:cNvSpPr>
            <a:spLocks noEditPoints="1"/>
          </p:cNvSpPr>
          <p:nvPr>
            <p:custDataLst>
              <p:tags r:id="rId5"/>
            </p:custDataLst>
          </p:nvPr>
        </p:nvSpPr>
        <p:spPr bwMode="auto">
          <a:xfrm>
            <a:off x="7186576"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6"/>
            </p:custDataLst>
          </p:nvPr>
        </p:nvSpPr>
        <p:spPr bwMode="auto">
          <a:xfrm>
            <a:off x="1956064"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7"/>
            </p:custDataLst>
          </p:nvPr>
        </p:nvGrpSpPr>
        <p:grpSpPr>
          <a:xfrm>
            <a:off x="3811591" y="3264196"/>
            <a:ext cx="2016723" cy="2692457"/>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PA_组合 76"/>
          <p:cNvGrpSpPr/>
          <p:nvPr>
            <p:custDataLst>
              <p:tags r:id="rId8"/>
            </p:custDataLst>
          </p:nvPr>
        </p:nvGrpSpPr>
        <p:grpSpPr>
          <a:xfrm>
            <a:off x="6227678" y="3264196"/>
            <a:ext cx="2367057" cy="2692458"/>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9"/>
            </p:custDataLst>
          </p:nvPr>
        </p:nvSpPr>
        <p:spPr>
          <a:xfrm>
            <a:off x="3657088" y="4149053"/>
            <a:ext cx="2207199" cy="646331"/>
          </a:xfrm>
          <a:prstGeom prst="rect">
            <a:avLst/>
          </a:prstGeom>
        </p:spPr>
        <p:txBody>
          <a:bodyPr wrap="square">
            <a:spAutoFit/>
          </a:bodyPr>
          <a:lstStyle/>
          <a:p>
            <a:pPr algn="ctr" defTabSz="1219200">
              <a:lnSpc>
                <a:spcPct val="150000"/>
              </a:lnSpc>
            </a:pPr>
            <a:r>
              <a:rPr lang="zh-CN" altLang="en-US" sz="1200" dirty="0">
                <a:ln w="6350">
                  <a:noFill/>
                </a:ln>
                <a:solidFill>
                  <a:srgbClr val="FFFFFF">
                    <a:lumMod val="50000"/>
                  </a:srgbClr>
                </a:solidFill>
                <a:latin typeface="Impact" panose="020B0806030902050204" pitchFamily="34" charset="0"/>
                <a:ea typeface="微软雅黑" panose="020B0503020204020204" pitchFamily="34" charset="-122"/>
              </a:rPr>
              <a:t>高内聚低耦合</a:t>
            </a:r>
            <a:endParaRPr lang="en-US" altLang="zh-CN" sz="1200"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200" dirty="0">
                <a:ln w="6350">
                  <a:noFill/>
                </a:ln>
                <a:solidFill>
                  <a:srgbClr val="FFFFFF">
                    <a:lumMod val="50000"/>
                  </a:srgbClr>
                </a:solidFill>
                <a:latin typeface="Impact" panose="020B0806030902050204" pitchFamily="34" charset="0"/>
                <a:ea typeface="微软雅黑" panose="020B0503020204020204" pitchFamily="34" charset="-122"/>
              </a:rPr>
              <a:t>门面模式重构代码</a:t>
            </a:r>
            <a:endParaRPr lang="zh-CN" altLang="en-US" sz="1200"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10"/>
            </p:custDataLst>
          </p:nvPr>
        </p:nvSpPr>
        <p:spPr>
          <a:xfrm>
            <a:off x="1399500" y="4149052"/>
            <a:ext cx="1556837" cy="707758"/>
          </a:xfrm>
          <a:prstGeom prst="rect">
            <a:avLst/>
          </a:prstGeom>
        </p:spPr>
        <p:txBody>
          <a:bodyPr wrap="none">
            <a:spAutoFit/>
          </a:bodyPr>
          <a:lstStyle/>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面试场景</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设计模式职场要求</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4" name="PA_矩形 63"/>
          <p:cNvSpPr/>
          <p:nvPr>
            <p:custDataLst>
              <p:tags r:id="rId11"/>
            </p:custDataLst>
          </p:nvPr>
        </p:nvSpPr>
        <p:spPr>
          <a:xfrm>
            <a:off x="6153041" y="3385500"/>
            <a:ext cx="2441694" cy="584775"/>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面向对象设计原则</a:t>
            </a:r>
            <a:endPar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现学现用，代码妙笔生花</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12"/>
            </p:custDataLst>
          </p:nvPr>
        </p:nvSpPr>
        <p:spPr>
          <a:xfrm>
            <a:off x="3975277" y="3556386"/>
            <a:ext cx="1641796" cy="338554"/>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门面模式那些事</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8" name="矩形 7"/>
          <p:cNvSpPr/>
          <p:nvPr/>
        </p:nvSpPr>
        <p:spPr>
          <a:xfrm>
            <a:off x="1076329" y="2617365"/>
            <a:ext cx="2126179"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PA_矩形 58"/>
          <p:cNvSpPr/>
          <p:nvPr>
            <p:custDataLst>
              <p:tags r:id="rId13"/>
            </p:custDataLst>
          </p:nvPr>
        </p:nvSpPr>
        <p:spPr>
          <a:xfrm>
            <a:off x="6403763" y="4149053"/>
            <a:ext cx="1968289" cy="707758"/>
          </a:xfrm>
          <a:prstGeom prst="rect">
            <a:avLst/>
          </a:prstGeom>
        </p:spPr>
        <p:txBody>
          <a:bodyPr wrap="square">
            <a:spAutoFit/>
          </a:bodyPr>
          <a:lstStyle/>
          <a:p>
            <a:pPr algn="ctr" defTabSz="1219200">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开放</a:t>
            </a: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rPr>
              <a:t>-</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封闭原则</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代理模式二次重构代码</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43" name="PA_任意多边形 11"/>
          <p:cNvSpPr>
            <a:spLocks noEditPoints="1"/>
          </p:cNvSpPr>
          <p:nvPr>
            <p:custDataLst>
              <p:tags r:id="rId14"/>
            </p:custDataLst>
          </p:nvPr>
        </p:nvSpPr>
        <p:spPr bwMode="auto">
          <a:xfrm>
            <a:off x="9770460" y="2671035"/>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200"/>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5"/>
            </p:custDataLst>
          </p:nvPr>
        </p:nvGrpSpPr>
        <p:grpSpPr>
          <a:xfrm>
            <a:off x="8958126" y="3264196"/>
            <a:ext cx="2016723" cy="2698167"/>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6"/>
            </p:custDataLst>
          </p:nvPr>
        </p:nvSpPr>
        <p:spPr>
          <a:xfrm>
            <a:off x="9187644" y="4154763"/>
            <a:ext cx="1556836" cy="1015471"/>
          </a:xfrm>
          <a:prstGeom prst="rect">
            <a:avLst/>
          </a:prstGeom>
        </p:spPr>
        <p:txBody>
          <a:bodyPr wrap="none">
            <a:spAutoFit/>
          </a:bodyPr>
          <a:lstStyle/>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课程技术总结</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更多模式应用场景</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9200">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7"/>
            </p:custDataLst>
          </p:nvPr>
        </p:nvSpPr>
        <p:spPr>
          <a:xfrm>
            <a:off x="9463360" y="3562096"/>
            <a:ext cx="1005403" cy="338554"/>
          </a:xfrm>
          <a:prstGeom prst="rect">
            <a:avLst/>
          </a:prstGeom>
        </p:spPr>
        <p:txBody>
          <a:bodyPr wrap="none">
            <a:spAutoFit/>
          </a:bodyPr>
          <a:lstStyle/>
          <a:p>
            <a:pPr algn="ctr" defTabSz="1219200"/>
            <a:r>
              <a:rPr lang="zh-CN" altLang="en-US" sz="1600" b="1">
                <a:ln w="6350">
                  <a:noFill/>
                </a:ln>
                <a:solidFill>
                  <a:srgbClr val="FFFFFF">
                    <a:lumMod val="50000"/>
                  </a:srgbClr>
                </a:solidFill>
                <a:latin typeface="Impact" panose="020B0806030902050204" pitchFamily="34" charset="0"/>
                <a:ea typeface="微软雅黑" panose="020B0503020204020204" pitchFamily="34" charset="-122"/>
              </a:rPr>
              <a:t>课程总结</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9" name="PA_矩形 64"/>
          <p:cNvSpPr/>
          <p:nvPr>
            <p:custDataLst>
              <p:tags r:id="rId18"/>
            </p:custDataLst>
          </p:nvPr>
        </p:nvSpPr>
        <p:spPr>
          <a:xfrm>
            <a:off x="1300013" y="3556386"/>
            <a:ext cx="1826141" cy="338554"/>
          </a:xfrm>
          <a:prstGeom prst="rect">
            <a:avLst/>
          </a:prstGeom>
        </p:spPr>
        <p:txBody>
          <a:bodyPr wrap="none">
            <a:spAutoFit/>
          </a:bodyPr>
          <a:lstStyle/>
          <a:p>
            <a:pPr algn="ctr" defTabSz="1219200"/>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设计模式的重要性</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72"/>
                                        </p:tgtEl>
                                        <p:attrNameLst>
                                          <p:attrName>style.visibility</p:attrName>
                                        </p:attrNameLst>
                                      </p:cBhvr>
                                      <p:to>
                                        <p:strVal val="visible"/>
                                      </p:to>
                                    </p:set>
                                    <p:anim to="" calcmode="lin" valueType="num">
                                      <p:cBhvr>
                                        <p:cTn id="31" dur="700" fill="hold">
                                          <p:stCondLst>
                                            <p:cond delay="0"/>
                                          </p:stCondLst>
                                        </p:cTn>
                                        <p:tgtEl>
                                          <p:spTgt spid="72"/>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2"/>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2"/>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2"/>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to="" calcmode="lin" valueType="num">
                                      <p:cBhvr>
                                        <p:cTn id="37"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74"/>
                                        </p:tgtEl>
                                        <p:attrNameLst>
                                          <p:attrName>style.visibility</p:attrName>
                                        </p:attrNameLst>
                                      </p:cBhvr>
                                      <p:to>
                                        <p:strVal val="visible"/>
                                      </p:to>
                                    </p:set>
                                    <p:anim to="" calcmode="lin" valueType="num">
                                      <p:cBhvr>
                                        <p:cTn id="43"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7" presetID="0" presetClass="entr" presetSubtype="0" fill="hold" nodeType="withEffect">
                                  <p:stCondLst>
                                    <p:cond delay="0"/>
                                  </p:stCondLst>
                                  <p:iterate type="lt">
                                    <p:tmPct val="10000"/>
                                  </p:iterate>
                                  <p:childTnLst>
                                    <p:set>
                                      <p:cBhvr>
                                        <p:cTn id="48" dur="1" fill="hold">
                                          <p:stCondLst>
                                            <p:cond delay="0"/>
                                          </p:stCondLst>
                                        </p:cTn>
                                        <p:tgtEl>
                                          <p:spTgt spid="77"/>
                                        </p:tgtEl>
                                        <p:attrNameLst>
                                          <p:attrName>style.visibility</p:attrName>
                                        </p:attrNameLst>
                                      </p:cBhvr>
                                      <p:to>
                                        <p:strVal val="visible"/>
                                      </p:to>
                                    </p:set>
                                    <p:anim to="" calcmode="lin" valueType="num">
                                      <p:cBhvr>
                                        <p:cTn id="49" dur="700" fill="hold">
                                          <p:stCondLst>
                                            <p:cond delay="0"/>
                                          </p:stCondLst>
                                        </p:cTn>
                                        <p:tgtEl>
                                          <p:spTgt spid="77"/>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77"/>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77"/>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77"/>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0"/>
                                        </p:tgtEl>
                                        <p:attrNameLst>
                                          <p:attrName>style.visibility</p:attrName>
                                        </p:attrNameLst>
                                      </p:cBhvr>
                                      <p:to>
                                        <p:strVal val="visible"/>
                                      </p:to>
                                    </p:set>
                                    <p:anim to="" calcmode="lin" valueType="num">
                                      <p:cBhvr>
                                        <p:cTn id="55"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iterate type="lt">
                                    <p:tmPct val="10000"/>
                                  </p:iterate>
                                  <p:childTnLst>
                                    <p:set>
                                      <p:cBhvr>
                                        <p:cTn id="60" dur="1" fill="hold">
                                          <p:stCondLst>
                                            <p:cond delay="0"/>
                                          </p:stCondLst>
                                        </p:cTn>
                                        <p:tgtEl>
                                          <p:spTgt spid="61"/>
                                        </p:tgtEl>
                                        <p:attrNameLst>
                                          <p:attrName>style.visibility</p:attrName>
                                        </p:attrNameLst>
                                      </p:cBhvr>
                                      <p:to>
                                        <p:strVal val="visible"/>
                                      </p:to>
                                    </p:set>
                                    <p:anim to="" calcmode="lin" valueType="num">
                                      <p:cBhvr>
                                        <p:cTn id="61"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64"/>
                                        </p:tgtEl>
                                        <p:attrNameLst>
                                          <p:attrName>style.visibility</p:attrName>
                                        </p:attrNameLst>
                                      </p:cBhvr>
                                      <p:to>
                                        <p:strVal val="visible"/>
                                      </p:to>
                                    </p:set>
                                    <p:anim to="" calcmode="lin" valueType="num">
                                      <p:cBhvr>
                                        <p:cTn id="67" dur="700" fill="hold">
                                          <p:stCondLst>
                                            <p:cond delay="0"/>
                                          </p:stCondLst>
                                        </p:cTn>
                                        <p:tgtEl>
                                          <p:spTgt spid="64"/>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64"/>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64"/>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64"/>
                                        </p:tgtEl>
                                        <p:attrNameLst>
                                          <p:attrName>ppt_w</p:attrName>
                                        </p:attrNameLst>
                                      </p:cBhvr>
                                      <p:tavLst>
                                        <p:tav tm="0" fmla="#ppt_w-(-#ppt_w)*((1.5-1.5*$)^2-(1.5-1.5*$)^3)">
                                          <p:val>
                                            <p:fltVal val="0"/>
                                          </p:val>
                                        </p:tav>
                                        <p:tav tm="100000">
                                          <p:val>
                                            <p:flt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65"/>
                                        </p:tgtEl>
                                        <p:attrNameLst>
                                          <p:attrName>style.visibility</p:attrName>
                                        </p:attrNameLst>
                                      </p:cBhvr>
                                      <p:to>
                                        <p:strVal val="visible"/>
                                      </p:to>
                                    </p:set>
                                    <p:anim to="" calcmode="lin" valueType="num">
                                      <p:cBhvr>
                                        <p:cTn id="73"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to="" calcmode="lin" valueType="num">
                                      <p:cBhvr>
                                        <p:cTn id="79" dur="700" fill="hold">
                                          <p:stCondLst>
                                            <p:cond delay="0"/>
                                          </p:stCondLst>
                                        </p:cTn>
                                        <p:tgtEl>
                                          <p:spTgt spid="40"/>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40"/>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40"/>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40"/>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43"/>
                                        </p:tgtEl>
                                        <p:attrNameLst>
                                          <p:attrName>style.visibility</p:attrName>
                                        </p:attrNameLst>
                                      </p:cBhvr>
                                      <p:to>
                                        <p:strVal val="visible"/>
                                      </p:to>
                                    </p:set>
                                    <p:anim to="" calcmode="lin" valueType="num">
                                      <p:cBhvr>
                                        <p:cTn id="85"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4"/>
                                        </p:tgtEl>
                                        <p:attrNameLst>
                                          <p:attrName>style.visibility</p:attrName>
                                        </p:attrNameLst>
                                      </p:cBhvr>
                                      <p:to>
                                        <p:strVal val="visible"/>
                                      </p:to>
                                    </p:set>
                                    <p:anim to="" calcmode="lin" valueType="num">
                                      <p:cBhvr>
                                        <p:cTn id="91"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95" presetID="0" presetClass="entr" presetSubtype="0" fill="hold" grpId="0" nodeType="withEffect">
                                  <p:stCondLst>
                                    <p:cond delay="0"/>
                                  </p:stCondLst>
                                  <p:iterate type="lt">
                                    <p:tmPct val="10000"/>
                                  </p:iterate>
                                  <p:childTnLst>
                                    <p:set>
                                      <p:cBhvr>
                                        <p:cTn id="96" dur="1" fill="hold">
                                          <p:stCondLst>
                                            <p:cond delay="0"/>
                                          </p:stCondLst>
                                        </p:cTn>
                                        <p:tgtEl>
                                          <p:spTgt spid="51"/>
                                        </p:tgtEl>
                                        <p:attrNameLst>
                                          <p:attrName>style.visibility</p:attrName>
                                        </p:attrNameLst>
                                      </p:cBhvr>
                                      <p:to>
                                        <p:strVal val="visible"/>
                                      </p:to>
                                    </p:set>
                                    <p:anim to="" calcmode="lin" valueType="num">
                                      <p:cBhvr>
                                        <p:cTn id="97"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53"/>
                                        </p:tgtEl>
                                        <p:attrNameLst>
                                          <p:attrName>style.visibility</p:attrName>
                                        </p:attrNameLst>
                                      </p:cBhvr>
                                      <p:to>
                                        <p:strVal val="visible"/>
                                      </p:to>
                                    </p:set>
                                    <p:anim to="" calcmode="lin" valueType="num">
                                      <p:cBhvr>
                                        <p:cTn id="103"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39"/>
                                        </p:tgtEl>
                                        <p:attrNameLst>
                                          <p:attrName>style.visibility</p:attrName>
                                        </p:attrNameLst>
                                      </p:cBhvr>
                                      <p:to>
                                        <p:strVal val="visible"/>
                                      </p:to>
                                    </p:set>
                                    <p:anim to="" calcmode="lin" valueType="num">
                                      <p:cBhvr>
                                        <p:cTn id="109" dur="700" fill="hold">
                                          <p:stCondLst>
                                            <p:cond delay="0"/>
                                          </p:stCondLst>
                                        </p:cTn>
                                        <p:tgtEl>
                                          <p:spTgt spid="39"/>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39"/>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39"/>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3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animBg="1"/>
      <p:bldP spid="72" grpId="0" animBg="1"/>
      <p:bldP spid="73" grpId="0" animBg="1"/>
      <p:bldP spid="60" grpId="0"/>
      <p:bldP spid="61" grpId="0"/>
      <p:bldP spid="64" grpId="0"/>
      <p:bldP spid="65" grpId="0"/>
      <p:bldP spid="40" grpId="0"/>
      <p:bldP spid="43" grpId="0" animBg="1"/>
      <p:bldP spid="51" grpId="0" animBg="1" autoUpdateAnimBg="0"/>
      <p:bldP spid="53"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6452" y="120670"/>
            <a:ext cx="3704079"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为什么面试官喜欢问设计模式</a:t>
            </a:r>
            <a:r>
              <a:rPr lang="en-US" altLang="zh-CN" sz="2665" dirty="0">
                <a:solidFill>
                  <a:srgbClr val="1D69A3"/>
                </a:solidFill>
                <a:latin typeface="微软雅黑" panose="020B0503020204020204" pitchFamily="34" charset="-122"/>
                <a:ea typeface="微软雅黑" panose="020B0503020204020204" pitchFamily="34" charset="-122"/>
              </a:rPr>
              <a:t>?</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19" name="Picture 2" descr="D:\学习资料\ppt\图片素材\锐普图片\创意图片\创意图片ww.rapidppt.com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09" y="1712134"/>
            <a:ext cx="3854450"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2"/>
          <p:cNvSpPr>
            <a:spLocks noChangeArrowheads="1"/>
          </p:cNvSpPr>
          <p:nvPr/>
        </p:nvSpPr>
        <p:spPr bwMode="auto">
          <a:xfrm>
            <a:off x="4873913" y="1806108"/>
            <a:ext cx="714087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2857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4000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150000"/>
              </a:lnSpc>
              <a:spcBef>
                <a:spcPct val="0"/>
              </a:spcBef>
              <a:buClr>
                <a:srgbClr val="FFC000"/>
              </a:buClr>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Baidu</a:t>
            </a:r>
            <a:r>
              <a:rPr lang="zh-CN" altLang="en-US" sz="20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https://www.zhipin.com/job_detail/ef45ee4fcc18bca41Xx52NW1EFs~.html?ka=search_list_2</a:t>
            </a:r>
            <a:endParaRPr lang="en-US" altLang="zh-CN" sz="1200" dirty="0">
              <a:latin typeface="微软雅黑" panose="020B0503020204020204" pitchFamily="34" charset="-122"/>
              <a:ea typeface="微软雅黑" panose="020B0503020204020204" pitchFamily="34" charset="-122"/>
            </a:endParaRPr>
          </a:p>
          <a:p>
            <a:pPr lvl="1">
              <a:lnSpc>
                <a:spcPct val="150000"/>
              </a:lnSpc>
              <a:spcBef>
                <a:spcPct val="0"/>
              </a:spcBef>
              <a:buClr>
                <a:srgbClr val="FFC000"/>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阿里：</a:t>
            </a:r>
            <a:r>
              <a:rPr lang="en-US" altLang="zh-CN" sz="1200" dirty="0">
                <a:latin typeface="微软雅黑" panose="020B0503020204020204" pitchFamily="34" charset="-122"/>
                <a:ea typeface="微软雅黑" panose="020B0503020204020204" pitchFamily="34" charset="-122"/>
              </a:rPr>
              <a:t>https://www.zhipin.com/job_detail/c74b2b035fe446ae1Xd42t61Elo~.html?ka=search_list_7</a:t>
            </a:r>
            <a:endParaRPr lang="en-US" altLang="zh-CN" sz="1200" dirty="0">
              <a:latin typeface="微软雅黑" panose="020B0503020204020204" pitchFamily="34" charset="-122"/>
              <a:ea typeface="微软雅黑" panose="020B0503020204020204" pitchFamily="34" charset="-122"/>
            </a:endParaRPr>
          </a:p>
          <a:p>
            <a:pPr lvl="1">
              <a:lnSpc>
                <a:spcPct val="150000"/>
              </a:lnSpc>
              <a:spcBef>
                <a:spcPct val="0"/>
              </a:spcBef>
              <a:buClr>
                <a:srgbClr val="FFC000"/>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华为：</a:t>
            </a:r>
            <a:r>
              <a:rPr lang="en-US" altLang="zh-CN" sz="1200" dirty="0">
                <a:latin typeface="微软雅黑" panose="020B0503020204020204" pitchFamily="34" charset="-122"/>
                <a:ea typeface="微软雅黑" panose="020B0503020204020204" pitchFamily="34" charset="-122"/>
              </a:rPr>
              <a:t>https://www.zhipin.com/job_detail/33bdb1207653b4571HR_0tW6ElM~.html?ka=search_list_15</a:t>
            </a:r>
            <a:endParaRPr lang="en-US" altLang="zh-CN" sz="1200" dirty="0">
              <a:latin typeface="微软雅黑" panose="020B0503020204020204" pitchFamily="34" charset="-122"/>
              <a:ea typeface="微软雅黑" panose="020B0503020204020204" pitchFamily="34" charset="-122"/>
            </a:endParaRPr>
          </a:p>
          <a:p>
            <a:pPr lvl="1">
              <a:lnSpc>
                <a:spcPct val="200000"/>
              </a:lnSpc>
              <a:spcBef>
                <a:spcPct val="0"/>
              </a:spcBef>
              <a:buClr>
                <a:srgbClr val="FFC000"/>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腾讯：</a:t>
            </a:r>
            <a:endParaRPr lang="en-US" altLang="zh-CN" sz="2000" dirty="0">
              <a:latin typeface="微软雅黑" panose="020B0503020204020204" pitchFamily="34" charset="-122"/>
              <a:ea typeface="微软雅黑" panose="020B0503020204020204" pitchFamily="34" charset="-122"/>
            </a:endParaRPr>
          </a:p>
          <a:p>
            <a:pPr marL="0" lvl="1" indent="0">
              <a:lnSpc>
                <a:spcPct val="150000"/>
              </a:lnSpc>
              <a:spcBef>
                <a:spcPct val="0"/>
              </a:spcBef>
              <a:buClr>
                <a:srgbClr val="FFC000"/>
              </a:buClr>
              <a:buNone/>
            </a:pPr>
            <a:r>
              <a:rPr lang="en-US" altLang="zh-CN" sz="1200" dirty="0">
                <a:latin typeface="微软雅黑" panose="020B0503020204020204" pitchFamily="34" charset="-122"/>
                <a:ea typeface="微软雅黑" panose="020B0503020204020204" pitchFamily="34" charset="-122"/>
              </a:rPr>
              <a:t>      https://www.zhipin.com/job_detail/e53ac0f672ca3b2c1HZ73t-7FFE~.html?ka=search_list_12</a:t>
            </a:r>
            <a:endParaRPr lang="en-US" altLang="zh-CN" sz="1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5473138" y="868924"/>
            <a:ext cx="2587183" cy="461665"/>
          </a:xfrm>
          <a:prstGeom prst="rect">
            <a:avLst/>
          </a:prstGeom>
          <a:noFill/>
        </p:spPr>
        <p:txBody>
          <a:bodyPr wrap="none" rtlCol="0">
            <a:spAutoFit/>
          </a:bodyPr>
          <a:lstStyle/>
          <a:p>
            <a:pPr marL="285750" lvl="1" indent="-285750">
              <a:spcBef>
                <a:spcPct val="0"/>
              </a:spcBef>
              <a:buClr>
                <a:srgbClr val="FFC000"/>
              </a:buClr>
              <a:buFont typeface="Wingdings" panose="05000000000000000000" pitchFamily="2" charset="2"/>
              <a:buChar char="n"/>
            </a:pPr>
            <a:r>
              <a:rPr lang="en-US" altLang="zh-CN" sz="2400" dirty="0">
                <a:latin typeface="Arial" panose="020B0604020202020204" pitchFamily="34" charset="0"/>
                <a:ea typeface="宋体" panose="02010600030101010101" pitchFamily="2" charset="-122"/>
              </a:rPr>
              <a:t>BAT</a:t>
            </a:r>
            <a:r>
              <a:rPr lang="zh-CN" altLang="en-US" sz="2400" dirty="0">
                <a:latin typeface="Arial" panose="020B0604020202020204" pitchFamily="34" charset="0"/>
                <a:ea typeface="宋体" panose="02010600030101010101" pitchFamily="2" charset="-122"/>
              </a:rPr>
              <a:t>招聘需求：</a:t>
            </a:r>
            <a:endParaRPr lang="zh-CN" altLang="en-US" sz="2400" dirty="0">
              <a:latin typeface="Arial" panose="020B0604020202020204" pitchFamily="34" charset="0"/>
              <a:ea typeface="宋体" panose="02010600030101010101" pitchFamily="2" charset="-122"/>
            </a:endParaRPr>
          </a:p>
        </p:txBody>
      </p:sp>
      <p:grpSp>
        <p:nvGrpSpPr>
          <p:cNvPr id="30" name="组合 29"/>
          <p:cNvGrpSpPr/>
          <p:nvPr/>
        </p:nvGrpSpPr>
        <p:grpSpPr>
          <a:xfrm>
            <a:off x="6766730" y="94852"/>
            <a:ext cx="4152900" cy="617530"/>
            <a:chOff x="7324725" y="1141845"/>
            <a:chExt cx="4152900" cy="837873"/>
          </a:xfrm>
        </p:grpSpPr>
        <p:grpSp>
          <p:nvGrpSpPr>
            <p:cNvPr id="31" name="Group 16"/>
            <p:cNvGrpSpPr/>
            <p:nvPr/>
          </p:nvGrpSpPr>
          <p:grpSpPr bwMode="auto">
            <a:xfrm>
              <a:off x="7549280" y="1434639"/>
              <a:ext cx="129000" cy="207346"/>
              <a:chOff x="4441" y="3144"/>
              <a:chExt cx="215" cy="345"/>
            </a:xfrm>
          </p:grpSpPr>
          <p:sp>
            <p:nvSpPr>
              <p:cNvPr id="3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35" name="组合 34"/>
          <p:cNvGrpSpPr/>
          <p:nvPr/>
        </p:nvGrpSpPr>
        <p:grpSpPr>
          <a:xfrm>
            <a:off x="6837555" y="190621"/>
            <a:ext cx="4027430" cy="369332"/>
            <a:chOff x="4121722" y="5638470"/>
            <a:chExt cx="4027430" cy="369332"/>
          </a:xfrm>
        </p:grpSpPr>
        <p:grpSp>
          <p:nvGrpSpPr>
            <p:cNvPr id="36" name="PA_组合 14"/>
            <p:cNvGrpSpPr/>
            <p:nvPr>
              <p:custDataLst>
                <p:tags r:id="rId4"/>
              </p:custDataLst>
            </p:nvPr>
          </p:nvGrpSpPr>
          <p:grpSpPr bwMode="auto">
            <a:xfrm>
              <a:off x="4121722" y="5643136"/>
              <a:ext cx="360000" cy="360000"/>
              <a:chOff x="4350" y="3024"/>
              <a:chExt cx="600" cy="599"/>
            </a:xfrm>
          </p:grpSpPr>
          <p:sp>
            <p:nvSpPr>
              <p:cNvPr id="38"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9" name="Group 16"/>
              <p:cNvGrpSpPr/>
              <p:nvPr/>
            </p:nvGrpSpPr>
            <p:grpSpPr bwMode="auto">
              <a:xfrm>
                <a:off x="4526" y="3125"/>
                <a:ext cx="215" cy="364"/>
                <a:chOff x="4526" y="3125"/>
                <a:chExt cx="215" cy="364"/>
              </a:xfrm>
            </p:grpSpPr>
            <p:sp>
              <p:nvSpPr>
                <p:cNvPr id="40"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41"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 name="PA_文本框 20"/>
            <p:cNvSpPr txBox="1">
              <a:spLocks noChangeArrowheads="1"/>
            </p:cNvSpPr>
            <p:nvPr>
              <p:custDataLst>
                <p:tags r:id="rId5"/>
              </p:custDataLst>
            </p:nvPr>
          </p:nvSpPr>
          <p:spPr bwMode="auto">
            <a:xfrm>
              <a:off x="4471542" y="5638470"/>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课程咨询阿媛老师：</a:t>
              </a:r>
              <a:r>
                <a:rPr lang="en-US" altLang="zh-CN" dirty="0">
                  <a:solidFill>
                    <a:srgbClr val="333333">
                      <a:lumMod val="65000"/>
                      <a:lumOff val="35000"/>
                    </a:srgbClr>
                  </a:solidFill>
                  <a:latin typeface="微软雅黑" panose="020B0503020204020204" pitchFamily="34" charset="-122"/>
                  <a:ea typeface="微软雅黑" panose="020B0503020204020204" pitchFamily="34" charset="-122"/>
                </a:rPr>
                <a:t> 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en-US" altLang="zh-CN" sz="2665" dirty="0">
                <a:solidFill>
                  <a:srgbClr val="1D69A3"/>
                </a:solidFill>
                <a:latin typeface="微软雅黑" panose="020B0503020204020204" pitchFamily="34" charset="-122"/>
                <a:ea typeface="微软雅黑" panose="020B0503020204020204" pitchFamily="34" charset="-122"/>
              </a:rPr>
              <a:t>Android </a:t>
            </a:r>
            <a:r>
              <a:rPr lang="zh-CN" altLang="en-US" sz="2665" dirty="0">
                <a:solidFill>
                  <a:srgbClr val="1D69A3"/>
                </a:solidFill>
                <a:latin typeface="微软雅黑" panose="020B0503020204020204" pitchFamily="34" charset="-122"/>
                <a:ea typeface="微软雅黑" panose="020B0503020204020204" pitchFamily="34" charset="-122"/>
              </a:rPr>
              <a:t>程序员习惯</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58" name="TextBox 57"/>
          <p:cNvSpPr txBox="1"/>
          <p:nvPr/>
        </p:nvSpPr>
        <p:spPr>
          <a:xfrm>
            <a:off x="152571" y="1007413"/>
            <a:ext cx="3616541" cy="4247317"/>
          </a:xfrm>
          <a:prstGeom prst="rect">
            <a:avLst/>
          </a:prstGeom>
          <a:noFill/>
        </p:spPr>
        <p:txBody>
          <a:bodyPr wrap="square" rtlCol="0">
            <a:spAutoFit/>
          </a:bodyPr>
          <a:lstStyle/>
          <a:p>
            <a:pPr marL="342900" indent="-342900">
              <a:lnSpc>
                <a:spcPct val="150000"/>
              </a:lnSpc>
              <a:buClr>
                <a:srgbClr val="FFC00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原因：</a:t>
            </a:r>
            <a:r>
              <a:rPr lang="en-US" altLang="zh-CN" sz="2000" dirty="0">
                <a:latin typeface="微软雅黑" panose="020B0503020204020204" pitchFamily="34" charset="-122"/>
                <a:ea typeface="微软雅黑" panose="020B0503020204020204" pitchFamily="34" charset="-122"/>
              </a:rPr>
              <a:t>Android</a:t>
            </a:r>
            <a:r>
              <a:rPr lang="zh-CN" altLang="en-US" sz="2000" dirty="0">
                <a:latin typeface="微软雅黑" panose="020B0503020204020204" pitchFamily="34" charset="-122"/>
                <a:ea typeface="微软雅黑" panose="020B0503020204020204" pitchFamily="34" charset="-122"/>
              </a:rPr>
              <a:t>的开源特性，很多功能可以在网上找到大把的工具，另外，第三方框架以其调用方便，性能稳定而广受</a:t>
            </a:r>
            <a:r>
              <a:rPr lang="en-US" altLang="zh-CN" sz="2000" dirty="0">
                <a:latin typeface="微软雅黑" panose="020B0503020204020204" pitchFamily="34" charset="-122"/>
                <a:ea typeface="微软雅黑" panose="020B0503020204020204" pitchFamily="34" charset="-122"/>
              </a:rPr>
              <a:t>Android</a:t>
            </a:r>
            <a:r>
              <a:rPr lang="zh-CN" altLang="en-US" sz="2000" dirty="0">
                <a:latin typeface="微软雅黑" panose="020B0503020204020204" pitchFamily="34" charset="-122"/>
                <a:ea typeface="微软雅黑" panose="020B0503020204020204" pitchFamily="34" charset="-122"/>
              </a:rPr>
              <a:t>程序猴子欢迎；</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目的：（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）快速构建项目，完成产品经理的要求；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）得过且过；</a:t>
            </a:r>
            <a:endParaRPr lang="zh-CN" altLang="en-US" sz="2000" dirty="0">
              <a:latin typeface="微软雅黑" panose="020B0503020204020204" pitchFamily="34" charset="-122"/>
              <a:ea typeface="微软雅黑" panose="020B0503020204020204" pitchFamily="34" charset="-122"/>
            </a:endParaRPr>
          </a:p>
        </p:txBody>
      </p:sp>
      <p:pic>
        <p:nvPicPr>
          <p:cNvPr id="30" name="Picture 5" descr="干代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875" y="1199005"/>
            <a:ext cx="7933042" cy="487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3845897" y="1199005"/>
            <a:ext cx="8346103" cy="5127013"/>
          </a:xfrm>
          <a:prstGeom prst="rect">
            <a:avLst/>
          </a:prstGeom>
        </p:spPr>
      </p:pic>
      <p:grpSp>
        <p:nvGrpSpPr>
          <p:cNvPr id="11" name="组合 10"/>
          <p:cNvGrpSpPr/>
          <p:nvPr/>
        </p:nvGrpSpPr>
        <p:grpSpPr>
          <a:xfrm>
            <a:off x="6766730" y="94851"/>
            <a:ext cx="4153776" cy="837873"/>
            <a:chOff x="7324725" y="1141845"/>
            <a:chExt cx="4153776" cy="837873"/>
          </a:xfrm>
        </p:grpSpPr>
        <p:grpSp>
          <p:nvGrpSpPr>
            <p:cNvPr id="12" name="组合 11"/>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14" name="PA_组合 14"/>
              <p:cNvGrpSpPr/>
              <p:nvPr>
                <p:custDataLst>
                  <p:tags r:id="rId5"/>
                </p:custDataLst>
              </p:nvPr>
            </p:nvGrpSpPr>
            <p:grpSpPr bwMode="auto">
              <a:xfrm>
                <a:off x="6359105" y="5535873"/>
                <a:ext cx="360000" cy="360000"/>
                <a:chOff x="4248" y="3024"/>
                <a:chExt cx="600" cy="599"/>
              </a:xfrm>
            </p:grpSpPr>
            <p:sp>
              <p:nvSpPr>
                <p:cNvPr id="16"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7" name="Group 16"/>
                <p:cNvGrpSpPr/>
                <p:nvPr/>
              </p:nvGrpSpPr>
              <p:grpSpPr bwMode="auto">
                <a:xfrm>
                  <a:off x="4441" y="3144"/>
                  <a:ext cx="215" cy="345"/>
                  <a:chOff x="4441" y="3144"/>
                  <a:chExt cx="215" cy="345"/>
                </a:xfrm>
              </p:grpSpPr>
              <p:sp>
                <p:nvSpPr>
                  <p:cNvPr id="1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5" name="PA_文本框 20"/>
              <p:cNvSpPr txBox="1">
                <a:spLocks noChangeArrowheads="1"/>
              </p:cNvSpPr>
              <p:nvPr>
                <p:custDataLst>
                  <p:tags r:id="rId6"/>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13" name="矩形 12"/>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什么是垃圾代码</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38" name="Picture 2" descr="D:\学习资料\ppt\图片素材\锐普图片\创意图片\创意图片ww.rapidppt.com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79" y="1645137"/>
            <a:ext cx="3704079"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矩形 54"/>
          <p:cNvSpPr/>
          <p:nvPr/>
        </p:nvSpPr>
        <p:spPr>
          <a:xfrm>
            <a:off x="4657774" y="1863043"/>
            <a:ext cx="2083990" cy="3131127"/>
          </a:xfrm>
          <a:prstGeom prst="rect">
            <a:avLst/>
          </a:prstGeom>
          <a:noFill/>
          <a:ln>
            <a:solidFill>
              <a:schemeClr val="accent1"/>
            </a:solidFill>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6" name="TextBox 55"/>
          <p:cNvSpPr txBox="1"/>
          <p:nvPr/>
        </p:nvSpPr>
        <p:spPr>
          <a:xfrm>
            <a:off x="4657773" y="1899988"/>
            <a:ext cx="2247497"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垃圾代码表征</a:t>
            </a:r>
            <a:endParaRPr lang="zh-CN" altLang="en-US" sz="2000" b="1" dirty="0">
              <a:latin typeface="微软雅黑" panose="020B0503020204020204" pitchFamily="34" charset="-122"/>
              <a:ea typeface="微软雅黑" panose="020B0503020204020204" pitchFamily="34" charset="-122"/>
            </a:endParaRPr>
          </a:p>
        </p:txBody>
      </p:sp>
      <p:sp>
        <p:nvSpPr>
          <p:cNvPr id="57" name="TextBox 56"/>
          <p:cNvSpPr txBox="1"/>
          <p:nvPr/>
        </p:nvSpPr>
        <p:spPr>
          <a:xfrm>
            <a:off x="4641742" y="2385158"/>
            <a:ext cx="1999282" cy="1881284"/>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业务代码与技术代码耦合</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主业务和增值业务代码职责耦合</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多余的依赖关系</a:t>
            </a:r>
            <a:endParaRPr lang="en-US" altLang="zh-CN" sz="1550" dirty="0">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4657773" y="2300098"/>
            <a:ext cx="208399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263749" y="2440850"/>
            <a:ext cx="1570182" cy="400110"/>
          </a:xfrm>
          <a:prstGeom prst="rect">
            <a:avLst/>
          </a:prstGeom>
          <a:noFill/>
        </p:spPr>
        <p:txBody>
          <a:bodyPr wrap="square" rtlCol="0">
            <a:spAutoFit/>
          </a:bodyPr>
          <a:lstStyle/>
          <a:p>
            <a:pPr algn="ctr"/>
            <a:r>
              <a:rPr lang="zh-CN" altLang="en-US" sz="2000" b="1">
                <a:solidFill>
                  <a:srgbClr val="FF0000"/>
                </a:solidFill>
                <a:latin typeface="微软雅黑" panose="020B0503020204020204" pitchFamily="34" charset="-122"/>
                <a:ea typeface="微软雅黑" panose="020B0503020204020204" pitchFamily="34" charset="-122"/>
              </a:rPr>
              <a:t>带来的问题</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8252549" y="2926020"/>
            <a:ext cx="1467068" cy="1881284"/>
          </a:xfrm>
          <a:prstGeom prst="rect">
            <a:avLst/>
          </a:prstGeom>
          <a:noFill/>
        </p:spPr>
        <p:txBody>
          <a:bodyPr wrap="none" rtlCol="0">
            <a:spAutoFit/>
          </a:bodyPr>
          <a:lstStyle/>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可读性差</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可复用性差</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可维护性差</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易变更性差</a:t>
            </a:r>
            <a:endParaRPr lang="en-US" altLang="zh-CN" sz="155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sz="1550" dirty="0">
                <a:latin typeface="微软雅黑" panose="020B0503020204020204" pitchFamily="34" charset="-122"/>
                <a:ea typeface="微软雅黑" panose="020B0503020204020204" pitchFamily="34" charset="-122"/>
              </a:rPr>
              <a:t>相互依赖</a:t>
            </a:r>
            <a:endParaRPr lang="zh-CN" altLang="en-US" sz="1550" dirty="0">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8263749" y="2840960"/>
            <a:ext cx="157018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右箭头 65"/>
          <p:cNvSpPr/>
          <p:nvPr/>
        </p:nvSpPr>
        <p:spPr>
          <a:xfrm>
            <a:off x="7057495" y="3288472"/>
            <a:ext cx="730607" cy="432000"/>
          </a:xfrm>
          <a:prstGeom prst="rightArrow">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8" name="矩形 27"/>
          <p:cNvSpPr/>
          <p:nvPr/>
        </p:nvSpPr>
        <p:spPr>
          <a:xfrm>
            <a:off x="6991285" y="2300098"/>
            <a:ext cx="4652683" cy="2952000"/>
          </a:xfrm>
          <a:prstGeom prst="rect">
            <a:avLst/>
          </a:prstGeom>
          <a:solidFill>
            <a:schemeClr val="bg1">
              <a:lumMod val="95000"/>
            </a:schemeClr>
          </a:solidFill>
        </p:spPr>
        <p:txBody>
          <a:bodyPr wrap="non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nvGrpSpPr>
          <p:cNvPr id="27" name="组合 26"/>
          <p:cNvGrpSpPr/>
          <p:nvPr/>
        </p:nvGrpSpPr>
        <p:grpSpPr>
          <a:xfrm>
            <a:off x="6766730" y="94851"/>
            <a:ext cx="4153776" cy="837873"/>
            <a:chOff x="7324725" y="1141845"/>
            <a:chExt cx="4153776" cy="837873"/>
          </a:xfrm>
        </p:grpSpPr>
        <p:grpSp>
          <p:nvGrpSpPr>
            <p:cNvPr id="39" name="组合 38"/>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41" name="PA_组合 14"/>
              <p:cNvGrpSpPr/>
              <p:nvPr>
                <p:custDataLst>
                  <p:tags r:id="rId4"/>
                </p:custDataLst>
              </p:nvPr>
            </p:nvGrpSpPr>
            <p:grpSpPr bwMode="auto">
              <a:xfrm>
                <a:off x="6359105" y="5535873"/>
                <a:ext cx="360000" cy="360000"/>
                <a:chOff x="4248" y="3024"/>
                <a:chExt cx="600" cy="599"/>
              </a:xfrm>
            </p:grpSpPr>
            <p:sp>
              <p:nvSpPr>
                <p:cNvPr id="4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4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42" name="PA_文本框 20"/>
              <p:cNvSpPr txBox="1">
                <a:spLocks noChangeArrowheads="1"/>
              </p:cNvSpPr>
              <p:nvPr>
                <p:custDataLst>
                  <p:tags r:id="rId5"/>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40" name="矩形 39"/>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7" y="408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a:solidFill>
                  <a:srgbClr val="1D69A3"/>
                </a:solidFill>
                <a:latin typeface="微软雅黑" panose="020B0503020204020204" pitchFamily="34" charset="-122"/>
                <a:ea typeface="微软雅黑" panose="020B0503020204020204" pitchFamily="34" charset="-122"/>
              </a:rPr>
              <a:t>架构类图</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panose="020F0502020204030204"/>
                <a:ea typeface="宋体" panose="02010600030101010101" pitchFamily="2"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425" y="408042"/>
            <a:ext cx="5068540" cy="5203816"/>
          </a:xfrm>
          <a:prstGeom prst="rect">
            <a:avLst/>
          </a:prstGeom>
        </p:spPr>
      </p:pic>
      <p:grpSp>
        <p:nvGrpSpPr>
          <p:cNvPr id="9" name="组合 8"/>
          <p:cNvGrpSpPr/>
          <p:nvPr/>
        </p:nvGrpSpPr>
        <p:grpSpPr>
          <a:xfrm>
            <a:off x="6766730" y="94851"/>
            <a:ext cx="4153776" cy="837873"/>
            <a:chOff x="7324725" y="1141845"/>
            <a:chExt cx="4153776" cy="837873"/>
          </a:xfrm>
        </p:grpSpPr>
        <p:grpSp>
          <p:nvGrpSpPr>
            <p:cNvPr id="10" name="组合 9"/>
            <p:cNvGrpSpPr/>
            <p:nvPr/>
          </p:nvGrpSpPr>
          <p:grpSpPr>
            <a:xfrm>
              <a:off x="7433480" y="1353183"/>
              <a:ext cx="4045021" cy="369332"/>
              <a:chOff x="6359105" y="5526541"/>
              <a:chExt cx="4045021" cy="369332"/>
            </a:xfrm>
            <a:effectLst>
              <a:outerShdw sx="1000" sy="1000" algn="ctr" rotWithShape="0">
                <a:srgbClr val="000000"/>
              </a:outerShdw>
            </a:effectLst>
          </p:grpSpPr>
          <p:grpSp>
            <p:nvGrpSpPr>
              <p:cNvPr id="12" name="PA_组合 14"/>
              <p:cNvGrpSpPr/>
              <p:nvPr>
                <p:custDataLst>
                  <p:tags r:id="rId4"/>
                </p:custDataLst>
              </p:nvPr>
            </p:nvGrpSpPr>
            <p:grpSpPr bwMode="auto">
              <a:xfrm>
                <a:off x="6359105" y="5535873"/>
                <a:ext cx="360000" cy="360000"/>
                <a:chOff x="4248" y="3024"/>
                <a:chExt cx="600" cy="599"/>
              </a:xfrm>
            </p:grpSpPr>
            <p:sp>
              <p:nvSpPr>
                <p:cNvPr id="1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5" name="Group 16"/>
                <p:cNvGrpSpPr/>
                <p:nvPr/>
              </p:nvGrpSpPr>
              <p:grpSpPr bwMode="auto">
                <a:xfrm>
                  <a:off x="4441" y="3144"/>
                  <a:ext cx="215" cy="345"/>
                  <a:chOff x="4441" y="3144"/>
                  <a:chExt cx="215" cy="345"/>
                </a:xfrm>
              </p:grpSpPr>
              <p:sp>
                <p:nvSpPr>
                  <p:cNvPr id="1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3" name="PA_文本框 20"/>
              <p:cNvSpPr txBox="1">
                <a:spLocks noChangeArrowheads="1"/>
              </p:cNvSpPr>
              <p:nvPr>
                <p:custDataLst>
                  <p:tags r:id="rId5"/>
                </p:custDataLst>
              </p:nvPr>
            </p:nvSpPr>
            <p:spPr bwMode="auto">
              <a:xfrm>
                <a:off x="6795446" y="5526541"/>
                <a:ext cx="3608680" cy="36933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dirty="0">
                    <a:solidFill>
                      <a:srgbClr val="333333">
                        <a:lumMod val="65000"/>
                        <a:lumOff val="35000"/>
                      </a:srgbClr>
                    </a:solidFill>
                    <a:latin typeface="微软雅黑" panose="020B0503020204020204" pitchFamily="34" charset="-122"/>
                    <a:ea typeface="微软雅黑" panose="020B0503020204020204" pitchFamily="34" charset="-122"/>
                  </a:rPr>
                  <a:t>课程</a:t>
                </a:r>
                <a:r>
                  <a:rPr lang="zh-CN" altLang="en-US" dirty="0" smtClean="0">
                    <a:solidFill>
                      <a:srgbClr val="333333">
                        <a:lumMod val="65000"/>
                        <a:lumOff val="35000"/>
                      </a:srgbClr>
                    </a:solidFill>
                    <a:latin typeface="微软雅黑" panose="020B0503020204020204" pitchFamily="34" charset="-122"/>
                    <a:ea typeface="微软雅黑" panose="020B0503020204020204" pitchFamily="34" charset="-122"/>
                  </a:rPr>
                  <a:t>咨询阿媛老师：</a:t>
                </a:r>
                <a:r>
                  <a:rPr lang="en-US" altLang="zh-CN" dirty="0" smtClean="0">
                    <a:solidFill>
                      <a:srgbClr val="333333">
                        <a:lumMod val="65000"/>
                        <a:lumOff val="35000"/>
                      </a:srgbClr>
                    </a:solidFill>
                    <a:latin typeface="微软雅黑" panose="020B0503020204020204" pitchFamily="34" charset="-122"/>
                    <a:ea typeface="微软雅黑" panose="020B0503020204020204" pitchFamily="34" charset="-122"/>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11" name="矩形 10"/>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00.xml><?xml version="1.0" encoding="utf-8"?>
<p:tagLst xmlns:p="http://schemas.openxmlformats.org/presentationml/2006/main">
  <p:tag name="PA" val="v4.1.3"/>
</p:tagLst>
</file>

<file path=ppt/tags/tag101.xml><?xml version="1.0" encoding="utf-8"?>
<p:tagLst xmlns:p="http://schemas.openxmlformats.org/presentationml/2006/main">
  <p:tag name="PA" val="v4.1.3"/>
</p:tagLst>
</file>

<file path=ppt/tags/tag102.xml><?xml version="1.0" encoding="utf-8"?>
<p:tagLst xmlns:p="http://schemas.openxmlformats.org/presentationml/2006/main">
  <p:tag name="PA" val="v4.1.3"/>
</p:tagLst>
</file>

<file path=ppt/tags/tag103.xml><?xml version="1.0" encoding="utf-8"?>
<p:tagLst xmlns:p="http://schemas.openxmlformats.org/presentationml/2006/main">
  <p:tag name="PA" val="v4.1.3"/>
</p:tagLst>
</file>

<file path=ppt/tags/tag104.xml><?xml version="1.0" encoding="utf-8"?>
<p:tagLst xmlns:p="http://schemas.openxmlformats.org/presentationml/2006/main">
  <p:tag name="PA" val="v4.1.3"/>
</p:tagLst>
</file>

<file path=ppt/tags/tag105.xml><?xml version="1.0" encoding="utf-8"?>
<p:tagLst xmlns:p="http://schemas.openxmlformats.org/presentationml/2006/main">
  <p:tag name="PA" val="v4.1.3"/>
</p:tagLst>
</file>

<file path=ppt/tags/tag106.xml><?xml version="1.0" encoding="utf-8"?>
<p:tagLst xmlns:p="http://schemas.openxmlformats.org/presentationml/2006/main">
  <p:tag name="PA" val="v4.1.3"/>
</p:tagLst>
</file>

<file path=ppt/tags/tag107.xml><?xml version="1.0" encoding="utf-8"?>
<p:tagLst xmlns:p="http://schemas.openxmlformats.org/presentationml/2006/main">
  <p:tag name="PA" val="v4.1.3"/>
</p:tagLst>
</file>

<file path=ppt/tags/tag108.xml><?xml version="1.0" encoding="utf-8"?>
<p:tagLst xmlns:p="http://schemas.openxmlformats.org/presentationml/2006/main">
  <p:tag name="PA" val="v4.1.3"/>
</p:tagLst>
</file>

<file path=ppt/tags/tag109.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10.xml><?xml version="1.0" encoding="utf-8"?>
<p:tagLst xmlns:p="http://schemas.openxmlformats.org/presentationml/2006/main">
  <p:tag name="PA" val="v4.1.3"/>
</p:tagLst>
</file>

<file path=ppt/tags/tag111.xml><?xml version="1.0" encoding="utf-8"?>
<p:tagLst xmlns:p="http://schemas.openxmlformats.org/presentationml/2006/main">
  <p:tag name="PA" val="v4.1.3"/>
</p:tagLst>
</file>

<file path=ppt/tags/tag112.xml><?xml version="1.0" encoding="utf-8"?>
<p:tagLst xmlns:p="http://schemas.openxmlformats.org/presentationml/2006/main">
  <p:tag name="PA" val="v4.1.3"/>
</p:tagLst>
</file>

<file path=ppt/tags/tag113.xml><?xml version="1.0" encoding="utf-8"?>
<p:tagLst xmlns:p="http://schemas.openxmlformats.org/presentationml/2006/main">
  <p:tag name="PA" val="v4.1.3"/>
</p:tagLst>
</file>

<file path=ppt/tags/tag114.xml><?xml version="1.0" encoding="utf-8"?>
<p:tagLst xmlns:p="http://schemas.openxmlformats.org/presentationml/2006/main">
  <p:tag name="PA" val="v4.1.3"/>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PA" val="v4.1.3"/>
</p:tagLst>
</file>

<file path=ppt/tags/tag117.xml><?xml version="1.0" encoding="utf-8"?>
<p:tagLst xmlns:p="http://schemas.openxmlformats.org/presentationml/2006/main">
  <p:tag name="PA" val="v4.1.3"/>
</p:tagLst>
</file>

<file path=ppt/tags/tag118.xml><?xml version="1.0" encoding="utf-8"?>
<p:tagLst xmlns:p="http://schemas.openxmlformats.org/presentationml/2006/main">
  <p:tag name="PA" val="v4.1.3"/>
</p:tagLst>
</file>

<file path=ppt/tags/tag119.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20.xml><?xml version="1.0" encoding="utf-8"?>
<p:tagLst xmlns:p="http://schemas.openxmlformats.org/presentationml/2006/main">
  <p:tag name="PA" val="v4.1.3"/>
</p:tagLst>
</file>

<file path=ppt/tags/tag121.xml><?xml version="1.0" encoding="utf-8"?>
<p:tagLst xmlns:p="http://schemas.openxmlformats.org/presentationml/2006/main">
  <p:tag name="PA" val="v4.1.3"/>
</p:tagLst>
</file>

<file path=ppt/tags/tag122.xml><?xml version="1.0" encoding="utf-8"?>
<p:tagLst xmlns:p="http://schemas.openxmlformats.org/presentationml/2006/main">
  <p:tag name="PA" val="v4.1.3"/>
</p:tagLst>
</file>

<file path=ppt/tags/tag123.xml><?xml version="1.0" encoding="utf-8"?>
<p:tagLst xmlns:p="http://schemas.openxmlformats.org/presentationml/2006/main">
  <p:tag name="PA" val="v4.1.3"/>
</p:tagLst>
</file>

<file path=ppt/tags/tag124.xml><?xml version="1.0" encoding="utf-8"?>
<p:tagLst xmlns:p="http://schemas.openxmlformats.org/presentationml/2006/main">
  <p:tag name="PA" val="v4.1.3"/>
</p:tagLst>
</file>

<file path=ppt/tags/tag125.xml><?xml version="1.0" encoding="utf-8"?>
<p:tagLst xmlns:p="http://schemas.openxmlformats.org/presentationml/2006/main">
  <p:tag name="PA" val="v4.1.3"/>
</p:tagLst>
</file>

<file path=ppt/tags/tag126.xml><?xml version="1.0" encoding="utf-8"?>
<p:tagLst xmlns:p="http://schemas.openxmlformats.org/presentationml/2006/main">
  <p:tag name="PA" val="v4.1.3"/>
</p:tagLst>
</file>

<file path=ppt/tags/tag127.xml><?xml version="1.0" encoding="utf-8"?>
<p:tagLst xmlns:p="http://schemas.openxmlformats.org/presentationml/2006/main">
  <p:tag name="PA" val="v4.1.3"/>
</p:tagLst>
</file>

<file path=ppt/tags/tag128.xml><?xml version="1.0" encoding="utf-8"?>
<p:tagLst xmlns:p="http://schemas.openxmlformats.org/presentationml/2006/main">
  <p:tag name="PA" val="v4.1.3"/>
</p:tagLst>
</file>

<file path=ppt/tags/tag129.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30.xml><?xml version="1.0" encoding="utf-8"?>
<p:tagLst xmlns:p="http://schemas.openxmlformats.org/presentationml/2006/main">
  <p:tag name="PA" val="v4.1.3"/>
</p:tagLst>
</file>

<file path=ppt/tags/tag131.xml><?xml version="1.0" encoding="utf-8"?>
<p:tagLst xmlns:p="http://schemas.openxmlformats.org/presentationml/2006/main">
  <p:tag name="PA" val="v4.1.3"/>
</p:tagLst>
</file>

<file path=ppt/tags/tag132.xml><?xml version="1.0" encoding="utf-8"?>
<p:tagLst xmlns:p="http://schemas.openxmlformats.org/presentationml/2006/main">
  <p:tag name="PA" val="v4.1.3"/>
</p:tagLst>
</file>

<file path=ppt/tags/tag133.xml><?xml version="1.0" encoding="utf-8"?>
<p:tagLst xmlns:p="http://schemas.openxmlformats.org/presentationml/2006/main">
  <p:tag name="PA" val="v4.1.3"/>
</p:tagLst>
</file>

<file path=ppt/tags/tag134.xml><?xml version="1.0" encoding="utf-8"?>
<p:tagLst xmlns:p="http://schemas.openxmlformats.org/presentationml/2006/main">
  <p:tag name="PA" val="v4.1.3"/>
</p:tagLst>
</file>

<file path=ppt/tags/tag135.xml><?xml version="1.0" encoding="utf-8"?>
<p:tagLst xmlns:p="http://schemas.openxmlformats.org/presentationml/2006/main">
  <p:tag name="PA" val="v4.1.3"/>
</p:tagLst>
</file>

<file path=ppt/tags/tag136.xml><?xml version="1.0" encoding="utf-8"?>
<p:tagLst xmlns:p="http://schemas.openxmlformats.org/presentationml/2006/main">
  <p:tag name="PA" val="v4.1.3"/>
</p:tagLst>
</file>

<file path=ppt/tags/tag137.xml><?xml version="1.0" encoding="utf-8"?>
<p:tagLst xmlns:p="http://schemas.openxmlformats.org/presentationml/2006/main">
  <p:tag name="PA" val="v4.1.3"/>
</p:tagLst>
</file>

<file path=ppt/tags/tag138.xml><?xml version="1.0" encoding="utf-8"?>
<p:tagLst xmlns:p="http://schemas.openxmlformats.org/presentationml/2006/main">
  <p:tag name="PA" val="v4.1.3"/>
</p:tagLst>
</file>

<file path=ppt/tags/tag139.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40.xml><?xml version="1.0" encoding="utf-8"?>
<p:tagLst xmlns:p="http://schemas.openxmlformats.org/presentationml/2006/main">
  <p:tag name="PA" val="v4.1.3"/>
</p:tagLst>
</file>

<file path=ppt/tags/tag141.xml><?xml version="1.0" encoding="utf-8"?>
<p:tagLst xmlns:p="http://schemas.openxmlformats.org/presentationml/2006/main">
  <p:tag name="PA" val="v4.1.3"/>
</p:tagLst>
</file>

<file path=ppt/tags/tag142.xml><?xml version="1.0" encoding="utf-8"?>
<p:tagLst xmlns:p="http://schemas.openxmlformats.org/presentationml/2006/main">
  <p:tag name="PA" val="v4.1.3"/>
</p:tagLst>
</file>

<file path=ppt/tags/tag143.xml><?xml version="1.0" encoding="utf-8"?>
<p:tagLst xmlns:p="http://schemas.openxmlformats.org/presentationml/2006/main">
  <p:tag name="PA" val="v4.1.3"/>
</p:tagLst>
</file>

<file path=ppt/tags/tag144.xml><?xml version="1.0" encoding="utf-8"?>
<p:tagLst xmlns:p="http://schemas.openxmlformats.org/presentationml/2006/main">
  <p:tag name="PA" val="v4.1.3"/>
</p:tagLst>
</file>

<file path=ppt/tags/tag145.xml><?xml version="1.0" encoding="utf-8"?>
<p:tagLst xmlns:p="http://schemas.openxmlformats.org/presentationml/2006/main">
  <p:tag name="PA" val="v4.1.3"/>
</p:tagLst>
</file>

<file path=ppt/tags/tag146.xml><?xml version="1.0" encoding="utf-8"?>
<p:tagLst xmlns:p="http://schemas.openxmlformats.org/presentationml/2006/main">
  <p:tag name="PA" val="v4.1.3"/>
</p:tagLst>
</file>

<file path=ppt/tags/tag147.xml><?xml version="1.0" encoding="utf-8"?>
<p:tagLst xmlns:p="http://schemas.openxmlformats.org/presentationml/2006/main">
  <p:tag name="PA" val="v4.1.3"/>
</p:tagLst>
</file>

<file path=ppt/tags/tag148.xml><?xml version="1.0" encoding="utf-8"?>
<p:tagLst xmlns:p="http://schemas.openxmlformats.org/presentationml/2006/main">
  <p:tag name="PA" val="v4.1.3"/>
</p:tagLst>
</file>

<file path=ppt/tags/tag149.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PA" val="v4.1.3"/>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PA" val="v4.1.3"/>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PA" val="v4.1.3"/>
</p:tagLst>
</file>

<file path=ppt/tags/tag84.xml><?xml version="1.0" encoding="utf-8"?>
<p:tagLst xmlns:p="http://schemas.openxmlformats.org/presentationml/2006/main">
  <p:tag name="PA" val="v4.1.3"/>
</p:tagLst>
</file>

<file path=ppt/tags/tag85.xml><?xml version="1.0" encoding="utf-8"?>
<p:tagLst xmlns:p="http://schemas.openxmlformats.org/presentationml/2006/main">
  <p:tag name="PA" val="v4.1.3"/>
</p:tagLst>
</file>

<file path=ppt/tags/tag86.xml><?xml version="1.0" encoding="utf-8"?>
<p:tagLst xmlns:p="http://schemas.openxmlformats.org/presentationml/2006/main">
  <p:tag name="PA" val="v4.1.3"/>
</p:tagLst>
</file>

<file path=ppt/tags/tag87.xml><?xml version="1.0" encoding="utf-8"?>
<p:tagLst xmlns:p="http://schemas.openxmlformats.org/presentationml/2006/main">
  <p:tag name="PA" val="v4.1.3"/>
</p:tagLst>
</file>

<file path=ppt/tags/tag88.xml><?xml version="1.0" encoding="utf-8"?>
<p:tagLst xmlns:p="http://schemas.openxmlformats.org/presentationml/2006/main">
  <p:tag name="PA" val="v4.1.3"/>
</p:tagLst>
</file>

<file path=ppt/tags/tag89.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ags/tag90.xml><?xml version="1.0" encoding="utf-8"?>
<p:tagLst xmlns:p="http://schemas.openxmlformats.org/presentationml/2006/main">
  <p:tag name="PA" val="v4.1.3"/>
</p:tagLst>
</file>

<file path=ppt/tags/tag91.xml><?xml version="1.0" encoding="utf-8"?>
<p:tagLst xmlns:p="http://schemas.openxmlformats.org/presentationml/2006/main">
  <p:tag name="PA" val="v4.1.3"/>
</p:tagLst>
</file>

<file path=ppt/tags/tag92.xml><?xml version="1.0" encoding="utf-8"?>
<p:tagLst xmlns:p="http://schemas.openxmlformats.org/presentationml/2006/main">
  <p:tag name="PA" val="v4.1.3"/>
</p:tagLst>
</file>

<file path=ppt/tags/tag93.xml><?xml version="1.0" encoding="utf-8"?>
<p:tagLst xmlns:p="http://schemas.openxmlformats.org/presentationml/2006/main">
  <p:tag name="PA" val="v4.1.3"/>
</p:tagLst>
</file>

<file path=ppt/tags/tag94.xml><?xml version="1.0" encoding="utf-8"?>
<p:tagLst xmlns:p="http://schemas.openxmlformats.org/presentationml/2006/main">
  <p:tag name="PA" val="v4.1.3"/>
</p:tagLst>
</file>

<file path=ppt/tags/tag95.xml><?xml version="1.0" encoding="utf-8"?>
<p:tagLst xmlns:p="http://schemas.openxmlformats.org/presentationml/2006/main">
  <p:tag name="PA" val="v4.1.3"/>
</p:tagLst>
</file>

<file path=ppt/tags/tag96.xml><?xml version="1.0" encoding="utf-8"?>
<p:tagLst xmlns:p="http://schemas.openxmlformats.org/presentationml/2006/main">
  <p:tag name="PA" val="v4.1.3"/>
</p:tagLst>
</file>

<file path=ppt/tags/tag97.xml><?xml version="1.0" encoding="utf-8"?>
<p:tagLst xmlns:p="http://schemas.openxmlformats.org/presentationml/2006/main">
  <p:tag name="PA" val="v4.1.3"/>
</p:tagLst>
</file>

<file path=ppt/tags/tag98.xml><?xml version="1.0" encoding="utf-8"?>
<p:tagLst xmlns:p="http://schemas.openxmlformats.org/presentationml/2006/main">
  <p:tag name="PA" val="v4.1.3"/>
</p:tagLst>
</file>

<file path=ppt/tags/tag9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3569</Words>
  <Application>WPS 演示</Application>
  <PresentationFormat>宽屏</PresentationFormat>
  <Paragraphs>366</Paragraphs>
  <Slides>26</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Arial</vt:lpstr>
      <vt:lpstr>宋体</vt:lpstr>
      <vt:lpstr>Wingdings</vt:lpstr>
      <vt:lpstr>微软雅黑</vt:lpstr>
      <vt:lpstr>Calibri</vt:lpstr>
      <vt:lpstr>Roboto Condensed</vt:lpstr>
      <vt:lpstr>Impact</vt:lpstr>
      <vt:lpstr>Arial Unicode MS</vt:lpstr>
      <vt:lpstr>等线</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享学课堂-alvin老师</cp:lastModifiedBy>
  <cp:revision>325</cp:revision>
  <dcterms:created xsi:type="dcterms:W3CDTF">2016-08-30T15:34:00Z</dcterms:created>
  <dcterms:modified xsi:type="dcterms:W3CDTF">2019-08-25T10:35:24Z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