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89" r:id="rId2"/>
    <p:sldId id="360" r:id="rId3"/>
    <p:sldId id="363" r:id="rId4"/>
    <p:sldId id="362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1FF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96" autoAdjust="0"/>
    <p:restoredTop sz="94660"/>
  </p:normalViewPr>
  <p:slideViewPr>
    <p:cSldViewPr>
      <p:cViewPr varScale="1">
        <p:scale>
          <a:sx n="95" d="100"/>
          <a:sy n="95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ABE77-52C6-4366-8B3E-3DB69628F004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6374-4920-4D73-B05F-89D95277E8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96038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11914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B372E-962C-45FB-96FD-329A462BC9F9}" type="datetime1">
              <a:rPr lang="zh-CN" altLang="en-US"/>
              <a:pPr>
                <a:defRPr/>
              </a:pPr>
              <a:t>10/31 Wed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5439-8DDF-4FC6-B134-C71ED8C739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57958"/>
            <a:ext cx="28741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78809"/>
            <a:ext cx="2874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种植的水果越来越多，一下子新增十几种</a:t>
            </a:r>
            <a:endParaRPr lang="en-US" altLang="zh-CN" sz="2800" b="1" dirty="0" smtClean="0"/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34" y="1785926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逐步在新增：</a:t>
            </a:r>
            <a:endParaRPr lang="en-US" altLang="zh-CN" dirty="0" smtClean="0"/>
          </a:p>
          <a:p>
            <a:r>
              <a:rPr lang="zh-CN" altLang="en-US" dirty="0" smtClean="0"/>
              <a:t>西瓜、葡萄、</a:t>
            </a:r>
            <a:endParaRPr lang="en-US" altLang="zh-CN" dirty="0" smtClean="0"/>
          </a:p>
          <a:p>
            <a:r>
              <a:rPr lang="zh-CN" altLang="en-US" dirty="0" smtClean="0"/>
              <a:t>橙子、梨子、</a:t>
            </a:r>
            <a:endParaRPr lang="en-US" altLang="zh-CN" dirty="0" smtClean="0"/>
          </a:p>
          <a:p>
            <a:r>
              <a:rPr lang="zh-CN" altLang="en-US" dirty="0" smtClean="0"/>
              <a:t>草莓等等水果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5720" y="4143380"/>
            <a:ext cx="80848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难管理：</a:t>
            </a:r>
            <a:endParaRPr lang="en-US" altLang="zh-CN" dirty="0" smtClean="0"/>
          </a:p>
          <a:p>
            <a:r>
              <a:rPr lang="zh-CN" altLang="en-US" dirty="0" smtClean="0"/>
              <a:t>随着种植的水果品类不断增加，</a:t>
            </a:r>
            <a:r>
              <a:rPr lang="en-US" dirty="0" smtClean="0"/>
              <a:t>StaticFactory</a:t>
            </a:r>
            <a:r>
              <a:rPr lang="zh-CN" altLang="en-US" dirty="0" smtClean="0"/>
              <a:t>类不断修改，方法扩展极为庞大。</a:t>
            </a:r>
            <a:endParaRPr lang="en-US" altLang="zh-CN" dirty="0" smtClean="0"/>
          </a:p>
          <a:p>
            <a:r>
              <a:rPr lang="zh-CN" altLang="en-US" dirty="0" smtClean="0"/>
              <a:t>水果品种的扩展方式不优雅。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思考：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不符合单一职责原则：一个类负责了各类水果的创建。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不符合开闭原则：扩展品类时，需要修改已有代码。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1071546"/>
            <a:ext cx="3216275" cy="259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" name="PA_文本框 21"/>
          <p:cNvSpPr txBox="1"/>
          <p:nvPr>
            <p:custDataLst>
              <p:tags r:id="rId1"/>
            </p:custDataLst>
          </p:nvPr>
        </p:nvSpPr>
        <p:spPr>
          <a:xfrm>
            <a:off x="214282" y="2285992"/>
            <a:ext cx="7893352" cy="132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5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工厂方法模式</a:t>
            </a:r>
            <a:endParaRPr lang="en-US" altLang="zh-CN" sz="5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工厂方法模式</a:t>
            </a:r>
            <a:endParaRPr lang="en-US" altLang="zh-CN" sz="2800" b="1" dirty="0" smtClean="0"/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扩展新的品类时，不要修改已有代码。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596" y="4857760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、将静态工厂打散，每一个水果品类，对应一个水果品类工厂来生产。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、当需要拓展水果品类时，对应扩展一个水果品类的工厂。</a:t>
            </a:r>
            <a:endParaRPr lang="en-US" altLang="zh-CN" sz="1400" dirty="0" smtClean="0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2071670" y="2415138"/>
            <a:ext cx="142876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rot="10800000">
            <a:off x="2000232" y="1986509"/>
            <a:ext cx="157163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357422" y="16278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请求苹果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11867" y="205646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返回苹果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0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1354226"/>
            <a:ext cx="1109836" cy="114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cxnSp>
        <p:nvCxnSpPr>
          <p:cNvPr id="72" name="直接箭头连接符 71"/>
          <p:cNvCxnSpPr/>
          <p:nvPr/>
        </p:nvCxnSpPr>
        <p:spPr>
          <a:xfrm rot="5400000" flipH="1" flipV="1">
            <a:off x="4214016" y="2985158"/>
            <a:ext cx="85725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rot="5400000">
            <a:off x="3679027" y="3020876"/>
            <a:ext cx="785817" cy="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42531" y="2627968"/>
            <a:ext cx="400110" cy="8104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请求香蕉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43394" y="2603308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返回香蕉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5286381" y="1845222"/>
            <a:ext cx="142876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rot="10800000">
            <a:off x="5214943" y="2273851"/>
            <a:ext cx="157163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72133" y="155639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请求桔子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26578" y="19850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返回桔子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71934" y="3702610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..........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57158" y="1643050"/>
            <a:ext cx="1571636" cy="928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苹果（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工厂</a:t>
            </a:r>
            <a:r>
              <a:rPr lang="zh-CN" altLang="en-US" sz="1200" dirty="0" smtClean="0">
                <a:solidFill>
                  <a:schemeClr val="tx1"/>
                </a:solidFill>
              </a:rPr>
              <a:t>）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31" name="笑脸 30"/>
          <p:cNvSpPr/>
          <p:nvPr/>
        </p:nvSpPr>
        <p:spPr>
          <a:xfrm>
            <a:off x="714348" y="2214554"/>
            <a:ext cx="339813" cy="23217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71538" y="221455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</a:rPr>
              <a:t>园丁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571736" y="3429000"/>
            <a:ext cx="1571636" cy="928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香蕉（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工厂</a:t>
            </a:r>
            <a:r>
              <a:rPr lang="zh-CN" altLang="en-US" sz="1200" dirty="0" smtClean="0">
                <a:solidFill>
                  <a:schemeClr val="tx1"/>
                </a:solidFill>
              </a:rPr>
              <a:t>）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34" name="笑脸 33"/>
          <p:cNvSpPr/>
          <p:nvPr/>
        </p:nvSpPr>
        <p:spPr>
          <a:xfrm>
            <a:off x="2928926" y="4000504"/>
            <a:ext cx="339813" cy="23217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86116" y="400050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</a:rPr>
              <a:t>园丁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858016" y="1571612"/>
            <a:ext cx="1571636" cy="928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桔子（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工厂</a:t>
            </a:r>
            <a:r>
              <a:rPr lang="zh-CN" altLang="en-US" sz="1200" dirty="0" smtClean="0">
                <a:solidFill>
                  <a:schemeClr val="tx1"/>
                </a:solidFill>
              </a:rPr>
              <a:t>）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37" name="笑脸 36"/>
          <p:cNvSpPr/>
          <p:nvPr/>
        </p:nvSpPr>
        <p:spPr>
          <a:xfrm>
            <a:off x="7215206" y="2143116"/>
            <a:ext cx="339813" cy="23217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72396" y="214311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</a:rPr>
              <a:t>园丁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714876" y="3500438"/>
            <a:ext cx="1571636" cy="928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西瓜（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工厂</a:t>
            </a:r>
            <a:r>
              <a:rPr lang="zh-CN" altLang="en-US" sz="1200" dirty="0" smtClean="0">
                <a:solidFill>
                  <a:schemeClr val="tx1"/>
                </a:solidFill>
              </a:rPr>
              <a:t>）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43" name="笑脸 42"/>
          <p:cNvSpPr/>
          <p:nvPr/>
        </p:nvSpPr>
        <p:spPr>
          <a:xfrm>
            <a:off x="5072066" y="4071942"/>
            <a:ext cx="339813" cy="23217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429256" y="407194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</a:rPr>
              <a:t>园丁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工厂方法模式</a:t>
            </a:r>
            <a:endParaRPr lang="en-US" altLang="zh-CN" sz="2800" b="1" dirty="0" smtClean="0"/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将工厂类抽象出一个接口，对象的创建方法延迟到工厂子类去实现。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786" y="4500570"/>
            <a:ext cx="72866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、为了弥补这种扩展性。在工厂方法模式中，将工厂方法抽象出来，成单独接口。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、工厂类结构与产品类结构一一对应，每一种产品都对应一个工厂子类。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、当新增一个产品类型时，新加对应的工厂子类即可，不再需要修改既有类。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PS</a:t>
            </a:r>
            <a:r>
              <a:rPr lang="zh-CN" altLang="en-US" sz="1400" dirty="0" smtClean="0">
                <a:solidFill>
                  <a:srgbClr val="FF0000"/>
                </a:solidFill>
              </a:rPr>
              <a:t>：跟静态工厂模式比，工厂类膨胀太多，需要根据需求取舍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20635" y="1857364"/>
            <a:ext cx="1038599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水果接口</a:t>
            </a:r>
            <a:r>
              <a:rPr lang="en-US" sz="1400" dirty="0" smtClean="0"/>
              <a:t>Fruit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6000760" y="3000372"/>
            <a:ext cx="791313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苹果</a:t>
            </a:r>
            <a:r>
              <a:rPr lang="en-US" altLang="zh-CN" sz="1400" dirty="0" smtClean="0"/>
              <a:t>Apple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7006387" y="3000372"/>
            <a:ext cx="791313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香蕉</a:t>
            </a:r>
            <a:r>
              <a:rPr lang="en-US" altLang="zh-CN" sz="1400" dirty="0" smtClean="0"/>
              <a:t>Banana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8006519" y="300037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桔子</a:t>
            </a:r>
            <a:r>
              <a:rPr lang="en-US" altLang="zh-CN" sz="1400" dirty="0" smtClean="0"/>
              <a:t>Orange</a:t>
            </a:r>
            <a:endParaRPr lang="zh-CN" altLang="en-US" sz="1400" dirty="0"/>
          </a:p>
        </p:txBody>
      </p:sp>
      <p:cxnSp>
        <p:nvCxnSpPr>
          <p:cNvPr id="17" name="肘形连接符 16"/>
          <p:cNvCxnSpPr>
            <a:stCxn id="14" idx="0"/>
            <a:endCxn id="13" idx="2"/>
          </p:cNvCxnSpPr>
          <p:nvPr/>
        </p:nvCxnSpPr>
        <p:spPr>
          <a:xfrm rot="5400000" flipH="1" flipV="1">
            <a:off x="6496705" y="2257142"/>
            <a:ext cx="642942" cy="8435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5" idx="0"/>
            <a:endCxn id="13" idx="2"/>
          </p:cNvCxnSpPr>
          <p:nvPr/>
        </p:nvCxnSpPr>
        <p:spPr>
          <a:xfrm rot="16200000" flipV="1">
            <a:off x="6999519" y="2597846"/>
            <a:ext cx="642942" cy="1621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6" idx="0"/>
            <a:endCxn id="13" idx="2"/>
          </p:cNvCxnSpPr>
          <p:nvPr/>
        </p:nvCxnSpPr>
        <p:spPr>
          <a:xfrm rot="16200000" flipV="1">
            <a:off x="7498211" y="2099154"/>
            <a:ext cx="642942" cy="11594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500166" y="1500174"/>
            <a:ext cx="207170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工厂方法接口</a:t>
            </a:r>
            <a:endParaRPr lang="en-US" altLang="zh-CN" sz="1400" dirty="0" smtClean="0"/>
          </a:p>
          <a:p>
            <a:pPr algn="ctr"/>
            <a:r>
              <a:rPr lang="en-US" sz="1400" dirty="0" smtClean="0"/>
              <a:t>F</a:t>
            </a:r>
            <a:r>
              <a:rPr lang="en-US" altLang="zh-CN" sz="1400" dirty="0" smtClean="0"/>
              <a:t>ruit</a:t>
            </a:r>
            <a:r>
              <a:rPr lang="en-US" sz="1400" dirty="0" smtClean="0"/>
              <a:t>Factory</a:t>
            </a:r>
            <a:endParaRPr lang="zh-CN" altLang="en-US" sz="1400" dirty="0" smtClean="0"/>
          </a:p>
        </p:txBody>
      </p:sp>
      <p:sp>
        <p:nvSpPr>
          <p:cNvPr id="21" name="矩形 20"/>
          <p:cNvSpPr/>
          <p:nvPr/>
        </p:nvSpPr>
        <p:spPr>
          <a:xfrm>
            <a:off x="1500166" y="1928802"/>
            <a:ext cx="2071702" cy="3571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getFruit</a:t>
            </a:r>
            <a:r>
              <a:rPr lang="en-US" altLang="zh-CN" sz="1400" dirty="0" smtClean="0"/>
              <a:t>(); //</a:t>
            </a:r>
            <a:r>
              <a:rPr lang="zh-CN" altLang="en-US" sz="1400" dirty="0" smtClean="0"/>
              <a:t>生产水果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500034" y="2714620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苹果工厂类</a:t>
            </a:r>
            <a:endParaRPr lang="en-US" altLang="zh-CN" sz="1400" dirty="0" smtClean="0"/>
          </a:p>
          <a:p>
            <a:pPr algn="ctr"/>
            <a:r>
              <a:rPr lang="en-US" sz="1400" dirty="0" smtClean="0"/>
              <a:t>AppleFactory</a:t>
            </a:r>
            <a:endParaRPr lang="zh-CN" altLang="en-US" sz="1400" dirty="0" smtClean="0"/>
          </a:p>
        </p:txBody>
      </p:sp>
      <p:sp>
        <p:nvSpPr>
          <p:cNvPr id="27" name="矩形 26"/>
          <p:cNvSpPr/>
          <p:nvPr/>
        </p:nvSpPr>
        <p:spPr>
          <a:xfrm>
            <a:off x="500034" y="3143248"/>
            <a:ext cx="1357322" cy="285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getFruit</a:t>
            </a:r>
            <a:r>
              <a:rPr lang="en-US" altLang="zh-CN" sz="1400" dirty="0" smtClean="0"/>
              <a:t>(); 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2143108" y="2714620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香蕉工厂类</a:t>
            </a:r>
            <a:endParaRPr lang="en-US" altLang="zh-CN" sz="1400" dirty="0" smtClean="0"/>
          </a:p>
          <a:p>
            <a:pPr algn="ctr"/>
            <a:r>
              <a:rPr lang="en-US" sz="1400" dirty="0" smtClean="0"/>
              <a:t>B</a:t>
            </a:r>
            <a:r>
              <a:rPr lang="en-US" altLang="zh-CN" sz="1400" dirty="0" smtClean="0"/>
              <a:t>anana</a:t>
            </a:r>
            <a:r>
              <a:rPr lang="en-US" sz="1400" dirty="0" smtClean="0"/>
              <a:t>Factory</a:t>
            </a:r>
            <a:endParaRPr lang="zh-CN" altLang="en-US" sz="1400" dirty="0" smtClean="0"/>
          </a:p>
        </p:txBody>
      </p:sp>
      <p:sp>
        <p:nvSpPr>
          <p:cNvPr id="29" name="矩形 28"/>
          <p:cNvSpPr/>
          <p:nvPr/>
        </p:nvSpPr>
        <p:spPr>
          <a:xfrm>
            <a:off x="2143108" y="3143248"/>
            <a:ext cx="1357322" cy="285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getFruit</a:t>
            </a:r>
            <a:r>
              <a:rPr lang="en-US" altLang="zh-CN" sz="1400" dirty="0" smtClean="0"/>
              <a:t>(); 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3857620" y="2714620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桔子工厂类</a:t>
            </a:r>
            <a:endParaRPr lang="en-US" altLang="zh-CN" sz="1400" dirty="0" smtClean="0"/>
          </a:p>
          <a:p>
            <a:pPr algn="ctr"/>
            <a:r>
              <a:rPr lang="en-US" sz="1400" dirty="0" smtClean="0"/>
              <a:t>OrangeFactory</a:t>
            </a:r>
            <a:endParaRPr lang="zh-CN" altLang="en-US" sz="1400" dirty="0" smtClean="0"/>
          </a:p>
        </p:txBody>
      </p:sp>
      <p:sp>
        <p:nvSpPr>
          <p:cNvPr id="32" name="矩形 31"/>
          <p:cNvSpPr/>
          <p:nvPr/>
        </p:nvSpPr>
        <p:spPr>
          <a:xfrm>
            <a:off x="3857620" y="3143248"/>
            <a:ext cx="1357322" cy="285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getFruit</a:t>
            </a:r>
            <a:r>
              <a:rPr lang="en-US" altLang="zh-CN" sz="1400" dirty="0" smtClean="0"/>
              <a:t>(); </a:t>
            </a:r>
            <a:endParaRPr lang="zh-CN" altLang="en-US" sz="1400" dirty="0"/>
          </a:p>
        </p:txBody>
      </p:sp>
      <p:cxnSp>
        <p:nvCxnSpPr>
          <p:cNvPr id="34" name="肘形连接符 33"/>
          <p:cNvCxnSpPr>
            <a:stCxn id="26" idx="0"/>
            <a:endCxn id="21" idx="2"/>
          </p:cNvCxnSpPr>
          <p:nvPr/>
        </p:nvCxnSpPr>
        <p:spPr>
          <a:xfrm rot="5400000" flipH="1" flipV="1">
            <a:off x="1643042" y="1821645"/>
            <a:ext cx="428628" cy="13573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0"/>
            <a:endCxn id="21" idx="2"/>
          </p:cNvCxnSpPr>
          <p:nvPr/>
        </p:nvCxnSpPr>
        <p:spPr>
          <a:xfrm rot="16200000" flipV="1">
            <a:off x="2464579" y="2357430"/>
            <a:ext cx="428628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1" idx="0"/>
            <a:endCxn id="21" idx="2"/>
          </p:cNvCxnSpPr>
          <p:nvPr/>
        </p:nvCxnSpPr>
        <p:spPr>
          <a:xfrm rot="16200000" flipV="1">
            <a:off x="3321835" y="1500174"/>
            <a:ext cx="428628" cy="20002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4" idx="2"/>
            <a:endCxn id="27" idx="2"/>
          </p:cNvCxnSpPr>
          <p:nvPr/>
        </p:nvCxnSpPr>
        <p:spPr>
          <a:xfrm rot="5400000" flipH="1">
            <a:off x="3751837" y="855858"/>
            <a:ext cx="71438" cy="5217722"/>
          </a:xfrm>
          <a:prstGeom prst="bentConnector3">
            <a:avLst>
              <a:gd name="adj1" fmla="val -319998"/>
            </a:avLst>
          </a:prstGeom>
          <a:ln>
            <a:solidFill>
              <a:schemeClr val="accent5">
                <a:lumMod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6" idx="2"/>
            <a:endCxn id="32" idx="2"/>
          </p:cNvCxnSpPr>
          <p:nvPr/>
        </p:nvCxnSpPr>
        <p:spPr>
          <a:xfrm rot="5400000" flipH="1">
            <a:off x="6432136" y="1533146"/>
            <a:ext cx="71438" cy="3863147"/>
          </a:xfrm>
          <a:prstGeom prst="bentConnector3">
            <a:avLst>
              <a:gd name="adj1" fmla="val -1116727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15" idx="2"/>
            <a:endCxn id="29" idx="2"/>
          </p:cNvCxnSpPr>
          <p:nvPr/>
        </p:nvCxnSpPr>
        <p:spPr>
          <a:xfrm rot="5400000" flipH="1">
            <a:off x="5076188" y="1174582"/>
            <a:ext cx="71438" cy="4580275"/>
          </a:xfrm>
          <a:prstGeom prst="bentConnector3">
            <a:avLst>
              <a:gd name="adj1" fmla="val -698773"/>
            </a:avLst>
          </a:prstGeom>
          <a:ln>
            <a:solidFill>
              <a:schemeClr val="accent4">
                <a:lumMod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375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13866</TotalTime>
  <Words>506</Words>
  <PresentationFormat>全屏显示(4:3)</PresentationFormat>
  <Paragraphs>55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1512</cp:revision>
  <dcterms:created xsi:type="dcterms:W3CDTF">2018-08-02T05:07:20Z</dcterms:created>
  <dcterms:modified xsi:type="dcterms:W3CDTF">2018-10-31T07:45:10Z</dcterms:modified>
</cp:coreProperties>
</file>