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4" r:id="rId2"/>
    <p:sldId id="366" r:id="rId3"/>
    <p:sldId id="384" r:id="rId4"/>
    <p:sldId id="385" r:id="rId5"/>
    <p:sldId id="367" r:id="rId6"/>
    <p:sldId id="31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抽象工厂模式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en-US" altLang="zh-CN" sz="2800" b="1" dirty="0" smtClean="0"/>
              <a:t>Peter</a:t>
            </a:r>
            <a:r>
              <a:rPr lang="zh-CN" altLang="en-US" sz="2800" b="1" dirty="0" smtClean="0"/>
              <a:t>干起水果店生意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2571736" y="1928802"/>
            <a:ext cx="239663" cy="16006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9" y="2357431"/>
            <a:ext cx="1581352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2428868"/>
            <a:ext cx="625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2357430"/>
            <a:ext cx="107547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2571744"/>
            <a:ext cx="1012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571472" y="4500570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、水果邮寄客户时，需要包装。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、产品分成了两个系列，一个水果系列，一个包装盒系列</a:t>
            </a:r>
            <a:endParaRPr lang="en-US" altLang="zh-CN" dirty="0" smtClean="0"/>
          </a:p>
        </p:txBody>
      </p:sp>
      <p:sp>
        <p:nvSpPr>
          <p:cNvPr id="24" name="右大括号 23"/>
          <p:cNvSpPr/>
          <p:nvPr/>
        </p:nvSpPr>
        <p:spPr>
          <a:xfrm>
            <a:off x="7286644" y="1857364"/>
            <a:ext cx="142876" cy="178595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产品类图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20635" y="1357298"/>
            <a:ext cx="1038599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水果接口</a:t>
            </a:r>
            <a:r>
              <a:rPr lang="en-US" sz="1400" dirty="0" smtClean="0"/>
              <a:t>Fruit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000760" y="2214554"/>
            <a:ext cx="79131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</a:t>
            </a:r>
            <a:r>
              <a:rPr lang="en-US" altLang="zh-CN" sz="1400" dirty="0" smtClean="0"/>
              <a:t>Apple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7006387" y="2214554"/>
            <a:ext cx="79131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</a:t>
            </a:r>
            <a:r>
              <a:rPr lang="en-US" altLang="zh-CN" sz="1400" dirty="0" smtClean="0"/>
              <a:t>Banana</a:t>
            </a:r>
            <a:endParaRPr lang="zh-CN" altLang="en-US" sz="1400" dirty="0"/>
          </a:p>
        </p:txBody>
      </p:sp>
      <p:cxnSp>
        <p:nvCxnSpPr>
          <p:cNvPr id="17" name="肘形连接符 16"/>
          <p:cNvCxnSpPr>
            <a:stCxn id="14" idx="0"/>
            <a:endCxn id="13" idx="2"/>
          </p:cNvCxnSpPr>
          <p:nvPr/>
        </p:nvCxnSpPr>
        <p:spPr>
          <a:xfrm rot="5400000" flipH="1" flipV="1">
            <a:off x="6639581" y="1614200"/>
            <a:ext cx="357190" cy="8435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5" idx="0"/>
            <a:endCxn id="13" idx="2"/>
          </p:cNvCxnSpPr>
          <p:nvPr/>
        </p:nvCxnSpPr>
        <p:spPr>
          <a:xfrm rot="16200000" flipV="1">
            <a:off x="7142395" y="1954904"/>
            <a:ext cx="357190" cy="1621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500165" y="1500174"/>
            <a:ext cx="1962665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水果工厂接口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F</a:t>
            </a:r>
            <a:r>
              <a:rPr lang="en-US" altLang="zh-CN" sz="1400" dirty="0" smtClean="0"/>
              <a:t>ruit</a:t>
            </a:r>
            <a:r>
              <a:rPr lang="en-US" sz="1400" dirty="0" smtClean="0"/>
              <a:t>Factory</a:t>
            </a:r>
            <a:endParaRPr lang="zh-CN" altLang="en-US" sz="1400" dirty="0" smtClean="0"/>
          </a:p>
        </p:txBody>
      </p:sp>
      <p:sp>
        <p:nvSpPr>
          <p:cNvPr id="26" name="矩形 25"/>
          <p:cNvSpPr/>
          <p:nvPr/>
        </p:nvSpPr>
        <p:spPr>
          <a:xfrm>
            <a:off x="928662" y="242886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AppleFactory</a:t>
            </a:r>
            <a:endParaRPr lang="zh-CN" altLang="en-US" sz="1400" dirty="0" smtClean="0"/>
          </a:p>
        </p:txBody>
      </p:sp>
      <p:sp>
        <p:nvSpPr>
          <p:cNvPr id="28" name="矩形 27"/>
          <p:cNvSpPr/>
          <p:nvPr/>
        </p:nvSpPr>
        <p:spPr>
          <a:xfrm>
            <a:off x="2571736" y="242886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B</a:t>
            </a:r>
            <a:r>
              <a:rPr lang="en-US" altLang="zh-CN" sz="1400" dirty="0" smtClean="0"/>
              <a:t>anana</a:t>
            </a:r>
            <a:r>
              <a:rPr lang="en-US" sz="1400" dirty="0" smtClean="0"/>
              <a:t>Factory</a:t>
            </a:r>
            <a:endParaRPr lang="zh-CN" altLang="en-US" sz="1400" dirty="0" smtClean="0"/>
          </a:p>
        </p:txBody>
      </p:sp>
      <p:cxnSp>
        <p:nvCxnSpPr>
          <p:cNvPr id="34" name="肘形连接符 33"/>
          <p:cNvCxnSpPr>
            <a:stCxn id="26" idx="0"/>
            <a:endCxn id="20" idx="2"/>
          </p:cNvCxnSpPr>
          <p:nvPr/>
        </p:nvCxnSpPr>
        <p:spPr>
          <a:xfrm rot="5400000" flipH="1" flipV="1">
            <a:off x="1776518" y="1723888"/>
            <a:ext cx="500066" cy="909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0"/>
            <a:endCxn id="20" idx="2"/>
          </p:cNvCxnSpPr>
          <p:nvPr/>
        </p:nvCxnSpPr>
        <p:spPr>
          <a:xfrm rot="16200000" flipV="1">
            <a:off x="2598055" y="1812245"/>
            <a:ext cx="500066" cy="7331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4" idx="2"/>
            <a:endCxn id="26" idx="2"/>
          </p:cNvCxnSpPr>
          <p:nvPr/>
        </p:nvCxnSpPr>
        <p:spPr>
          <a:xfrm rot="5400000">
            <a:off x="3912573" y="373652"/>
            <a:ext cx="142876" cy="4824813"/>
          </a:xfrm>
          <a:prstGeom prst="bentConnector3">
            <a:avLst>
              <a:gd name="adj1" fmla="val 259999"/>
            </a:avLst>
          </a:prstGeom>
          <a:ln>
            <a:solidFill>
              <a:schemeClr val="accent5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5" idx="2"/>
            <a:endCxn id="28" idx="2"/>
          </p:cNvCxnSpPr>
          <p:nvPr/>
        </p:nvCxnSpPr>
        <p:spPr>
          <a:xfrm rot="5400000">
            <a:off x="5236923" y="692375"/>
            <a:ext cx="142876" cy="4187366"/>
          </a:xfrm>
          <a:prstGeom prst="bentConnector3">
            <a:avLst>
              <a:gd name="adj1" fmla="val 349823"/>
            </a:avLst>
          </a:prstGeom>
          <a:ln>
            <a:solidFill>
              <a:schemeClr val="accent4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77760" y="3857628"/>
            <a:ext cx="1038599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包装接口</a:t>
            </a:r>
            <a:r>
              <a:rPr lang="en-US" sz="1400" dirty="0" smtClean="0"/>
              <a:t>B</a:t>
            </a:r>
            <a:r>
              <a:rPr lang="en-US" altLang="zh-CN" sz="1400" dirty="0" smtClean="0"/>
              <a:t>ag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5857885" y="4714884"/>
            <a:ext cx="10660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苹果包装</a:t>
            </a:r>
            <a:r>
              <a:rPr lang="en-US" altLang="zh-CN" sz="1400" dirty="0" smtClean="0"/>
              <a:t>AppleBag</a:t>
            </a:r>
            <a:endParaRPr lang="zh-CN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7149264" y="4714884"/>
            <a:ext cx="10660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香蕉包装</a:t>
            </a:r>
            <a:r>
              <a:rPr lang="en-US" altLang="zh-CN" sz="1400" dirty="0" smtClean="0"/>
              <a:t>BananaBag</a:t>
            </a:r>
            <a:endParaRPr lang="zh-CN" altLang="en-US" sz="1400" dirty="0"/>
          </a:p>
        </p:txBody>
      </p:sp>
      <p:cxnSp>
        <p:nvCxnSpPr>
          <p:cNvPr id="57" name="肘形连接符 56"/>
          <p:cNvCxnSpPr>
            <a:stCxn id="55" idx="0"/>
            <a:endCxn id="53" idx="2"/>
          </p:cNvCxnSpPr>
          <p:nvPr/>
        </p:nvCxnSpPr>
        <p:spPr>
          <a:xfrm rot="5400000" flipH="1" flipV="1">
            <a:off x="6565396" y="4183220"/>
            <a:ext cx="357190" cy="7061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6" idx="0"/>
            <a:endCxn id="53" idx="2"/>
          </p:cNvCxnSpPr>
          <p:nvPr/>
        </p:nvCxnSpPr>
        <p:spPr>
          <a:xfrm rot="16200000" flipV="1">
            <a:off x="7211086" y="4243668"/>
            <a:ext cx="357190" cy="5852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357290" y="4000504"/>
            <a:ext cx="1962665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包装工厂接口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B</a:t>
            </a:r>
            <a:r>
              <a:rPr lang="en-US" altLang="zh-CN" sz="1400" dirty="0" smtClean="0"/>
              <a:t>ag</a:t>
            </a:r>
            <a:r>
              <a:rPr lang="en-US" sz="1400" dirty="0" smtClean="0"/>
              <a:t>Factory</a:t>
            </a:r>
            <a:endParaRPr lang="zh-CN" altLang="en-US" sz="1400" dirty="0" smtClean="0"/>
          </a:p>
        </p:txBody>
      </p:sp>
      <p:sp>
        <p:nvSpPr>
          <p:cNvPr id="60" name="矩形 59"/>
          <p:cNvSpPr/>
          <p:nvPr/>
        </p:nvSpPr>
        <p:spPr>
          <a:xfrm>
            <a:off x="785786" y="4929198"/>
            <a:ext cx="1500197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苹果包装工厂类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AppleB</a:t>
            </a:r>
            <a:r>
              <a:rPr lang="en-US" altLang="zh-CN" sz="1400" dirty="0" smtClean="0"/>
              <a:t>ag</a:t>
            </a:r>
            <a:r>
              <a:rPr lang="en-US" sz="1400" dirty="0" smtClean="0"/>
              <a:t>Factory</a:t>
            </a:r>
            <a:endParaRPr lang="zh-CN" altLang="en-US" sz="1400" dirty="0" smtClean="0"/>
          </a:p>
        </p:txBody>
      </p:sp>
      <p:sp>
        <p:nvSpPr>
          <p:cNvPr id="61" name="矩形 60"/>
          <p:cNvSpPr/>
          <p:nvPr/>
        </p:nvSpPr>
        <p:spPr>
          <a:xfrm>
            <a:off x="2428860" y="4929198"/>
            <a:ext cx="164307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香蕉包装工厂类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B</a:t>
            </a:r>
            <a:r>
              <a:rPr lang="en-US" altLang="zh-CN" sz="1400" dirty="0" smtClean="0"/>
              <a:t>ananaBag</a:t>
            </a:r>
            <a:r>
              <a:rPr lang="en-US" sz="1400" dirty="0" smtClean="0"/>
              <a:t>Factory</a:t>
            </a:r>
            <a:endParaRPr lang="zh-CN" altLang="en-US" sz="1400" dirty="0" smtClean="0"/>
          </a:p>
        </p:txBody>
      </p:sp>
      <p:cxnSp>
        <p:nvCxnSpPr>
          <p:cNvPr id="62" name="肘形连接符 61"/>
          <p:cNvCxnSpPr>
            <a:stCxn id="60" idx="0"/>
            <a:endCxn id="59" idx="2"/>
          </p:cNvCxnSpPr>
          <p:nvPr/>
        </p:nvCxnSpPr>
        <p:spPr>
          <a:xfrm rot="5400000" flipH="1" flipV="1">
            <a:off x="1687221" y="4277796"/>
            <a:ext cx="500066" cy="8027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1" idx="0"/>
            <a:endCxn id="59" idx="2"/>
          </p:cNvCxnSpPr>
          <p:nvPr/>
        </p:nvCxnSpPr>
        <p:spPr>
          <a:xfrm rot="16200000" flipV="1">
            <a:off x="2544477" y="4223278"/>
            <a:ext cx="500066" cy="911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5" idx="2"/>
            <a:endCxn id="60" idx="2"/>
          </p:cNvCxnSpPr>
          <p:nvPr/>
        </p:nvCxnSpPr>
        <p:spPr>
          <a:xfrm rot="5400000">
            <a:off x="3891966" y="2858870"/>
            <a:ext cx="142876" cy="4855037"/>
          </a:xfrm>
          <a:prstGeom prst="bentConnector3">
            <a:avLst>
              <a:gd name="adj1" fmla="val 259999"/>
            </a:avLst>
          </a:prstGeom>
          <a:ln>
            <a:solidFill>
              <a:schemeClr val="accent5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6" idx="2"/>
            <a:endCxn id="61" idx="2"/>
          </p:cNvCxnSpPr>
          <p:nvPr/>
        </p:nvCxnSpPr>
        <p:spPr>
          <a:xfrm rot="5400000">
            <a:off x="5394911" y="3070436"/>
            <a:ext cx="142876" cy="4431904"/>
          </a:xfrm>
          <a:prstGeom prst="bentConnector3">
            <a:avLst>
              <a:gd name="adj1" fmla="val 455916"/>
            </a:avLst>
          </a:prstGeom>
          <a:ln>
            <a:solidFill>
              <a:schemeClr val="accent4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429124" y="928670"/>
            <a:ext cx="1357322" cy="364333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产品族</a:t>
            </a:r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5074" y="928670"/>
            <a:ext cx="1357322" cy="364333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产品族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14612" y="928670"/>
            <a:ext cx="1071570" cy="364333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产品族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问题：产品与包装容易混乱</a:t>
            </a:r>
            <a:endParaRPr lang="en-US" altLang="zh-CN" sz="2800" b="1" dirty="0" smtClean="0"/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85786" y="2000240"/>
            <a:ext cx="1428760" cy="285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各种水果品种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85786" y="3643314"/>
            <a:ext cx="1428760" cy="28575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各种包装盒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500438"/>
            <a:ext cx="6254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000240"/>
            <a:ext cx="655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9307" y="3429000"/>
            <a:ext cx="107547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8049" y="1857364"/>
            <a:ext cx="71851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73819" y="1857364"/>
            <a:ext cx="76524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45257" y="3643314"/>
            <a:ext cx="1012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下箭头 33"/>
          <p:cNvSpPr/>
          <p:nvPr/>
        </p:nvSpPr>
        <p:spPr>
          <a:xfrm>
            <a:off x="3143240" y="2500306"/>
            <a:ext cx="214314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5059373" y="2643182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6631009" y="2714620"/>
            <a:ext cx="214314" cy="857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7158" y="4863124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产品按两个维度来划分：</a:t>
            </a:r>
            <a:endParaRPr lang="en-US" altLang="zh-CN" dirty="0" smtClean="0"/>
          </a:p>
          <a:p>
            <a:r>
              <a:rPr lang="zh-CN" altLang="en-US" dirty="0" smtClean="0"/>
              <a:t>按种系列分：水果和包装</a:t>
            </a:r>
            <a:endParaRPr lang="en-US" altLang="zh-CN" dirty="0" smtClean="0"/>
          </a:p>
          <a:p>
            <a:r>
              <a:rPr lang="zh-CN" altLang="en-US" dirty="0" smtClean="0"/>
              <a:t>按产品分：苹果与苹果包装、香蕉与香蕉包装、桔子与桔子包装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当使用苹果工厂时，返回苹果这一族的产品系列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1857364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苹果工厂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071670" y="2415138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10800000">
            <a:off x="2000232" y="1986509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57422" y="16278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请求苹果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1867" y="20564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返回苹果、包装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4214016" y="2985158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>
            <a:off x="3679027" y="3020876"/>
            <a:ext cx="78581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2531" y="2627968"/>
            <a:ext cx="400110" cy="810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请求香蕉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3413" y="2508541"/>
            <a:ext cx="400110" cy="1349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返回香蕉、包装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286381" y="1845222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5214943" y="2273851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2133" y="15563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请求桔子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7818" y="198502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返回桔子、包装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7422" y="348829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香蕉工厂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858016" y="1773784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桔子工厂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57818" y="3488296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西瓜工厂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0319" y="3702610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..........</a:t>
            </a:r>
            <a:endParaRPr lang="zh-CN" altLang="en-US" dirty="0"/>
          </a:p>
        </p:txBody>
      </p:sp>
      <p:pic>
        <p:nvPicPr>
          <p:cNvPr id="19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497102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2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抽象工厂模式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希望工厂能返回水果和对应的包装。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抽象工厂模式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当一个类别的产品还有多个系列区分时，为了按系列生产商品，使用抽象工厂区分。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5072074"/>
            <a:ext cx="72866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不同水果有不同包装规格，客户下单时，自动配出包装</a:t>
            </a:r>
            <a:endParaRPr lang="en-US" altLang="zh-CN" dirty="0" smtClean="0"/>
          </a:p>
          <a:p>
            <a:r>
              <a:rPr lang="en-US" altLang="zh-CN" sz="1200" dirty="0" smtClean="0"/>
              <a:t>-----</a:t>
            </a:r>
            <a:r>
              <a:rPr lang="zh-CN" altLang="en-US" sz="1200" dirty="0" smtClean="0"/>
              <a:t>生产苹果时：配置纸箱包装</a:t>
            </a:r>
            <a:endParaRPr lang="en-US" altLang="zh-CN" sz="1200" dirty="0" smtClean="0"/>
          </a:p>
          <a:p>
            <a:r>
              <a:rPr lang="en-US" altLang="zh-CN" sz="1200" dirty="0" smtClean="0"/>
              <a:t>-----</a:t>
            </a:r>
            <a:r>
              <a:rPr lang="zh-CN" altLang="en-US" sz="1200" dirty="0" smtClean="0"/>
              <a:t>生产香蕉时：配置竹箩包装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PS</a:t>
            </a:r>
            <a:r>
              <a:rPr lang="zh-CN" altLang="en-US" sz="1400" dirty="0" smtClean="0">
                <a:solidFill>
                  <a:srgbClr val="FF0000"/>
                </a:solidFill>
              </a:rPr>
              <a:t>：保证客户端始终只使用同一个产品族中的对象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14810" y="1571612"/>
            <a:ext cx="1038599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水果接口</a:t>
            </a:r>
            <a:r>
              <a:rPr lang="en-US" sz="1400" dirty="0" smtClean="0"/>
              <a:t>Fruit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3857620" y="2714620"/>
            <a:ext cx="79131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</a:t>
            </a:r>
            <a:r>
              <a:rPr lang="en-US" altLang="zh-CN" sz="1400" dirty="0" smtClean="0"/>
              <a:t>Apple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4863247" y="2714620"/>
            <a:ext cx="791313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</a:t>
            </a:r>
            <a:r>
              <a:rPr lang="en-US" altLang="zh-CN" sz="1400" dirty="0" smtClean="0"/>
              <a:t>Banana</a:t>
            </a:r>
            <a:endParaRPr lang="zh-CN" altLang="en-US" sz="1400" dirty="0"/>
          </a:p>
        </p:txBody>
      </p:sp>
      <p:cxnSp>
        <p:nvCxnSpPr>
          <p:cNvPr id="36" name="肘形连接符 35"/>
          <p:cNvCxnSpPr>
            <a:stCxn id="33" idx="0"/>
            <a:endCxn id="32" idx="2"/>
          </p:cNvCxnSpPr>
          <p:nvPr/>
        </p:nvCxnSpPr>
        <p:spPr>
          <a:xfrm rot="5400000" flipH="1" flipV="1">
            <a:off x="4172222" y="2152733"/>
            <a:ext cx="642942" cy="4808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4" idx="0"/>
            <a:endCxn id="32" idx="2"/>
          </p:cNvCxnSpPr>
          <p:nvPr/>
        </p:nvCxnSpPr>
        <p:spPr>
          <a:xfrm rot="16200000" flipV="1">
            <a:off x="4675036" y="2130752"/>
            <a:ext cx="642942" cy="5247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5786" y="1428736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工厂方法接口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A</a:t>
            </a:r>
            <a:r>
              <a:rPr lang="en-US" altLang="zh-CN" sz="1400" dirty="0" smtClean="0"/>
              <a:t>bstract</a:t>
            </a:r>
            <a:r>
              <a:rPr lang="en-US" sz="1400" dirty="0" smtClean="0"/>
              <a:t>Factory</a:t>
            </a:r>
            <a:endParaRPr lang="zh-CN" altLang="en-US" sz="1400" dirty="0" smtClean="0"/>
          </a:p>
        </p:txBody>
      </p:sp>
      <p:sp>
        <p:nvSpPr>
          <p:cNvPr id="40" name="矩形 39"/>
          <p:cNvSpPr/>
          <p:nvPr/>
        </p:nvSpPr>
        <p:spPr>
          <a:xfrm>
            <a:off x="785786" y="1857364"/>
            <a:ext cx="2071702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getFruit</a:t>
            </a:r>
            <a:r>
              <a:rPr lang="en-US" altLang="zh-CN" sz="1400" dirty="0" smtClean="0"/>
              <a:t>(); //</a:t>
            </a:r>
            <a:r>
              <a:rPr lang="zh-CN" altLang="en-US" sz="1400" dirty="0" smtClean="0"/>
              <a:t>生产水果</a:t>
            </a:r>
            <a:endParaRPr lang="en-US" altLang="zh-CN" sz="1400" dirty="0" smtClean="0"/>
          </a:p>
          <a:p>
            <a:r>
              <a:rPr lang="en-US" altLang="zh-CN" sz="1400" dirty="0" smtClean="0"/>
              <a:t>getBag();//</a:t>
            </a:r>
            <a:r>
              <a:rPr lang="zh-CN" altLang="en-US" sz="1400" dirty="0" smtClean="0"/>
              <a:t>配包装盒</a:t>
            </a:r>
            <a:endParaRPr lang="en-US" altLang="zh-CN" sz="1400" dirty="0" smtClean="0"/>
          </a:p>
          <a:p>
            <a:r>
              <a:rPr lang="en-US" altLang="zh-CN" sz="1400" dirty="0" smtClean="0"/>
              <a:t>getP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500034" y="285749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AppleFactory</a:t>
            </a:r>
            <a:endParaRPr lang="zh-CN" altLang="en-US" sz="1400" dirty="0" smtClean="0"/>
          </a:p>
        </p:txBody>
      </p:sp>
      <p:sp>
        <p:nvSpPr>
          <p:cNvPr id="42" name="矩形 41"/>
          <p:cNvSpPr/>
          <p:nvPr/>
        </p:nvSpPr>
        <p:spPr>
          <a:xfrm>
            <a:off x="500034" y="3286124"/>
            <a:ext cx="1357322" cy="428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getFruit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getBag(); 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2143108" y="2857496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香蕉工厂类</a:t>
            </a:r>
            <a:endParaRPr lang="en-US" altLang="zh-CN" sz="1400" dirty="0" smtClean="0"/>
          </a:p>
          <a:p>
            <a:pPr algn="ctr"/>
            <a:r>
              <a:rPr lang="en-US" sz="1400" dirty="0" smtClean="0"/>
              <a:t>AppleFactory</a:t>
            </a:r>
            <a:endParaRPr lang="zh-CN" altLang="en-US" sz="1400" dirty="0" smtClean="0"/>
          </a:p>
        </p:txBody>
      </p:sp>
      <p:sp>
        <p:nvSpPr>
          <p:cNvPr id="44" name="矩形 43"/>
          <p:cNvSpPr/>
          <p:nvPr/>
        </p:nvSpPr>
        <p:spPr>
          <a:xfrm>
            <a:off x="2143108" y="3286124"/>
            <a:ext cx="1357322" cy="428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getFruit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getBag(); </a:t>
            </a:r>
            <a:endParaRPr lang="zh-CN" altLang="en-US" sz="1400" dirty="0"/>
          </a:p>
        </p:txBody>
      </p:sp>
      <p:cxnSp>
        <p:nvCxnSpPr>
          <p:cNvPr id="48" name="肘形连接符 47"/>
          <p:cNvCxnSpPr>
            <a:stCxn id="41" idx="0"/>
            <a:endCxn id="40" idx="2"/>
          </p:cNvCxnSpPr>
          <p:nvPr/>
        </p:nvCxnSpPr>
        <p:spPr>
          <a:xfrm rot="5400000" flipH="1" flipV="1">
            <a:off x="1285852" y="2321711"/>
            <a:ext cx="428628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3" idx="0"/>
            <a:endCxn id="40" idx="2"/>
          </p:cNvCxnSpPr>
          <p:nvPr/>
        </p:nvCxnSpPr>
        <p:spPr>
          <a:xfrm rot="16200000" flipV="1">
            <a:off x="2107389" y="2143116"/>
            <a:ext cx="428628" cy="10001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3" idx="2"/>
            <a:endCxn id="42" idx="2"/>
          </p:cNvCxnSpPr>
          <p:nvPr/>
        </p:nvCxnSpPr>
        <p:spPr>
          <a:xfrm rot="5400000">
            <a:off x="2465953" y="1927428"/>
            <a:ext cx="500066" cy="3074582"/>
          </a:xfrm>
          <a:prstGeom prst="bentConnector3">
            <a:avLst>
              <a:gd name="adj1" fmla="val 14571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4" idx="2"/>
            <a:endCxn id="44" idx="2"/>
          </p:cNvCxnSpPr>
          <p:nvPr/>
        </p:nvCxnSpPr>
        <p:spPr>
          <a:xfrm rot="5400000">
            <a:off x="3790304" y="2246152"/>
            <a:ext cx="500066" cy="2437135"/>
          </a:xfrm>
          <a:prstGeom prst="bentConnector3">
            <a:avLst>
              <a:gd name="adj1" fmla="val 17743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929454" y="1643050"/>
            <a:ext cx="1038599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包装接口</a:t>
            </a:r>
            <a:r>
              <a:rPr lang="en-US" sz="1400" dirty="0" smtClean="0"/>
              <a:t>B</a:t>
            </a:r>
            <a:r>
              <a:rPr lang="en-US" altLang="zh-CN" sz="1400" dirty="0" smtClean="0"/>
              <a:t>ag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6429388" y="2786058"/>
            <a:ext cx="934189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苹果包装</a:t>
            </a:r>
            <a:r>
              <a:rPr lang="en-US" altLang="zh-CN" sz="1400" dirty="0" smtClean="0"/>
              <a:t>AppleBag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7577891" y="2786058"/>
            <a:ext cx="1066075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香蕉包装</a:t>
            </a:r>
            <a:r>
              <a:rPr lang="en-US" altLang="zh-CN" sz="1400" dirty="0" smtClean="0"/>
              <a:t>BananaBag</a:t>
            </a:r>
            <a:endParaRPr lang="zh-CN" altLang="en-US" sz="1400" dirty="0"/>
          </a:p>
        </p:txBody>
      </p:sp>
      <p:cxnSp>
        <p:nvCxnSpPr>
          <p:cNvPr id="64" name="肘形连接符 63"/>
          <p:cNvCxnSpPr>
            <a:stCxn id="62" idx="0"/>
            <a:endCxn id="61" idx="2"/>
          </p:cNvCxnSpPr>
          <p:nvPr/>
        </p:nvCxnSpPr>
        <p:spPr>
          <a:xfrm rot="5400000" flipH="1" flipV="1">
            <a:off x="6851147" y="2188452"/>
            <a:ext cx="642942" cy="5522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63" idx="0"/>
            <a:endCxn id="61" idx="2"/>
          </p:cNvCxnSpPr>
          <p:nvPr/>
        </p:nvCxnSpPr>
        <p:spPr>
          <a:xfrm rot="16200000" flipV="1">
            <a:off x="7458371" y="2133499"/>
            <a:ext cx="642942" cy="662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2" idx="2"/>
            <a:endCxn id="42" idx="2"/>
          </p:cNvCxnSpPr>
          <p:nvPr/>
        </p:nvCxnSpPr>
        <p:spPr>
          <a:xfrm rot="5400000">
            <a:off x="3823275" y="641544"/>
            <a:ext cx="428628" cy="5717788"/>
          </a:xfrm>
          <a:prstGeom prst="bentConnector3">
            <a:avLst>
              <a:gd name="adj1" fmla="val 264353"/>
            </a:avLst>
          </a:prstGeom>
          <a:ln>
            <a:solidFill>
              <a:schemeClr val="accent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3" idx="2"/>
            <a:endCxn id="44" idx="2"/>
          </p:cNvCxnSpPr>
          <p:nvPr/>
        </p:nvCxnSpPr>
        <p:spPr>
          <a:xfrm rot="5400000">
            <a:off x="5252035" y="855858"/>
            <a:ext cx="428628" cy="5289160"/>
          </a:xfrm>
          <a:prstGeom prst="bentConnector3">
            <a:avLst>
              <a:gd name="adj1" fmla="val 344896"/>
            </a:avLst>
          </a:prstGeom>
          <a:ln>
            <a:solidFill>
              <a:schemeClr val="accent2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492</Words>
  <PresentationFormat>全屏显示(4:3)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2018-10-31T07:45:53Z</dcterms:modified>
</cp:coreProperties>
</file>