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9" r:id="rId2"/>
    <p:sldId id="370" r:id="rId3"/>
    <p:sldId id="313" r:id="rId4"/>
    <p:sldId id="371" r:id="rId5"/>
    <p:sldId id="37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建造者模式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举行各类促销活动，来提升人气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1785918" y="1928802"/>
            <a:ext cx="239663" cy="1600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2071670" y="1785926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会员购买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071670" y="3429000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假日促销活动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57431"/>
            <a:ext cx="1581352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286124"/>
            <a:ext cx="625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8099" y="3214686"/>
            <a:ext cx="107547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3429000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71472" y="4500570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、套餐包含各类水果的组合，较复杂（套餐后续会越来越复杂）。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、套餐的创建步骤基本固定，设置价格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设置折扣</a:t>
            </a:r>
            <a:r>
              <a:rPr lang="en-US" altLang="zh-CN" dirty="0" smtClean="0"/>
              <a:t>/</a:t>
            </a:r>
            <a:r>
              <a:rPr lang="zh-CN" altLang="en-US" dirty="0" smtClean="0"/>
              <a:t>得到结算价。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、会不断推出新的套餐。</a:t>
            </a:r>
            <a:endParaRPr lang="en-US" altLang="zh-CN" dirty="0" smtClean="0"/>
          </a:p>
        </p:txBody>
      </p:sp>
      <p:sp>
        <p:nvSpPr>
          <p:cNvPr id="24" name="加号 23"/>
          <p:cNvSpPr/>
          <p:nvPr/>
        </p:nvSpPr>
        <p:spPr>
          <a:xfrm>
            <a:off x="4143372" y="3429000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加号 25"/>
          <p:cNvSpPr/>
          <p:nvPr/>
        </p:nvSpPr>
        <p:spPr>
          <a:xfrm>
            <a:off x="5715008" y="3500438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于号 26"/>
          <p:cNvSpPr/>
          <p:nvPr/>
        </p:nvSpPr>
        <p:spPr>
          <a:xfrm>
            <a:off x="7143768" y="3571876"/>
            <a:ext cx="428628" cy="2857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3834" y="3300418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643050"/>
            <a:ext cx="625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6661" y="1571612"/>
            <a:ext cx="107547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1785926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加号 37"/>
          <p:cNvSpPr/>
          <p:nvPr/>
        </p:nvSpPr>
        <p:spPr>
          <a:xfrm>
            <a:off x="4071934" y="1785926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5643570" y="1857364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于号 39"/>
          <p:cNvSpPr/>
          <p:nvPr/>
        </p:nvSpPr>
        <p:spPr>
          <a:xfrm>
            <a:off x="7072330" y="1928802"/>
            <a:ext cx="428628" cy="28575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72396" y="1657344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减</a:t>
            </a:r>
            <a:r>
              <a:rPr lang="en-US" altLang="zh-CN" dirty="0" smtClean="0"/>
              <a:t>15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7158" y="1714488"/>
            <a:ext cx="7929618" cy="1285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套餐创建步骤：</a:t>
            </a: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建造者模式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创建一个促销套餐的业务流程。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20" y="5072074"/>
            <a:ext cx="7286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、所有套餐都有这四个步骤。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、套餐会不断增加丰富。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、订单在结算套餐时，算法与具体套餐无关。</a:t>
            </a:r>
            <a:endParaRPr lang="en-US" altLang="zh-CN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、会员套餐与假日套餐的配置，交给专业人员（老员工）来做。</a:t>
            </a: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2571736" y="2143116"/>
            <a:ext cx="1000132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设置香蕉价格</a:t>
            </a:r>
          </a:p>
        </p:txBody>
      </p:sp>
      <p:sp>
        <p:nvSpPr>
          <p:cNvPr id="20" name="矩形 19"/>
          <p:cNvSpPr/>
          <p:nvPr/>
        </p:nvSpPr>
        <p:spPr>
          <a:xfrm>
            <a:off x="714348" y="2143116"/>
            <a:ext cx="1000132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设置苹果价格</a:t>
            </a:r>
          </a:p>
        </p:txBody>
      </p:sp>
      <p:cxnSp>
        <p:nvCxnSpPr>
          <p:cNvPr id="34" name="直接箭头连接符 33"/>
          <p:cNvCxnSpPr>
            <a:stCxn id="20" idx="3"/>
            <a:endCxn id="18" idx="1"/>
          </p:cNvCxnSpPr>
          <p:nvPr/>
        </p:nvCxnSpPr>
        <p:spPr>
          <a:xfrm>
            <a:off x="1714480" y="2357430"/>
            <a:ext cx="857256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72000" y="2143116"/>
            <a:ext cx="1000132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设置桔子价格</a:t>
            </a:r>
          </a:p>
        </p:txBody>
      </p:sp>
      <p:cxnSp>
        <p:nvCxnSpPr>
          <p:cNvPr id="33" name="直接箭头连接符 32"/>
          <p:cNvCxnSpPr>
            <a:stCxn id="18" idx="3"/>
            <a:endCxn id="32" idx="1"/>
          </p:cNvCxnSpPr>
          <p:nvPr/>
        </p:nvCxnSpPr>
        <p:spPr>
          <a:xfrm>
            <a:off x="3571868" y="2357430"/>
            <a:ext cx="1000132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500826" y="2143116"/>
            <a:ext cx="1000132" cy="4286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设置折扣价格</a:t>
            </a:r>
          </a:p>
        </p:txBody>
      </p:sp>
      <p:cxnSp>
        <p:nvCxnSpPr>
          <p:cNvPr id="42" name="直接箭头连接符 41"/>
          <p:cNvCxnSpPr>
            <a:stCxn id="32" idx="3"/>
            <a:endCxn id="41" idx="1"/>
          </p:cNvCxnSpPr>
          <p:nvPr/>
        </p:nvCxnSpPr>
        <p:spPr>
          <a:xfrm>
            <a:off x="5572132" y="2357430"/>
            <a:ext cx="928694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85786" y="3857628"/>
            <a:ext cx="9144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客户订单</a:t>
            </a:r>
            <a:endParaRPr lang="zh-CN" altLang="en-US" dirty="0"/>
          </a:p>
        </p:txBody>
      </p:sp>
      <p:sp>
        <p:nvSpPr>
          <p:cNvPr id="21" name="上箭头 20"/>
          <p:cNvSpPr/>
          <p:nvPr/>
        </p:nvSpPr>
        <p:spPr>
          <a:xfrm>
            <a:off x="1214414" y="2571744"/>
            <a:ext cx="71438" cy="1214446"/>
          </a:xfrm>
          <a:prstGeom prst="up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500826" y="3857628"/>
            <a:ext cx="9144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结算发货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6929454" y="2643182"/>
            <a:ext cx="45719" cy="1143008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建造者模式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当建造对象比较复杂时，。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20" y="150017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场景：水果店推出水果套餐，老顾客优惠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元，节假日套餐优惠</a:t>
            </a:r>
            <a:r>
              <a:rPr lang="en-US" altLang="zh-CN" dirty="0" smtClean="0"/>
              <a:t>15</a:t>
            </a:r>
            <a:r>
              <a:rPr lang="zh-CN" altLang="en-US" dirty="0" smtClean="0"/>
              <a:t>元</a:t>
            </a:r>
            <a:endParaRPr lang="en-US" altLang="zh-CN" sz="16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429388" y="20716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水果套餐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FruitMeal</a:t>
            </a:r>
            <a:endParaRPr lang="zh-CN" altLang="en-US" sz="1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6429388" y="2500306"/>
            <a:ext cx="1928826" cy="10715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Apple </a:t>
            </a:r>
            <a:r>
              <a:rPr lang="en-US" sz="1400" b="1" dirty="0" smtClean="0"/>
              <a:t>apple</a:t>
            </a:r>
            <a:r>
              <a:rPr lang="en-US" sz="1400" dirty="0" smtClean="0"/>
              <a:t>;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苹果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Banana </a:t>
            </a:r>
            <a:r>
              <a:rPr lang="en-US" altLang="zh-CN" sz="1400" dirty="0" smtClean="0"/>
              <a:t>b</a:t>
            </a:r>
            <a:r>
              <a:rPr lang="en-US" sz="1400" b="1" dirty="0" smtClean="0"/>
              <a:t>anana</a:t>
            </a:r>
            <a:r>
              <a:rPr lang="en-US" sz="1400" dirty="0" smtClean="0"/>
              <a:t>;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香蕉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Orange </a:t>
            </a:r>
            <a:r>
              <a:rPr lang="en-US" sz="1400" b="1" dirty="0" smtClean="0"/>
              <a:t>orange</a:t>
            </a:r>
            <a:r>
              <a:rPr lang="en-US" sz="1400" dirty="0" smtClean="0"/>
              <a:t>;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桔子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b="1" dirty="0" smtClean="0"/>
              <a:t>int discount</a:t>
            </a:r>
            <a:r>
              <a:rPr lang="en-US" sz="1400" dirty="0" smtClean="0"/>
              <a:t>;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优惠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571868" y="2071678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Builder</a:t>
            </a:r>
            <a:r>
              <a:rPr lang="zh-CN" altLang="en-US" sz="1400" dirty="0" smtClean="0"/>
              <a:t>接口</a:t>
            </a:r>
          </a:p>
        </p:txBody>
      </p:sp>
      <p:sp>
        <p:nvSpPr>
          <p:cNvPr id="21" name="矩形 20"/>
          <p:cNvSpPr/>
          <p:nvPr/>
        </p:nvSpPr>
        <p:spPr>
          <a:xfrm>
            <a:off x="3571868" y="2500306"/>
            <a:ext cx="1928826" cy="10715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buildApple(</a:t>
            </a:r>
            <a:r>
              <a:rPr lang="en-US" sz="1400" b="1" dirty="0" smtClean="0"/>
              <a:t>int </a:t>
            </a:r>
            <a:r>
              <a:rPr lang="en-US" sz="1400" dirty="0" smtClean="0"/>
              <a:t>price);</a:t>
            </a:r>
            <a:br>
              <a:rPr lang="en-US" sz="1400" dirty="0" smtClean="0"/>
            </a:br>
            <a:r>
              <a:rPr lang="en-US" sz="1400" dirty="0" smtClean="0"/>
              <a:t>buildBanana(</a:t>
            </a:r>
            <a:r>
              <a:rPr lang="en-US" sz="1400" b="1" dirty="0" smtClean="0"/>
              <a:t>int </a:t>
            </a:r>
            <a:r>
              <a:rPr lang="en-US" sz="1400" dirty="0" smtClean="0"/>
              <a:t>price);</a:t>
            </a:r>
            <a:br>
              <a:rPr lang="en-US" sz="1400" dirty="0" smtClean="0"/>
            </a:br>
            <a:r>
              <a:rPr lang="en-US" sz="1400" dirty="0" smtClean="0"/>
              <a:t>buildOrange(</a:t>
            </a:r>
            <a:r>
              <a:rPr lang="en-US" sz="1400" b="1" dirty="0" smtClean="0"/>
              <a:t>int </a:t>
            </a:r>
            <a:r>
              <a:rPr lang="en-US" sz="1400" dirty="0" smtClean="0"/>
              <a:t>price);</a:t>
            </a:r>
            <a:br>
              <a:rPr lang="en-US" sz="1400" dirty="0" smtClean="0"/>
            </a:br>
            <a:r>
              <a:rPr lang="en-US" sz="1400" dirty="0" smtClean="0"/>
              <a:t>getFruitMeal();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286116" y="4500570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HolidayBuilder</a:t>
            </a:r>
            <a:endParaRPr lang="zh-CN" altLang="en-US" sz="1400" dirty="0" smtClean="0"/>
          </a:p>
        </p:txBody>
      </p:sp>
      <p:sp>
        <p:nvSpPr>
          <p:cNvPr id="23" name="矩形 22"/>
          <p:cNvSpPr/>
          <p:nvPr/>
        </p:nvSpPr>
        <p:spPr>
          <a:xfrm>
            <a:off x="5643570" y="4500570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OldCustomerBuilder</a:t>
            </a:r>
            <a:endParaRPr lang="zh-CN" altLang="en-US" sz="1400" dirty="0" smtClean="0"/>
          </a:p>
        </p:txBody>
      </p:sp>
      <p:cxnSp>
        <p:nvCxnSpPr>
          <p:cNvPr id="25" name="肘形连接符 24"/>
          <p:cNvCxnSpPr>
            <a:stCxn id="22" idx="0"/>
            <a:endCxn id="21" idx="2"/>
          </p:cNvCxnSpPr>
          <p:nvPr/>
        </p:nvCxnSpPr>
        <p:spPr>
          <a:xfrm rot="5400000" flipH="1" flipV="1">
            <a:off x="3875479" y="3839769"/>
            <a:ext cx="928694" cy="3929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3" idx="0"/>
            <a:endCxn id="21" idx="2"/>
          </p:cNvCxnSpPr>
          <p:nvPr/>
        </p:nvCxnSpPr>
        <p:spPr>
          <a:xfrm rot="16200000" flipV="1">
            <a:off x="5054207" y="3053950"/>
            <a:ext cx="928694" cy="1964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86116" y="4929198"/>
            <a:ext cx="1714512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......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5643570" y="4929198"/>
            <a:ext cx="1714512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......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20" idx="3"/>
            <a:endCxn id="18" idx="1"/>
          </p:cNvCxnSpPr>
          <p:nvPr/>
        </p:nvCxnSpPr>
        <p:spPr>
          <a:xfrm>
            <a:off x="5500694" y="2285992"/>
            <a:ext cx="928694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28596" y="2000240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FruitMealController</a:t>
            </a:r>
          </a:p>
          <a:p>
            <a:pPr algn="ctr"/>
            <a:r>
              <a:rPr lang="zh-CN" altLang="en-US" sz="1400" dirty="0" smtClean="0"/>
              <a:t>导演</a:t>
            </a:r>
          </a:p>
        </p:txBody>
      </p:sp>
      <p:sp>
        <p:nvSpPr>
          <p:cNvPr id="36" name="矩形 35"/>
          <p:cNvSpPr/>
          <p:nvPr/>
        </p:nvSpPr>
        <p:spPr>
          <a:xfrm>
            <a:off x="428596" y="2571744"/>
            <a:ext cx="2286016" cy="22145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/>
              <a:t>Builder builder = new OldCustomerBuilder();</a:t>
            </a:r>
          </a:p>
          <a:p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smtClean="0"/>
              <a:t>        </a:t>
            </a:r>
            <a:r>
              <a:rPr lang="en-US" sz="1400" dirty="0" smtClean="0"/>
              <a:t>builder.buildApple(100);</a:t>
            </a:r>
            <a:br>
              <a:rPr lang="en-US" sz="1400" dirty="0" smtClean="0"/>
            </a:br>
            <a:r>
              <a:rPr lang="en-US" sz="1400" dirty="0" smtClean="0"/>
              <a:t>        builder.buildBanana(80);</a:t>
            </a:r>
            <a:br>
              <a:rPr lang="en-US" sz="1400" dirty="0" smtClean="0"/>
            </a:br>
            <a:r>
              <a:rPr lang="en-US" sz="1400" dirty="0" smtClean="0"/>
              <a:t>        builder.buildOrange(50);</a:t>
            </a:r>
            <a:br>
              <a:rPr lang="en-US" sz="1400" dirty="0" smtClean="0"/>
            </a:br>
            <a:r>
              <a:rPr lang="en-US" sz="1400" dirty="0" smtClean="0"/>
              <a:t>        FruitMeal fruitMeal = builder.getFruitMeal();</a:t>
            </a:r>
            <a:br>
              <a:rPr lang="en-US" sz="1400" dirty="0" smtClean="0"/>
            </a:br>
            <a:r>
              <a:rPr lang="en-US" sz="1400" dirty="0" smtClean="0"/>
              <a:t>....</a:t>
            </a:r>
            <a:r>
              <a:rPr lang="zh-CN" altLang="en-US" sz="1400" dirty="0" smtClean="0"/>
              <a:t>业务代码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35" idx="3"/>
            <a:endCxn id="20" idx="1"/>
          </p:cNvCxnSpPr>
          <p:nvPr/>
        </p:nvCxnSpPr>
        <p:spPr>
          <a:xfrm>
            <a:off x="2714612" y="2285992"/>
            <a:ext cx="857256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2071670" y="4000504"/>
            <a:ext cx="592935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071670" y="1000108"/>
            <a:ext cx="5929354" cy="18573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38207" y="4071942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水果接口</a:t>
            </a:r>
            <a:r>
              <a:rPr lang="en-US" sz="1400" dirty="0" smtClean="0"/>
              <a:t>Fruit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6423893" y="5715016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</a:t>
            </a:r>
            <a:r>
              <a:rPr lang="en-US" altLang="zh-CN" sz="1400" dirty="0" smtClean="0"/>
              <a:t>Apple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7429520" y="5715016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</a:t>
            </a:r>
            <a:r>
              <a:rPr lang="en-US" altLang="zh-CN" sz="1400" dirty="0" smtClean="0"/>
              <a:t>Banana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3" idx="0"/>
            <a:endCxn id="2" idx="2"/>
          </p:cNvCxnSpPr>
          <p:nvPr/>
        </p:nvCxnSpPr>
        <p:spPr>
          <a:xfrm rot="5400000" flipH="1" flipV="1">
            <a:off x="6417024" y="4974534"/>
            <a:ext cx="1143008" cy="3379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0"/>
            <a:endCxn id="2" idx="2"/>
          </p:cNvCxnSpPr>
          <p:nvPr/>
        </p:nvCxnSpPr>
        <p:spPr>
          <a:xfrm rot="16200000" flipV="1">
            <a:off x="6919838" y="4809677"/>
            <a:ext cx="1143008" cy="667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37810" y="4071942"/>
            <a:ext cx="1744591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工厂方法接口</a:t>
            </a:r>
            <a:endParaRPr lang="en-US" altLang="zh-CN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2637679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4714876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cxnSp>
        <p:nvCxnSpPr>
          <p:cNvPr id="17" name="肘形连接符 16"/>
          <p:cNvCxnSpPr>
            <a:stCxn id="11" idx="0"/>
            <a:endCxn id="9" idx="2"/>
          </p:cNvCxnSpPr>
          <p:nvPr/>
        </p:nvCxnSpPr>
        <p:spPr>
          <a:xfrm rot="5400000" flipH="1" flipV="1">
            <a:off x="3645330" y="4064423"/>
            <a:ext cx="428628" cy="1300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0"/>
            <a:endCxn id="9" idx="2"/>
          </p:cNvCxnSpPr>
          <p:nvPr/>
        </p:nvCxnSpPr>
        <p:spPr>
          <a:xfrm rot="16200000" flipV="1">
            <a:off x="4683929" y="4326747"/>
            <a:ext cx="428628" cy="7762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2" idx="1"/>
          </p:cNvCxnSpPr>
          <p:nvPr/>
        </p:nvCxnSpPr>
        <p:spPr>
          <a:xfrm>
            <a:off x="5382401" y="4286256"/>
            <a:ext cx="1255806" cy="357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527483" y="1214422"/>
            <a:ext cx="1687723" cy="4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水果套餐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FruitMeal</a:t>
            </a:r>
            <a:endParaRPr lang="zh-CN" altLang="en-US" sz="14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027153" y="1214422"/>
            <a:ext cx="1687723" cy="4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Builder</a:t>
            </a:r>
            <a:r>
              <a:rPr lang="zh-CN" altLang="en-US" sz="1400" dirty="0" smtClean="0"/>
              <a:t>接口</a:t>
            </a:r>
          </a:p>
        </p:txBody>
      </p:sp>
      <p:sp>
        <p:nvSpPr>
          <p:cNvPr id="48" name="矩形 47"/>
          <p:cNvSpPr/>
          <p:nvPr/>
        </p:nvSpPr>
        <p:spPr>
          <a:xfrm>
            <a:off x="2241335" y="2357430"/>
            <a:ext cx="1500198" cy="4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HolidayBuilder</a:t>
            </a:r>
            <a:endParaRPr lang="zh-CN" altLang="en-US" sz="1400" dirty="0" smtClean="0"/>
          </a:p>
        </p:txBody>
      </p:sp>
      <p:sp>
        <p:nvSpPr>
          <p:cNvPr id="49" name="矩形 48"/>
          <p:cNvSpPr/>
          <p:nvPr/>
        </p:nvSpPr>
        <p:spPr>
          <a:xfrm>
            <a:off x="3955847" y="2357430"/>
            <a:ext cx="1714512" cy="4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OldCustomerBuilder</a:t>
            </a:r>
            <a:endParaRPr lang="zh-CN" altLang="en-US" sz="1400" dirty="0" smtClean="0"/>
          </a:p>
        </p:txBody>
      </p:sp>
      <p:cxnSp>
        <p:nvCxnSpPr>
          <p:cNvPr id="50" name="肘形连接符 49"/>
          <p:cNvCxnSpPr>
            <a:stCxn id="48" idx="0"/>
            <a:endCxn id="46" idx="2"/>
          </p:cNvCxnSpPr>
          <p:nvPr/>
        </p:nvCxnSpPr>
        <p:spPr>
          <a:xfrm rot="5400000" flipH="1" flipV="1">
            <a:off x="3074034" y="1560450"/>
            <a:ext cx="714381" cy="87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9" idx="0"/>
            <a:endCxn id="46" idx="2"/>
          </p:cNvCxnSpPr>
          <p:nvPr/>
        </p:nvCxnSpPr>
        <p:spPr>
          <a:xfrm rot="16200000" flipV="1">
            <a:off x="3984869" y="1529196"/>
            <a:ext cx="714381" cy="94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3"/>
            <a:endCxn id="44" idx="1"/>
          </p:cNvCxnSpPr>
          <p:nvPr/>
        </p:nvCxnSpPr>
        <p:spPr>
          <a:xfrm>
            <a:off x="4714876" y="1428736"/>
            <a:ext cx="812607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14282" y="1142984"/>
            <a:ext cx="1643074" cy="57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FruitMealController</a:t>
            </a:r>
            <a:endParaRPr lang="zh-CN" altLang="en-US" sz="1400" dirty="0" smtClean="0"/>
          </a:p>
        </p:txBody>
      </p:sp>
      <p:cxnSp>
        <p:nvCxnSpPr>
          <p:cNvPr id="57" name="直接箭头连接符 56"/>
          <p:cNvCxnSpPr>
            <a:stCxn id="55" idx="3"/>
            <a:endCxn id="46" idx="1"/>
          </p:cNvCxnSpPr>
          <p:nvPr/>
        </p:nvCxnSpPr>
        <p:spPr>
          <a:xfrm>
            <a:off x="1857356" y="1428736"/>
            <a:ext cx="1169797" cy="15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5720" y="35716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建造者模式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" pitchFamily="2" charset="2"/>
              </a:rPr>
              <a:t>异同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800" b="1" dirty="0" smtClean="0">
                <a:sym typeface="Wingdings" pitchFamily="2" charset="2"/>
              </a:rPr>
              <a:t>工厂方法模式</a:t>
            </a:r>
            <a:endParaRPr lang="en-US" altLang="zh-CN" sz="2800" b="1" dirty="0" smtClean="0"/>
          </a:p>
        </p:txBody>
      </p:sp>
      <p:sp>
        <p:nvSpPr>
          <p:cNvPr id="70" name="上下箭头 69"/>
          <p:cNvSpPr/>
          <p:nvPr/>
        </p:nvSpPr>
        <p:spPr>
          <a:xfrm>
            <a:off x="3786182" y="2857496"/>
            <a:ext cx="484632" cy="114300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上下箭头 70"/>
          <p:cNvSpPr/>
          <p:nvPr/>
        </p:nvSpPr>
        <p:spPr>
          <a:xfrm>
            <a:off x="4429124" y="2857496"/>
            <a:ext cx="484632" cy="114300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375</Words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2018-10-31T07:46:27Z</dcterms:modified>
</cp:coreProperties>
</file>