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0" r:id="rId2"/>
    <p:sldId id="445" r:id="rId3"/>
    <p:sldId id="376" r:id="rId4"/>
    <p:sldId id="393" r:id="rId5"/>
    <p:sldId id="392" r:id="rId6"/>
    <p:sldId id="394" r:id="rId7"/>
    <p:sldId id="37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水果店开起来后，每时每刻多少人在店里？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4214818"/>
            <a:ext cx="7286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1</a:t>
            </a:r>
            <a:r>
              <a:rPr lang="zh-CN" altLang="en-US" dirty="0" smtClean="0"/>
              <a:t>、由店里员工来轮流兼任统计工作。</a:t>
            </a:r>
          </a:p>
          <a:p>
            <a:pPr latinLnBrk="1"/>
            <a:r>
              <a:rPr lang="en-US" altLang="zh-CN" dirty="0" smtClean="0"/>
              <a:t>2</a:t>
            </a:r>
            <a:r>
              <a:rPr lang="zh-CN" altLang="en-US" dirty="0" smtClean="0"/>
              <a:t>、大门里每进入一个顾客，小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在帐本上加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pPr latinLnBrk="1"/>
            <a:r>
              <a:rPr lang="en-US" altLang="zh-CN" dirty="0" smtClean="0"/>
              <a:t>3</a:t>
            </a:r>
            <a:r>
              <a:rPr lang="zh-CN" altLang="en-US" dirty="0" smtClean="0"/>
              <a:t>、大门每出去一位顾客，小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在帐本上减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atinLnBrk="1"/>
            <a:r>
              <a:rPr lang="zh-CN" altLang="en-US" dirty="0" smtClean="0">
                <a:solidFill>
                  <a:srgbClr val="FF0000"/>
                </a:solidFill>
              </a:rPr>
              <a:t>统计不准，经常出现员工记录多个帐本。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85926"/>
            <a:ext cx="173786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左大括号 16"/>
          <p:cNvSpPr/>
          <p:nvPr/>
        </p:nvSpPr>
        <p:spPr>
          <a:xfrm>
            <a:off x="5500694" y="1643049"/>
            <a:ext cx="239663" cy="16006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908" y="2000241"/>
            <a:ext cx="2213894" cy="10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右大括号 19"/>
          <p:cNvSpPr/>
          <p:nvPr/>
        </p:nvSpPr>
        <p:spPr>
          <a:xfrm>
            <a:off x="7715272" y="1571612"/>
            <a:ext cx="285752" cy="17145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3214678" y="2071678"/>
            <a:ext cx="2071702" cy="714380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多少人在线？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2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折角形 39"/>
          <p:cNvSpPr/>
          <p:nvPr/>
        </p:nvSpPr>
        <p:spPr>
          <a:xfrm>
            <a:off x="2285984" y="3786190"/>
            <a:ext cx="1143008" cy="985838"/>
          </a:xfrm>
          <a:prstGeom prst="foldedCorne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单例模式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保证帐本有且仅有一个。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85984" y="3786190"/>
            <a:ext cx="114300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加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1/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减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1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85852" y="514351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饿汉式</a:t>
            </a:r>
            <a:r>
              <a:rPr lang="zh-CN" altLang="en-US" dirty="0" smtClean="0"/>
              <a:t>：开门营业时，就创建帐本，保持仅有一个。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500298" y="1643050"/>
            <a:ext cx="3357586" cy="207170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水果店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左右箭头 32"/>
          <p:cNvSpPr/>
          <p:nvPr/>
        </p:nvSpPr>
        <p:spPr>
          <a:xfrm>
            <a:off x="2071670" y="2357430"/>
            <a:ext cx="1000132" cy="71438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28728" y="2571744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00298" y="44291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帐本</a:t>
            </a:r>
            <a:endParaRPr lang="zh-CN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2571736" y="2928934"/>
            <a:ext cx="214314" cy="857256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/>
          <p:cNvSpPr/>
          <p:nvPr/>
        </p:nvSpPr>
        <p:spPr>
          <a:xfrm>
            <a:off x="3286116" y="1928802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/>
          <p:cNvSpPr/>
          <p:nvPr/>
        </p:nvSpPr>
        <p:spPr>
          <a:xfrm>
            <a:off x="3929058" y="1785926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4643438" y="1928802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5286380" y="2357430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5143504" y="2786058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笑脸 54"/>
          <p:cNvSpPr/>
          <p:nvPr/>
        </p:nvSpPr>
        <p:spPr>
          <a:xfrm>
            <a:off x="4572000" y="2500306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笑脸 55"/>
          <p:cNvSpPr/>
          <p:nvPr/>
        </p:nvSpPr>
        <p:spPr>
          <a:xfrm>
            <a:off x="2928926" y="3000372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笑脸 56"/>
          <p:cNvSpPr/>
          <p:nvPr/>
        </p:nvSpPr>
        <p:spPr>
          <a:xfrm>
            <a:off x="3071802" y="2500306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笑脸 57"/>
          <p:cNvSpPr/>
          <p:nvPr/>
        </p:nvSpPr>
        <p:spPr>
          <a:xfrm>
            <a:off x="3857620" y="2571744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笑脸 58"/>
          <p:cNvSpPr/>
          <p:nvPr/>
        </p:nvSpPr>
        <p:spPr>
          <a:xfrm>
            <a:off x="1500166" y="2500306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单例模式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饿汉式。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442913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1</a:t>
            </a:r>
            <a:r>
              <a:rPr lang="zh-CN" altLang="en-US" dirty="0" smtClean="0"/>
              <a:t>、在静态变量里，直接初始化实例。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00232" y="1714488"/>
            <a:ext cx="49292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zh-CN" altLang="en-US" dirty="0" smtClean="0"/>
              <a:t>单例类</a:t>
            </a:r>
            <a:r>
              <a:rPr lang="en-US" dirty="0" smtClean="0"/>
              <a:t>&gt; SessionCount</a:t>
            </a:r>
            <a:endParaRPr lang="zh-CN" altLang="en-US" dirty="0" smtClean="0"/>
          </a:p>
        </p:txBody>
      </p:sp>
      <p:sp>
        <p:nvSpPr>
          <p:cNvPr id="15" name="矩形 14"/>
          <p:cNvSpPr/>
          <p:nvPr/>
        </p:nvSpPr>
        <p:spPr>
          <a:xfrm>
            <a:off x="2000232" y="2214554"/>
            <a:ext cx="4929222" cy="5715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static </a:t>
            </a:r>
            <a:r>
              <a:rPr lang="en-US" dirty="0" smtClean="0"/>
              <a:t>SessionCount instance = </a:t>
            </a:r>
            <a:r>
              <a:rPr lang="en-US" b="1" dirty="0" smtClean="0"/>
              <a:t>new </a:t>
            </a:r>
            <a:r>
              <a:rPr lang="en-US" dirty="0" smtClean="0"/>
              <a:t>SingleObject();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00232" y="2786058"/>
            <a:ext cx="4929222" cy="5715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static </a:t>
            </a:r>
            <a:r>
              <a:rPr lang="en-US" dirty="0" smtClean="0"/>
              <a:t>SessionCount getInstance()</a:t>
            </a:r>
            <a:endParaRPr lang="zh-CN" altLang="en-US" dirty="0"/>
          </a:p>
        </p:txBody>
      </p:sp>
      <p:cxnSp>
        <p:nvCxnSpPr>
          <p:cNvPr id="18" name="形状 17"/>
          <p:cNvCxnSpPr>
            <a:stCxn id="16" idx="2"/>
            <a:endCxn id="15" idx="3"/>
          </p:cNvCxnSpPr>
          <p:nvPr/>
        </p:nvCxnSpPr>
        <p:spPr>
          <a:xfrm rot="5400000" flipH="1" flipV="1">
            <a:off x="5268520" y="1696628"/>
            <a:ext cx="857256" cy="2464611"/>
          </a:xfrm>
          <a:prstGeom prst="bentConnector4">
            <a:avLst>
              <a:gd name="adj1" fmla="val -56054"/>
              <a:gd name="adj2" fmla="val 12934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7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折角形 39"/>
          <p:cNvSpPr/>
          <p:nvPr/>
        </p:nvSpPr>
        <p:spPr>
          <a:xfrm>
            <a:off x="2285984" y="3786190"/>
            <a:ext cx="1143008" cy="985838"/>
          </a:xfrm>
          <a:prstGeom prst="foldedCorner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zh-CN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单例模式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保证帐本有且仅有一个。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85984" y="3786190"/>
            <a:ext cx="1143008" cy="642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加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1/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减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1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85852" y="5143512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懒汉式</a:t>
            </a:r>
            <a:r>
              <a:rPr lang="zh-CN" altLang="en-US" dirty="0" smtClean="0"/>
              <a:t>：第一位顾客登门时创建帐本，保持仅有一个。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500298" y="1643050"/>
            <a:ext cx="3357586" cy="207170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水果店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左右箭头 32"/>
          <p:cNvSpPr/>
          <p:nvPr/>
        </p:nvSpPr>
        <p:spPr>
          <a:xfrm>
            <a:off x="2071670" y="2357430"/>
            <a:ext cx="1000132" cy="71438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28728" y="2571744"/>
            <a:ext cx="164307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500298" y="44291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帐本</a:t>
            </a:r>
            <a:endParaRPr lang="zh-CN" alt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2571736" y="2928934"/>
            <a:ext cx="214314" cy="857256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/>
          <p:cNvSpPr/>
          <p:nvPr/>
        </p:nvSpPr>
        <p:spPr>
          <a:xfrm>
            <a:off x="3286116" y="1928802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/>
          <p:cNvSpPr/>
          <p:nvPr/>
        </p:nvSpPr>
        <p:spPr>
          <a:xfrm>
            <a:off x="3929058" y="1785926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4643438" y="1928802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5286380" y="2357430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笑脸 53"/>
          <p:cNvSpPr/>
          <p:nvPr/>
        </p:nvSpPr>
        <p:spPr>
          <a:xfrm>
            <a:off x="5143504" y="2786058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笑脸 54"/>
          <p:cNvSpPr/>
          <p:nvPr/>
        </p:nvSpPr>
        <p:spPr>
          <a:xfrm>
            <a:off x="4572000" y="2500306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笑脸 55"/>
          <p:cNvSpPr/>
          <p:nvPr/>
        </p:nvSpPr>
        <p:spPr>
          <a:xfrm>
            <a:off x="2928926" y="3000372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笑脸 56"/>
          <p:cNvSpPr/>
          <p:nvPr/>
        </p:nvSpPr>
        <p:spPr>
          <a:xfrm>
            <a:off x="3071802" y="2500306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笑脸 57"/>
          <p:cNvSpPr/>
          <p:nvPr/>
        </p:nvSpPr>
        <p:spPr>
          <a:xfrm>
            <a:off x="3857620" y="2571744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笑脸 58"/>
          <p:cNvSpPr/>
          <p:nvPr/>
        </p:nvSpPr>
        <p:spPr>
          <a:xfrm>
            <a:off x="1500166" y="2500306"/>
            <a:ext cx="428628" cy="3571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单例模式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懒汉式。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4429132"/>
            <a:ext cx="728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1</a:t>
            </a:r>
            <a:r>
              <a:rPr lang="zh-CN" altLang="en-US" dirty="0" smtClean="0"/>
              <a:t>、在静态变量里，只声明变量。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2</a:t>
            </a:r>
            <a:r>
              <a:rPr lang="zh-CN" altLang="en-US" dirty="0" smtClean="0"/>
              <a:t>、在第一次获取实例的请求</a:t>
            </a:r>
            <a:r>
              <a:rPr lang="en-US" dirty="0" smtClean="0"/>
              <a:t>getInstance()</a:t>
            </a:r>
            <a:r>
              <a:rPr lang="zh-CN" altLang="en-US" dirty="0" smtClean="0"/>
              <a:t>到来时，才创建实例。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00232" y="1714488"/>
            <a:ext cx="49292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zh-CN" altLang="en-US" dirty="0" smtClean="0"/>
              <a:t>单例类</a:t>
            </a:r>
            <a:r>
              <a:rPr lang="en-US" dirty="0" smtClean="0"/>
              <a:t>&gt; SessionCount</a:t>
            </a:r>
            <a:endParaRPr lang="zh-CN" altLang="en-US" dirty="0" smtClean="0"/>
          </a:p>
        </p:txBody>
      </p:sp>
      <p:sp>
        <p:nvSpPr>
          <p:cNvPr id="15" name="矩形 14"/>
          <p:cNvSpPr/>
          <p:nvPr/>
        </p:nvSpPr>
        <p:spPr>
          <a:xfrm>
            <a:off x="2000232" y="2214554"/>
            <a:ext cx="4929222" cy="5715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static </a:t>
            </a:r>
            <a:r>
              <a:rPr lang="en-US" dirty="0" smtClean="0"/>
              <a:t>SessionCount  instance 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00232" y="2786058"/>
            <a:ext cx="4929222" cy="5715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static </a:t>
            </a:r>
            <a:r>
              <a:rPr lang="en-US" dirty="0" smtClean="0"/>
              <a:t>SessionCount  getInstance()</a:t>
            </a:r>
            <a:endParaRPr lang="zh-CN" altLang="en-US" dirty="0"/>
          </a:p>
        </p:txBody>
      </p:sp>
      <p:cxnSp>
        <p:nvCxnSpPr>
          <p:cNvPr id="18" name="形状 17"/>
          <p:cNvCxnSpPr>
            <a:stCxn id="16" idx="2"/>
            <a:endCxn id="15" idx="3"/>
          </p:cNvCxnSpPr>
          <p:nvPr/>
        </p:nvCxnSpPr>
        <p:spPr>
          <a:xfrm rot="5400000" flipH="1" flipV="1">
            <a:off x="5268520" y="1696628"/>
            <a:ext cx="857256" cy="2464611"/>
          </a:xfrm>
          <a:prstGeom prst="bentConnector4">
            <a:avLst>
              <a:gd name="adj1" fmla="val -61496"/>
              <a:gd name="adj2" fmla="val 12366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7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sz="2800" b="1" dirty="0" smtClean="0"/>
              <a:t>单例模式</a:t>
            </a:r>
            <a:endParaRPr lang="en-US" altLang="zh-CN" sz="2800" b="1" dirty="0" smtClean="0"/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保证一个类仅有一个实例，并提供一个访问它的全局访问点。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4429132"/>
            <a:ext cx="728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1</a:t>
            </a:r>
            <a:r>
              <a:rPr lang="zh-CN" altLang="en-US" dirty="0" smtClean="0"/>
              <a:t>、为防止实例实创建多个，将构造函数限制为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2</a:t>
            </a:r>
            <a:r>
              <a:rPr lang="zh-CN" altLang="en-US" dirty="0" smtClean="0"/>
              <a:t>、建一个类静态变量，持有一个自己的实例。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3</a:t>
            </a:r>
            <a:r>
              <a:rPr lang="zh-CN" altLang="en-US" dirty="0" smtClean="0"/>
              <a:t>、通过静态方式对外部提供这一实例。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对静态实例的初始化，有两种方式：</a:t>
            </a:r>
            <a:r>
              <a:rPr lang="zh-CN" altLang="en-US" dirty="0" smtClean="0">
                <a:solidFill>
                  <a:srgbClr val="FF0000"/>
                </a:solidFill>
              </a:rPr>
              <a:t>饿汉式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懒汉式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00232" y="1714488"/>
            <a:ext cx="314327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zh-CN" altLang="en-US" dirty="0" smtClean="0"/>
              <a:t>单例类</a:t>
            </a:r>
            <a:r>
              <a:rPr lang="en-US" dirty="0" smtClean="0"/>
              <a:t>&gt; SingleObject </a:t>
            </a:r>
            <a:endParaRPr lang="zh-CN" altLang="en-US" dirty="0" smtClean="0"/>
          </a:p>
        </p:txBody>
      </p:sp>
      <p:sp>
        <p:nvSpPr>
          <p:cNvPr id="15" name="矩形 14"/>
          <p:cNvSpPr/>
          <p:nvPr/>
        </p:nvSpPr>
        <p:spPr>
          <a:xfrm>
            <a:off x="2000232" y="2214554"/>
            <a:ext cx="3143272" cy="5715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SingleObject instance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00232" y="2786058"/>
            <a:ext cx="3143272" cy="57150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SingleObject  getInstance()</a:t>
            </a:r>
            <a:endParaRPr lang="zh-CN" altLang="en-US" dirty="0"/>
          </a:p>
        </p:txBody>
      </p:sp>
      <p:cxnSp>
        <p:nvCxnSpPr>
          <p:cNvPr id="18" name="形状 17"/>
          <p:cNvCxnSpPr>
            <a:stCxn id="16" idx="2"/>
            <a:endCxn id="15" idx="3"/>
          </p:cNvCxnSpPr>
          <p:nvPr/>
        </p:nvCxnSpPr>
        <p:spPr>
          <a:xfrm rot="5400000" flipH="1" flipV="1">
            <a:off x="3929058" y="2143116"/>
            <a:ext cx="857256" cy="1571636"/>
          </a:xfrm>
          <a:prstGeom prst="bentConnector4">
            <a:avLst>
              <a:gd name="adj1" fmla="val -57142"/>
              <a:gd name="adj2" fmla="val 1376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443</Words>
  <PresentationFormat>全屏显示(4:3)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2018-10-31T07:49:42Z</dcterms:modified>
</cp:coreProperties>
</file>