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05" r:id="rId2"/>
    <p:sldId id="402" r:id="rId3"/>
    <p:sldId id="397" r:id="rId4"/>
    <p:sldId id="399" r:id="rId5"/>
    <p:sldId id="395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7B08F-EBC5-4584-96C6-31BE12CD6277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8CCC2-E871-46A3-86B9-820011148E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1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适配器模式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928662" y="1214422"/>
            <a:ext cx="7000924" cy="228601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28662" y="1214422"/>
            <a:ext cx="2928958" cy="3929090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继承方式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702471" y="1000109"/>
            <a:ext cx="2571768" cy="71438"/>
            <a:chOff x="0" y="2842590"/>
            <a:chExt cx="7054752" cy="89199"/>
          </a:xfrm>
        </p:grpSpPr>
        <p:sp>
          <p:nvSpPr>
            <p:cNvPr id="21" name="矩形 20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357290" y="4071942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target</a:t>
            </a:r>
            <a:r>
              <a:rPr lang="zh-CN" altLang="en-US" sz="1400" dirty="0" smtClean="0"/>
              <a:t>类</a:t>
            </a:r>
          </a:p>
        </p:txBody>
      </p:sp>
      <p:sp>
        <p:nvSpPr>
          <p:cNvPr id="19" name="矩形 18"/>
          <p:cNvSpPr/>
          <p:nvPr/>
        </p:nvSpPr>
        <p:spPr>
          <a:xfrm>
            <a:off x="5143504" y="1571612"/>
            <a:ext cx="157163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</a:t>
            </a:r>
            <a:r>
              <a:rPr lang="zh-CN" altLang="en-US" dirty="0" smtClean="0"/>
              <a:t>类</a:t>
            </a: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1571636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</a:t>
            </a:r>
            <a:r>
              <a:rPr lang="en-US" dirty="0" smtClean="0"/>
              <a:t>   a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143504" y="2428868"/>
            <a:ext cx="1571636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B   b;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214414" y="1285860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类</a:t>
            </a:r>
          </a:p>
        </p:txBody>
      </p:sp>
      <p:sp>
        <p:nvSpPr>
          <p:cNvPr id="31" name="矩形 30"/>
          <p:cNvSpPr/>
          <p:nvPr/>
        </p:nvSpPr>
        <p:spPr>
          <a:xfrm>
            <a:off x="2786050" y="2714620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r>
              <a:rPr lang="zh-CN" altLang="en-US" sz="1400" dirty="0" smtClean="0"/>
              <a:t>类</a:t>
            </a:r>
          </a:p>
        </p:txBody>
      </p:sp>
      <p:cxnSp>
        <p:nvCxnSpPr>
          <p:cNvPr id="42" name="肘形连接符 41"/>
          <p:cNvCxnSpPr>
            <a:stCxn id="11" idx="0"/>
            <a:endCxn id="30" idx="2"/>
          </p:cNvCxnSpPr>
          <p:nvPr/>
        </p:nvCxnSpPr>
        <p:spPr>
          <a:xfrm rot="16200000" flipV="1">
            <a:off x="714348" y="2571744"/>
            <a:ext cx="2357454" cy="642942"/>
          </a:xfrm>
          <a:prstGeom prst="bentConnector3">
            <a:avLst>
              <a:gd name="adj1" fmla="val 195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1" idx="0"/>
            <a:endCxn id="31" idx="2"/>
          </p:cNvCxnSpPr>
          <p:nvPr/>
        </p:nvCxnSpPr>
        <p:spPr>
          <a:xfrm rot="5400000" flipH="1" flipV="1">
            <a:off x="2214546" y="3143248"/>
            <a:ext cx="928694" cy="92869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0" idx="1"/>
            <a:endCxn id="30" idx="3"/>
          </p:cNvCxnSpPr>
          <p:nvPr/>
        </p:nvCxnSpPr>
        <p:spPr>
          <a:xfrm rot="10800000">
            <a:off x="1928794" y="1500175"/>
            <a:ext cx="3214710" cy="750099"/>
          </a:xfrm>
          <a:prstGeom prst="bentConnector3">
            <a:avLst>
              <a:gd name="adj1" fmla="val 34617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26" idx="1"/>
            <a:endCxn id="31" idx="3"/>
          </p:cNvCxnSpPr>
          <p:nvPr/>
        </p:nvCxnSpPr>
        <p:spPr>
          <a:xfrm rot="10800000" flipV="1">
            <a:off x="3500430" y="2607462"/>
            <a:ext cx="1643074" cy="321471"/>
          </a:xfrm>
          <a:prstGeom prst="bentConnector3">
            <a:avLst>
              <a:gd name="adj1" fmla="val 65333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928662" y="1214422"/>
            <a:ext cx="3286148" cy="1588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928662" y="3500438"/>
            <a:ext cx="3286148" cy="1588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358083" y="1643050"/>
            <a:ext cx="461665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组合方式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0034" y="5572140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组合中，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变量名持有的对象，可以是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类的子类。</a:t>
            </a:r>
            <a:endParaRPr lang="en-US" altLang="zh-CN" dirty="0" smtClean="0"/>
          </a:p>
          <a:p>
            <a:r>
              <a:rPr lang="zh-CN" altLang="en-US" dirty="0" smtClean="0"/>
              <a:t>在程序的运行中，还可以更换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实际的对象，更为灵活</a:t>
            </a:r>
            <a:endParaRPr lang="en-US" altLang="zh-CN" dirty="0" smtClean="0"/>
          </a:p>
        </p:txBody>
      </p:sp>
      <p:sp>
        <p:nvSpPr>
          <p:cNvPr id="35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285728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结构型模式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继承与组合，优先使用组合。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429124" y="928670"/>
            <a:ext cx="1357322" cy="3643338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产品族</a:t>
            </a:r>
            <a:r>
              <a:rPr lang="en-US" altLang="zh-CN" dirty="0" smtClean="0">
                <a:solidFill>
                  <a:srgbClr val="7030A0"/>
                </a:solidFill>
              </a:rPr>
              <a:t>2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15074" y="928670"/>
            <a:ext cx="1357322" cy="3643338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产品族</a:t>
            </a:r>
            <a:r>
              <a:rPr lang="en-US" altLang="zh-CN" dirty="0" smtClean="0">
                <a:solidFill>
                  <a:srgbClr val="7030A0"/>
                </a:solidFill>
              </a:rPr>
              <a:t>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4612" y="928670"/>
            <a:ext cx="1071570" cy="3643338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产品族</a:t>
            </a:r>
            <a:r>
              <a:rPr lang="en-US" altLang="zh-CN" dirty="0" smtClean="0">
                <a:solidFill>
                  <a:srgbClr val="7030A0"/>
                </a:solidFill>
              </a:rPr>
              <a:t>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桔子包装盒没有了？</a:t>
            </a:r>
            <a:endParaRPr lang="en-US" altLang="zh-CN" sz="2800" b="1" dirty="0" smtClean="0"/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785786" y="2000240"/>
            <a:ext cx="1428760" cy="28575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各种水果品种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785786" y="3643314"/>
            <a:ext cx="1428760" cy="28575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各种包装盒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500438"/>
            <a:ext cx="6254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2000240"/>
            <a:ext cx="655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59307" y="3429000"/>
            <a:ext cx="107547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98049" y="1857364"/>
            <a:ext cx="71851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73819" y="1857364"/>
            <a:ext cx="76524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45257" y="3643314"/>
            <a:ext cx="10128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下箭头 33"/>
          <p:cNvSpPr/>
          <p:nvPr/>
        </p:nvSpPr>
        <p:spPr>
          <a:xfrm>
            <a:off x="3143240" y="2500306"/>
            <a:ext cx="214314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5059373" y="2643182"/>
            <a:ext cx="142876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6631009" y="2714620"/>
            <a:ext cx="214314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57158" y="4863124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顾客来买桔子，结果发现桔子的包装盒子没有了，怎么办？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发现苹果盒子还有多的，想要把桔子装在苹果盒里，暂时替代一下。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乘号 24"/>
          <p:cNvSpPr/>
          <p:nvPr/>
        </p:nvSpPr>
        <p:spPr>
          <a:xfrm>
            <a:off x="2786050" y="3214686"/>
            <a:ext cx="928694" cy="6429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75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五边形 101"/>
          <p:cNvSpPr/>
          <p:nvPr/>
        </p:nvSpPr>
        <p:spPr>
          <a:xfrm>
            <a:off x="4214810" y="4143380"/>
            <a:ext cx="2500330" cy="1500198"/>
          </a:xfrm>
          <a:prstGeom prst="pentag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把苹果盒适配成桔子盒的样子，来装桔子</a:t>
            </a:r>
            <a:endParaRPr lang="en-US" altLang="zh-CN" sz="2800" b="1" dirty="0" smtClean="0"/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7" name="直接箭头连接符 66"/>
          <p:cNvCxnSpPr>
            <a:stCxn id="45" idx="6"/>
            <a:endCxn id="29" idx="2"/>
          </p:cNvCxnSpPr>
          <p:nvPr/>
        </p:nvCxnSpPr>
        <p:spPr>
          <a:xfrm flipV="1">
            <a:off x="1142976" y="2821777"/>
            <a:ext cx="1928826" cy="3571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071802" y="2357430"/>
            <a:ext cx="1571636" cy="928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214678" y="2500306"/>
            <a:ext cx="357190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桔子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643306" y="2357430"/>
            <a:ext cx="357190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桔子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071934" y="2500306"/>
            <a:ext cx="357190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桔子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85786" y="2643182"/>
            <a:ext cx="357190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桔子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正五边形 64"/>
          <p:cNvSpPr/>
          <p:nvPr/>
        </p:nvSpPr>
        <p:spPr>
          <a:xfrm>
            <a:off x="6143636" y="1785926"/>
            <a:ext cx="2500330" cy="1500198"/>
          </a:xfrm>
          <a:prstGeom prst="pentag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429388" y="2571744"/>
            <a:ext cx="642942" cy="428628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苹果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6500826" y="2143116"/>
            <a:ext cx="642942" cy="428628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苹果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7072330" y="2357430"/>
            <a:ext cx="642942" cy="428628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苹果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643306" y="2857496"/>
            <a:ext cx="357190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桔子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7000892" y="2786058"/>
            <a:ext cx="642942" cy="428628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苹果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7215206" y="1928802"/>
            <a:ext cx="642942" cy="428628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苹果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7786710" y="2214554"/>
            <a:ext cx="642942" cy="428628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苹果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643834" y="2714620"/>
            <a:ext cx="642942" cy="428628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苹果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4643438" y="4500570"/>
            <a:ext cx="1571636" cy="928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786314" y="4643446"/>
            <a:ext cx="357190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桔子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214942" y="4500570"/>
            <a:ext cx="357190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桔子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643570" y="4643446"/>
            <a:ext cx="357190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桔子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5214942" y="5000636"/>
            <a:ext cx="357190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桔子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00166" y="24288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配套目录</a:t>
            </a:r>
            <a:endParaRPr lang="zh-CN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929058" y="57150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苹果盒伪装成桔子盒装桔子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1" name="椭圆形标注 110"/>
          <p:cNvSpPr/>
          <p:nvPr/>
        </p:nvSpPr>
        <p:spPr>
          <a:xfrm>
            <a:off x="7358082" y="3929066"/>
            <a:ext cx="1357322" cy="857256"/>
          </a:xfrm>
          <a:prstGeom prst="wedgeEllipseCallout">
            <a:avLst>
              <a:gd name="adj1" fmla="val -124915"/>
              <a:gd name="adj2" fmla="val 67069"/>
            </a:avLst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</a:rPr>
              <a:t>适配一下，塞点泡沫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214678" y="19288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桔子包装盒</a:t>
            </a:r>
            <a:endParaRPr lang="zh-CN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858016" y="14287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苹果包装盒</a:t>
            </a:r>
            <a:endParaRPr lang="zh-CN" altLang="en-US" sz="1400" dirty="0"/>
          </a:p>
        </p:txBody>
      </p:sp>
      <p:cxnSp>
        <p:nvCxnSpPr>
          <p:cNvPr id="115" name="肘形连接符 114"/>
          <p:cNvCxnSpPr>
            <a:stCxn id="102" idx="0"/>
            <a:endCxn id="82" idx="4"/>
          </p:cNvCxnSpPr>
          <p:nvPr/>
        </p:nvCxnSpPr>
        <p:spPr>
          <a:xfrm rot="16200000" flipV="1">
            <a:off x="4214810" y="2893215"/>
            <a:ext cx="857256" cy="164307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102" idx="0"/>
            <a:endCxn id="65" idx="3"/>
          </p:cNvCxnSpPr>
          <p:nvPr/>
        </p:nvCxnSpPr>
        <p:spPr>
          <a:xfrm rot="5400000" flipH="1" flipV="1">
            <a:off x="6000760" y="2750339"/>
            <a:ext cx="857256" cy="192882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适配器模式</a:t>
            </a:r>
            <a:endParaRPr lang="en-US" altLang="zh-CN" sz="2800" b="1" dirty="0" smtClean="0"/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4071942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用法：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dirty="0" smtClean="0"/>
              <a:t>OrangeBagAdapter</a:t>
            </a:r>
            <a:r>
              <a:rPr lang="zh-CN" altLang="en-US" dirty="0" smtClean="0"/>
              <a:t>继承</a:t>
            </a:r>
            <a:r>
              <a:rPr lang="en-US" dirty="0" smtClean="0"/>
              <a:t>OrangeBag</a:t>
            </a:r>
            <a:r>
              <a:rPr lang="zh-CN" altLang="en-US" dirty="0" smtClean="0"/>
              <a:t>的功能，同时组合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AppleBag</a:t>
            </a:r>
            <a:r>
              <a:rPr lang="zh-CN" altLang="en-US" dirty="0" smtClean="0"/>
              <a:t>对象，使</a:t>
            </a:r>
            <a:r>
              <a:rPr lang="en-US" dirty="0" smtClean="0"/>
              <a:t>OrangeBag</a:t>
            </a:r>
            <a:r>
              <a:rPr lang="zh-CN" altLang="en-US" dirty="0" smtClean="0"/>
              <a:t>与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AppleBag</a:t>
            </a:r>
            <a:r>
              <a:rPr lang="zh-CN" altLang="en-US" dirty="0" smtClean="0"/>
              <a:t>产生关联。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、当</a:t>
            </a:r>
            <a:r>
              <a:rPr lang="en-US" dirty="0" smtClean="0"/>
              <a:t>OrangeBag</a:t>
            </a:r>
            <a:r>
              <a:rPr lang="zh-CN" altLang="en-US" dirty="0" smtClean="0"/>
              <a:t>目标方法被调用时，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OrangeBagAdapter</a:t>
            </a:r>
            <a:r>
              <a:rPr lang="zh-CN" altLang="en-US" dirty="0" smtClean="0"/>
              <a:t>转调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AppleBag</a:t>
            </a:r>
            <a:r>
              <a:rPr lang="zh-CN" altLang="en-US" dirty="0" smtClean="0"/>
              <a:t>的对象方法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PS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OrangeBag</a:t>
            </a:r>
            <a:r>
              <a:rPr lang="zh-CN" altLang="en-US" dirty="0" smtClean="0"/>
              <a:t>和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AppleBag</a:t>
            </a:r>
            <a:r>
              <a:rPr lang="zh-CN" altLang="en-US" dirty="0" smtClean="0"/>
              <a:t>都是已有类，是系统已有方法。</a:t>
            </a:r>
            <a:endParaRPr lang="en-US" altLang="zh-CN" dirty="0" smtClean="0"/>
          </a:p>
          <a:p>
            <a:r>
              <a:rPr lang="zh-CN" altLang="en-US" dirty="0" smtClean="0"/>
              <a:t>整个过程，只新增了一个</a:t>
            </a:r>
            <a:r>
              <a:rPr lang="en-US" dirty="0" smtClean="0"/>
              <a:t>OrangeBagAdapter</a:t>
            </a:r>
            <a:r>
              <a:rPr lang="zh-CN" altLang="en-US" dirty="0" smtClean="0"/>
              <a:t>类，去充当</a:t>
            </a:r>
            <a:r>
              <a:rPr lang="en-US" dirty="0" smtClean="0"/>
              <a:t>OrangeBag</a:t>
            </a:r>
            <a:r>
              <a:rPr lang="zh-CN" altLang="en-US" dirty="0" smtClean="0"/>
              <a:t>实现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857224" y="1500174"/>
            <a:ext cx="12144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Orange</a:t>
            </a:r>
          </a:p>
          <a:p>
            <a:pPr algn="ctr"/>
            <a:r>
              <a:rPr lang="zh-CN" altLang="en-US" sz="1000" dirty="0" smtClean="0"/>
              <a:t>待包装的桔子</a:t>
            </a:r>
            <a:endParaRPr lang="zh-CN" altLang="en-US" sz="1000" dirty="0"/>
          </a:p>
        </p:txBody>
      </p:sp>
      <p:sp>
        <p:nvSpPr>
          <p:cNvPr id="14" name="矩形 13"/>
          <p:cNvSpPr/>
          <p:nvPr/>
        </p:nvSpPr>
        <p:spPr>
          <a:xfrm>
            <a:off x="2786050" y="1500174"/>
            <a:ext cx="1500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OrangeBag</a:t>
            </a:r>
          </a:p>
          <a:p>
            <a:pPr algn="ctr"/>
            <a:r>
              <a:rPr lang="zh-CN" altLang="en-US" sz="1000" dirty="0" smtClean="0"/>
              <a:t>需要的桔子盒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14942" y="1500174"/>
            <a:ext cx="19288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AppleBag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zh-CN" altLang="en-US" sz="1000" dirty="0" smtClean="0"/>
              <a:t>只有苹果盒子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71736" y="2857496"/>
            <a:ext cx="200026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OrangeBagAdapter</a:t>
            </a:r>
            <a:r>
              <a:rPr lang="zh-CN" altLang="en-US" dirty="0" smtClean="0"/>
              <a:t>适配器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3" idx="3"/>
            <a:endCxn id="14" idx="1"/>
          </p:cNvCxnSpPr>
          <p:nvPr/>
        </p:nvCxnSpPr>
        <p:spPr>
          <a:xfrm>
            <a:off x="2071670" y="195737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6" idx="0"/>
            <a:endCxn id="14" idx="2"/>
          </p:cNvCxnSpPr>
          <p:nvPr/>
        </p:nvCxnSpPr>
        <p:spPr>
          <a:xfrm rot="16200000" flipV="1">
            <a:off x="3332548" y="2618175"/>
            <a:ext cx="442922" cy="35719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3" idx="3"/>
            <a:endCxn id="15" idx="2"/>
          </p:cNvCxnSpPr>
          <p:nvPr/>
        </p:nvCxnSpPr>
        <p:spPr>
          <a:xfrm flipV="1">
            <a:off x="4572000" y="2414574"/>
            <a:ext cx="1607355" cy="12644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571736" y="3500438"/>
            <a:ext cx="2000264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altLang="zh-CN" dirty="0" smtClean="0"/>
              <a:t>ppleBag  bag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75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395</Words>
  <PresentationFormat>全屏显示(4:3)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2018-10-31T07:52:46Z</dcterms:modified>
</cp:coreProperties>
</file>