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8" r:id="rId2"/>
    <p:sldId id="440" r:id="rId3"/>
    <p:sldId id="441" r:id="rId4"/>
    <p:sldId id="444" r:id="rId5"/>
    <p:sldId id="442" r:id="rId6"/>
    <p:sldId id="44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访问者模式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1357298"/>
            <a:ext cx="1643074" cy="3571900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Fruit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71670" y="1928802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苹果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71670" y="2428868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香蕉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71670" y="2928934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桔子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想要统计水果库存有多少？</a:t>
            </a:r>
          </a:p>
        </p:txBody>
      </p:sp>
      <p:sp>
        <p:nvSpPr>
          <p:cNvPr id="18" name="椭圆 17"/>
          <p:cNvSpPr/>
          <p:nvPr/>
        </p:nvSpPr>
        <p:spPr>
          <a:xfrm>
            <a:off x="2071670" y="3429000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苹果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71670" y="3929066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香蕉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71670" y="4429132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14282" y="2928934"/>
            <a:ext cx="1428760" cy="5715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统计库存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4876" y="1428736"/>
            <a:ext cx="1785950" cy="571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苹果计价</a:t>
            </a:r>
            <a:r>
              <a:rPr lang="en-US" altLang="zh-CN" dirty="0" smtClean="0">
                <a:solidFill>
                  <a:schemeClr val="tx1"/>
                </a:solidFill>
              </a:rPr>
              <a:t>50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3438" y="2357430"/>
            <a:ext cx="1785950" cy="571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桔子计价</a:t>
            </a:r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3438" y="3357562"/>
            <a:ext cx="1785950" cy="571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香蕉计价</a:t>
            </a:r>
            <a:r>
              <a:rPr lang="en-US" altLang="zh-CN" dirty="0" smtClean="0">
                <a:solidFill>
                  <a:schemeClr val="tx1"/>
                </a:solidFill>
              </a:rPr>
              <a:t>30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" idx="3"/>
            <a:endCxn id="11" idx="1"/>
          </p:cNvCxnSpPr>
          <p:nvPr/>
        </p:nvCxnSpPr>
        <p:spPr>
          <a:xfrm flipV="1">
            <a:off x="3286116" y="1714488"/>
            <a:ext cx="1428760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3"/>
            <a:endCxn id="13" idx="1"/>
          </p:cNvCxnSpPr>
          <p:nvPr/>
        </p:nvCxnSpPr>
        <p:spPr>
          <a:xfrm flipV="1">
            <a:off x="3286116" y="2643182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3"/>
            <a:endCxn id="14" idx="1"/>
          </p:cNvCxnSpPr>
          <p:nvPr/>
        </p:nvCxnSpPr>
        <p:spPr>
          <a:xfrm>
            <a:off x="3286116" y="3143248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858148" y="2714620"/>
            <a:ext cx="928694" cy="7143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汇总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1" idx="3"/>
            <a:endCxn id="34" idx="2"/>
          </p:cNvCxnSpPr>
          <p:nvPr/>
        </p:nvCxnSpPr>
        <p:spPr>
          <a:xfrm>
            <a:off x="6500826" y="1714488"/>
            <a:ext cx="1357322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34" idx="2"/>
          </p:cNvCxnSpPr>
          <p:nvPr/>
        </p:nvCxnSpPr>
        <p:spPr>
          <a:xfrm>
            <a:off x="6429388" y="2643182"/>
            <a:ext cx="142876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3"/>
            <a:endCxn id="34" idx="2"/>
          </p:cNvCxnSpPr>
          <p:nvPr/>
        </p:nvCxnSpPr>
        <p:spPr>
          <a:xfrm flipV="1">
            <a:off x="6429388" y="3071810"/>
            <a:ext cx="142876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7158" y="5429264"/>
            <a:ext cx="436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中多态中，方法重载是静态的调用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643438" y="4357694"/>
            <a:ext cx="1785950" cy="5715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其它计价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" idx="3"/>
            <a:endCxn id="52" idx="1"/>
          </p:cNvCxnSpPr>
          <p:nvPr/>
        </p:nvCxnSpPr>
        <p:spPr>
          <a:xfrm>
            <a:off x="3286116" y="3143248"/>
            <a:ext cx="135732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  <a:endCxn id="34" idx="2"/>
          </p:cNvCxnSpPr>
          <p:nvPr/>
        </p:nvCxnSpPr>
        <p:spPr>
          <a:xfrm flipV="1">
            <a:off x="6429388" y="3071810"/>
            <a:ext cx="1428760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何为双重分派？</a:t>
            </a:r>
          </a:p>
        </p:txBody>
      </p:sp>
      <p:sp>
        <p:nvSpPr>
          <p:cNvPr id="14" name="矩形 13"/>
          <p:cNvSpPr/>
          <p:nvPr/>
        </p:nvSpPr>
        <p:spPr>
          <a:xfrm>
            <a:off x="2143108" y="142873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</a:t>
            </a:r>
            <a:endParaRPr lang="zh-CN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2143108" y="1857364"/>
            <a:ext cx="142876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sell(</a:t>
            </a:r>
            <a:r>
              <a:rPr lang="en-US" altLang="zh-CN" dirty="0" smtClean="0"/>
              <a:t>fruit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5715008" y="142873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zh-CN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5715008" y="1857364"/>
            <a:ext cx="142876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accept(visit)</a:t>
            </a:r>
            <a:endParaRPr lang="zh-CN" altLang="en-US" dirty="0" smtClean="0"/>
          </a:p>
        </p:txBody>
      </p:sp>
      <p:cxnSp>
        <p:nvCxnSpPr>
          <p:cNvPr id="26" name="直接箭头连接符 25"/>
          <p:cNvCxnSpPr>
            <a:stCxn id="21" idx="2"/>
          </p:cNvCxnSpPr>
          <p:nvPr/>
        </p:nvCxnSpPr>
        <p:spPr>
          <a:xfrm rot="5400000">
            <a:off x="1500166" y="3500438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037141" y="3463925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786050" y="2428868"/>
            <a:ext cx="14287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357950" y="3000372"/>
            <a:ext cx="1428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0" idx="2"/>
          </p:cNvCxnSpPr>
          <p:nvPr/>
        </p:nvCxnSpPr>
        <p:spPr>
          <a:xfrm rot="16200000" flipH="1">
            <a:off x="4607719" y="1393017"/>
            <a:ext cx="1588" cy="350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9058" y="357187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visit.sell(this)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786050" y="3857628"/>
            <a:ext cx="14287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1" idx="2"/>
          </p:cNvCxnSpPr>
          <p:nvPr/>
        </p:nvCxnSpPr>
        <p:spPr>
          <a:xfrm rot="5400000">
            <a:off x="4679157" y="2178835"/>
            <a:ext cx="1588" cy="350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6998" y="2786058"/>
            <a:ext cx="190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apple.accept(visit)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2910" y="5220314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fruit.accpet(visit)  ------Client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visit.sell(this)--------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fruit</a:t>
            </a:r>
            <a:r>
              <a:rPr lang="zh-CN" altLang="en-US" dirty="0" smtClean="0"/>
              <a:t>对象内部</a:t>
            </a:r>
            <a:endParaRPr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142844" y="2500306"/>
            <a:ext cx="1428760" cy="857256"/>
          </a:xfrm>
          <a:prstGeom prst="wedgeEllipseCallout">
            <a:avLst>
              <a:gd name="adj1" fmla="val 89031"/>
              <a:gd name="adj2" fmla="val -107278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无法识别</a:t>
            </a:r>
            <a:r>
              <a:rPr lang="en-US" altLang="zh-CN" sz="1400" dirty="0" smtClean="0">
                <a:solidFill>
                  <a:srgbClr val="FF0000"/>
                </a:solidFill>
              </a:rPr>
              <a:t>fruit</a:t>
            </a:r>
            <a:r>
              <a:rPr lang="zh-CN" altLang="en-US" sz="1400" dirty="0" smtClean="0">
                <a:solidFill>
                  <a:srgbClr val="FF0000"/>
                </a:solidFill>
              </a:rPr>
              <a:t>真实类型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6786578" y="4214818"/>
            <a:ext cx="1428760" cy="857256"/>
          </a:xfrm>
          <a:prstGeom prst="wedgeEllipseCallout">
            <a:avLst>
              <a:gd name="adj1" fmla="val -169580"/>
              <a:gd name="adj2" fmla="val -87686"/>
            </a:avLst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This</a:t>
            </a:r>
            <a:r>
              <a:rPr lang="zh-CN" altLang="en-US" sz="1400" dirty="0" smtClean="0">
                <a:solidFill>
                  <a:srgbClr val="FF0000"/>
                </a:solidFill>
              </a:rPr>
              <a:t>指针可识别真实类型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285984" y="3929066"/>
            <a:ext cx="6429420" cy="22860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访问者模式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5984" y="1285860"/>
            <a:ext cx="6215106" cy="15621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普通调用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2330" y="4643445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</a:t>
            </a:r>
            <a:endParaRPr lang="zh-CN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7072330" y="5072073"/>
            <a:ext cx="142876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sell(</a:t>
            </a:r>
            <a:r>
              <a:rPr lang="en-US" altLang="zh-CN" dirty="0" smtClean="0"/>
              <a:t>fruit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4286248" y="4286255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</a:t>
            </a:r>
            <a:endParaRPr lang="zh-CN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4286248" y="4714883"/>
            <a:ext cx="142876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accept(visit)</a:t>
            </a:r>
            <a:endParaRPr lang="zh-CN" altLang="en-US" dirty="0" smtClean="0"/>
          </a:p>
        </p:txBody>
      </p:sp>
      <p:cxnSp>
        <p:nvCxnSpPr>
          <p:cNvPr id="33" name="直接箭头连接符 32"/>
          <p:cNvCxnSpPr>
            <a:endCxn id="23" idx="1"/>
          </p:cNvCxnSpPr>
          <p:nvPr/>
        </p:nvCxnSpPr>
        <p:spPr>
          <a:xfrm flipV="1">
            <a:off x="2143108" y="4500569"/>
            <a:ext cx="21431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7622" y="4519205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visit.sell(this)</a:t>
            </a:r>
            <a:endParaRPr lang="zh-CN" altLang="en-US" sz="1600" dirty="0"/>
          </a:p>
        </p:txBody>
      </p:sp>
      <p:cxnSp>
        <p:nvCxnSpPr>
          <p:cNvPr id="40" name="直接箭头连接符 39"/>
          <p:cNvCxnSpPr>
            <a:stCxn id="24" idx="3"/>
            <a:endCxn id="14" idx="1"/>
          </p:cNvCxnSpPr>
          <p:nvPr/>
        </p:nvCxnSpPr>
        <p:spPr>
          <a:xfrm>
            <a:off x="5715008" y="485775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12751" y="4143379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fruit.accept(visit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访问者模式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利用双重分派机制，弥补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多态中的方法重载是静态化的不足。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0034" y="1285860"/>
            <a:ext cx="1643074" cy="492922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 smtClean="0">
                <a:solidFill>
                  <a:srgbClr val="92D050"/>
                </a:solidFill>
              </a:rPr>
              <a:t>Fruit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28662" y="2428868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苹果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28662" y="2928934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香蕉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28662" y="3429000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桔子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28662" y="3929066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</a:t>
            </a:r>
          </a:p>
        </p:txBody>
      </p:sp>
      <p:cxnSp>
        <p:nvCxnSpPr>
          <p:cNvPr id="51" name="肘形连接符 50"/>
          <p:cNvCxnSpPr>
            <a:stCxn id="21" idx="2"/>
          </p:cNvCxnSpPr>
          <p:nvPr/>
        </p:nvCxnSpPr>
        <p:spPr>
          <a:xfrm rot="5400000">
            <a:off x="4679157" y="2893214"/>
            <a:ext cx="642943" cy="5572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357818" y="164305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</a:t>
            </a:r>
            <a:endParaRPr lang="zh-CN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5357818" y="2071678"/>
            <a:ext cx="1428760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sell(</a:t>
            </a:r>
            <a:r>
              <a:rPr lang="en-US" altLang="zh-CN" dirty="0" smtClean="0"/>
              <a:t>fruit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  <p:cxnSp>
        <p:nvCxnSpPr>
          <p:cNvPr id="67" name="直接箭头连接符 66"/>
          <p:cNvCxnSpPr>
            <a:endCxn id="64" idx="1"/>
          </p:cNvCxnSpPr>
          <p:nvPr/>
        </p:nvCxnSpPr>
        <p:spPr>
          <a:xfrm>
            <a:off x="2143108" y="1857364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14678" y="1500174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visit.sell(fruit)</a:t>
            </a:r>
            <a:endParaRPr lang="zh-CN" altLang="en-US" sz="1600" dirty="0"/>
          </a:p>
        </p:txBody>
      </p:sp>
      <p:cxnSp>
        <p:nvCxnSpPr>
          <p:cNvPr id="71" name="形状 70"/>
          <p:cNvCxnSpPr>
            <a:stCxn id="65" idx="2"/>
          </p:cNvCxnSpPr>
          <p:nvPr/>
        </p:nvCxnSpPr>
        <p:spPr>
          <a:xfrm rot="5400000">
            <a:off x="3964777" y="535761"/>
            <a:ext cx="285752" cy="3929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下箭头 71"/>
          <p:cNvSpPr/>
          <p:nvPr/>
        </p:nvSpPr>
        <p:spPr>
          <a:xfrm>
            <a:off x="4500562" y="2857496"/>
            <a:ext cx="214314" cy="10001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929190" y="2857496"/>
            <a:ext cx="214314" cy="10001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29190" y="3714752"/>
            <a:ext cx="1500198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accept(Visit)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57620" y="4643446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</a:t>
            </a:r>
            <a:r>
              <a:rPr lang="en-US" altLang="zh-CN" dirty="0" smtClean="0"/>
              <a:t>Apple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4942" y="4643446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桔子</a:t>
            </a:r>
            <a:r>
              <a:rPr lang="en-US" altLang="zh-CN" dirty="0" smtClean="0"/>
              <a:t>Orange</a:t>
            </a:r>
            <a:endParaRPr lang="zh-CN" altLang="en-US" dirty="0"/>
          </a:p>
        </p:txBody>
      </p:sp>
      <p:cxnSp>
        <p:nvCxnSpPr>
          <p:cNvPr id="5" name="肘形连接符 4"/>
          <p:cNvCxnSpPr>
            <a:stCxn id="3" idx="0"/>
            <a:endCxn id="2" idx="2"/>
          </p:cNvCxnSpPr>
          <p:nvPr/>
        </p:nvCxnSpPr>
        <p:spPr>
          <a:xfrm rot="5400000" flipH="1" flipV="1">
            <a:off x="4732735" y="3696893"/>
            <a:ext cx="642942" cy="1250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" idx="0"/>
            <a:endCxn id="2" idx="2"/>
          </p:cNvCxnSpPr>
          <p:nvPr/>
        </p:nvCxnSpPr>
        <p:spPr>
          <a:xfrm rot="5400000" flipH="1" flipV="1">
            <a:off x="5357818" y="4321975"/>
            <a:ext cx="6429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29190" y="3429000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9190" y="1928802"/>
            <a:ext cx="1500198" cy="114300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sell(Apple);</a:t>
            </a:r>
          </a:p>
          <a:p>
            <a:r>
              <a:rPr lang="en-US" dirty="0" smtClean="0"/>
              <a:t>sell(Orange);</a:t>
            </a:r>
            <a:endParaRPr lang="zh-CN" altLang="en-US" dirty="0" smtClean="0"/>
          </a:p>
          <a:p>
            <a:r>
              <a:rPr lang="en-US" dirty="0" smtClean="0"/>
              <a:t>sell(Banana);</a:t>
            </a:r>
            <a:endParaRPr lang="zh-CN" altLang="en-US" dirty="0" smtClean="0"/>
          </a:p>
          <a:p>
            <a:r>
              <a:rPr lang="en-US" dirty="0" smtClean="0"/>
              <a:t>sell(Fruit);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4929190" y="1643050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43702" y="4643446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香蕉</a:t>
            </a:r>
            <a:r>
              <a:rPr lang="en-US" altLang="zh-CN" dirty="0" smtClean="0"/>
              <a:t>Banana</a:t>
            </a:r>
            <a:endParaRPr lang="zh-CN" altLang="en-US" dirty="0"/>
          </a:p>
        </p:txBody>
      </p:sp>
      <p:cxnSp>
        <p:nvCxnSpPr>
          <p:cNvPr id="14" name="形状 13"/>
          <p:cNvCxnSpPr>
            <a:stCxn id="12" idx="0"/>
            <a:endCxn id="2" idx="2"/>
          </p:cNvCxnSpPr>
          <p:nvPr/>
        </p:nvCxnSpPr>
        <p:spPr>
          <a:xfrm rot="16200000" flipV="1">
            <a:off x="6072198" y="3607595"/>
            <a:ext cx="64294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42976" y="3214686"/>
            <a:ext cx="1714512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visit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42976" y="2928934"/>
            <a:ext cx="171451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42976" y="3500438"/>
            <a:ext cx="1714512" cy="285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List&lt;Fruit&gt;  list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6" idx="3"/>
            <a:endCxn id="11" idx="1"/>
          </p:cNvCxnSpPr>
          <p:nvPr/>
        </p:nvCxnSpPr>
        <p:spPr>
          <a:xfrm flipV="1">
            <a:off x="2857488" y="1785926"/>
            <a:ext cx="2071702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3"/>
            <a:endCxn id="9" idx="1"/>
          </p:cNvCxnSpPr>
          <p:nvPr/>
        </p:nvCxnSpPr>
        <p:spPr>
          <a:xfrm flipV="1">
            <a:off x="2857488" y="3571876"/>
            <a:ext cx="2071702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访问者模式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利用双重分派机制，弥补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多态中的方法重载是静态化的不足。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1285860"/>
            <a:ext cx="1643074" cy="3571900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Fruit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71670" y="1857364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苹果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71670" y="2357430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香蕉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71670" y="2857496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桔子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71670" y="3357562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苹果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71670" y="3857628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香蕉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71670" y="4357694"/>
            <a:ext cx="785818" cy="3571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22" name="右箭头 21"/>
          <p:cNvSpPr/>
          <p:nvPr/>
        </p:nvSpPr>
        <p:spPr>
          <a:xfrm>
            <a:off x="214282" y="2857496"/>
            <a:ext cx="1428760" cy="5715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统计库存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4876" y="1357298"/>
            <a:ext cx="1785950" cy="7858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苹果计价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2571744"/>
            <a:ext cx="1785950" cy="7858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桔子计价</a:t>
            </a:r>
            <a:r>
              <a:rPr lang="en-US" altLang="zh-CN" dirty="0" smtClean="0">
                <a:solidFill>
                  <a:schemeClr val="tx1"/>
                </a:solidFill>
              </a:rPr>
              <a:t>60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4000504"/>
            <a:ext cx="1785950" cy="7858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香蕉计价</a:t>
            </a:r>
            <a:r>
              <a:rPr lang="en-US" altLang="zh-CN" dirty="0" smtClean="0">
                <a:solidFill>
                  <a:schemeClr val="tx1"/>
                </a:solidFill>
              </a:rPr>
              <a:t>80</a:t>
            </a:r>
            <a:r>
              <a:rPr lang="zh-CN" altLang="en-US" dirty="0" smtClean="0">
                <a:solidFill>
                  <a:schemeClr val="tx1"/>
                </a:solidFill>
              </a:rPr>
              <a:t>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" idx="3"/>
            <a:endCxn id="11" idx="1"/>
          </p:cNvCxnSpPr>
          <p:nvPr/>
        </p:nvCxnSpPr>
        <p:spPr>
          <a:xfrm flipV="1">
            <a:off x="3286116" y="1750207"/>
            <a:ext cx="1428760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3"/>
            <a:endCxn id="13" idx="1"/>
          </p:cNvCxnSpPr>
          <p:nvPr/>
        </p:nvCxnSpPr>
        <p:spPr>
          <a:xfrm flipV="1">
            <a:off x="3286116" y="2964653"/>
            <a:ext cx="142876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3"/>
            <a:endCxn id="14" idx="1"/>
          </p:cNvCxnSpPr>
          <p:nvPr/>
        </p:nvCxnSpPr>
        <p:spPr>
          <a:xfrm>
            <a:off x="3286116" y="3071810"/>
            <a:ext cx="1428760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858148" y="2643182"/>
            <a:ext cx="928694" cy="7143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汇总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1" idx="3"/>
            <a:endCxn id="34" idx="2"/>
          </p:cNvCxnSpPr>
          <p:nvPr/>
        </p:nvCxnSpPr>
        <p:spPr>
          <a:xfrm>
            <a:off x="6500826" y="1750207"/>
            <a:ext cx="1357322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34" idx="2"/>
          </p:cNvCxnSpPr>
          <p:nvPr/>
        </p:nvCxnSpPr>
        <p:spPr>
          <a:xfrm>
            <a:off x="6500826" y="2964653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3"/>
            <a:endCxn id="34" idx="2"/>
          </p:cNvCxnSpPr>
          <p:nvPr/>
        </p:nvCxnSpPr>
        <p:spPr>
          <a:xfrm flipV="1">
            <a:off x="6500826" y="3000372"/>
            <a:ext cx="1357322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596" y="5500702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、集合中有不同类型的对象，通过方法重载（形参），无法识别它们的具体类型（出错）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、通过双重委派，可以实现遍历识别，达成目标</a:t>
            </a:r>
            <a:endParaRPr lang="zh-CN" altLang="en-US" sz="1400" dirty="0"/>
          </a:p>
        </p:txBody>
      </p:sp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访问者模式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利用双重分派机制，弥补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多态中的方法重载是静态化的不足。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389</Words>
  <PresentationFormat>全屏显示(4:3)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2018-10-31T07:59:48Z</dcterms:modified>
</cp:coreProperties>
</file>