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27" r:id="rId2"/>
    <p:sldId id="436" r:id="rId3"/>
    <p:sldId id="438" r:id="rId4"/>
    <p:sldId id="439" r:id="rId5"/>
    <p:sldId id="437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ina" initials="C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01FF7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996" autoAdjust="0"/>
    <p:restoredTop sz="94660"/>
  </p:normalViewPr>
  <p:slideViewPr>
    <p:cSldViewPr>
      <p:cViewPr varScale="1">
        <p:scale>
          <a:sx n="95" d="100"/>
          <a:sy n="95" d="100"/>
        </p:scale>
        <p:origin x="-1306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ABE77-52C6-4366-8B3E-3DB69628F004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96374-4920-4D73-B05F-89D95277E8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27219" y="125413"/>
            <a:ext cx="695325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 userDrawn="1"/>
        </p:nvSpPr>
        <p:spPr>
          <a:xfrm>
            <a:off x="0" y="6334126"/>
            <a:ext cx="9144000" cy="523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4" name="TextBox 9"/>
          <p:cNvSpPr txBox="1">
            <a:spLocks noChangeArrowheads="1"/>
          </p:cNvSpPr>
          <p:nvPr userDrawn="1"/>
        </p:nvSpPr>
        <p:spPr bwMode="auto">
          <a:xfrm>
            <a:off x="5954" y="6396038"/>
            <a:ext cx="28741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课 堂：</a:t>
            </a:r>
            <a:r>
              <a:rPr lang="en-US" altLang="zh-CN">
                <a:latin typeface="Arial" pitchFamily="34" charset="0"/>
                <a:ea typeface="宋体" pitchFamily="2" charset="-122"/>
                <a:hlinkClick r:id="rId3"/>
              </a:rPr>
              <a:t>http://enjoy.ke.qq.com/</a:t>
            </a: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TextBox 10"/>
          <p:cNvSpPr txBox="1">
            <a:spLocks noChangeArrowheads="1"/>
          </p:cNvSpPr>
          <p:nvPr userDrawn="1"/>
        </p:nvSpPr>
        <p:spPr bwMode="auto">
          <a:xfrm>
            <a:off x="6215063" y="6411914"/>
            <a:ext cx="28741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官 方 群：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684504192</a:t>
            </a: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6B372E-962C-45FB-96FD-329A462BC9F9}" type="datetime1">
              <a:rPr lang="zh-CN" altLang="en-US"/>
              <a:pPr>
                <a:defRPr/>
              </a:pPr>
              <a:t>10/31 Wed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C5439-8DDF-4FC6-B134-C71ED8C739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27219" y="125413"/>
            <a:ext cx="695325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 userDrawn="1"/>
        </p:nvSpPr>
        <p:spPr>
          <a:xfrm>
            <a:off x="0" y="6334126"/>
            <a:ext cx="9144000" cy="523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4" name="TextBox 9"/>
          <p:cNvSpPr txBox="1">
            <a:spLocks noChangeArrowheads="1"/>
          </p:cNvSpPr>
          <p:nvPr userDrawn="1"/>
        </p:nvSpPr>
        <p:spPr bwMode="auto">
          <a:xfrm>
            <a:off x="5954" y="6357958"/>
            <a:ext cx="28741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课 堂：</a:t>
            </a:r>
            <a:r>
              <a:rPr lang="en-US" altLang="zh-CN" sz="1400" dirty="0">
                <a:latin typeface="Arial" pitchFamily="34" charset="0"/>
                <a:ea typeface="宋体" pitchFamily="2" charset="-122"/>
                <a:hlinkClick r:id="rId3"/>
              </a:rPr>
              <a:t>http://enjoy.ke.qq.com/</a:t>
            </a: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TextBox 10"/>
          <p:cNvSpPr txBox="1">
            <a:spLocks noChangeArrowheads="1"/>
          </p:cNvSpPr>
          <p:nvPr userDrawn="1"/>
        </p:nvSpPr>
        <p:spPr bwMode="auto">
          <a:xfrm>
            <a:off x="6215063" y="6478809"/>
            <a:ext cx="287416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官 方 群：</a:t>
            </a:r>
            <a:r>
              <a:rPr lang="en-US" altLang="zh-CN" sz="1400" dirty="0">
                <a:latin typeface="Arial" pitchFamily="34" charset="0"/>
                <a:ea typeface="宋体" pitchFamily="2" charset="-122"/>
              </a:rPr>
              <a:t>684504192</a:t>
            </a: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AutoShape 11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30" name="AutoShape 13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5" name="PA_文本框 21"/>
          <p:cNvSpPr txBox="1"/>
          <p:nvPr>
            <p:custDataLst>
              <p:tags r:id="rId1"/>
            </p:custDataLst>
          </p:nvPr>
        </p:nvSpPr>
        <p:spPr>
          <a:xfrm>
            <a:off x="214282" y="2285992"/>
            <a:ext cx="7893352" cy="1323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zh-CN" altLang="en-US" sz="5333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命令模式</a:t>
            </a:r>
            <a:endParaRPr lang="en-US" altLang="zh-CN" sz="5333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000100" y="1214422"/>
            <a:ext cx="1857388" cy="2714644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b="1" dirty="0" smtClean="0">
                <a:solidFill>
                  <a:srgbClr val="FF5050"/>
                </a:solidFill>
              </a:rPr>
              <a:t>首页模块</a:t>
            </a:r>
            <a:endParaRPr lang="en-US" altLang="zh-CN" b="1" dirty="0" smtClean="0">
              <a:solidFill>
                <a:srgbClr val="FF5050"/>
              </a:solidFill>
            </a:endParaRPr>
          </a:p>
          <a:p>
            <a:pPr algn="ctr"/>
            <a:r>
              <a:rPr lang="en-US" altLang="zh-CN" b="1" dirty="0" smtClean="0">
                <a:solidFill>
                  <a:srgbClr val="FF5050"/>
                </a:solidFill>
              </a:rPr>
              <a:t>listView</a:t>
            </a:r>
            <a:endParaRPr lang="zh-CN" altLang="en-US" b="1" dirty="0">
              <a:solidFill>
                <a:srgbClr val="FF5050"/>
              </a:solidFill>
            </a:endParaRPr>
          </a:p>
        </p:txBody>
      </p:sp>
      <p:sp>
        <p:nvSpPr>
          <p:cNvPr id="22" name="五边形 21"/>
          <p:cNvSpPr/>
          <p:nvPr/>
        </p:nvSpPr>
        <p:spPr>
          <a:xfrm>
            <a:off x="1071538" y="2786058"/>
            <a:ext cx="1714512" cy="357190"/>
          </a:xfrm>
          <a:prstGeom prst="homePlat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最新商品榜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五边形 24"/>
          <p:cNvSpPr/>
          <p:nvPr/>
        </p:nvSpPr>
        <p:spPr>
          <a:xfrm>
            <a:off x="1071538" y="2143116"/>
            <a:ext cx="1643074" cy="357190"/>
          </a:xfrm>
          <a:prstGeom prst="homePlate">
            <a:avLst/>
          </a:prstGeom>
          <a:solidFill>
            <a:srgbClr val="01FF7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热门商品榜</a:t>
            </a:r>
            <a:endParaRPr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2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6719" y="371476"/>
            <a:ext cx="736999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800" b="1" dirty="0" smtClean="0"/>
              <a:t>首页列表展示的商品，不断有新花样</a:t>
            </a:r>
          </a:p>
        </p:txBody>
      </p:sp>
      <p:sp>
        <p:nvSpPr>
          <p:cNvPr id="27" name="五边形 26"/>
          <p:cNvSpPr/>
          <p:nvPr/>
        </p:nvSpPr>
        <p:spPr>
          <a:xfrm>
            <a:off x="1071538" y="3429000"/>
            <a:ext cx="1714512" cy="357190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物美价廉榜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215074" y="1214422"/>
            <a:ext cx="1857388" cy="2714644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b="1" dirty="0" smtClean="0">
                <a:solidFill>
                  <a:schemeClr val="tx2"/>
                </a:solidFill>
              </a:rPr>
              <a:t>执行模块</a:t>
            </a:r>
            <a:endParaRPr lang="en-US" altLang="zh-CN" b="1" dirty="0" smtClean="0">
              <a:solidFill>
                <a:schemeClr val="tx2"/>
              </a:solidFill>
            </a:endParaRPr>
          </a:p>
          <a:p>
            <a:pPr algn="ctr"/>
            <a:r>
              <a:rPr lang="en-US" altLang="zh-CN" b="1" dirty="0" smtClean="0">
                <a:solidFill>
                  <a:schemeClr val="tx2"/>
                </a:solidFill>
              </a:rPr>
              <a:t>handler</a:t>
            </a:r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32" name="五边形 31"/>
          <p:cNvSpPr/>
          <p:nvPr/>
        </p:nvSpPr>
        <p:spPr>
          <a:xfrm>
            <a:off x="6286512" y="2714620"/>
            <a:ext cx="1714512" cy="357190"/>
          </a:xfrm>
          <a:prstGeom prst="homePlat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最新商品查询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五边形 32"/>
          <p:cNvSpPr/>
          <p:nvPr/>
        </p:nvSpPr>
        <p:spPr>
          <a:xfrm>
            <a:off x="6286512" y="2071678"/>
            <a:ext cx="1643074" cy="357190"/>
          </a:xfrm>
          <a:prstGeom prst="homePlate">
            <a:avLst/>
          </a:prstGeom>
          <a:solidFill>
            <a:srgbClr val="01FF7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热门商品查询</a:t>
            </a:r>
            <a:endParaRPr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35" name="五边形 34"/>
          <p:cNvSpPr/>
          <p:nvPr/>
        </p:nvSpPr>
        <p:spPr>
          <a:xfrm>
            <a:off x="6286512" y="3357562"/>
            <a:ext cx="1714512" cy="357190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优惠商品查询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直接箭头连接符 38"/>
          <p:cNvCxnSpPr>
            <a:stCxn id="25" idx="3"/>
            <a:endCxn id="33" idx="1"/>
          </p:cNvCxnSpPr>
          <p:nvPr/>
        </p:nvCxnSpPr>
        <p:spPr>
          <a:xfrm flipV="1">
            <a:off x="2714612" y="2250273"/>
            <a:ext cx="357190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2" idx="3"/>
            <a:endCxn id="32" idx="1"/>
          </p:cNvCxnSpPr>
          <p:nvPr/>
        </p:nvCxnSpPr>
        <p:spPr>
          <a:xfrm flipV="1">
            <a:off x="2786050" y="2893215"/>
            <a:ext cx="350046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7" idx="3"/>
            <a:endCxn id="35" idx="1"/>
          </p:cNvCxnSpPr>
          <p:nvPr/>
        </p:nvCxnSpPr>
        <p:spPr>
          <a:xfrm flipV="1">
            <a:off x="2786050" y="3536157"/>
            <a:ext cx="350046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71472" y="5786454"/>
            <a:ext cx="6905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、直接请求，依赖关系太强。</a:t>
            </a:r>
            <a:r>
              <a:rPr lang="en-US" altLang="zh-CN" dirty="0" smtClean="0"/>
              <a:t>Handler</a:t>
            </a:r>
            <a:r>
              <a:rPr lang="zh-CN" altLang="en-US" dirty="0" smtClean="0"/>
              <a:t>类的改变，需要修改</a:t>
            </a:r>
            <a:r>
              <a:rPr lang="en-US" altLang="zh-CN" dirty="0" smtClean="0"/>
              <a:t>ListView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000100" y="4643446"/>
            <a:ext cx="200026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ListView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00100" y="5000636"/>
            <a:ext cx="2000264" cy="35719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Handler</a:t>
            </a:r>
            <a:r>
              <a:rPr lang="en-US" altLang="zh-CN" b="1" dirty="0" smtClean="0">
                <a:solidFill>
                  <a:schemeClr val="tx2"/>
                </a:solidFill>
              </a:rPr>
              <a:t>  </a:t>
            </a:r>
            <a:r>
              <a:rPr lang="en-US" altLang="zh-CN" b="1" dirty="0" smtClean="0">
                <a:solidFill>
                  <a:schemeClr val="bg1"/>
                </a:solidFill>
              </a:rPr>
              <a:t>handler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357950" y="5000636"/>
            <a:ext cx="200026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Handler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9" name="肘形连接符 18"/>
          <p:cNvCxnSpPr>
            <a:stCxn id="17" idx="3"/>
            <a:endCxn id="18" idx="1"/>
          </p:cNvCxnSpPr>
          <p:nvPr/>
        </p:nvCxnSpPr>
        <p:spPr>
          <a:xfrm>
            <a:off x="3000364" y="5179231"/>
            <a:ext cx="3357586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矩形 61"/>
          <p:cNvSpPr/>
          <p:nvPr/>
        </p:nvSpPr>
        <p:spPr>
          <a:xfrm>
            <a:off x="571472" y="3357562"/>
            <a:ext cx="8358246" cy="171451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b="1" dirty="0">
              <a:solidFill>
                <a:srgbClr val="FF5050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71472" y="1071546"/>
            <a:ext cx="8358246" cy="114300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b="1" dirty="0">
              <a:solidFill>
                <a:srgbClr val="FF505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7158" y="5404980"/>
            <a:ext cx="65346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</a:t>
            </a:r>
            <a:r>
              <a:rPr lang="zh-CN" altLang="en-US" sz="1400" dirty="0" smtClean="0"/>
              <a:t>、执行对象</a:t>
            </a:r>
            <a:r>
              <a:rPr lang="en-US" altLang="zh-CN" sz="1400" dirty="0" smtClean="0"/>
              <a:t>Handler</a:t>
            </a:r>
            <a:r>
              <a:rPr lang="zh-CN" altLang="en-US" sz="1400" dirty="0" smtClean="0"/>
              <a:t>没有抽象接口，</a:t>
            </a:r>
            <a:r>
              <a:rPr lang="en-US" altLang="zh-CN" sz="1400" dirty="0" smtClean="0"/>
              <a:t> ListView</a:t>
            </a:r>
            <a:r>
              <a:rPr lang="zh-CN" altLang="en-US" sz="1400" dirty="0" smtClean="0"/>
              <a:t>直接使用</a:t>
            </a:r>
            <a:r>
              <a:rPr lang="en-US" altLang="zh-CN" sz="1400" dirty="0" smtClean="0"/>
              <a:t>Handler</a:t>
            </a:r>
            <a:r>
              <a:rPr lang="zh-CN" altLang="en-US" sz="1400" dirty="0" smtClean="0"/>
              <a:t>耦合性太大</a:t>
            </a:r>
            <a:endParaRPr lang="en-US" altLang="zh-CN" sz="1400" dirty="0" smtClean="0"/>
          </a:p>
          <a:p>
            <a:r>
              <a:rPr lang="en-US" altLang="zh-CN" sz="1400" dirty="0" smtClean="0"/>
              <a:t>2</a:t>
            </a:r>
            <a:r>
              <a:rPr lang="zh-CN" altLang="en-US" sz="1400" dirty="0" smtClean="0"/>
              <a:t>、增加一个</a:t>
            </a:r>
            <a:r>
              <a:rPr lang="en-US" altLang="zh-CN" sz="1400" dirty="0" smtClean="0"/>
              <a:t>Command</a:t>
            </a:r>
            <a:r>
              <a:rPr lang="zh-CN" altLang="en-US" sz="1400" dirty="0" smtClean="0"/>
              <a:t>层，抽象出一个</a:t>
            </a:r>
            <a:r>
              <a:rPr lang="en-US" altLang="zh-CN" sz="1400" dirty="0" smtClean="0"/>
              <a:t>Command</a:t>
            </a:r>
            <a:r>
              <a:rPr lang="zh-CN" altLang="en-US" sz="1400" dirty="0" smtClean="0"/>
              <a:t>接口，由子类包装</a:t>
            </a:r>
            <a:r>
              <a:rPr lang="en-US" altLang="zh-CN" sz="1400" dirty="0" smtClean="0"/>
              <a:t>Handler</a:t>
            </a:r>
            <a:r>
              <a:rPr lang="zh-CN" altLang="en-US" sz="1400" dirty="0" smtClean="0"/>
              <a:t>实体</a:t>
            </a:r>
            <a:endParaRPr lang="en-US" altLang="zh-CN" sz="1400" dirty="0" smtClean="0"/>
          </a:p>
          <a:p>
            <a:r>
              <a:rPr lang="en-US" altLang="zh-CN" sz="1400" dirty="0" smtClean="0"/>
              <a:t>3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 ListView</a:t>
            </a:r>
            <a:r>
              <a:rPr lang="zh-CN" altLang="en-US" sz="1400" dirty="0" smtClean="0"/>
              <a:t>对</a:t>
            </a:r>
            <a:r>
              <a:rPr lang="en-US" altLang="zh-CN" sz="1400" dirty="0" smtClean="0"/>
              <a:t>Command</a:t>
            </a:r>
            <a:r>
              <a:rPr lang="zh-CN" altLang="en-US" sz="1400" dirty="0" smtClean="0"/>
              <a:t>接口编程，选择调用</a:t>
            </a:r>
            <a:r>
              <a:rPr lang="en-US" altLang="zh-CN" sz="1400" dirty="0" smtClean="0"/>
              <a:t>command</a:t>
            </a:r>
            <a:r>
              <a:rPr lang="zh-CN" altLang="en-US" sz="1400" dirty="0" smtClean="0"/>
              <a:t>子类，从而发送不同的请求</a:t>
            </a:r>
            <a:endParaRPr lang="en-US" altLang="zh-CN" sz="1400" dirty="0" smtClean="0"/>
          </a:p>
        </p:txBody>
      </p:sp>
      <p:sp>
        <p:nvSpPr>
          <p:cNvPr id="3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6719" y="371476"/>
            <a:ext cx="736999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800" b="1" dirty="0" smtClean="0"/>
              <a:t>命令模式</a:t>
            </a:r>
          </a:p>
        </p:txBody>
      </p:sp>
      <p:sp>
        <p:nvSpPr>
          <p:cNvPr id="19" name="矩形 18"/>
          <p:cNvSpPr/>
          <p:nvPr/>
        </p:nvSpPr>
        <p:spPr>
          <a:xfrm>
            <a:off x="928662" y="3786190"/>
            <a:ext cx="200026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ListView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28662" y="4143380"/>
            <a:ext cx="2000264" cy="35719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Command  </a:t>
            </a:r>
            <a:r>
              <a:rPr lang="en-US" altLang="zh-CN" dirty="0" smtClean="0"/>
              <a:t>cmd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643702" y="4500570"/>
            <a:ext cx="200026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Handler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786182" y="4143380"/>
            <a:ext cx="1928826" cy="366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Command</a:t>
            </a:r>
            <a:endParaRPr lang="zh-CN" altLang="en-US" dirty="0" smtClean="0"/>
          </a:p>
        </p:txBody>
      </p:sp>
      <p:sp>
        <p:nvSpPr>
          <p:cNvPr id="40" name="矩形 39"/>
          <p:cNvSpPr/>
          <p:nvPr/>
        </p:nvSpPr>
        <p:spPr>
          <a:xfrm>
            <a:off x="3786182" y="4500570"/>
            <a:ext cx="1928826" cy="35719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Handler</a:t>
            </a:r>
            <a:r>
              <a:rPr lang="en-US" altLang="zh-CN" b="1" dirty="0" smtClean="0">
                <a:solidFill>
                  <a:schemeClr val="tx2"/>
                </a:solidFill>
              </a:rPr>
              <a:t>  </a:t>
            </a:r>
            <a:r>
              <a:rPr lang="en-US" altLang="zh-CN" b="1" dirty="0" smtClean="0">
                <a:solidFill>
                  <a:schemeClr val="bg1"/>
                </a:solidFill>
              </a:rPr>
              <a:t>handler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46" name="肘形连接符 45"/>
          <p:cNvCxnSpPr>
            <a:stCxn id="20" idx="3"/>
            <a:endCxn id="38" idx="1"/>
          </p:cNvCxnSpPr>
          <p:nvPr/>
        </p:nvCxnSpPr>
        <p:spPr>
          <a:xfrm>
            <a:off x="2928926" y="4321975"/>
            <a:ext cx="857256" cy="446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40" idx="3"/>
            <a:endCxn id="21" idx="1"/>
          </p:cNvCxnSpPr>
          <p:nvPr/>
        </p:nvCxnSpPr>
        <p:spPr>
          <a:xfrm>
            <a:off x="5715008" y="4679165"/>
            <a:ext cx="92869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28662" y="1214422"/>
            <a:ext cx="200026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ListView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928662" y="1571612"/>
            <a:ext cx="2000264" cy="35719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Handler</a:t>
            </a:r>
            <a:r>
              <a:rPr lang="en-US" altLang="zh-CN" b="1" dirty="0" smtClean="0">
                <a:solidFill>
                  <a:schemeClr val="tx2"/>
                </a:solidFill>
              </a:rPr>
              <a:t>  </a:t>
            </a:r>
            <a:r>
              <a:rPr lang="en-US" altLang="zh-CN" b="1" dirty="0" smtClean="0">
                <a:solidFill>
                  <a:schemeClr val="bg1"/>
                </a:solidFill>
              </a:rPr>
              <a:t>handler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500826" y="1571612"/>
            <a:ext cx="200026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Handler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0" name="肘形连接符 59"/>
          <p:cNvCxnSpPr>
            <a:stCxn id="58" idx="3"/>
            <a:endCxn id="59" idx="1"/>
          </p:cNvCxnSpPr>
          <p:nvPr/>
        </p:nvCxnSpPr>
        <p:spPr>
          <a:xfrm>
            <a:off x="2928926" y="1750207"/>
            <a:ext cx="35719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下箭头 62"/>
          <p:cNvSpPr/>
          <p:nvPr/>
        </p:nvSpPr>
        <p:spPr>
          <a:xfrm>
            <a:off x="4143372" y="2428868"/>
            <a:ext cx="214314" cy="642942"/>
          </a:xfrm>
          <a:prstGeom prst="downArrow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下箭头 64"/>
          <p:cNvSpPr/>
          <p:nvPr/>
        </p:nvSpPr>
        <p:spPr>
          <a:xfrm>
            <a:off x="4572000" y="2428868"/>
            <a:ext cx="214314" cy="642942"/>
          </a:xfrm>
          <a:prstGeom prst="downArrow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000100" y="1500174"/>
            <a:ext cx="1857388" cy="3429024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b="1" dirty="0" smtClean="0">
                <a:solidFill>
                  <a:srgbClr val="FF5050"/>
                </a:solidFill>
              </a:rPr>
              <a:t>首页模块</a:t>
            </a:r>
            <a:endParaRPr lang="en-US" altLang="zh-CN" b="1" dirty="0" smtClean="0">
              <a:solidFill>
                <a:srgbClr val="FF5050"/>
              </a:solidFill>
            </a:endParaRPr>
          </a:p>
          <a:p>
            <a:pPr algn="ctr"/>
            <a:r>
              <a:rPr lang="en-US" altLang="zh-CN" b="1" dirty="0" smtClean="0">
                <a:solidFill>
                  <a:srgbClr val="FF5050"/>
                </a:solidFill>
              </a:rPr>
              <a:t>listView</a:t>
            </a:r>
            <a:endParaRPr lang="zh-CN" altLang="en-US" b="1" dirty="0">
              <a:solidFill>
                <a:srgbClr val="FF5050"/>
              </a:solidFill>
            </a:endParaRPr>
          </a:p>
        </p:txBody>
      </p:sp>
      <p:sp>
        <p:nvSpPr>
          <p:cNvPr id="25" name="五边形 24"/>
          <p:cNvSpPr/>
          <p:nvPr/>
        </p:nvSpPr>
        <p:spPr>
          <a:xfrm>
            <a:off x="1071538" y="3071810"/>
            <a:ext cx="1643074" cy="357190"/>
          </a:xfrm>
          <a:prstGeom prst="homePlate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商品榜</a:t>
            </a:r>
            <a:endParaRPr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215074" y="1500174"/>
            <a:ext cx="1857388" cy="3429024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b="1" dirty="0" smtClean="0">
                <a:solidFill>
                  <a:srgbClr val="FF5050"/>
                </a:solidFill>
              </a:rPr>
              <a:t>执行模块</a:t>
            </a:r>
            <a:endParaRPr lang="en-US" altLang="zh-CN" b="1" dirty="0" smtClean="0">
              <a:solidFill>
                <a:srgbClr val="FF5050"/>
              </a:solidFill>
            </a:endParaRPr>
          </a:p>
          <a:p>
            <a:pPr algn="ctr"/>
            <a:r>
              <a:rPr lang="en-US" altLang="zh-CN" b="1" dirty="0" smtClean="0">
                <a:solidFill>
                  <a:srgbClr val="FF5050"/>
                </a:solidFill>
              </a:rPr>
              <a:t>handler</a:t>
            </a:r>
          </a:p>
        </p:txBody>
      </p:sp>
      <p:sp>
        <p:nvSpPr>
          <p:cNvPr id="32" name="五边形 31"/>
          <p:cNvSpPr/>
          <p:nvPr/>
        </p:nvSpPr>
        <p:spPr>
          <a:xfrm>
            <a:off x="6286512" y="3000372"/>
            <a:ext cx="1714512" cy="571504"/>
          </a:xfrm>
          <a:prstGeom prst="homePlat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最新商品查询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NewerHandler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五边形 32"/>
          <p:cNvSpPr/>
          <p:nvPr/>
        </p:nvSpPr>
        <p:spPr>
          <a:xfrm>
            <a:off x="6286512" y="2357430"/>
            <a:ext cx="1643074" cy="571504"/>
          </a:xfrm>
          <a:prstGeom prst="homePlate">
            <a:avLst/>
          </a:prstGeom>
          <a:solidFill>
            <a:srgbClr val="01FF7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热门商品查询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HotHandler</a:t>
            </a:r>
          </a:p>
        </p:txBody>
      </p:sp>
      <p:sp>
        <p:nvSpPr>
          <p:cNvPr id="35" name="五边形 34"/>
          <p:cNvSpPr/>
          <p:nvPr/>
        </p:nvSpPr>
        <p:spPr>
          <a:xfrm>
            <a:off x="6286512" y="3643314"/>
            <a:ext cx="1714512" cy="571504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优惠商品查询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DiscountHandler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直接箭头连接符 38"/>
          <p:cNvCxnSpPr>
            <a:stCxn id="25" idx="3"/>
            <a:endCxn id="14" idx="1"/>
          </p:cNvCxnSpPr>
          <p:nvPr/>
        </p:nvCxnSpPr>
        <p:spPr>
          <a:xfrm flipV="1">
            <a:off x="2714612" y="1891862"/>
            <a:ext cx="1071570" cy="13585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5" idx="3"/>
            <a:endCxn id="16" idx="1"/>
          </p:cNvCxnSpPr>
          <p:nvPr/>
        </p:nvCxnSpPr>
        <p:spPr>
          <a:xfrm flipV="1">
            <a:off x="2714612" y="3034870"/>
            <a:ext cx="1143008" cy="215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5" idx="3"/>
            <a:endCxn id="17" idx="1"/>
          </p:cNvCxnSpPr>
          <p:nvPr/>
        </p:nvCxnSpPr>
        <p:spPr>
          <a:xfrm>
            <a:off x="2714612" y="3250405"/>
            <a:ext cx="1071570" cy="9989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上箭头标注 13"/>
          <p:cNvSpPr/>
          <p:nvPr/>
        </p:nvSpPr>
        <p:spPr>
          <a:xfrm>
            <a:off x="3786182" y="1571612"/>
            <a:ext cx="1725228" cy="914400"/>
          </a:xfrm>
          <a:prstGeom prst="upArrowCallout">
            <a:avLst/>
          </a:prstGeom>
          <a:solidFill>
            <a:srgbClr val="01FF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热门商品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H</a:t>
            </a:r>
            <a:r>
              <a:rPr lang="en-US" altLang="zh-CN" sz="1400" dirty="0" smtClean="0">
                <a:solidFill>
                  <a:schemeClr val="tx1"/>
                </a:solidFill>
              </a:rPr>
              <a:t>ot</a:t>
            </a:r>
            <a:r>
              <a:rPr lang="en-US" sz="1400" dirty="0" smtClean="0">
                <a:solidFill>
                  <a:schemeClr val="tx1"/>
                </a:solidFill>
              </a:rPr>
              <a:t>Command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上箭头标注 15"/>
          <p:cNvSpPr/>
          <p:nvPr/>
        </p:nvSpPr>
        <p:spPr>
          <a:xfrm>
            <a:off x="3857620" y="2714620"/>
            <a:ext cx="1560920" cy="914400"/>
          </a:xfrm>
          <a:prstGeom prst="upArrowCallou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最新商品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NewerCommand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上箭头标注 16"/>
          <p:cNvSpPr/>
          <p:nvPr/>
        </p:nvSpPr>
        <p:spPr>
          <a:xfrm>
            <a:off x="3786182" y="3929066"/>
            <a:ext cx="1643074" cy="914400"/>
          </a:xfrm>
          <a:prstGeom prst="upArrowCallou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优惠商品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DiscountCommand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14" idx="3"/>
            <a:endCxn id="33" idx="1"/>
          </p:cNvCxnSpPr>
          <p:nvPr/>
        </p:nvCxnSpPr>
        <p:spPr>
          <a:xfrm>
            <a:off x="5511410" y="1891862"/>
            <a:ext cx="775102" cy="751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6" idx="3"/>
            <a:endCxn id="32" idx="1"/>
          </p:cNvCxnSpPr>
          <p:nvPr/>
        </p:nvCxnSpPr>
        <p:spPr>
          <a:xfrm>
            <a:off x="5418540" y="3034870"/>
            <a:ext cx="867972" cy="2512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7" idx="3"/>
            <a:endCxn id="35" idx="1"/>
          </p:cNvCxnSpPr>
          <p:nvPr/>
        </p:nvCxnSpPr>
        <p:spPr>
          <a:xfrm flipV="1">
            <a:off x="5429256" y="3929066"/>
            <a:ext cx="857256" cy="320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6719" y="371476"/>
            <a:ext cx="73699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800" b="1" dirty="0" smtClean="0"/>
              <a:t>命令模式</a:t>
            </a:r>
          </a:p>
          <a:p>
            <a:pPr defTabSz="1218565" fontAlgn="auto">
              <a:defRPr/>
            </a:pPr>
            <a:r>
              <a:rPr lang="en-US" altLang="zh-CN" sz="1400" dirty="0" smtClean="0"/>
              <a:t>---------</a:t>
            </a:r>
            <a:r>
              <a:rPr lang="zh-CN" altLang="en-US" sz="1400" dirty="0" smtClean="0"/>
              <a:t>通过增加</a:t>
            </a:r>
            <a:r>
              <a:rPr lang="en-US" altLang="zh-CN" sz="1400" dirty="0" smtClean="0"/>
              <a:t>Command</a:t>
            </a:r>
            <a:r>
              <a:rPr lang="zh-CN" altLang="en-US" sz="1400" dirty="0" smtClean="0"/>
              <a:t>抽象命令类，将不符合抽象编程的</a:t>
            </a:r>
            <a:r>
              <a:rPr lang="en-US" altLang="zh-CN" sz="1400" b="1" dirty="0" smtClean="0">
                <a:solidFill>
                  <a:srgbClr val="FF5050"/>
                </a:solidFill>
              </a:rPr>
              <a:t>handler</a:t>
            </a:r>
            <a:r>
              <a:rPr lang="en-US" altLang="zh-CN" sz="1400" dirty="0" smtClean="0">
                <a:solidFill>
                  <a:srgbClr val="FF5050"/>
                </a:solidFill>
              </a:rPr>
              <a:t> </a:t>
            </a:r>
            <a:r>
              <a:rPr lang="zh-CN" altLang="en-US" sz="1400" dirty="0" smtClean="0"/>
              <a:t>调用，转为抽象编程。</a:t>
            </a:r>
            <a:endParaRPr lang="zh-CN" altLang="en-US" sz="1400" noProof="1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6719" y="371476"/>
            <a:ext cx="73699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800" b="1" dirty="0" smtClean="0"/>
              <a:t>命令模式</a:t>
            </a:r>
          </a:p>
          <a:p>
            <a:pPr defTabSz="1218565" fontAlgn="auto">
              <a:defRPr/>
            </a:pPr>
            <a:r>
              <a:rPr lang="en-US" altLang="zh-CN" sz="1400" dirty="0" smtClean="0"/>
              <a:t>---------</a:t>
            </a:r>
            <a:r>
              <a:rPr lang="zh-CN" altLang="en-US" sz="1400" dirty="0" smtClean="0"/>
              <a:t>通过增加</a:t>
            </a:r>
            <a:r>
              <a:rPr lang="en-US" altLang="zh-CN" sz="1400" dirty="0" smtClean="0"/>
              <a:t>Command</a:t>
            </a:r>
            <a:r>
              <a:rPr lang="zh-CN" altLang="en-US" sz="1400" dirty="0" smtClean="0"/>
              <a:t>抽象命令类，将不符合抽象编程的</a:t>
            </a:r>
            <a:r>
              <a:rPr lang="en-US" altLang="zh-CN" sz="1400" b="1" dirty="0" smtClean="0">
                <a:solidFill>
                  <a:srgbClr val="FF5050"/>
                </a:solidFill>
              </a:rPr>
              <a:t>handler</a:t>
            </a:r>
            <a:r>
              <a:rPr lang="en-US" altLang="zh-CN" sz="1400" dirty="0" smtClean="0">
                <a:solidFill>
                  <a:srgbClr val="FF5050"/>
                </a:solidFill>
              </a:rPr>
              <a:t> </a:t>
            </a:r>
            <a:r>
              <a:rPr lang="zh-CN" altLang="en-US" sz="1400" dirty="0" smtClean="0"/>
              <a:t>调用，转为抽象编程。</a:t>
            </a:r>
            <a:endParaRPr lang="zh-CN" altLang="en-US" sz="1400" noProof="1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71472" y="1285860"/>
            <a:ext cx="178595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ListView</a:t>
            </a:r>
            <a:r>
              <a:rPr lang="zh-CN" altLang="en-US" dirty="0" smtClean="0"/>
              <a:t>类</a:t>
            </a:r>
          </a:p>
        </p:txBody>
      </p:sp>
      <p:sp>
        <p:nvSpPr>
          <p:cNvPr id="26" name="矩形 25"/>
          <p:cNvSpPr/>
          <p:nvPr/>
        </p:nvSpPr>
        <p:spPr>
          <a:xfrm>
            <a:off x="571472" y="1785926"/>
            <a:ext cx="1785950" cy="35719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Command  </a:t>
            </a:r>
            <a:r>
              <a:rPr lang="en-US" altLang="zh-CN" sz="1400" dirty="0" smtClean="0">
                <a:solidFill>
                  <a:schemeClr val="tx1"/>
                </a:solidFill>
              </a:rPr>
              <a:t>command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928926" y="1785926"/>
            <a:ext cx="1928826" cy="366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Command</a:t>
            </a:r>
            <a:endParaRPr lang="zh-CN" altLang="en-US" dirty="0" smtClean="0"/>
          </a:p>
        </p:txBody>
      </p:sp>
      <p:sp>
        <p:nvSpPr>
          <p:cNvPr id="31" name="矩形 30"/>
          <p:cNvSpPr/>
          <p:nvPr/>
        </p:nvSpPr>
        <p:spPr>
          <a:xfrm>
            <a:off x="2928926" y="2143116"/>
            <a:ext cx="1928826" cy="35719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execute</a:t>
            </a:r>
            <a:r>
              <a:rPr lang="en-US" altLang="zh-CN" dirty="0" smtClean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34" name="矩形 33"/>
          <p:cNvSpPr/>
          <p:nvPr/>
        </p:nvSpPr>
        <p:spPr>
          <a:xfrm>
            <a:off x="854674" y="4786323"/>
            <a:ext cx="2788632" cy="357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NewerCommand</a:t>
            </a:r>
            <a:endParaRPr lang="zh-CN" altLang="en-US" dirty="0" smtClean="0"/>
          </a:p>
        </p:txBody>
      </p:sp>
      <p:sp>
        <p:nvSpPr>
          <p:cNvPr id="37" name="矩形 36"/>
          <p:cNvSpPr/>
          <p:nvPr/>
        </p:nvSpPr>
        <p:spPr>
          <a:xfrm>
            <a:off x="3143240" y="3857628"/>
            <a:ext cx="2342452" cy="357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HotCommand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54674" y="5143514"/>
            <a:ext cx="2788632" cy="35718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NewerHandler  handler</a:t>
            </a:r>
            <a:endParaRPr lang="en-US" altLang="zh-CN" dirty="0" smtClean="0"/>
          </a:p>
        </p:txBody>
      </p:sp>
      <p:sp>
        <p:nvSpPr>
          <p:cNvPr id="42" name="矩形 41"/>
          <p:cNvSpPr/>
          <p:nvPr/>
        </p:nvSpPr>
        <p:spPr>
          <a:xfrm>
            <a:off x="3143241" y="4214818"/>
            <a:ext cx="2357453" cy="35718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HotHandler  handler</a:t>
            </a:r>
            <a:endParaRPr lang="en-US" altLang="zh-CN" dirty="0" smtClean="0"/>
          </a:p>
        </p:txBody>
      </p:sp>
      <p:cxnSp>
        <p:nvCxnSpPr>
          <p:cNvPr id="44" name="肘形连接符 43"/>
          <p:cNvCxnSpPr>
            <a:stCxn id="34" idx="0"/>
            <a:endCxn id="31" idx="2"/>
          </p:cNvCxnSpPr>
          <p:nvPr/>
        </p:nvCxnSpPr>
        <p:spPr>
          <a:xfrm rot="5400000" flipH="1" flipV="1">
            <a:off x="1928156" y="2821141"/>
            <a:ext cx="2286017" cy="1644349"/>
          </a:xfrm>
          <a:prstGeom prst="bentConnector3">
            <a:avLst>
              <a:gd name="adj1" fmla="val 8929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37" idx="0"/>
            <a:endCxn id="31" idx="2"/>
          </p:cNvCxnSpPr>
          <p:nvPr/>
        </p:nvCxnSpPr>
        <p:spPr>
          <a:xfrm rot="16200000" flipV="1">
            <a:off x="3425242" y="2968403"/>
            <a:ext cx="1357322" cy="421127"/>
          </a:xfrm>
          <a:prstGeom prst="bentConnector3">
            <a:avLst>
              <a:gd name="adj1" fmla="val 8191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26" idx="3"/>
            <a:endCxn id="30" idx="1"/>
          </p:cNvCxnSpPr>
          <p:nvPr/>
        </p:nvCxnSpPr>
        <p:spPr>
          <a:xfrm>
            <a:off x="2357422" y="1964521"/>
            <a:ext cx="571504" cy="446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5000628" y="3000372"/>
            <a:ext cx="2643206" cy="357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DiscountCommand</a:t>
            </a:r>
            <a:endParaRPr lang="zh-CN" altLang="en-US" dirty="0" smtClean="0"/>
          </a:p>
        </p:txBody>
      </p:sp>
      <p:sp>
        <p:nvSpPr>
          <p:cNvPr id="56" name="矩形 55"/>
          <p:cNvSpPr/>
          <p:nvPr/>
        </p:nvSpPr>
        <p:spPr>
          <a:xfrm>
            <a:off x="5000628" y="3357563"/>
            <a:ext cx="2643206" cy="35718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DiscountHandler  handler</a:t>
            </a:r>
            <a:endParaRPr lang="en-US" altLang="zh-CN" dirty="0" smtClean="0"/>
          </a:p>
        </p:txBody>
      </p:sp>
      <p:cxnSp>
        <p:nvCxnSpPr>
          <p:cNvPr id="60" name="肘形连接符 59"/>
          <p:cNvCxnSpPr>
            <a:stCxn id="55" idx="0"/>
            <a:endCxn id="31" idx="2"/>
          </p:cNvCxnSpPr>
          <p:nvPr/>
        </p:nvCxnSpPr>
        <p:spPr>
          <a:xfrm rot="16200000" flipV="1">
            <a:off x="4857752" y="1535893"/>
            <a:ext cx="500066" cy="242889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6215074" y="4929198"/>
            <a:ext cx="1785950" cy="357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HotHandler</a:t>
            </a:r>
            <a:endParaRPr lang="zh-CN" altLang="en-US" dirty="0" smtClean="0"/>
          </a:p>
        </p:txBody>
      </p:sp>
      <p:sp>
        <p:nvSpPr>
          <p:cNvPr id="75" name="矩形 74"/>
          <p:cNvSpPr/>
          <p:nvPr/>
        </p:nvSpPr>
        <p:spPr>
          <a:xfrm>
            <a:off x="5000628" y="5643578"/>
            <a:ext cx="1643074" cy="357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NewerHandler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6357950" y="4214818"/>
            <a:ext cx="2000264" cy="357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DiscountHandler</a:t>
            </a:r>
            <a:endParaRPr lang="zh-CN" altLang="en-US" dirty="0" smtClean="0"/>
          </a:p>
        </p:txBody>
      </p:sp>
      <p:cxnSp>
        <p:nvCxnSpPr>
          <p:cNvPr id="85" name="肘形连接符 84"/>
          <p:cNvCxnSpPr>
            <a:stCxn id="38" idx="3"/>
            <a:endCxn id="75" idx="1"/>
          </p:cNvCxnSpPr>
          <p:nvPr/>
        </p:nvCxnSpPr>
        <p:spPr>
          <a:xfrm>
            <a:off x="3643306" y="5322108"/>
            <a:ext cx="1357322" cy="5000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42" idx="3"/>
            <a:endCxn id="74" idx="1"/>
          </p:cNvCxnSpPr>
          <p:nvPr/>
        </p:nvCxnSpPr>
        <p:spPr>
          <a:xfrm>
            <a:off x="5500694" y="4393412"/>
            <a:ext cx="714380" cy="71438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连接符 88"/>
          <p:cNvCxnSpPr>
            <a:stCxn id="56" idx="3"/>
            <a:endCxn id="76" idx="3"/>
          </p:cNvCxnSpPr>
          <p:nvPr/>
        </p:nvCxnSpPr>
        <p:spPr>
          <a:xfrm>
            <a:off x="7643834" y="3536157"/>
            <a:ext cx="714380" cy="857257"/>
          </a:xfrm>
          <a:prstGeom prst="bentConnector3">
            <a:avLst>
              <a:gd name="adj1" fmla="val 132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13866</TotalTime>
  <Words>325</Words>
  <PresentationFormat>全屏显示(4:3)</PresentationFormat>
  <Paragraphs>62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幻灯片 1</vt:lpstr>
      <vt:lpstr>幻灯片 2</vt:lpstr>
      <vt:lpstr>幻灯片 3</vt:lpstr>
      <vt:lpstr>幻灯片 4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China</cp:lastModifiedBy>
  <cp:revision>1512</cp:revision>
  <dcterms:created xsi:type="dcterms:W3CDTF">2018-08-02T05:07:20Z</dcterms:created>
  <dcterms:modified xsi:type="dcterms:W3CDTF">2018-10-31T07:58:59Z</dcterms:modified>
</cp:coreProperties>
</file>