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4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91" r:id="rId3"/>
    <p:sldId id="412" r:id="rId4"/>
    <p:sldId id="758" r:id="rId5"/>
    <p:sldId id="411" r:id="rId6"/>
    <p:sldId id="760" r:id="rId7"/>
    <p:sldId id="762" r:id="rId8"/>
    <p:sldId id="761" r:id="rId9"/>
    <p:sldId id="759" r:id="rId10"/>
    <p:sldId id="765" r:id="rId11"/>
    <p:sldId id="766" r:id="rId12"/>
    <p:sldId id="767" r:id="rId13"/>
    <p:sldId id="768" r:id="rId14"/>
    <p:sldId id="769" r:id="rId15"/>
    <p:sldId id="770" r:id="rId16"/>
    <p:sldId id="771" r:id="rId17"/>
    <p:sldId id="772" r:id="rId18"/>
    <p:sldId id="7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9" autoAdjust="0"/>
    <p:restoredTop sz="96489" autoAdjust="0"/>
  </p:normalViewPr>
  <p:slideViewPr>
    <p:cSldViewPr snapToGrid="0" showGuides="1">
      <p:cViewPr varScale="1">
        <p:scale>
          <a:sx n="103" d="100"/>
          <a:sy n="103" d="100"/>
        </p:scale>
        <p:origin x="12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83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41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52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1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2" Type="http://schemas.openxmlformats.org/officeDocument/2006/relationships/tags" Target="../tags/tag48.xml"/><Relationship Id="rId16" Type="http://schemas.openxmlformats.org/officeDocument/2006/relationships/notesSlide" Target="../notesSlides/notesSlide4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hyperlink" Target="https://square.github.io/okhttp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2" Type="http://schemas.openxmlformats.org/officeDocument/2006/relationships/tags" Target="../tags/tag10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2" Type="http://schemas.openxmlformats.org/officeDocument/2006/relationships/tags" Target="../tags/tag28.xml"/><Relationship Id="rId16" Type="http://schemas.openxmlformats.org/officeDocument/2006/relationships/notesSlide" Target="../notesSlides/notesSlide3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86920" y="5900662"/>
            <a:ext cx="3680918" cy="369332"/>
            <a:chOff x="1139058" y="5604513"/>
            <a:chExt cx="3680918" cy="369332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32174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Lance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2260035406</a:t>
              </a:r>
            </a:p>
          </p:txBody>
        </p:sp>
      </p:grpSp>
      <p:grpSp>
        <p:nvGrpSpPr>
          <p:cNvPr id="21" name="PA_组合 20"/>
          <p:cNvGrpSpPr/>
          <p:nvPr>
            <p:custDataLst>
              <p:tags r:id="rId2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9132" y="2155468"/>
            <a:ext cx="11610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zh-CN" sz="5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OkHttp</a:t>
            </a:r>
            <a:r>
              <a:rPr lang="zh-CN" altLang="en-US" sz="5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源码分析</a:t>
            </a:r>
            <a:r>
              <a:rPr lang="en-US" altLang="zh-CN" sz="5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分发器与拦截器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分发器总结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F52CFB2-7EF8-4CFC-9CFA-890F6F49E267}"/>
              </a:ext>
            </a:extLst>
          </p:cNvPr>
          <p:cNvSpPr txBox="1"/>
          <p:nvPr/>
        </p:nvSpPr>
        <p:spPr>
          <a:xfrm>
            <a:off x="1004673" y="1158244"/>
            <a:ext cx="7478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对于同步请求，分发器只记录请求，用于判断</a:t>
            </a:r>
            <a:r>
              <a:rPr lang="en-US" altLang="zh-CN" dirty="0"/>
              <a:t>IdleRunnable</a:t>
            </a:r>
            <a:r>
              <a:rPr lang="zh-CN" altLang="en-US" dirty="0"/>
              <a:t>是否需要执行</a:t>
            </a:r>
            <a:endParaRPr lang="en-US" altLang="zh-CN" dirty="0"/>
          </a:p>
          <a:p>
            <a:r>
              <a:rPr lang="zh-CN" altLang="en-US" dirty="0"/>
              <a:t>对于异步请求，向分发器中提交请求：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681D923-7F94-4D18-B38B-0BBD687C7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011" y="1565690"/>
            <a:ext cx="5802502" cy="244646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F024451-80D1-4850-B522-E2452F4D65E1}"/>
              </a:ext>
            </a:extLst>
          </p:cNvPr>
          <p:cNvSpPr/>
          <p:nvPr/>
        </p:nvSpPr>
        <p:spPr>
          <a:xfrm>
            <a:off x="647242" y="4012150"/>
            <a:ext cx="113574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Q:</a:t>
            </a:r>
            <a:r>
              <a:rPr lang="zh-CN" altLang="en-US" dirty="0">
                <a:solidFill>
                  <a:srgbClr val="FF0000"/>
                </a:solidFill>
              </a:rPr>
              <a:t> 如何决定将请求放入</a:t>
            </a:r>
            <a:r>
              <a:rPr lang="en-US" altLang="zh-CN" dirty="0">
                <a:solidFill>
                  <a:srgbClr val="FF0000"/>
                </a:solidFill>
              </a:rPr>
              <a:t>ready</a:t>
            </a:r>
            <a:r>
              <a:rPr lang="zh-CN" altLang="en-US" dirty="0">
                <a:solidFill>
                  <a:srgbClr val="FF0000"/>
                </a:solidFill>
              </a:rPr>
              <a:t>还是</a:t>
            </a:r>
            <a:r>
              <a:rPr lang="en-US" altLang="zh-CN" dirty="0">
                <a:solidFill>
                  <a:srgbClr val="FF0000"/>
                </a:solidFill>
              </a:rPr>
              <a:t>running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chemeClr val="accent2"/>
              </a:buClr>
            </a:pPr>
            <a:r>
              <a:rPr lang="en-US" altLang="zh-CN" dirty="0"/>
              <a:t>     A: </a:t>
            </a:r>
            <a:r>
              <a:rPr lang="zh-CN" altLang="en-US" dirty="0"/>
              <a:t>如果当前正在请求数不小于</a:t>
            </a:r>
            <a:r>
              <a:rPr lang="en-US" altLang="zh-CN" dirty="0"/>
              <a:t>64</a:t>
            </a:r>
            <a:r>
              <a:rPr lang="zh-CN" altLang="en-US" dirty="0"/>
              <a:t>放入</a:t>
            </a:r>
            <a:r>
              <a:rPr lang="en-US" altLang="zh-CN" dirty="0"/>
              <a:t>ready</a:t>
            </a:r>
            <a:r>
              <a:rPr lang="zh-CN" altLang="en-US" dirty="0"/>
              <a:t>；如果小于</a:t>
            </a:r>
            <a:r>
              <a:rPr lang="en-US" altLang="zh-CN" dirty="0"/>
              <a:t>64</a:t>
            </a:r>
            <a:r>
              <a:rPr lang="zh-CN" altLang="en-US" dirty="0"/>
              <a:t>，但是已经存在同一域名主机的请求</a:t>
            </a:r>
            <a:r>
              <a:rPr lang="en-US" altLang="zh-CN" dirty="0"/>
              <a:t>5</a:t>
            </a:r>
            <a:r>
              <a:rPr lang="zh-CN" altLang="en-US" dirty="0"/>
              <a:t>个放入</a:t>
            </a:r>
            <a:r>
              <a:rPr lang="en-US" altLang="zh-CN" dirty="0"/>
              <a:t>ready</a:t>
            </a:r>
            <a:r>
              <a:rPr lang="zh-CN" altLang="en-US" dirty="0"/>
              <a:t>！</a:t>
            </a:r>
            <a:endParaRPr lang="en-US" altLang="zh-CN" dirty="0"/>
          </a:p>
          <a:p>
            <a:pPr>
              <a:buClr>
                <a:schemeClr val="accent2"/>
              </a:buClr>
            </a:pPr>
            <a:endParaRPr lang="en-US" altLang="zh-CN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Q: </a:t>
            </a:r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running</a:t>
            </a:r>
            <a:r>
              <a:rPr lang="zh-CN" altLang="en-US" dirty="0">
                <a:solidFill>
                  <a:srgbClr val="FF0000"/>
                </a:solidFill>
              </a:rPr>
              <a:t>移动</a:t>
            </a:r>
            <a:r>
              <a:rPr lang="en-US" altLang="zh-CN" dirty="0">
                <a:solidFill>
                  <a:srgbClr val="FF0000"/>
                </a:solidFill>
              </a:rPr>
              <a:t>ready</a:t>
            </a:r>
            <a:r>
              <a:rPr lang="zh-CN" altLang="en-US" dirty="0">
                <a:solidFill>
                  <a:srgbClr val="FF0000"/>
                </a:solidFill>
              </a:rPr>
              <a:t>的条件是什么？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chemeClr val="accent2"/>
              </a:buClr>
            </a:pPr>
            <a:r>
              <a:rPr lang="en-US" altLang="zh-CN" dirty="0"/>
              <a:t>     A: </a:t>
            </a:r>
            <a:r>
              <a:rPr lang="zh-CN" altLang="en-US" dirty="0"/>
              <a:t>每个请求执行完成就会从</a:t>
            </a:r>
            <a:r>
              <a:rPr lang="en-US" altLang="zh-CN" dirty="0"/>
              <a:t>running</a:t>
            </a:r>
            <a:r>
              <a:rPr lang="zh-CN" altLang="en-US" dirty="0"/>
              <a:t>移除，同时进行第一步相同逻辑的判断，决定是否移动！</a:t>
            </a:r>
            <a:endParaRPr lang="en-US" altLang="zh-CN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Q: </a:t>
            </a:r>
            <a:r>
              <a:rPr lang="zh-CN" altLang="en-US" dirty="0">
                <a:solidFill>
                  <a:srgbClr val="FF0000"/>
                </a:solidFill>
              </a:rPr>
              <a:t>分发器线程池的工作行为？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chemeClr val="accent2"/>
              </a:buClr>
            </a:pPr>
            <a:r>
              <a:rPr lang="en-US" altLang="zh-CN" dirty="0"/>
              <a:t>     A</a:t>
            </a:r>
            <a:r>
              <a:rPr lang="zh-CN" altLang="en-US" dirty="0"/>
              <a:t>：无等待，最大并发</a:t>
            </a:r>
          </a:p>
        </p:txBody>
      </p:sp>
    </p:spTree>
    <p:extLst>
      <p:ext uri="{BB962C8B-B14F-4D97-AF65-F5344CB8AC3E}">
        <p14:creationId xmlns:p14="http://schemas.microsoft.com/office/powerpoint/2010/main" val="94102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080404" y="404852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42" name="PA_组合 1"/>
          <p:cNvGrpSpPr/>
          <p:nvPr>
            <p:custDataLst>
              <p:tags r:id="rId3"/>
            </p:custDataLst>
          </p:nvPr>
        </p:nvGrpSpPr>
        <p:grpSpPr>
          <a:xfrm>
            <a:off x="942068" y="3432253"/>
            <a:ext cx="2016723" cy="2527653"/>
            <a:chOff x="522514" y="3027330"/>
            <a:chExt cx="1512542" cy="1440160"/>
          </a:xfrm>
        </p:grpSpPr>
        <p:sp>
          <p:nvSpPr>
            <p:cNvPr id="43" name="矩形 4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44" name="直接连接符 2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PA_矩形 65"/>
          <p:cNvSpPr/>
          <p:nvPr>
            <p:custDataLst>
              <p:tags r:id="rId4"/>
            </p:custDataLst>
          </p:nvPr>
        </p:nvSpPr>
        <p:spPr>
          <a:xfrm>
            <a:off x="1136921" y="3569783"/>
            <a:ext cx="1747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使用方法</a:t>
            </a:r>
          </a:p>
        </p:txBody>
      </p:sp>
      <p:sp>
        <p:nvSpPr>
          <p:cNvPr id="46" name="Freeform 41"/>
          <p:cNvSpPr>
            <a:spLocks noEditPoints="1"/>
          </p:cNvSpPr>
          <p:nvPr/>
        </p:nvSpPr>
        <p:spPr bwMode="auto">
          <a:xfrm>
            <a:off x="1717107" y="2813795"/>
            <a:ext cx="357188" cy="488950"/>
          </a:xfrm>
          <a:custGeom>
            <a:avLst/>
            <a:gdLst>
              <a:gd name="T0" fmla="*/ 7 w 163"/>
              <a:gd name="T1" fmla="*/ 223 h 223"/>
              <a:gd name="T2" fmla="*/ 32 w 163"/>
              <a:gd name="T3" fmla="*/ 223 h 223"/>
              <a:gd name="T4" fmla="*/ 39 w 163"/>
              <a:gd name="T5" fmla="*/ 216 h 223"/>
              <a:gd name="T6" fmla="*/ 39 w 163"/>
              <a:gd name="T7" fmla="*/ 196 h 223"/>
              <a:gd name="T8" fmla="*/ 124 w 163"/>
              <a:gd name="T9" fmla="*/ 196 h 223"/>
              <a:gd name="T10" fmla="*/ 124 w 163"/>
              <a:gd name="T11" fmla="*/ 216 h 223"/>
              <a:gd name="T12" fmla="*/ 131 w 163"/>
              <a:gd name="T13" fmla="*/ 223 h 223"/>
              <a:gd name="T14" fmla="*/ 156 w 163"/>
              <a:gd name="T15" fmla="*/ 223 h 223"/>
              <a:gd name="T16" fmla="*/ 163 w 163"/>
              <a:gd name="T17" fmla="*/ 216 h 223"/>
              <a:gd name="T18" fmla="*/ 163 w 163"/>
              <a:gd name="T19" fmla="*/ 196 h 223"/>
              <a:gd name="T20" fmla="*/ 163 w 163"/>
              <a:gd name="T21" fmla="*/ 182 h 223"/>
              <a:gd name="T22" fmla="*/ 163 w 163"/>
              <a:gd name="T23" fmla="*/ 0 h 223"/>
              <a:gd name="T24" fmla="*/ 0 w 163"/>
              <a:gd name="T25" fmla="*/ 0 h 223"/>
              <a:gd name="T26" fmla="*/ 0 w 163"/>
              <a:gd name="T27" fmla="*/ 182 h 223"/>
              <a:gd name="T28" fmla="*/ 0 w 163"/>
              <a:gd name="T29" fmla="*/ 196 h 223"/>
              <a:gd name="T30" fmla="*/ 0 w 163"/>
              <a:gd name="T31" fmla="*/ 216 h 223"/>
              <a:gd name="T32" fmla="*/ 7 w 163"/>
              <a:gd name="T33" fmla="*/ 223 h 223"/>
              <a:gd name="T34" fmla="*/ 148 w 163"/>
              <a:gd name="T35" fmla="*/ 175 h 223"/>
              <a:gd name="T36" fmla="*/ 116 w 163"/>
              <a:gd name="T37" fmla="*/ 175 h 223"/>
              <a:gd name="T38" fmla="*/ 116 w 163"/>
              <a:gd name="T39" fmla="*/ 158 h 223"/>
              <a:gd name="T40" fmla="*/ 148 w 163"/>
              <a:gd name="T41" fmla="*/ 158 h 223"/>
              <a:gd name="T42" fmla="*/ 148 w 163"/>
              <a:gd name="T43" fmla="*/ 175 h 223"/>
              <a:gd name="T44" fmla="*/ 148 w 163"/>
              <a:gd name="T45" fmla="*/ 141 h 223"/>
              <a:gd name="T46" fmla="*/ 88 w 163"/>
              <a:gd name="T47" fmla="*/ 141 h 223"/>
              <a:gd name="T48" fmla="*/ 88 w 163"/>
              <a:gd name="T49" fmla="*/ 41 h 223"/>
              <a:gd name="T50" fmla="*/ 148 w 163"/>
              <a:gd name="T51" fmla="*/ 41 h 223"/>
              <a:gd name="T52" fmla="*/ 148 w 163"/>
              <a:gd name="T53" fmla="*/ 141 h 223"/>
              <a:gd name="T54" fmla="*/ 39 w 163"/>
              <a:gd name="T55" fmla="*/ 13 h 223"/>
              <a:gd name="T56" fmla="*/ 124 w 163"/>
              <a:gd name="T57" fmla="*/ 13 h 223"/>
              <a:gd name="T58" fmla="*/ 124 w 163"/>
              <a:gd name="T59" fmla="*/ 25 h 223"/>
              <a:gd name="T60" fmla="*/ 39 w 163"/>
              <a:gd name="T61" fmla="*/ 25 h 223"/>
              <a:gd name="T62" fmla="*/ 39 w 163"/>
              <a:gd name="T63" fmla="*/ 13 h 223"/>
              <a:gd name="T64" fmla="*/ 15 w 163"/>
              <a:gd name="T65" fmla="*/ 41 h 223"/>
              <a:gd name="T66" fmla="*/ 75 w 163"/>
              <a:gd name="T67" fmla="*/ 41 h 223"/>
              <a:gd name="T68" fmla="*/ 75 w 163"/>
              <a:gd name="T69" fmla="*/ 141 h 223"/>
              <a:gd name="T70" fmla="*/ 63 w 163"/>
              <a:gd name="T71" fmla="*/ 141 h 223"/>
              <a:gd name="T72" fmla="*/ 27 w 163"/>
              <a:gd name="T73" fmla="*/ 141 h 223"/>
              <a:gd name="T74" fmla="*/ 15 w 163"/>
              <a:gd name="T75" fmla="*/ 141 h 223"/>
              <a:gd name="T76" fmla="*/ 15 w 163"/>
              <a:gd name="T77" fmla="*/ 41 h 223"/>
              <a:gd name="T78" fmla="*/ 15 w 163"/>
              <a:gd name="T79" fmla="*/ 158 h 223"/>
              <a:gd name="T80" fmla="*/ 47 w 163"/>
              <a:gd name="T81" fmla="*/ 158 h 223"/>
              <a:gd name="T82" fmla="*/ 47 w 163"/>
              <a:gd name="T83" fmla="*/ 175 h 223"/>
              <a:gd name="T84" fmla="*/ 15 w 163"/>
              <a:gd name="T85" fmla="*/ 175 h 223"/>
              <a:gd name="T86" fmla="*/ 15 w 163"/>
              <a:gd name="T87" fmla="*/ 15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3" h="223">
                <a:moveTo>
                  <a:pt x="7" y="223"/>
                </a:moveTo>
                <a:cubicBezTo>
                  <a:pt x="32" y="223"/>
                  <a:pt x="32" y="223"/>
                  <a:pt x="32" y="223"/>
                </a:cubicBezTo>
                <a:cubicBezTo>
                  <a:pt x="36" y="223"/>
                  <a:pt x="39" y="220"/>
                  <a:pt x="39" y="216"/>
                </a:cubicBezTo>
                <a:cubicBezTo>
                  <a:pt x="39" y="196"/>
                  <a:pt x="39" y="196"/>
                  <a:pt x="39" y="196"/>
                </a:cubicBezTo>
                <a:cubicBezTo>
                  <a:pt x="124" y="196"/>
                  <a:pt x="124" y="196"/>
                  <a:pt x="124" y="196"/>
                </a:cubicBezTo>
                <a:cubicBezTo>
                  <a:pt x="124" y="216"/>
                  <a:pt x="124" y="216"/>
                  <a:pt x="124" y="216"/>
                </a:cubicBezTo>
                <a:cubicBezTo>
                  <a:pt x="124" y="220"/>
                  <a:pt x="127" y="223"/>
                  <a:pt x="131" y="223"/>
                </a:cubicBezTo>
                <a:cubicBezTo>
                  <a:pt x="156" y="223"/>
                  <a:pt x="156" y="223"/>
                  <a:pt x="156" y="223"/>
                </a:cubicBezTo>
                <a:cubicBezTo>
                  <a:pt x="160" y="223"/>
                  <a:pt x="163" y="220"/>
                  <a:pt x="163" y="216"/>
                </a:cubicBezTo>
                <a:cubicBezTo>
                  <a:pt x="163" y="196"/>
                  <a:pt x="163" y="196"/>
                  <a:pt x="163" y="196"/>
                </a:cubicBezTo>
                <a:cubicBezTo>
                  <a:pt x="163" y="182"/>
                  <a:pt x="163" y="182"/>
                  <a:pt x="163" y="182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20"/>
                  <a:pt x="4" y="223"/>
                  <a:pt x="7" y="223"/>
                </a:cubicBezTo>
                <a:close/>
                <a:moveTo>
                  <a:pt x="148" y="175"/>
                </a:moveTo>
                <a:cubicBezTo>
                  <a:pt x="116" y="175"/>
                  <a:pt x="116" y="175"/>
                  <a:pt x="116" y="175"/>
                </a:cubicBezTo>
                <a:cubicBezTo>
                  <a:pt x="116" y="158"/>
                  <a:pt x="116" y="158"/>
                  <a:pt x="116" y="158"/>
                </a:cubicBezTo>
                <a:cubicBezTo>
                  <a:pt x="148" y="158"/>
                  <a:pt x="148" y="158"/>
                  <a:pt x="148" y="158"/>
                </a:cubicBezTo>
                <a:cubicBezTo>
                  <a:pt x="148" y="175"/>
                  <a:pt x="148" y="175"/>
                  <a:pt x="148" y="175"/>
                </a:cubicBezTo>
                <a:close/>
                <a:moveTo>
                  <a:pt x="148" y="141"/>
                </a:moveTo>
                <a:cubicBezTo>
                  <a:pt x="88" y="141"/>
                  <a:pt x="88" y="141"/>
                  <a:pt x="88" y="141"/>
                </a:cubicBezTo>
                <a:cubicBezTo>
                  <a:pt x="88" y="41"/>
                  <a:pt x="88" y="41"/>
                  <a:pt x="88" y="41"/>
                </a:cubicBezTo>
                <a:cubicBezTo>
                  <a:pt x="148" y="41"/>
                  <a:pt x="148" y="41"/>
                  <a:pt x="148" y="41"/>
                </a:cubicBezTo>
                <a:lnTo>
                  <a:pt x="148" y="141"/>
                </a:lnTo>
                <a:close/>
                <a:moveTo>
                  <a:pt x="39" y="13"/>
                </a:moveTo>
                <a:cubicBezTo>
                  <a:pt x="124" y="13"/>
                  <a:pt x="124" y="13"/>
                  <a:pt x="124" y="13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39" y="25"/>
                  <a:pt x="39" y="25"/>
                  <a:pt x="39" y="25"/>
                </a:cubicBezTo>
                <a:lnTo>
                  <a:pt x="39" y="13"/>
                </a:lnTo>
                <a:close/>
                <a:moveTo>
                  <a:pt x="15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63" y="141"/>
                  <a:pt x="63" y="141"/>
                  <a:pt x="63" y="141"/>
                </a:cubicBezTo>
                <a:cubicBezTo>
                  <a:pt x="27" y="141"/>
                  <a:pt x="27" y="141"/>
                  <a:pt x="27" y="141"/>
                </a:cubicBezTo>
                <a:cubicBezTo>
                  <a:pt x="15" y="141"/>
                  <a:pt x="15" y="141"/>
                  <a:pt x="15" y="141"/>
                </a:cubicBezTo>
                <a:lnTo>
                  <a:pt x="15" y="41"/>
                </a:lnTo>
                <a:close/>
                <a:moveTo>
                  <a:pt x="15" y="158"/>
                </a:moveTo>
                <a:cubicBezTo>
                  <a:pt x="47" y="158"/>
                  <a:pt x="47" y="158"/>
                  <a:pt x="47" y="158"/>
                </a:cubicBezTo>
                <a:cubicBezTo>
                  <a:pt x="47" y="175"/>
                  <a:pt x="47" y="175"/>
                  <a:pt x="47" y="175"/>
                </a:cubicBezTo>
                <a:cubicBezTo>
                  <a:pt x="15" y="175"/>
                  <a:pt x="15" y="175"/>
                  <a:pt x="15" y="175"/>
                </a:cubicBezTo>
                <a:lnTo>
                  <a:pt x="15" y="15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PA_矩形 60">
            <a:extLst>
              <a:ext uri="{FF2B5EF4-FFF2-40B4-BE49-F238E27FC236}">
                <a16:creationId xmlns:a16="http://schemas.microsoft.com/office/drawing/2014/main" id="{40641451-D7F6-43F3-9261-CF151930055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25276" y="4100582"/>
            <a:ext cx="1758022" cy="362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调用流程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353814" y="236280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PA_组合 1">
            <a:extLst>
              <a:ext uri="{FF2B5EF4-FFF2-40B4-BE49-F238E27FC236}">
                <a16:creationId xmlns:a16="http://schemas.microsoft.com/office/drawing/2014/main" id="{1F3D0226-E7DD-4A8F-9BA7-DAB30FBF03A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747892" y="3312397"/>
            <a:ext cx="2016723" cy="2527653"/>
            <a:chOff x="522514" y="3027330"/>
            <a:chExt cx="1512542" cy="1440160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03D2A48A-098C-4359-A86C-54A296EE16A4}"/>
                </a:ext>
              </a:extLst>
            </p:cNvPr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altLang="zh-CN" sz="2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endParaRPr>
            </a:p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FFDD0BAC-E120-496B-B12C-925EAE541C69}"/>
                </a:ext>
              </a:extLst>
            </p:cNvPr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PA_组合 73">
            <a:extLst>
              <a:ext uri="{FF2B5EF4-FFF2-40B4-BE49-F238E27FC236}">
                <a16:creationId xmlns:a16="http://schemas.microsoft.com/office/drawing/2014/main" id="{86A899AF-89D6-4E29-89B8-A69627D6E16C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414053" y="3318534"/>
            <a:ext cx="2016723" cy="2527653"/>
            <a:chOff x="522514" y="3027330"/>
            <a:chExt cx="1512542" cy="1440160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62B54495-D313-47AB-8F10-815E3C637B98}"/>
                </a:ext>
              </a:extLst>
            </p:cNvPr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348AFA63-8221-44DD-97E6-28F48429A1C5}"/>
                </a:ext>
              </a:extLst>
            </p:cNvPr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PA_矩形 60">
            <a:extLst>
              <a:ext uri="{FF2B5EF4-FFF2-40B4-BE49-F238E27FC236}">
                <a16:creationId xmlns:a16="http://schemas.microsoft.com/office/drawing/2014/main" id="{1995B770-D90D-43F8-8FDE-9303542A50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747892" y="4032449"/>
            <a:ext cx="2441676" cy="670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高并发任务分发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线程池排队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4" name="PA_矩形 64">
            <a:extLst>
              <a:ext uri="{FF2B5EF4-FFF2-40B4-BE49-F238E27FC236}">
                <a16:creationId xmlns:a16="http://schemas.microsoft.com/office/drawing/2014/main" id="{EDCAF396-8A99-4D90-919A-C9CA08B4237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016812" y="3445920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拦截器</a:t>
            </a:r>
          </a:p>
        </p:txBody>
      </p:sp>
      <p:sp>
        <p:nvSpPr>
          <p:cNvPr id="85" name="PA_矩形 65">
            <a:extLst>
              <a:ext uri="{FF2B5EF4-FFF2-40B4-BE49-F238E27FC236}">
                <a16:creationId xmlns:a16="http://schemas.microsoft.com/office/drawing/2014/main" id="{AFD609B7-5F74-472D-89CA-CBB037B5966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765367" y="3463972"/>
            <a:ext cx="1926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itchFamily="34" charset="-122"/>
              </a:rPr>
              <a:t>分发器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86" name="Freeform 131">
            <a:extLst>
              <a:ext uri="{FF2B5EF4-FFF2-40B4-BE49-F238E27FC236}">
                <a16:creationId xmlns:a16="http://schemas.microsoft.com/office/drawing/2014/main" id="{4D050C2B-C5A3-478A-8510-60BA78070812}"/>
              </a:ext>
            </a:extLst>
          </p:cNvPr>
          <p:cNvSpPr>
            <a:spLocks noEditPoints="1"/>
          </p:cNvSpPr>
          <p:nvPr/>
        </p:nvSpPr>
        <p:spPr bwMode="auto">
          <a:xfrm>
            <a:off x="4403589" y="2648900"/>
            <a:ext cx="527050" cy="449263"/>
          </a:xfrm>
          <a:custGeom>
            <a:avLst/>
            <a:gdLst>
              <a:gd name="T0" fmla="*/ 11 w 240"/>
              <a:gd name="T1" fmla="*/ 205 h 205"/>
              <a:gd name="T2" fmla="*/ 46 w 240"/>
              <a:gd name="T3" fmla="*/ 205 h 205"/>
              <a:gd name="T4" fmla="*/ 57 w 240"/>
              <a:gd name="T5" fmla="*/ 194 h 205"/>
              <a:gd name="T6" fmla="*/ 57 w 240"/>
              <a:gd name="T7" fmla="*/ 167 h 205"/>
              <a:gd name="T8" fmla="*/ 183 w 240"/>
              <a:gd name="T9" fmla="*/ 167 h 205"/>
              <a:gd name="T10" fmla="*/ 183 w 240"/>
              <a:gd name="T11" fmla="*/ 194 h 205"/>
              <a:gd name="T12" fmla="*/ 194 w 240"/>
              <a:gd name="T13" fmla="*/ 205 h 205"/>
              <a:gd name="T14" fmla="*/ 229 w 240"/>
              <a:gd name="T15" fmla="*/ 205 h 205"/>
              <a:gd name="T16" fmla="*/ 240 w 240"/>
              <a:gd name="T17" fmla="*/ 194 h 205"/>
              <a:gd name="T18" fmla="*/ 240 w 240"/>
              <a:gd name="T19" fmla="*/ 167 h 205"/>
              <a:gd name="T20" fmla="*/ 240 w 240"/>
              <a:gd name="T21" fmla="*/ 167 h 205"/>
              <a:gd name="T22" fmla="*/ 240 w 240"/>
              <a:gd name="T23" fmla="*/ 84 h 205"/>
              <a:gd name="T24" fmla="*/ 216 w 240"/>
              <a:gd name="T25" fmla="*/ 58 h 205"/>
              <a:gd name="T26" fmla="*/ 208 w 240"/>
              <a:gd name="T27" fmla="*/ 15 h 205"/>
              <a:gd name="T28" fmla="*/ 147 w 240"/>
              <a:gd name="T29" fmla="*/ 15 h 205"/>
              <a:gd name="T30" fmla="*/ 147 w 240"/>
              <a:gd name="T31" fmla="*/ 0 h 205"/>
              <a:gd name="T32" fmla="*/ 94 w 240"/>
              <a:gd name="T33" fmla="*/ 0 h 205"/>
              <a:gd name="T34" fmla="*/ 94 w 240"/>
              <a:gd name="T35" fmla="*/ 15 h 205"/>
              <a:gd name="T36" fmla="*/ 32 w 240"/>
              <a:gd name="T37" fmla="*/ 15 h 205"/>
              <a:gd name="T38" fmla="*/ 24 w 240"/>
              <a:gd name="T39" fmla="*/ 58 h 205"/>
              <a:gd name="T40" fmla="*/ 0 w 240"/>
              <a:gd name="T41" fmla="*/ 84 h 205"/>
              <a:gd name="T42" fmla="*/ 0 w 240"/>
              <a:gd name="T43" fmla="*/ 161 h 205"/>
              <a:gd name="T44" fmla="*/ 0 w 240"/>
              <a:gd name="T45" fmla="*/ 167 h 205"/>
              <a:gd name="T46" fmla="*/ 0 w 240"/>
              <a:gd name="T47" fmla="*/ 194 h 205"/>
              <a:gd name="T48" fmla="*/ 11 w 240"/>
              <a:gd name="T49" fmla="*/ 205 h 205"/>
              <a:gd name="T50" fmla="*/ 219 w 240"/>
              <a:gd name="T51" fmla="*/ 123 h 205"/>
              <a:gd name="T52" fmla="*/ 219 w 240"/>
              <a:gd name="T53" fmla="*/ 148 h 205"/>
              <a:gd name="T54" fmla="*/ 171 w 240"/>
              <a:gd name="T55" fmla="*/ 148 h 205"/>
              <a:gd name="T56" fmla="*/ 171 w 240"/>
              <a:gd name="T57" fmla="*/ 123 h 205"/>
              <a:gd name="T58" fmla="*/ 219 w 240"/>
              <a:gd name="T59" fmla="*/ 123 h 205"/>
              <a:gd name="T60" fmla="*/ 46 w 240"/>
              <a:gd name="T61" fmla="*/ 31 h 205"/>
              <a:gd name="T62" fmla="*/ 195 w 240"/>
              <a:gd name="T63" fmla="*/ 31 h 205"/>
              <a:gd name="T64" fmla="*/ 201 w 240"/>
              <a:gd name="T65" fmla="*/ 69 h 205"/>
              <a:gd name="T66" fmla="*/ 40 w 240"/>
              <a:gd name="T67" fmla="*/ 69 h 205"/>
              <a:gd name="T68" fmla="*/ 46 w 240"/>
              <a:gd name="T69" fmla="*/ 31 h 205"/>
              <a:gd name="T70" fmla="*/ 22 w 240"/>
              <a:gd name="T71" fmla="*/ 123 h 205"/>
              <a:gd name="T72" fmla="*/ 70 w 240"/>
              <a:gd name="T73" fmla="*/ 123 h 205"/>
              <a:gd name="T74" fmla="*/ 70 w 240"/>
              <a:gd name="T75" fmla="*/ 148 h 205"/>
              <a:gd name="T76" fmla="*/ 22 w 240"/>
              <a:gd name="T77" fmla="*/ 148 h 205"/>
              <a:gd name="T78" fmla="*/ 22 w 240"/>
              <a:gd name="T79" fmla="*/ 12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0" h="205">
                <a:moveTo>
                  <a:pt x="11" y="205"/>
                </a:moveTo>
                <a:cubicBezTo>
                  <a:pt x="46" y="205"/>
                  <a:pt x="46" y="205"/>
                  <a:pt x="46" y="205"/>
                </a:cubicBezTo>
                <a:cubicBezTo>
                  <a:pt x="52" y="205"/>
                  <a:pt x="57" y="201"/>
                  <a:pt x="57" y="194"/>
                </a:cubicBezTo>
                <a:cubicBezTo>
                  <a:pt x="57" y="167"/>
                  <a:pt x="57" y="167"/>
                  <a:pt x="57" y="167"/>
                </a:cubicBezTo>
                <a:cubicBezTo>
                  <a:pt x="183" y="167"/>
                  <a:pt x="183" y="167"/>
                  <a:pt x="183" y="167"/>
                </a:cubicBezTo>
                <a:cubicBezTo>
                  <a:pt x="183" y="194"/>
                  <a:pt x="183" y="194"/>
                  <a:pt x="183" y="194"/>
                </a:cubicBezTo>
                <a:cubicBezTo>
                  <a:pt x="183" y="201"/>
                  <a:pt x="188" y="205"/>
                  <a:pt x="194" y="205"/>
                </a:cubicBezTo>
                <a:cubicBezTo>
                  <a:pt x="229" y="205"/>
                  <a:pt x="229" y="205"/>
                  <a:pt x="229" y="205"/>
                </a:cubicBezTo>
                <a:cubicBezTo>
                  <a:pt x="236" y="205"/>
                  <a:pt x="240" y="201"/>
                  <a:pt x="240" y="194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84"/>
                  <a:pt x="240" y="84"/>
                  <a:pt x="240" y="84"/>
                </a:cubicBezTo>
                <a:cubicBezTo>
                  <a:pt x="216" y="58"/>
                  <a:pt x="216" y="58"/>
                  <a:pt x="216" y="58"/>
                </a:cubicBezTo>
                <a:cubicBezTo>
                  <a:pt x="208" y="15"/>
                  <a:pt x="208" y="15"/>
                  <a:pt x="208" y="15"/>
                </a:cubicBezTo>
                <a:cubicBezTo>
                  <a:pt x="147" y="15"/>
                  <a:pt x="147" y="15"/>
                  <a:pt x="147" y="15"/>
                </a:cubicBezTo>
                <a:cubicBezTo>
                  <a:pt x="147" y="0"/>
                  <a:pt x="147" y="0"/>
                  <a:pt x="14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15"/>
                  <a:pt x="94" y="15"/>
                  <a:pt x="94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24" y="58"/>
                  <a:pt x="24" y="58"/>
                  <a:pt x="24" y="5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01"/>
                  <a:pt x="5" y="205"/>
                  <a:pt x="11" y="205"/>
                </a:cubicBezTo>
                <a:close/>
                <a:moveTo>
                  <a:pt x="219" y="123"/>
                </a:moveTo>
                <a:cubicBezTo>
                  <a:pt x="219" y="148"/>
                  <a:pt x="219" y="148"/>
                  <a:pt x="219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23"/>
                  <a:pt x="171" y="123"/>
                  <a:pt x="171" y="123"/>
                </a:cubicBezTo>
                <a:cubicBezTo>
                  <a:pt x="219" y="123"/>
                  <a:pt x="219" y="123"/>
                  <a:pt x="219" y="123"/>
                </a:cubicBezTo>
                <a:close/>
                <a:moveTo>
                  <a:pt x="46" y="31"/>
                </a:moveTo>
                <a:cubicBezTo>
                  <a:pt x="195" y="31"/>
                  <a:pt x="195" y="31"/>
                  <a:pt x="195" y="31"/>
                </a:cubicBezTo>
                <a:cubicBezTo>
                  <a:pt x="201" y="69"/>
                  <a:pt x="201" y="69"/>
                  <a:pt x="201" y="69"/>
                </a:cubicBezTo>
                <a:cubicBezTo>
                  <a:pt x="40" y="69"/>
                  <a:pt x="40" y="69"/>
                  <a:pt x="40" y="69"/>
                </a:cubicBezTo>
                <a:lnTo>
                  <a:pt x="46" y="31"/>
                </a:lnTo>
                <a:close/>
                <a:moveTo>
                  <a:pt x="22" y="123"/>
                </a:moveTo>
                <a:cubicBezTo>
                  <a:pt x="70" y="123"/>
                  <a:pt x="70" y="123"/>
                  <a:pt x="70" y="123"/>
                </a:cubicBezTo>
                <a:cubicBezTo>
                  <a:pt x="70" y="148"/>
                  <a:pt x="70" y="148"/>
                  <a:pt x="70" y="148"/>
                </a:cubicBezTo>
                <a:cubicBezTo>
                  <a:pt x="22" y="148"/>
                  <a:pt x="22" y="148"/>
                  <a:pt x="22" y="148"/>
                </a:cubicBezTo>
                <a:lnTo>
                  <a:pt x="22" y="1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474617DB-85EC-43F7-B895-4064F3537528}"/>
              </a:ext>
            </a:extLst>
          </p:cNvPr>
          <p:cNvSpPr>
            <a:spLocks/>
          </p:cNvSpPr>
          <p:nvPr/>
        </p:nvSpPr>
        <p:spPr bwMode="auto">
          <a:xfrm>
            <a:off x="7166873" y="2635194"/>
            <a:ext cx="500063" cy="515938"/>
          </a:xfrm>
          <a:custGeom>
            <a:avLst/>
            <a:gdLst>
              <a:gd name="T0" fmla="*/ 115 w 228"/>
              <a:gd name="T1" fmla="*/ 0 h 235"/>
              <a:gd name="T2" fmla="*/ 90 w 228"/>
              <a:gd name="T3" fmla="*/ 51 h 235"/>
              <a:gd name="T4" fmla="*/ 90 w 228"/>
              <a:gd name="T5" fmla="*/ 87 h 235"/>
              <a:gd name="T6" fmla="*/ 0 w 228"/>
              <a:gd name="T7" fmla="*/ 124 h 235"/>
              <a:gd name="T8" fmla="*/ 0 w 228"/>
              <a:gd name="T9" fmla="*/ 150 h 235"/>
              <a:gd name="T10" fmla="*/ 90 w 228"/>
              <a:gd name="T11" fmla="*/ 132 h 235"/>
              <a:gd name="T12" fmla="*/ 90 w 228"/>
              <a:gd name="T13" fmla="*/ 182 h 235"/>
              <a:gd name="T14" fmla="*/ 51 w 228"/>
              <a:gd name="T15" fmla="*/ 210 h 235"/>
              <a:gd name="T16" fmla="*/ 51 w 228"/>
              <a:gd name="T17" fmla="*/ 235 h 235"/>
              <a:gd name="T18" fmla="*/ 115 w 228"/>
              <a:gd name="T19" fmla="*/ 213 h 235"/>
              <a:gd name="T20" fmla="*/ 177 w 228"/>
              <a:gd name="T21" fmla="*/ 235 h 235"/>
              <a:gd name="T22" fmla="*/ 177 w 228"/>
              <a:gd name="T23" fmla="*/ 210 h 235"/>
              <a:gd name="T24" fmla="*/ 141 w 228"/>
              <a:gd name="T25" fmla="*/ 182 h 235"/>
              <a:gd name="T26" fmla="*/ 141 w 228"/>
              <a:gd name="T27" fmla="*/ 132 h 235"/>
              <a:gd name="T28" fmla="*/ 228 w 228"/>
              <a:gd name="T29" fmla="*/ 150 h 235"/>
              <a:gd name="T30" fmla="*/ 228 w 228"/>
              <a:gd name="T31" fmla="*/ 124 h 235"/>
              <a:gd name="T32" fmla="*/ 141 w 228"/>
              <a:gd name="T33" fmla="*/ 87 h 235"/>
              <a:gd name="T34" fmla="*/ 141 w 228"/>
              <a:gd name="T35" fmla="*/ 51 h 235"/>
              <a:gd name="T36" fmla="*/ 115 w 228"/>
              <a:gd name="T37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8" h="235">
                <a:moveTo>
                  <a:pt x="115" y="0"/>
                </a:moveTo>
                <a:cubicBezTo>
                  <a:pt x="101" y="0"/>
                  <a:pt x="90" y="37"/>
                  <a:pt x="90" y="51"/>
                </a:cubicBezTo>
                <a:cubicBezTo>
                  <a:pt x="90" y="87"/>
                  <a:pt x="90" y="87"/>
                  <a:pt x="90" y="87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50"/>
                  <a:pt x="0" y="150"/>
                  <a:pt x="0" y="150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82"/>
                  <a:pt x="90" y="182"/>
                  <a:pt x="90" y="182"/>
                </a:cubicBezTo>
                <a:cubicBezTo>
                  <a:pt x="51" y="210"/>
                  <a:pt x="51" y="210"/>
                  <a:pt x="51" y="210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115" y="213"/>
                  <a:pt x="115" y="213"/>
                  <a:pt x="115" y="213"/>
                </a:cubicBezTo>
                <a:cubicBezTo>
                  <a:pt x="177" y="235"/>
                  <a:pt x="177" y="235"/>
                  <a:pt x="177" y="235"/>
                </a:cubicBezTo>
                <a:cubicBezTo>
                  <a:pt x="177" y="210"/>
                  <a:pt x="177" y="210"/>
                  <a:pt x="177" y="210"/>
                </a:cubicBezTo>
                <a:cubicBezTo>
                  <a:pt x="141" y="182"/>
                  <a:pt x="141" y="182"/>
                  <a:pt x="141" y="18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28" y="150"/>
                  <a:pt x="228" y="150"/>
                  <a:pt x="228" y="150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41" y="37"/>
                  <a:pt x="129" y="0"/>
                  <a:pt x="1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8" name="PA_任意多边形 11">
            <a:extLst>
              <a:ext uri="{FF2B5EF4-FFF2-40B4-BE49-F238E27FC236}">
                <a16:creationId xmlns:a16="http://schemas.microsoft.com/office/drawing/2014/main" id="{3E7DC885-0254-48EA-A7E5-B4CE05735BB5}"/>
              </a:ext>
            </a:extLst>
          </p:cNvPr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9973688" y="2655535"/>
            <a:ext cx="422242" cy="4499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9" name="PA_矩形 62">
            <a:extLst>
              <a:ext uri="{FF2B5EF4-FFF2-40B4-BE49-F238E27FC236}">
                <a16:creationId xmlns:a16="http://schemas.microsoft.com/office/drawing/2014/main" id="{2B5D5784-339E-4613-A36C-D4C3A6C34F50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77912" y="4210350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课程技术总结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交流互动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0" name="PA_矩形 67">
            <a:extLst>
              <a:ext uri="{FF2B5EF4-FFF2-40B4-BE49-F238E27FC236}">
                <a16:creationId xmlns:a16="http://schemas.microsoft.com/office/drawing/2014/main" id="{803023F7-122A-4EDD-AACF-0B685A79867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697273" y="343935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课程总结</a:t>
            </a:r>
          </a:p>
        </p:txBody>
      </p:sp>
      <p:sp>
        <p:nvSpPr>
          <p:cNvPr id="91" name="PA_矩形 60">
            <a:extLst>
              <a:ext uri="{FF2B5EF4-FFF2-40B4-BE49-F238E27FC236}">
                <a16:creationId xmlns:a16="http://schemas.microsoft.com/office/drawing/2014/main" id="{47E3C791-9DE9-4E75-8AE5-8C8D712EB04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91905" y="4032449"/>
            <a:ext cx="2441676" cy="670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责任链模式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五大拦截器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89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5" grpId="0"/>
      <p:bldP spid="47" grpId="0"/>
      <p:bldP spid="83" grpId="0"/>
      <p:bldP spid="84" grpId="0"/>
      <p:bldP spid="85" grpId="0"/>
      <p:bldP spid="88" grpId="0" animBg="1"/>
      <p:bldP spid="89" grpId="0" animBg="1" autoUpdateAnimBg="0"/>
      <p:bldP spid="90" grpId="0"/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获得响应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505EA7A-7C94-46EA-BC04-D853079A90C9}"/>
              </a:ext>
            </a:extLst>
          </p:cNvPr>
          <p:cNvSpPr txBox="1"/>
          <p:nvPr/>
        </p:nvSpPr>
        <p:spPr>
          <a:xfrm>
            <a:off x="554877" y="1209384"/>
            <a:ext cx="972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在请求需要执行时，通过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getResponseWithInterceptorChain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获得请求的结果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 Response</a:t>
            </a: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695B88-87E1-4B65-96BA-715D884CC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89" y="1740121"/>
            <a:ext cx="9076888" cy="3893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 getResponseWithInterceptorChain()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Build a full stack of interceptors.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List&lt;Interceptor&gt; interceptors =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ArrayList&lt;&gt;();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interceptors.addAll(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.interceptors());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interceptors.add(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retryAndFollowUpInterceptor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interceptors.add(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BridgeInterceptor(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.cookieJar()));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interceptors.add(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CacheInterceptor(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.internalCache()));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interceptors.add(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ConnectInterceptor(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forWebSocket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interceptors.addAll(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.networkInterceptors());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interceptors.add(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CallServerInterceptor(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forWebSocket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Interceptor.Chain chain =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RealInterceptorChain(interceptors,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originalRequest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eventListener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.connectTimeoutMillis(),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.readTimeoutMillis(),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.writeTimeoutMillis());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chain.proceed(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originalRequest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73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执行流程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D9FE6BC-7C38-487A-90FE-B41A46992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15" y="576257"/>
            <a:ext cx="8123514" cy="556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2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责任链模式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FDF5CE7-8AA6-484B-9605-F52995691B19}"/>
              </a:ext>
            </a:extLst>
          </p:cNvPr>
          <p:cNvSpPr/>
          <p:nvPr/>
        </p:nvSpPr>
        <p:spPr>
          <a:xfrm>
            <a:off x="554877" y="1158663"/>
            <a:ext cx="109737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FangSong" charset="-122"/>
                <a:ea typeface="FangSong" charset="-122"/>
                <a:cs typeface="FangSong" charset="-122"/>
              </a:rPr>
              <a:t>为请求创建了一个接收者对象的链，</a:t>
            </a:r>
            <a:r>
              <a:rPr lang="zh-CN" altLang="en-US" sz="1600" dirty="0">
                <a:solidFill>
                  <a:srgbClr val="333333"/>
                </a:solidFill>
                <a:latin typeface="FangSong" charset="-122"/>
                <a:ea typeface="FangSong" charset="-122"/>
                <a:cs typeface="FangSong" charset="-122"/>
              </a:rPr>
              <a:t>在处理请求的时候执行过滤</a:t>
            </a:r>
            <a:r>
              <a:rPr lang="en-US" altLang="zh-CN" sz="1600" dirty="0">
                <a:solidFill>
                  <a:srgbClr val="333333"/>
                </a:solidFill>
                <a:latin typeface="FangSong" charset="-122"/>
                <a:ea typeface="FangSong" charset="-122"/>
                <a:cs typeface="FangSong" charset="-122"/>
              </a:rPr>
              <a:t>(</a:t>
            </a:r>
            <a:r>
              <a:rPr lang="zh-CN" altLang="en-US" sz="1600" dirty="0">
                <a:solidFill>
                  <a:srgbClr val="333333"/>
                </a:solidFill>
                <a:latin typeface="FangSong" charset="-122"/>
                <a:ea typeface="FangSong" charset="-122"/>
                <a:cs typeface="FangSong" charset="-122"/>
              </a:rPr>
              <a:t>各司其职</a:t>
            </a:r>
            <a:r>
              <a:rPr lang="en-US" altLang="zh-CN" sz="1600" dirty="0">
                <a:solidFill>
                  <a:srgbClr val="333333"/>
                </a:solidFill>
                <a:latin typeface="FangSong" charset="-122"/>
                <a:ea typeface="FangSong" charset="-122"/>
                <a:cs typeface="FangSong" charset="-122"/>
              </a:rPr>
              <a:t>)</a:t>
            </a:r>
            <a:r>
              <a:rPr lang="zh-CN" altLang="en-US" sz="1600" dirty="0">
                <a:solidFill>
                  <a:srgbClr val="333333"/>
                </a:solidFill>
                <a:latin typeface="FangSong" charset="-122"/>
                <a:ea typeface="FangSong" charset="-122"/>
                <a:cs typeface="FangSong" charset="-122"/>
              </a:rPr>
              <a:t>。</a:t>
            </a:r>
            <a:endParaRPr lang="en-US" altLang="zh-CN" sz="1600" dirty="0">
              <a:solidFill>
                <a:srgbClr val="333333"/>
              </a:solidFill>
              <a:latin typeface="FangSong" charset="-122"/>
              <a:ea typeface="FangSong" charset="-122"/>
              <a:cs typeface="FangSong" charset="-122"/>
            </a:endParaRPr>
          </a:p>
          <a:p>
            <a:endParaRPr lang="en-US" altLang="zh-CN" sz="1600" dirty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zh-CN" altLang="en-US" sz="1600" dirty="0">
                <a:latin typeface="FangSong" charset="-122"/>
                <a:ea typeface="FangSong" charset="-122"/>
                <a:cs typeface="FangSong" charset="-122"/>
              </a:rPr>
              <a:t>责任链上的处理者负责处理请求，客户只需要将请求发送到责任链即可，无须关心请求的处理细节和请求的传递，所以职责链将请求的发送者和请求的处理者解耦了。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927DFB-2DB7-4608-8F3C-D17CF7560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837" y="2810943"/>
            <a:ext cx="2961905" cy="27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080" y="2000656"/>
            <a:ext cx="1797240" cy="41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0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拦截器责任链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270" y="935445"/>
            <a:ext cx="8219007" cy="515975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0339" y="1361440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请求任务交给</a:t>
            </a:r>
            <a:r>
              <a:rPr kumimoji="1" lang="en-US" altLang="zh-CN" dirty="0"/>
              <a:t>Chain</a:t>
            </a:r>
            <a:r>
              <a:rPr kumimoji="1" lang="zh-CN" altLang="en-US" dirty="0"/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145243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拦截器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2614DAC-481E-40F3-88A6-4CDEE28D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77" y="1380380"/>
            <a:ext cx="1013622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1、重试拦截器在交出(交给下一个拦截器)之前，负责判断用户是否取消了请求；在获得了结果之后，会根据响应码判断是否需要重定向，如果满足条件那么就会重启执行所有拦截器。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2、桥接拦截器在交出之前，负责将HTTP协议必备的请求头加入其中(如：Host)并添加一些默认的行为(如：GZIP压缩)；在获得了结果后，调用保存cookie接口并解析GZIP数据。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3、缓存拦截器顾名思义，交出之前读取并判断是否使用缓存；获得结果后判断是否缓存。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4、连接拦截器在交出之前，负责找到或者新建一个连接，并获得对应的socket流；在获得结果后不进行额外的处理。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5、请求服务器拦截器进行真正的与服务器的通信，向服务器发送数据，解析读取的响应数据。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1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39163BCB-4F1B-435E-AA22-C6DDE4475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77" y="1158663"/>
            <a:ext cx="3136681" cy="496885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E8465B-0C3F-4FBD-AF95-A478C20F4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2" y="1019131"/>
            <a:ext cx="7458960" cy="51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讲师简介</a:t>
            </a:r>
            <a:endParaRPr lang="en-US" altLang="zh-CN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70677E2-FA48-4F18-9368-7DEF9A9A3A3D}"/>
              </a:ext>
            </a:extLst>
          </p:cNvPr>
          <p:cNvSpPr txBox="1"/>
          <p:nvPr/>
        </p:nvSpPr>
        <p:spPr>
          <a:xfrm>
            <a:off x="1819910" y="2091055"/>
            <a:ext cx="4937760" cy="4524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-Lance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0A47432D-8EDC-4CEC-A369-766C46F22842}"/>
              </a:ext>
            </a:extLst>
          </p:cNvPr>
          <p:cNvSpPr txBox="1"/>
          <p:nvPr/>
        </p:nvSpPr>
        <p:spPr>
          <a:xfrm>
            <a:off x="1819910" y="2602680"/>
            <a:ext cx="4117903" cy="29111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某游戏公司主程，前爱奇艺高级工程师。多年移动平台开发经验，涉猎广泛，热爱技术与研究。主要对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NDK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、架构与性能优化拥有深入的理解及开发经验。授课严谨负责。</a:t>
            </a: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2260035406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11" name="Picture 9">
            <a:extLst>
              <a:ext uri="{FF2B5EF4-FFF2-40B4-BE49-F238E27FC236}">
                <a16:creationId xmlns:a16="http://schemas.microsoft.com/office/drawing/2014/main" id="{D228818C-9D73-463E-A702-07DBE1737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3736" y="1302989"/>
            <a:ext cx="2666054" cy="405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7304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OkHttp</a:t>
            </a:r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6145" y="2736484"/>
            <a:ext cx="62365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charset="2"/>
              <a:buChar char="u"/>
            </a:pPr>
            <a:r>
              <a:rPr lang="zh-CN" altLang="en-US" dirty="0"/>
              <a:t>支持</a:t>
            </a:r>
            <a:r>
              <a:rPr lang="en-US" altLang="zh-CN" dirty="0"/>
              <a:t>HTTP/2</a:t>
            </a:r>
            <a:r>
              <a:rPr lang="zh-CN" altLang="en-US" dirty="0"/>
              <a:t>并允许对同一主机的所有请求共享一个套接字</a:t>
            </a:r>
            <a:endParaRPr lang="en-US" altLang="zh-CN" dirty="0"/>
          </a:p>
          <a:p>
            <a:pPr marL="285750" indent="-285750">
              <a:buClr>
                <a:schemeClr val="accent4"/>
              </a:buClr>
              <a:buFont typeface="Wingdings" charset="2"/>
              <a:buChar char="u"/>
            </a:pPr>
            <a:endParaRPr lang="en-US" altLang="zh-CN" dirty="0"/>
          </a:p>
          <a:p>
            <a:pPr marL="285750" indent="-285750">
              <a:buClr>
                <a:schemeClr val="accent4"/>
              </a:buClr>
              <a:buFont typeface="Wingdings" charset="2"/>
              <a:buChar char="u"/>
            </a:pPr>
            <a:r>
              <a:rPr lang="zh-CN" altLang="en-US" dirty="0"/>
              <a:t>通过连接池</a:t>
            </a:r>
            <a:r>
              <a:rPr lang="en-US" altLang="zh-CN" dirty="0"/>
              <a:t>,</a:t>
            </a:r>
            <a:r>
              <a:rPr lang="zh-CN" altLang="en-US" dirty="0"/>
              <a:t>减少了请求延迟</a:t>
            </a:r>
            <a:endParaRPr lang="en-US" altLang="zh-CN" dirty="0"/>
          </a:p>
          <a:p>
            <a:pPr marL="285750" indent="-285750">
              <a:buClr>
                <a:schemeClr val="accent4"/>
              </a:buClr>
              <a:buFont typeface="Wingdings" charset="2"/>
              <a:buChar char="u"/>
            </a:pPr>
            <a:endParaRPr lang="en-US" altLang="zh-CN" dirty="0"/>
          </a:p>
          <a:p>
            <a:pPr marL="285750" indent="-285750">
              <a:buClr>
                <a:schemeClr val="accent4"/>
              </a:buClr>
              <a:buFont typeface="Wingdings" charset="2"/>
              <a:buChar char="u"/>
            </a:pPr>
            <a:r>
              <a:rPr lang="zh-CN" altLang="en-US" dirty="0"/>
              <a:t>默认通过</a:t>
            </a:r>
            <a:r>
              <a:rPr lang="en-US" altLang="zh-CN" dirty="0"/>
              <a:t>GZip</a:t>
            </a:r>
            <a:r>
              <a:rPr lang="zh-CN" altLang="en-US" dirty="0"/>
              <a:t>压缩数据</a:t>
            </a:r>
            <a:endParaRPr lang="en-US" altLang="zh-CN" dirty="0"/>
          </a:p>
          <a:p>
            <a:pPr marL="285750" indent="-285750">
              <a:buClr>
                <a:schemeClr val="accent4"/>
              </a:buClr>
              <a:buFont typeface="Wingdings" charset="2"/>
              <a:buChar char="u"/>
            </a:pPr>
            <a:endParaRPr lang="en-US" altLang="zh-CN" dirty="0"/>
          </a:p>
          <a:p>
            <a:pPr marL="285750" indent="-285750">
              <a:buClr>
                <a:schemeClr val="accent4"/>
              </a:buClr>
              <a:buFont typeface="Wingdings" charset="2"/>
              <a:buChar char="u"/>
            </a:pPr>
            <a:r>
              <a:rPr lang="zh-CN" altLang="en-US" dirty="0"/>
              <a:t>响应缓存，避免了重复请求的网络</a:t>
            </a:r>
            <a:endParaRPr lang="en-US" altLang="zh-CN" dirty="0"/>
          </a:p>
          <a:p>
            <a:pPr marL="285750" indent="-285750">
              <a:buClr>
                <a:schemeClr val="accent4"/>
              </a:buClr>
              <a:buFont typeface="Wingdings" charset="2"/>
              <a:buChar char="u"/>
            </a:pPr>
            <a:endParaRPr lang="en-US" altLang="zh-CN" dirty="0"/>
          </a:p>
          <a:p>
            <a:pPr marL="285750" indent="-285750">
              <a:buClr>
                <a:schemeClr val="accent4"/>
              </a:buClr>
              <a:buFont typeface="Wingdings" charset="2"/>
              <a:buChar char="u"/>
            </a:pPr>
            <a:r>
              <a:rPr lang="zh-CN" altLang="en-US" dirty="0"/>
              <a:t>请求失败自动重试主机的其他</a:t>
            </a:r>
            <a:r>
              <a:rPr lang="en-US" altLang="zh-CN" dirty="0" err="1"/>
              <a:t>ip</a:t>
            </a:r>
            <a:r>
              <a:rPr lang="zh-CN" altLang="en-US" dirty="0"/>
              <a:t>，自动重定向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6145" y="1594552"/>
            <a:ext cx="1131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由</a:t>
            </a:r>
            <a:r>
              <a:rPr kumimoji="1" lang="en-US" altLang="zh-CN" dirty="0"/>
              <a:t>Square</a:t>
            </a:r>
            <a:r>
              <a:rPr kumimoji="1" lang="zh-CN" altLang="en-US" dirty="0"/>
              <a:t>公司贡献的</a:t>
            </a:r>
            <a:r>
              <a:rPr lang="zh-CN" altLang="en-US" dirty="0"/>
              <a:t>一个处理网络请求的开源项目，是目前</a:t>
            </a:r>
            <a:r>
              <a:rPr lang="en-US" altLang="zh-CN" dirty="0"/>
              <a:t>Android</a:t>
            </a:r>
            <a:r>
              <a:rPr lang="zh-CN" altLang="en-US" dirty="0"/>
              <a:t>使用最广泛的网络框架。从</a:t>
            </a:r>
            <a:r>
              <a:rPr lang="en-US" altLang="zh-CN" dirty="0"/>
              <a:t>Android4.4</a:t>
            </a:r>
            <a:r>
              <a:rPr lang="zh-CN" altLang="en-US" dirty="0"/>
              <a:t>开始</a:t>
            </a:r>
            <a:r>
              <a:rPr lang="en-US" altLang="zh-CN" dirty="0"/>
              <a:t>HttpURLConnection</a:t>
            </a:r>
            <a:r>
              <a:rPr lang="zh-CN" altLang="en-US" dirty="0"/>
              <a:t>的底层实现采用的是</a:t>
            </a:r>
            <a:r>
              <a:rPr lang="en-US" altLang="zh-CN" dirty="0"/>
              <a:t>OkHttp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6145" y="1139372"/>
            <a:ext cx="3230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https://square.github.io/okhttp/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21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080404" y="404852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42" name="PA_组合 1"/>
          <p:cNvGrpSpPr/>
          <p:nvPr>
            <p:custDataLst>
              <p:tags r:id="rId3"/>
            </p:custDataLst>
          </p:nvPr>
        </p:nvGrpSpPr>
        <p:grpSpPr>
          <a:xfrm>
            <a:off x="942068" y="3432253"/>
            <a:ext cx="2016723" cy="2527653"/>
            <a:chOff x="522514" y="3027330"/>
            <a:chExt cx="1512542" cy="1440160"/>
          </a:xfrm>
        </p:grpSpPr>
        <p:sp>
          <p:nvSpPr>
            <p:cNvPr id="43" name="矩形 4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44" name="直接连接符 2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PA_矩形 65"/>
          <p:cNvSpPr/>
          <p:nvPr>
            <p:custDataLst>
              <p:tags r:id="rId4"/>
            </p:custDataLst>
          </p:nvPr>
        </p:nvSpPr>
        <p:spPr>
          <a:xfrm>
            <a:off x="1136921" y="3569783"/>
            <a:ext cx="1747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使用方法</a:t>
            </a:r>
          </a:p>
        </p:txBody>
      </p:sp>
      <p:sp>
        <p:nvSpPr>
          <p:cNvPr id="46" name="Freeform 41"/>
          <p:cNvSpPr>
            <a:spLocks noEditPoints="1"/>
          </p:cNvSpPr>
          <p:nvPr/>
        </p:nvSpPr>
        <p:spPr bwMode="auto">
          <a:xfrm>
            <a:off x="1717107" y="2813795"/>
            <a:ext cx="357188" cy="488950"/>
          </a:xfrm>
          <a:custGeom>
            <a:avLst/>
            <a:gdLst>
              <a:gd name="T0" fmla="*/ 7 w 163"/>
              <a:gd name="T1" fmla="*/ 223 h 223"/>
              <a:gd name="T2" fmla="*/ 32 w 163"/>
              <a:gd name="T3" fmla="*/ 223 h 223"/>
              <a:gd name="T4" fmla="*/ 39 w 163"/>
              <a:gd name="T5" fmla="*/ 216 h 223"/>
              <a:gd name="T6" fmla="*/ 39 w 163"/>
              <a:gd name="T7" fmla="*/ 196 h 223"/>
              <a:gd name="T8" fmla="*/ 124 w 163"/>
              <a:gd name="T9" fmla="*/ 196 h 223"/>
              <a:gd name="T10" fmla="*/ 124 w 163"/>
              <a:gd name="T11" fmla="*/ 216 h 223"/>
              <a:gd name="T12" fmla="*/ 131 w 163"/>
              <a:gd name="T13" fmla="*/ 223 h 223"/>
              <a:gd name="T14" fmla="*/ 156 w 163"/>
              <a:gd name="T15" fmla="*/ 223 h 223"/>
              <a:gd name="T16" fmla="*/ 163 w 163"/>
              <a:gd name="T17" fmla="*/ 216 h 223"/>
              <a:gd name="T18" fmla="*/ 163 w 163"/>
              <a:gd name="T19" fmla="*/ 196 h 223"/>
              <a:gd name="T20" fmla="*/ 163 w 163"/>
              <a:gd name="T21" fmla="*/ 182 h 223"/>
              <a:gd name="T22" fmla="*/ 163 w 163"/>
              <a:gd name="T23" fmla="*/ 0 h 223"/>
              <a:gd name="T24" fmla="*/ 0 w 163"/>
              <a:gd name="T25" fmla="*/ 0 h 223"/>
              <a:gd name="T26" fmla="*/ 0 w 163"/>
              <a:gd name="T27" fmla="*/ 182 h 223"/>
              <a:gd name="T28" fmla="*/ 0 w 163"/>
              <a:gd name="T29" fmla="*/ 196 h 223"/>
              <a:gd name="T30" fmla="*/ 0 w 163"/>
              <a:gd name="T31" fmla="*/ 216 h 223"/>
              <a:gd name="T32" fmla="*/ 7 w 163"/>
              <a:gd name="T33" fmla="*/ 223 h 223"/>
              <a:gd name="T34" fmla="*/ 148 w 163"/>
              <a:gd name="T35" fmla="*/ 175 h 223"/>
              <a:gd name="T36" fmla="*/ 116 w 163"/>
              <a:gd name="T37" fmla="*/ 175 h 223"/>
              <a:gd name="T38" fmla="*/ 116 w 163"/>
              <a:gd name="T39" fmla="*/ 158 h 223"/>
              <a:gd name="T40" fmla="*/ 148 w 163"/>
              <a:gd name="T41" fmla="*/ 158 h 223"/>
              <a:gd name="T42" fmla="*/ 148 w 163"/>
              <a:gd name="T43" fmla="*/ 175 h 223"/>
              <a:gd name="T44" fmla="*/ 148 w 163"/>
              <a:gd name="T45" fmla="*/ 141 h 223"/>
              <a:gd name="T46" fmla="*/ 88 w 163"/>
              <a:gd name="T47" fmla="*/ 141 h 223"/>
              <a:gd name="T48" fmla="*/ 88 w 163"/>
              <a:gd name="T49" fmla="*/ 41 h 223"/>
              <a:gd name="T50" fmla="*/ 148 w 163"/>
              <a:gd name="T51" fmla="*/ 41 h 223"/>
              <a:gd name="T52" fmla="*/ 148 w 163"/>
              <a:gd name="T53" fmla="*/ 141 h 223"/>
              <a:gd name="T54" fmla="*/ 39 w 163"/>
              <a:gd name="T55" fmla="*/ 13 h 223"/>
              <a:gd name="T56" fmla="*/ 124 w 163"/>
              <a:gd name="T57" fmla="*/ 13 h 223"/>
              <a:gd name="T58" fmla="*/ 124 w 163"/>
              <a:gd name="T59" fmla="*/ 25 h 223"/>
              <a:gd name="T60" fmla="*/ 39 w 163"/>
              <a:gd name="T61" fmla="*/ 25 h 223"/>
              <a:gd name="T62" fmla="*/ 39 w 163"/>
              <a:gd name="T63" fmla="*/ 13 h 223"/>
              <a:gd name="T64" fmla="*/ 15 w 163"/>
              <a:gd name="T65" fmla="*/ 41 h 223"/>
              <a:gd name="T66" fmla="*/ 75 w 163"/>
              <a:gd name="T67" fmla="*/ 41 h 223"/>
              <a:gd name="T68" fmla="*/ 75 w 163"/>
              <a:gd name="T69" fmla="*/ 141 h 223"/>
              <a:gd name="T70" fmla="*/ 63 w 163"/>
              <a:gd name="T71" fmla="*/ 141 h 223"/>
              <a:gd name="T72" fmla="*/ 27 w 163"/>
              <a:gd name="T73" fmla="*/ 141 h 223"/>
              <a:gd name="T74" fmla="*/ 15 w 163"/>
              <a:gd name="T75" fmla="*/ 141 h 223"/>
              <a:gd name="T76" fmla="*/ 15 w 163"/>
              <a:gd name="T77" fmla="*/ 41 h 223"/>
              <a:gd name="T78" fmla="*/ 15 w 163"/>
              <a:gd name="T79" fmla="*/ 158 h 223"/>
              <a:gd name="T80" fmla="*/ 47 w 163"/>
              <a:gd name="T81" fmla="*/ 158 h 223"/>
              <a:gd name="T82" fmla="*/ 47 w 163"/>
              <a:gd name="T83" fmla="*/ 175 h 223"/>
              <a:gd name="T84" fmla="*/ 15 w 163"/>
              <a:gd name="T85" fmla="*/ 175 h 223"/>
              <a:gd name="T86" fmla="*/ 15 w 163"/>
              <a:gd name="T87" fmla="*/ 15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3" h="223">
                <a:moveTo>
                  <a:pt x="7" y="223"/>
                </a:moveTo>
                <a:cubicBezTo>
                  <a:pt x="32" y="223"/>
                  <a:pt x="32" y="223"/>
                  <a:pt x="32" y="223"/>
                </a:cubicBezTo>
                <a:cubicBezTo>
                  <a:pt x="36" y="223"/>
                  <a:pt x="39" y="220"/>
                  <a:pt x="39" y="216"/>
                </a:cubicBezTo>
                <a:cubicBezTo>
                  <a:pt x="39" y="196"/>
                  <a:pt x="39" y="196"/>
                  <a:pt x="39" y="196"/>
                </a:cubicBezTo>
                <a:cubicBezTo>
                  <a:pt x="124" y="196"/>
                  <a:pt x="124" y="196"/>
                  <a:pt x="124" y="196"/>
                </a:cubicBezTo>
                <a:cubicBezTo>
                  <a:pt x="124" y="216"/>
                  <a:pt x="124" y="216"/>
                  <a:pt x="124" y="216"/>
                </a:cubicBezTo>
                <a:cubicBezTo>
                  <a:pt x="124" y="220"/>
                  <a:pt x="127" y="223"/>
                  <a:pt x="131" y="223"/>
                </a:cubicBezTo>
                <a:cubicBezTo>
                  <a:pt x="156" y="223"/>
                  <a:pt x="156" y="223"/>
                  <a:pt x="156" y="223"/>
                </a:cubicBezTo>
                <a:cubicBezTo>
                  <a:pt x="160" y="223"/>
                  <a:pt x="163" y="220"/>
                  <a:pt x="163" y="216"/>
                </a:cubicBezTo>
                <a:cubicBezTo>
                  <a:pt x="163" y="196"/>
                  <a:pt x="163" y="196"/>
                  <a:pt x="163" y="196"/>
                </a:cubicBezTo>
                <a:cubicBezTo>
                  <a:pt x="163" y="182"/>
                  <a:pt x="163" y="182"/>
                  <a:pt x="163" y="182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20"/>
                  <a:pt x="4" y="223"/>
                  <a:pt x="7" y="223"/>
                </a:cubicBezTo>
                <a:close/>
                <a:moveTo>
                  <a:pt x="148" y="175"/>
                </a:moveTo>
                <a:cubicBezTo>
                  <a:pt x="116" y="175"/>
                  <a:pt x="116" y="175"/>
                  <a:pt x="116" y="175"/>
                </a:cubicBezTo>
                <a:cubicBezTo>
                  <a:pt x="116" y="158"/>
                  <a:pt x="116" y="158"/>
                  <a:pt x="116" y="158"/>
                </a:cubicBezTo>
                <a:cubicBezTo>
                  <a:pt x="148" y="158"/>
                  <a:pt x="148" y="158"/>
                  <a:pt x="148" y="158"/>
                </a:cubicBezTo>
                <a:cubicBezTo>
                  <a:pt x="148" y="175"/>
                  <a:pt x="148" y="175"/>
                  <a:pt x="148" y="175"/>
                </a:cubicBezTo>
                <a:close/>
                <a:moveTo>
                  <a:pt x="148" y="141"/>
                </a:moveTo>
                <a:cubicBezTo>
                  <a:pt x="88" y="141"/>
                  <a:pt x="88" y="141"/>
                  <a:pt x="88" y="141"/>
                </a:cubicBezTo>
                <a:cubicBezTo>
                  <a:pt x="88" y="41"/>
                  <a:pt x="88" y="41"/>
                  <a:pt x="88" y="41"/>
                </a:cubicBezTo>
                <a:cubicBezTo>
                  <a:pt x="148" y="41"/>
                  <a:pt x="148" y="41"/>
                  <a:pt x="148" y="41"/>
                </a:cubicBezTo>
                <a:lnTo>
                  <a:pt x="148" y="141"/>
                </a:lnTo>
                <a:close/>
                <a:moveTo>
                  <a:pt x="39" y="13"/>
                </a:moveTo>
                <a:cubicBezTo>
                  <a:pt x="124" y="13"/>
                  <a:pt x="124" y="13"/>
                  <a:pt x="124" y="13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39" y="25"/>
                  <a:pt x="39" y="25"/>
                  <a:pt x="39" y="25"/>
                </a:cubicBezTo>
                <a:lnTo>
                  <a:pt x="39" y="13"/>
                </a:lnTo>
                <a:close/>
                <a:moveTo>
                  <a:pt x="15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63" y="141"/>
                  <a:pt x="63" y="141"/>
                  <a:pt x="63" y="141"/>
                </a:cubicBezTo>
                <a:cubicBezTo>
                  <a:pt x="27" y="141"/>
                  <a:pt x="27" y="141"/>
                  <a:pt x="27" y="141"/>
                </a:cubicBezTo>
                <a:cubicBezTo>
                  <a:pt x="15" y="141"/>
                  <a:pt x="15" y="141"/>
                  <a:pt x="15" y="141"/>
                </a:cubicBezTo>
                <a:lnTo>
                  <a:pt x="15" y="41"/>
                </a:lnTo>
                <a:close/>
                <a:moveTo>
                  <a:pt x="15" y="158"/>
                </a:moveTo>
                <a:cubicBezTo>
                  <a:pt x="47" y="158"/>
                  <a:pt x="47" y="158"/>
                  <a:pt x="47" y="158"/>
                </a:cubicBezTo>
                <a:cubicBezTo>
                  <a:pt x="47" y="175"/>
                  <a:pt x="47" y="175"/>
                  <a:pt x="47" y="175"/>
                </a:cubicBezTo>
                <a:cubicBezTo>
                  <a:pt x="15" y="175"/>
                  <a:pt x="15" y="175"/>
                  <a:pt x="15" y="175"/>
                </a:cubicBezTo>
                <a:lnTo>
                  <a:pt x="15" y="15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PA_矩形 60">
            <a:extLst>
              <a:ext uri="{FF2B5EF4-FFF2-40B4-BE49-F238E27FC236}">
                <a16:creationId xmlns:a16="http://schemas.microsoft.com/office/drawing/2014/main" id="{40641451-D7F6-43F3-9261-CF151930055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25276" y="4100582"/>
            <a:ext cx="1758022" cy="362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调用流程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77382" y="2635194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PA_组合 1">
            <a:extLst>
              <a:ext uri="{FF2B5EF4-FFF2-40B4-BE49-F238E27FC236}">
                <a16:creationId xmlns:a16="http://schemas.microsoft.com/office/drawing/2014/main" id="{1F3D0226-E7DD-4A8F-9BA7-DAB30FBF03A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747892" y="3312397"/>
            <a:ext cx="2016723" cy="2527653"/>
            <a:chOff x="522514" y="3027330"/>
            <a:chExt cx="1512542" cy="1440160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03D2A48A-098C-4359-A86C-54A296EE16A4}"/>
                </a:ext>
              </a:extLst>
            </p:cNvPr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altLang="zh-CN" sz="2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endParaRPr>
            </a:p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FFDD0BAC-E120-496B-B12C-925EAE541C69}"/>
                </a:ext>
              </a:extLst>
            </p:cNvPr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PA_组合 73">
            <a:extLst>
              <a:ext uri="{FF2B5EF4-FFF2-40B4-BE49-F238E27FC236}">
                <a16:creationId xmlns:a16="http://schemas.microsoft.com/office/drawing/2014/main" id="{86A899AF-89D6-4E29-89B8-A69627D6E16C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414053" y="3318534"/>
            <a:ext cx="2016723" cy="2527653"/>
            <a:chOff x="522514" y="3027330"/>
            <a:chExt cx="1512542" cy="1440160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62B54495-D313-47AB-8F10-815E3C637B98}"/>
                </a:ext>
              </a:extLst>
            </p:cNvPr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348AFA63-8221-44DD-97E6-28F48429A1C5}"/>
                </a:ext>
              </a:extLst>
            </p:cNvPr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PA_矩形 60">
            <a:extLst>
              <a:ext uri="{FF2B5EF4-FFF2-40B4-BE49-F238E27FC236}">
                <a16:creationId xmlns:a16="http://schemas.microsoft.com/office/drawing/2014/main" id="{1995B770-D90D-43F8-8FDE-9303542A50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747892" y="4032449"/>
            <a:ext cx="2441676" cy="670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高并发任务分发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线程池排队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4" name="PA_矩形 64">
            <a:extLst>
              <a:ext uri="{FF2B5EF4-FFF2-40B4-BE49-F238E27FC236}">
                <a16:creationId xmlns:a16="http://schemas.microsoft.com/office/drawing/2014/main" id="{EDCAF396-8A99-4D90-919A-C9CA08B4237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016812" y="3445920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拦截器</a:t>
            </a:r>
          </a:p>
        </p:txBody>
      </p:sp>
      <p:sp>
        <p:nvSpPr>
          <p:cNvPr id="85" name="PA_矩形 65">
            <a:extLst>
              <a:ext uri="{FF2B5EF4-FFF2-40B4-BE49-F238E27FC236}">
                <a16:creationId xmlns:a16="http://schemas.microsoft.com/office/drawing/2014/main" id="{AFD609B7-5F74-472D-89CA-CBB037B5966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765367" y="3463972"/>
            <a:ext cx="1926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itchFamily="34" charset="-122"/>
              </a:rPr>
              <a:t>分发器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86" name="Freeform 131">
            <a:extLst>
              <a:ext uri="{FF2B5EF4-FFF2-40B4-BE49-F238E27FC236}">
                <a16:creationId xmlns:a16="http://schemas.microsoft.com/office/drawing/2014/main" id="{4D050C2B-C5A3-478A-8510-60BA78070812}"/>
              </a:ext>
            </a:extLst>
          </p:cNvPr>
          <p:cNvSpPr>
            <a:spLocks noEditPoints="1"/>
          </p:cNvSpPr>
          <p:nvPr/>
        </p:nvSpPr>
        <p:spPr bwMode="auto">
          <a:xfrm>
            <a:off x="4403589" y="2648900"/>
            <a:ext cx="527050" cy="449263"/>
          </a:xfrm>
          <a:custGeom>
            <a:avLst/>
            <a:gdLst>
              <a:gd name="T0" fmla="*/ 11 w 240"/>
              <a:gd name="T1" fmla="*/ 205 h 205"/>
              <a:gd name="T2" fmla="*/ 46 w 240"/>
              <a:gd name="T3" fmla="*/ 205 h 205"/>
              <a:gd name="T4" fmla="*/ 57 w 240"/>
              <a:gd name="T5" fmla="*/ 194 h 205"/>
              <a:gd name="T6" fmla="*/ 57 w 240"/>
              <a:gd name="T7" fmla="*/ 167 h 205"/>
              <a:gd name="T8" fmla="*/ 183 w 240"/>
              <a:gd name="T9" fmla="*/ 167 h 205"/>
              <a:gd name="T10" fmla="*/ 183 w 240"/>
              <a:gd name="T11" fmla="*/ 194 h 205"/>
              <a:gd name="T12" fmla="*/ 194 w 240"/>
              <a:gd name="T13" fmla="*/ 205 h 205"/>
              <a:gd name="T14" fmla="*/ 229 w 240"/>
              <a:gd name="T15" fmla="*/ 205 h 205"/>
              <a:gd name="T16" fmla="*/ 240 w 240"/>
              <a:gd name="T17" fmla="*/ 194 h 205"/>
              <a:gd name="T18" fmla="*/ 240 w 240"/>
              <a:gd name="T19" fmla="*/ 167 h 205"/>
              <a:gd name="T20" fmla="*/ 240 w 240"/>
              <a:gd name="T21" fmla="*/ 167 h 205"/>
              <a:gd name="T22" fmla="*/ 240 w 240"/>
              <a:gd name="T23" fmla="*/ 84 h 205"/>
              <a:gd name="T24" fmla="*/ 216 w 240"/>
              <a:gd name="T25" fmla="*/ 58 h 205"/>
              <a:gd name="T26" fmla="*/ 208 w 240"/>
              <a:gd name="T27" fmla="*/ 15 h 205"/>
              <a:gd name="T28" fmla="*/ 147 w 240"/>
              <a:gd name="T29" fmla="*/ 15 h 205"/>
              <a:gd name="T30" fmla="*/ 147 w 240"/>
              <a:gd name="T31" fmla="*/ 0 h 205"/>
              <a:gd name="T32" fmla="*/ 94 w 240"/>
              <a:gd name="T33" fmla="*/ 0 h 205"/>
              <a:gd name="T34" fmla="*/ 94 w 240"/>
              <a:gd name="T35" fmla="*/ 15 h 205"/>
              <a:gd name="T36" fmla="*/ 32 w 240"/>
              <a:gd name="T37" fmla="*/ 15 h 205"/>
              <a:gd name="T38" fmla="*/ 24 w 240"/>
              <a:gd name="T39" fmla="*/ 58 h 205"/>
              <a:gd name="T40" fmla="*/ 0 w 240"/>
              <a:gd name="T41" fmla="*/ 84 h 205"/>
              <a:gd name="T42" fmla="*/ 0 w 240"/>
              <a:gd name="T43" fmla="*/ 161 h 205"/>
              <a:gd name="T44" fmla="*/ 0 w 240"/>
              <a:gd name="T45" fmla="*/ 167 h 205"/>
              <a:gd name="T46" fmla="*/ 0 w 240"/>
              <a:gd name="T47" fmla="*/ 194 h 205"/>
              <a:gd name="T48" fmla="*/ 11 w 240"/>
              <a:gd name="T49" fmla="*/ 205 h 205"/>
              <a:gd name="T50" fmla="*/ 219 w 240"/>
              <a:gd name="T51" fmla="*/ 123 h 205"/>
              <a:gd name="T52" fmla="*/ 219 w 240"/>
              <a:gd name="T53" fmla="*/ 148 h 205"/>
              <a:gd name="T54" fmla="*/ 171 w 240"/>
              <a:gd name="T55" fmla="*/ 148 h 205"/>
              <a:gd name="T56" fmla="*/ 171 w 240"/>
              <a:gd name="T57" fmla="*/ 123 h 205"/>
              <a:gd name="T58" fmla="*/ 219 w 240"/>
              <a:gd name="T59" fmla="*/ 123 h 205"/>
              <a:gd name="T60" fmla="*/ 46 w 240"/>
              <a:gd name="T61" fmla="*/ 31 h 205"/>
              <a:gd name="T62" fmla="*/ 195 w 240"/>
              <a:gd name="T63" fmla="*/ 31 h 205"/>
              <a:gd name="T64" fmla="*/ 201 w 240"/>
              <a:gd name="T65" fmla="*/ 69 h 205"/>
              <a:gd name="T66" fmla="*/ 40 w 240"/>
              <a:gd name="T67" fmla="*/ 69 h 205"/>
              <a:gd name="T68" fmla="*/ 46 w 240"/>
              <a:gd name="T69" fmla="*/ 31 h 205"/>
              <a:gd name="T70" fmla="*/ 22 w 240"/>
              <a:gd name="T71" fmla="*/ 123 h 205"/>
              <a:gd name="T72" fmla="*/ 70 w 240"/>
              <a:gd name="T73" fmla="*/ 123 h 205"/>
              <a:gd name="T74" fmla="*/ 70 w 240"/>
              <a:gd name="T75" fmla="*/ 148 h 205"/>
              <a:gd name="T76" fmla="*/ 22 w 240"/>
              <a:gd name="T77" fmla="*/ 148 h 205"/>
              <a:gd name="T78" fmla="*/ 22 w 240"/>
              <a:gd name="T79" fmla="*/ 12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0" h="205">
                <a:moveTo>
                  <a:pt x="11" y="205"/>
                </a:moveTo>
                <a:cubicBezTo>
                  <a:pt x="46" y="205"/>
                  <a:pt x="46" y="205"/>
                  <a:pt x="46" y="205"/>
                </a:cubicBezTo>
                <a:cubicBezTo>
                  <a:pt x="52" y="205"/>
                  <a:pt x="57" y="201"/>
                  <a:pt x="57" y="194"/>
                </a:cubicBezTo>
                <a:cubicBezTo>
                  <a:pt x="57" y="167"/>
                  <a:pt x="57" y="167"/>
                  <a:pt x="57" y="167"/>
                </a:cubicBezTo>
                <a:cubicBezTo>
                  <a:pt x="183" y="167"/>
                  <a:pt x="183" y="167"/>
                  <a:pt x="183" y="167"/>
                </a:cubicBezTo>
                <a:cubicBezTo>
                  <a:pt x="183" y="194"/>
                  <a:pt x="183" y="194"/>
                  <a:pt x="183" y="194"/>
                </a:cubicBezTo>
                <a:cubicBezTo>
                  <a:pt x="183" y="201"/>
                  <a:pt x="188" y="205"/>
                  <a:pt x="194" y="205"/>
                </a:cubicBezTo>
                <a:cubicBezTo>
                  <a:pt x="229" y="205"/>
                  <a:pt x="229" y="205"/>
                  <a:pt x="229" y="205"/>
                </a:cubicBezTo>
                <a:cubicBezTo>
                  <a:pt x="236" y="205"/>
                  <a:pt x="240" y="201"/>
                  <a:pt x="240" y="194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84"/>
                  <a:pt x="240" y="84"/>
                  <a:pt x="240" y="84"/>
                </a:cubicBezTo>
                <a:cubicBezTo>
                  <a:pt x="216" y="58"/>
                  <a:pt x="216" y="58"/>
                  <a:pt x="216" y="58"/>
                </a:cubicBezTo>
                <a:cubicBezTo>
                  <a:pt x="208" y="15"/>
                  <a:pt x="208" y="15"/>
                  <a:pt x="208" y="15"/>
                </a:cubicBezTo>
                <a:cubicBezTo>
                  <a:pt x="147" y="15"/>
                  <a:pt x="147" y="15"/>
                  <a:pt x="147" y="15"/>
                </a:cubicBezTo>
                <a:cubicBezTo>
                  <a:pt x="147" y="0"/>
                  <a:pt x="147" y="0"/>
                  <a:pt x="14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15"/>
                  <a:pt x="94" y="15"/>
                  <a:pt x="94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24" y="58"/>
                  <a:pt x="24" y="58"/>
                  <a:pt x="24" y="5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01"/>
                  <a:pt x="5" y="205"/>
                  <a:pt x="11" y="205"/>
                </a:cubicBezTo>
                <a:close/>
                <a:moveTo>
                  <a:pt x="219" y="123"/>
                </a:moveTo>
                <a:cubicBezTo>
                  <a:pt x="219" y="148"/>
                  <a:pt x="219" y="148"/>
                  <a:pt x="219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23"/>
                  <a:pt x="171" y="123"/>
                  <a:pt x="171" y="123"/>
                </a:cubicBezTo>
                <a:cubicBezTo>
                  <a:pt x="219" y="123"/>
                  <a:pt x="219" y="123"/>
                  <a:pt x="219" y="123"/>
                </a:cubicBezTo>
                <a:close/>
                <a:moveTo>
                  <a:pt x="46" y="31"/>
                </a:moveTo>
                <a:cubicBezTo>
                  <a:pt x="195" y="31"/>
                  <a:pt x="195" y="31"/>
                  <a:pt x="195" y="31"/>
                </a:cubicBezTo>
                <a:cubicBezTo>
                  <a:pt x="201" y="69"/>
                  <a:pt x="201" y="69"/>
                  <a:pt x="201" y="69"/>
                </a:cubicBezTo>
                <a:cubicBezTo>
                  <a:pt x="40" y="69"/>
                  <a:pt x="40" y="69"/>
                  <a:pt x="40" y="69"/>
                </a:cubicBezTo>
                <a:lnTo>
                  <a:pt x="46" y="31"/>
                </a:lnTo>
                <a:close/>
                <a:moveTo>
                  <a:pt x="22" y="123"/>
                </a:moveTo>
                <a:cubicBezTo>
                  <a:pt x="70" y="123"/>
                  <a:pt x="70" y="123"/>
                  <a:pt x="70" y="123"/>
                </a:cubicBezTo>
                <a:cubicBezTo>
                  <a:pt x="70" y="148"/>
                  <a:pt x="70" y="148"/>
                  <a:pt x="70" y="148"/>
                </a:cubicBezTo>
                <a:cubicBezTo>
                  <a:pt x="22" y="148"/>
                  <a:pt x="22" y="148"/>
                  <a:pt x="22" y="148"/>
                </a:cubicBezTo>
                <a:lnTo>
                  <a:pt x="22" y="1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474617DB-85EC-43F7-B895-4064F3537528}"/>
              </a:ext>
            </a:extLst>
          </p:cNvPr>
          <p:cNvSpPr>
            <a:spLocks/>
          </p:cNvSpPr>
          <p:nvPr/>
        </p:nvSpPr>
        <p:spPr bwMode="auto">
          <a:xfrm>
            <a:off x="7166873" y="2635194"/>
            <a:ext cx="500063" cy="515938"/>
          </a:xfrm>
          <a:custGeom>
            <a:avLst/>
            <a:gdLst>
              <a:gd name="T0" fmla="*/ 115 w 228"/>
              <a:gd name="T1" fmla="*/ 0 h 235"/>
              <a:gd name="T2" fmla="*/ 90 w 228"/>
              <a:gd name="T3" fmla="*/ 51 h 235"/>
              <a:gd name="T4" fmla="*/ 90 w 228"/>
              <a:gd name="T5" fmla="*/ 87 h 235"/>
              <a:gd name="T6" fmla="*/ 0 w 228"/>
              <a:gd name="T7" fmla="*/ 124 h 235"/>
              <a:gd name="T8" fmla="*/ 0 w 228"/>
              <a:gd name="T9" fmla="*/ 150 h 235"/>
              <a:gd name="T10" fmla="*/ 90 w 228"/>
              <a:gd name="T11" fmla="*/ 132 h 235"/>
              <a:gd name="T12" fmla="*/ 90 w 228"/>
              <a:gd name="T13" fmla="*/ 182 h 235"/>
              <a:gd name="T14" fmla="*/ 51 w 228"/>
              <a:gd name="T15" fmla="*/ 210 h 235"/>
              <a:gd name="T16" fmla="*/ 51 w 228"/>
              <a:gd name="T17" fmla="*/ 235 h 235"/>
              <a:gd name="T18" fmla="*/ 115 w 228"/>
              <a:gd name="T19" fmla="*/ 213 h 235"/>
              <a:gd name="T20" fmla="*/ 177 w 228"/>
              <a:gd name="T21" fmla="*/ 235 h 235"/>
              <a:gd name="T22" fmla="*/ 177 w 228"/>
              <a:gd name="T23" fmla="*/ 210 h 235"/>
              <a:gd name="T24" fmla="*/ 141 w 228"/>
              <a:gd name="T25" fmla="*/ 182 h 235"/>
              <a:gd name="T26" fmla="*/ 141 w 228"/>
              <a:gd name="T27" fmla="*/ 132 h 235"/>
              <a:gd name="T28" fmla="*/ 228 w 228"/>
              <a:gd name="T29" fmla="*/ 150 h 235"/>
              <a:gd name="T30" fmla="*/ 228 w 228"/>
              <a:gd name="T31" fmla="*/ 124 h 235"/>
              <a:gd name="T32" fmla="*/ 141 w 228"/>
              <a:gd name="T33" fmla="*/ 87 h 235"/>
              <a:gd name="T34" fmla="*/ 141 w 228"/>
              <a:gd name="T35" fmla="*/ 51 h 235"/>
              <a:gd name="T36" fmla="*/ 115 w 228"/>
              <a:gd name="T37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8" h="235">
                <a:moveTo>
                  <a:pt x="115" y="0"/>
                </a:moveTo>
                <a:cubicBezTo>
                  <a:pt x="101" y="0"/>
                  <a:pt x="90" y="37"/>
                  <a:pt x="90" y="51"/>
                </a:cubicBezTo>
                <a:cubicBezTo>
                  <a:pt x="90" y="87"/>
                  <a:pt x="90" y="87"/>
                  <a:pt x="90" y="87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50"/>
                  <a:pt x="0" y="150"/>
                  <a:pt x="0" y="150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82"/>
                  <a:pt x="90" y="182"/>
                  <a:pt x="90" y="182"/>
                </a:cubicBezTo>
                <a:cubicBezTo>
                  <a:pt x="51" y="210"/>
                  <a:pt x="51" y="210"/>
                  <a:pt x="51" y="210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115" y="213"/>
                  <a:pt x="115" y="213"/>
                  <a:pt x="115" y="213"/>
                </a:cubicBezTo>
                <a:cubicBezTo>
                  <a:pt x="177" y="235"/>
                  <a:pt x="177" y="235"/>
                  <a:pt x="177" y="235"/>
                </a:cubicBezTo>
                <a:cubicBezTo>
                  <a:pt x="177" y="210"/>
                  <a:pt x="177" y="210"/>
                  <a:pt x="177" y="210"/>
                </a:cubicBezTo>
                <a:cubicBezTo>
                  <a:pt x="141" y="182"/>
                  <a:pt x="141" y="182"/>
                  <a:pt x="141" y="18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28" y="150"/>
                  <a:pt x="228" y="150"/>
                  <a:pt x="228" y="150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41" y="37"/>
                  <a:pt x="129" y="0"/>
                  <a:pt x="1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8" name="PA_任意多边形 11">
            <a:extLst>
              <a:ext uri="{FF2B5EF4-FFF2-40B4-BE49-F238E27FC236}">
                <a16:creationId xmlns:a16="http://schemas.microsoft.com/office/drawing/2014/main" id="{3E7DC885-0254-48EA-A7E5-B4CE05735BB5}"/>
              </a:ext>
            </a:extLst>
          </p:cNvPr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9973688" y="2655535"/>
            <a:ext cx="422242" cy="4499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9" name="PA_矩形 62">
            <a:extLst>
              <a:ext uri="{FF2B5EF4-FFF2-40B4-BE49-F238E27FC236}">
                <a16:creationId xmlns:a16="http://schemas.microsoft.com/office/drawing/2014/main" id="{2B5D5784-339E-4613-A36C-D4C3A6C34F50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77912" y="4210350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课程技术总结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交流互动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0" name="PA_矩形 67">
            <a:extLst>
              <a:ext uri="{FF2B5EF4-FFF2-40B4-BE49-F238E27FC236}">
                <a16:creationId xmlns:a16="http://schemas.microsoft.com/office/drawing/2014/main" id="{803023F7-122A-4EDD-AACF-0B685A79867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697273" y="343935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课程总结</a:t>
            </a:r>
          </a:p>
        </p:txBody>
      </p:sp>
      <p:sp>
        <p:nvSpPr>
          <p:cNvPr id="91" name="PA_矩形 60">
            <a:extLst>
              <a:ext uri="{FF2B5EF4-FFF2-40B4-BE49-F238E27FC236}">
                <a16:creationId xmlns:a16="http://schemas.microsoft.com/office/drawing/2014/main" id="{47E3C791-9DE9-4E75-8AE5-8C8D712EB04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91905" y="4032449"/>
            <a:ext cx="2441676" cy="670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责任链模式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五大拦截器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80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5" grpId="0"/>
      <p:bldP spid="47" grpId="0"/>
      <p:bldP spid="83" grpId="0"/>
      <p:bldP spid="84" grpId="0"/>
      <p:bldP spid="85" grpId="0"/>
      <p:bldP spid="88" grpId="0" animBg="1"/>
      <p:bldP spid="89" grpId="0" animBg="1" autoUpdateAnimBg="0"/>
      <p:bldP spid="90" grpId="0"/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使用方法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04809" y="1242814"/>
            <a:ext cx="5830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Implementation </a:t>
            </a:r>
            <a:r>
              <a:rPr lang="en-US" altLang="zh-CN" dirty="0">
                <a:solidFill>
                  <a:srgbClr val="0D904F"/>
                </a:solidFill>
              </a:rPr>
              <a:t>"com.squareup.okhttp3:okhttp:$Version"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4BA96D-02F1-49B7-8BF8-EB262F2F9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245" y="1704017"/>
            <a:ext cx="6717964" cy="443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调用流程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29632A9-83C3-4EE9-93FA-3C5EFD848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063" y="228594"/>
            <a:ext cx="3724332" cy="58997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DC39D8-1B72-4054-816C-2B610CE54630}"/>
              </a:ext>
            </a:extLst>
          </p:cNvPr>
          <p:cNvSpPr txBox="1"/>
          <p:nvPr/>
        </p:nvSpPr>
        <p:spPr>
          <a:xfrm>
            <a:off x="364614" y="1311563"/>
            <a:ext cx="649800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OkHttp</a:t>
            </a:r>
            <a:r>
              <a:rPr lang="zh-CN" altLang="en-US" sz="1600" dirty="0"/>
              <a:t>请求过程中最少只需要接触</a:t>
            </a:r>
            <a:r>
              <a:rPr lang="en-US" altLang="zh-CN" sz="1600" dirty="0"/>
              <a:t>OkHttpClient</a:t>
            </a:r>
            <a:r>
              <a:rPr lang="zh-CN" altLang="en-US" sz="1600" dirty="0"/>
              <a:t>、</a:t>
            </a:r>
            <a:r>
              <a:rPr lang="en-US" altLang="zh-CN" sz="1600" dirty="0"/>
              <a:t>Request</a:t>
            </a:r>
            <a:r>
              <a:rPr lang="zh-CN" altLang="en-US" sz="1600" dirty="0"/>
              <a:t>、</a:t>
            </a:r>
            <a:r>
              <a:rPr lang="en-US" altLang="zh-CN" sz="1600" dirty="0"/>
              <a:t>Call</a:t>
            </a:r>
            <a:r>
              <a:rPr lang="zh-CN" altLang="en-US" sz="1600" dirty="0"/>
              <a:t>、</a:t>
            </a:r>
            <a:r>
              <a:rPr lang="en-US" altLang="zh-CN" sz="1600" dirty="0"/>
              <a:t>Response</a:t>
            </a:r>
            <a:r>
              <a:rPr lang="zh-CN" altLang="en-US" sz="1600" dirty="0"/>
              <a:t>，但是框架内部进行大量的逻辑处理。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所有的逻辑大部分集中在拦截器中，但是在进入拦截器之前还需要依靠分发器来调配请求任务。</a:t>
            </a:r>
            <a:endParaRPr lang="en-US" altLang="zh-CN" sz="1600" dirty="0"/>
          </a:p>
          <a:p>
            <a:endParaRPr lang="en-US" altLang="zh-CN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分发器：内部维护队列与线程池，完成请求调配；</a:t>
            </a:r>
            <a:endParaRPr lang="en-US" altLang="zh-CN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拦截器：五大默认拦截器完成整个请求过程。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986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080404" y="404852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42" name="PA_组合 1"/>
          <p:cNvGrpSpPr/>
          <p:nvPr>
            <p:custDataLst>
              <p:tags r:id="rId3"/>
            </p:custDataLst>
          </p:nvPr>
        </p:nvGrpSpPr>
        <p:grpSpPr>
          <a:xfrm>
            <a:off x="942068" y="3432253"/>
            <a:ext cx="2016723" cy="2527653"/>
            <a:chOff x="522514" y="3027330"/>
            <a:chExt cx="1512542" cy="1440160"/>
          </a:xfrm>
        </p:grpSpPr>
        <p:sp>
          <p:nvSpPr>
            <p:cNvPr id="43" name="矩形 4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44" name="直接连接符 2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PA_矩形 65"/>
          <p:cNvSpPr/>
          <p:nvPr>
            <p:custDataLst>
              <p:tags r:id="rId4"/>
            </p:custDataLst>
          </p:nvPr>
        </p:nvSpPr>
        <p:spPr>
          <a:xfrm>
            <a:off x="1136921" y="3569783"/>
            <a:ext cx="1747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使用方法</a:t>
            </a:r>
          </a:p>
        </p:txBody>
      </p:sp>
      <p:sp>
        <p:nvSpPr>
          <p:cNvPr id="46" name="Freeform 41"/>
          <p:cNvSpPr>
            <a:spLocks noEditPoints="1"/>
          </p:cNvSpPr>
          <p:nvPr/>
        </p:nvSpPr>
        <p:spPr bwMode="auto">
          <a:xfrm>
            <a:off x="1717107" y="2813795"/>
            <a:ext cx="357188" cy="488950"/>
          </a:xfrm>
          <a:custGeom>
            <a:avLst/>
            <a:gdLst>
              <a:gd name="T0" fmla="*/ 7 w 163"/>
              <a:gd name="T1" fmla="*/ 223 h 223"/>
              <a:gd name="T2" fmla="*/ 32 w 163"/>
              <a:gd name="T3" fmla="*/ 223 h 223"/>
              <a:gd name="T4" fmla="*/ 39 w 163"/>
              <a:gd name="T5" fmla="*/ 216 h 223"/>
              <a:gd name="T6" fmla="*/ 39 w 163"/>
              <a:gd name="T7" fmla="*/ 196 h 223"/>
              <a:gd name="T8" fmla="*/ 124 w 163"/>
              <a:gd name="T9" fmla="*/ 196 h 223"/>
              <a:gd name="T10" fmla="*/ 124 w 163"/>
              <a:gd name="T11" fmla="*/ 216 h 223"/>
              <a:gd name="T12" fmla="*/ 131 w 163"/>
              <a:gd name="T13" fmla="*/ 223 h 223"/>
              <a:gd name="T14" fmla="*/ 156 w 163"/>
              <a:gd name="T15" fmla="*/ 223 h 223"/>
              <a:gd name="T16" fmla="*/ 163 w 163"/>
              <a:gd name="T17" fmla="*/ 216 h 223"/>
              <a:gd name="T18" fmla="*/ 163 w 163"/>
              <a:gd name="T19" fmla="*/ 196 h 223"/>
              <a:gd name="T20" fmla="*/ 163 w 163"/>
              <a:gd name="T21" fmla="*/ 182 h 223"/>
              <a:gd name="T22" fmla="*/ 163 w 163"/>
              <a:gd name="T23" fmla="*/ 0 h 223"/>
              <a:gd name="T24" fmla="*/ 0 w 163"/>
              <a:gd name="T25" fmla="*/ 0 h 223"/>
              <a:gd name="T26" fmla="*/ 0 w 163"/>
              <a:gd name="T27" fmla="*/ 182 h 223"/>
              <a:gd name="T28" fmla="*/ 0 w 163"/>
              <a:gd name="T29" fmla="*/ 196 h 223"/>
              <a:gd name="T30" fmla="*/ 0 w 163"/>
              <a:gd name="T31" fmla="*/ 216 h 223"/>
              <a:gd name="T32" fmla="*/ 7 w 163"/>
              <a:gd name="T33" fmla="*/ 223 h 223"/>
              <a:gd name="T34" fmla="*/ 148 w 163"/>
              <a:gd name="T35" fmla="*/ 175 h 223"/>
              <a:gd name="T36" fmla="*/ 116 w 163"/>
              <a:gd name="T37" fmla="*/ 175 h 223"/>
              <a:gd name="T38" fmla="*/ 116 w 163"/>
              <a:gd name="T39" fmla="*/ 158 h 223"/>
              <a:gd name="T40" fmla="*/ 148 w 163"/>
              <a:gd name="T41" fmla="*/ 158 h 223"/>
              <a:gd name="T42" fmla="*/ 148 w 163"/>
              <a:gd name="T43" fmla="*/ 175 h 223"/>
              <a:gd name="T44" fmla="*/ 148 w 163"/>
              <a:gd name="T45" fmla="*/ 141 h 223"/>
              <a:gd name="T46" fmla="*/ 88 w 163"/>
              <a:gd name="T47" fmla="*/ 141 h 223"/>
              <a:gd name="T48" fmla="*/ 88 w 163"/>
              <a:gd name="T49" fmla="*/ 41 h 223"/>
              <a:gd name="T50" fmla="*/ 148 w 163"/>
              <a:gd name="T51" fmla="*/ 41 h 223"/>
              <a:gd name="T52" fmla="*/ 148 w 163"/>
              <a:gd name="T53" fmla="*/ 141 h 223"/>
              <a:gd name="T54" fmla="*/ 39 w 163"/>
              <a:gd name="T55" fmla="*/ 13 h 223"/>
              <a:gd name="T56" fmla="*/ 124 w 163"/>
              <a:gd name="T57" fmla="*/ 13 h 223"/>
              <a:gd name="T58" fmla="*/ 124 w 163"/>
              <a:gd name="T59" fmla="*/ 25 h 223"/>
              <a:gd name="T60" fmla="*/ 39 w 163"/>
              <a:gd name="T61" fmla="*/ 25 h 223"/>
              <a:gd name="T62" fmla="*/ 39 w 163"/>
              <a:gd name="T63" fmla="*/ 13 h 223"/>
              <a:gd name="T64" fmla="*/ 15 w 163"/>
              <a:gd name="T65" fmla="*/ 41 h 223"/>
              <a:gd name="T66" fmla="*/ 75 w 163"/>
              <a:gd name="T67" fmla="*/ 41 h 223"/>
              <a:gd name="T68" fmla="*/ 75 w 163"/>
              <a:gd name="T69" fmla="*/ 141 h 223"/>
              <a:gd name="T70" fmla="*/ 63 w 163"/>
              <a:gd name="T71" fmla="*/ 141 h 223"/>
              <a:gd name="T72" fmla="*/ 27 w 163"/>
              <a:gd name="T73" fmla="*/ 141 h 223"/>
              <a:gd name="T74" fmla="*/ 15 w 163"/>
              <a:gd name="T75" fmla="*/ 141 h 223"/>
              <a:gd name="T76" fmla="*/ 15 w 163"/>
              <a:gd name="T77" fmla="*/ 41 h 223"/>
              <a:gd name="T78" fmla="*/ 15 w 163"/>
              <a:gd name="T79" fmla="*/ 158 h 223"/>
              <a:gd name="T80" fmla="*/ 47 w 163"/>
              <a:gd name="T81" fmla="*/ 158 h 223"/>
              <a:gd name="T82" fmla="*/ 47 w 163"/>
              <a:gd name="T83" fmla="*/ 175 h 223"/>
              <a:gd name="T84" fmla="*/ 15 w 163"/>
              <a:gd name="T85" fmla="*/ 175 h 223"/>
              <a:gd name="T86" fmla="*/ 15 w 163"/>
              <a:gd name="T87" fmla="*/ 15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3" h="223">
                <a:moveTo>
                  <a:pt x="7" y="223"/>
                </a:moveTo>
                <a:cubicBezTo>
                  <a:pt x="32" y="223"/>
                  <a:pt x="32" y="223"/>
                  <a:pt x="32" y="223"/>
                </a:cubicBezTo>
                <a:cubicBezTo>
                  <a:pt x="36" y="223"/>
                  <a:pt x="39" y="220"/>
                  <a:pt x="39" y="216"/>
                </a:cubicBezTo>
                <a:cubicBezTo>
                  <a:pt x="39" y="196"/>
                  <a:pt x="39" y="196"/>
                  <a:pt x="39" y="196"/>
                </a:cubicBezTo>
                <a:cubicBezTo>
                  <a:pt x="124" y="196"/>
                  <a:pt x="124" y="196"/>
                  <a:pt x="124" y="196"/>
                </a:cubicBezTo>
                <a:cubicBezTo>
                  <a:pt x="124" y="216"/>
                  <a:pt x="124" y="216"/>
                  <a:pt x="124" y="216"/>
                </a:cubicBezTo>
                <a:cubicBezTo>
                  <a:pt x="124" y="220"/>
                  <a:pt x="127" y="223"/>
                  <a:pt x="131" y="223"/>
                </a:cubicBezTo>
                <a:cubicBezTo>
                  <a:pt x="156" y="223"/>
                  <a:pt x="156" y="223"/>
                  <a:pt x="156" y="223"/>
                </a:cubicBezTo>
                <a:cubicBezTo>
                  <a:pt x="160" y="223"/>
                  <a:pt x="163" y="220"/>
                  <a:pt x="163" y="216"/>
                </a:cubicBezTo>
                <a:cubicBezTo>
                  <a:pt x="163" y="196"/>
                  <a:pt x="163" y="196"/>
                  <a:pt x="163" y="196"/>
                </a:cubicBezTo>
                <a:cubicBezTo>
                  <a:pt x="163" y="182"/>
                  <a:pt x="163" y="182"/>
                  <a:pt x="163" y="182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20"/>
                  <a:pt x="4" y="223"/>
                  <a:pt x="7" y="223"/>
                </a:cubicBezTo>
                <a:close/>
                <a:moveTo>
                  <a:pt x="148" y="175"/>
                </a:moveTo>
                <a:cubicBezTo>
                  <a:pt x="116" y="175"/>
                  <a:pt x="116" y="175"/>
                  <a:pt x="116" y="175"/>
                </a:cubicBezTo>
                <a:cubicBezTo>
                  <a:pt x="116" y="158"/>
                  <a:pt x="116" y="158"/>
                  <a:pt x="116" y="158"/>
                </a:cubicBezTo>
                <a:cubicBezTo>
                  <a:pt x="148" y="158"/>
                  <a:pt x="148" y="158"/>
                  <a:pt x="148" y="158"/>
                </a:cubicBezTo>
                <a:cubicBezTo>
                  <a:pt x="148" y="175"/>
                  <a:pt x="148" y="175"/>
                  <a:pt x="148" y="175"/>
                </a:cubicBezTo>
                <a:close/>
                <a:moveTo>
                  <a:pt x="148" y="141"/>
                </a:moveTo>
                <a:cubicBezTo>
                  <a:pt x="88" y="141"/>
                  <a:pt x="88" y="141"/>
                  <a:pt x="88" y="141"/>
                </a:cubicBezTo>
                <a:cubicBezTo>
                  <a:pt x="88" y="41"/>
                  <a:pt x="88" y="41"/>
                  <a:pt x="88" y="41"/>
                </a:cubicBezTo>
                <a:cubicBezTo>
                  <a:pt x="148" y="41"/>
                  <a:pt x="148" y="41"/>
                  <a:pt x="148" y="41"/>
                </a:cubicBezTo>
                <a:lnTo>
                  <a:pt x="148" y="141"/>
                </a:lnTo>
                <a:close/>
                <a:moveTo>
                  <a:pt x="39" y="13"/>
                </a:moveTo>
                <a:cubicBezTo>
                  <a:pt x="124" y="13"/>
                  <a:pt x="124" y="13"/>
                  <a:pt x="124" y="13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39" y="25"/>
                  <a:pt x="39" y="25"/>
                  <a:pt x="39" y="25"/>
                </a:cubicBezTo>
                <a:lnTo>
                  <a:pt x="39" y="13"/>
                </a:lnTo>
                <a:close/>
                <a:moveTo>
                  <a:pt x="15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63" y="141"/>
                  <a:pt x="63" y="141"/>
                  <a:pt x="63" y="141"/>
                </a:cubicBezTo>
                <a:cubicBezTo>
                  <a:pt x="27" y="141"/>
                  <a:pt x="27" y="141"/>
                  <a:pt x="27" y="141"/>
                </a:cubicBezTo>
                <a:cubicBezTo>
                  <a:pt x="15" y="141"/>
                  <a:pt x="15" y="141"/>
                  <a:pt x="15" y="141"/>
                </a:cubicBezTo>
                <a:lnTo>
                  <a:pt x="15" y="41"/>
                </a:lnTo>
                <a:close/>
                <a:moveTo>
                  <a:pt x="15" y="158"/>
                </a:moveTo>
                <a:cubicBezTo>
                  <a:pt x="47" y="158"/>
                  <a:pt x="47" y="158"/>
                  <a:pt x="47" y="158"/>
                </a:cubicBezTo>
                <a:cubicBezTo>
                  <a:pt x="47" y="175"/>
                  <a:pt x="47" y="175"/>
                  <a:pt x="47" y="175"/>
                </a:cubicBezTo>
                <a:cubicBezTo>
                  <a:pt x="15" y="175"/>
                  <a:pt x="15" y="175"/>
                  <a:pt x="15" y="175"/>
                </a:cubicBezTo>
                <a:lnTo>
                  <a:pt x="15" y="15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PA_矩形 60">
            <a:extLst>
              <a:ext uri="{FF2B5EF4-FFF2-40B4-BE49-F238E27FC236}">
                <a16:creationId xmlns:a16="http://schemas.microsoft.com/office/drawing/2014/main" id="{40641451-D7F6-43F3-9261-CF151930055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25276" y="4100582"/>
            <a:ext cx="1758022" cy="362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调用流程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65639" y="2500762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PA_组合 1">
            <a:extLst>
              <a:ext uri="{FF2B5EF4-FFF2-40B4-BE49-F238E27FC236}">
                <a16:creationId xmlns:a16="http://schemas.microsoft.com/office/drawing/2014/main" id="{1F3D0226-E7DD-4A8F-9BA7-DAB30FBF03A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747892" y="3312397"/>
            <a:ext cx="2016723" cy="2527653"/>
            <a:chOff x="522514" y="3027330"/>
            <a:chExt cx="1512542" cy="1440160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03D2A48A-098C-4359-A86C-54A296EE16A4}"/>
                </a:ext>
              </a:extLst>
            </p:cNvPr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altLang="zh-CN" sz="2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endParaRPr>
            </a:p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FFDD0BAC-E120-496B-B12C-925EAE541C69}"/>
                </a:ext>
              </a:extLst>
            </p:cNvPr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PA_组合 73">
            <a:extLst>
              <a:ext uri="{FF2B5EF4-FFF2-40B4-BE49-F238E27FC236}">
                <a16:creationId xmlns:a16="http://schemas.microsoft.com/office/drawing/2014/main" id="{86A899AF-89D6-4E29-89B8-A69627D6E16C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414053" y="3318534"/>
            <a:ext cx="2016723" cy="2527653"/>
            <a:chOff x="522514" y="3027330"/>
            <a:chExt cx="1512542" cy="1440160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62B54495-D313-47AB-8F10-815E3C637B98}"/>
                </a:ext>
              </a:extLst>
            </p:cNvPr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348AFA63-8221-44DD-97E6-28F48429A1C5}"/>
                </a:ext>
              </a:extLst>
            </p:cNvPr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PA_矩形 60">
            <a:extLst>
              <a:ext uri="{FF2B5EF4-FFF2-40B4-BE49-F238E27FC236}">
                <a16:creationId xmlns:a16="http://schemas.microsoft.com/office/drawing/2014/main" id="{1995B770-D90D-43F8-8FDE-9303542A50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747892" y="4032449"/>
            <a:ext cx="2441676" cy="670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高并发任务分发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线程池排队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4" name="PA_矩形 64">
            <a:extLst>
              <a:ext uri="{FF2B5EF4-FFF2-40B4-BE49-F238E27FC236}">
                <a16:creationId xmlns:a16="http://schemas.microsoft.com/office/drawing/2014/main" id="{EDCAF396-8A99-4D90-919A-C9CA08B4237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016812" y="3445920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拦截器</a:t>
            </a:r>
          </a:p>
        </p:txBody>
      </p:sp>
      <p:sp>
        <p:nvSpPr>
          <p:cNvPr id="85" name="PA_矩形 65">
            <a:extLst>
              <a:ext uri="{FF2B5EF4-FFF2-40B4-BE49-F238E27FC236}">
                <a16:creationId xmlns:a16="http://schemas.microsoft.com/office/drawing/2014/main" id="{AFD609B7-5F74-472D-89CA-CBB037B5966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765367" y="3463972"/>
            <a:ext cx="1926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itchFamily="34" charset="-122"/>
              </a:rPr>
              <a:t>分发器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86" name="Freeform 131">
            <a:extLst>
              <a:ext uri="{FF2B5EF4-FFF2-40B4-BE49-F238E27FC236}">
                <a16:creationId xmlns:a16="http://schemas.microsoft.com/office/drawing/2014/main" id="{4D050C2B-C5A3-478A-8510-60BA78070812}"/>
              </a:ext>
            </a:extLst>
          </p:cNvPr>
          <p:cNvSpPr>
            <a:spLocks noEditPoints="1"/>
          </p:cNvSpPr>
          <p:nvPr/>
        </p:nvSpPr>
        <p:spPr bwMode="auto">
          <a:xfrm>
            <a:off x="4403589" y="2648900"/>
            <a:ext cx="527050" cy="449263"/>
          </a:xfrm>
          <a:custGeom>
            <a:avLst/>
            <a:gdLst>
              <a:gd name="T0" fmla="*/ 11 w 240"/>
              <a:gd name="T1" fmla="*/ 205 h 205"/>
              <a:gd name="T2" fmla="*/ 46 w 240"/>
              <a:gd name="T3" fmla="*/ 205 h 205"/>
              <a:gd name="T4" fmla="*/ 57 w 240"/>
              <a:gd name="T5" fmla="*/ 194 h 205"/>
              <a:gd name="T6" fmla="*/ 57 w 240"/>
              <a:gd name="T7" fmla="*/ 167 h 205"/>
              <a:gd name="T8" fmla="*/ 183 w 240"/>
              <a:gd name="T9" fmla="*/ 167 h 205"/>
              <a:gd name="T10" fmla="*/ 183 w 240"/>
              <a:gd name="T11" fmla="*/ 194 h 205"/>
              <a:gd name="T12" fmla="*/ 194 w 240"/>
              <a:gd name="T13" fmla="*/ 205 h 205"/>
              <a:gd name="T14" fmla="*/ 229 w 240"/>
              <a:gd name="T15" fmla="*/ 205 h 205"/>
              <a:gd name="T16" fmla="*/ 240 w 240"/>
              <a:gd name="T17" fmla="*/ 194 h 205"/>
              <a:gd name="T18" fmla="*/ 240 w 240"/>
              <a:gd name="T19" fmla="*/ 167 h 205"/>
              <a:gd name="T20" fmla="*/ 240 w 240"/>
              <a:gd name="T21" fmla="*/ 167 h 205"/>
              <a:gd name="T22" fmla="*/ 240 w 240"/>
              <a:gd name="T23" fmla="*/ 84 h 205"/>
              <a:gd name="T24" fmla="*/ 216 w 240"/>
              <a:gd name="T25" fmla="*/ 58 h 205"/>
              <a:gd name="T26" fmla="*/ 208 w 240"/>
              <a:gd name="T27" fmla="*/ 15 h 205"/>
              <a:gd name="T28" fmla="*/ 147 w 240"/>
              <a:gd name="T29" fmla="*/ 15 h 205"/>
              <a:gd name="T30" fmla="*/ 147 w 240"/>
              <a:gd name="T31" fmla="*/ 0 h 205"/>
              <a:gd name="T32" fmla="*/ 94 w 240"/>
              <a:gd name="T33" fmla="*/ 0 h 205"/>
              <a:gd name="T34" fmla="*/ 94 w 240"/>
              <a:gd name="T35" fmla="*/ 15 h 205"/>
              <a:gd name="T36" fmla="*/ 32 w 240"/>
              <a:gd name="T37" fmla="*/ 15 h 205"/>
              <a:gd name="T38" fmla="*/ 24 w 240"/>
              <a:gd name="T39" fmla="*/ 58 h 205"/>
              <a:gd name="T40" fmla="*/ 0 w 240"/>
              <a:gd name="T41" fmla="*/ 84 h 205"/>
              <a:gd name="T42" fmla="*/ 0 w 240"/>
              <a:gd name="T43" fmla="*/ 161 h 205"/>
              <a:gd name="T44" fmla="*/ 0 w 240"/>
              <a:gd name="T45" fmla="*/ 167 h 205"/>
              <a:gd name="T46" fmla="*/ 0 w 240"/>
              <a:gd name="T47" fmla="*/ 194 h 205"/>
              <a:gd name="T48" fmla="*/ 11 w 240"/>
              <a:gd name="T49" fmla="*/ 205 h 205"/>
              <a:gd name="T50" fmla="*/ 219 w 240"/>
              <a:gd name="T51" fmla="*/ 123 h 205"/>
              <a:gd name="T52" fmla="*/ 219 w 240"/>
              <a:gd name="T53" fmla="*/ 148 h 205"/>
              <a:gd name="T54" fmla="*/ 171 w 240"/>
              <a:gd name="T55" fmla="*/ 148 h 205"/>
              <a:gd name="T56" fmla="*/ 171 w 240"/>
              <a:gd name="T57" fmla="*/ 123 h 205"/>
              <a:gd name="T58" fmla="*/ 219 w 240"/>
              <a:gd name="T59" fmla="*/ 123 h 205"/>
              <a:gd name="T60" fmla="*/ 46 w 240"/>
              <a:gd name="T61" fmla="*/ 31 h 205"/>
              <a:gd name="T62" fmla="*/ 195 w 240"/>
              <a:gd name="T63" fmla="*/ 31 h 205"/>
              <a:gd name="T64" fmla="*/ 201 w 240"/>
              <a:gd name="T65" fmla="*/ 69 h 205"/>
              <a:gd name="T66" fmla="*/ 40 w 240"/>
              <a:gd name="T67" fmla="*/ 69 h 205"/>
              <a:gd name="T68" fmla="*/ 46 w 240"/>
              <a:gd name="T69" fmla="*/ 31 h 205"/>
              <a:gd name="T70" fmla="*/ 22 w 240"/>
              <a:gd name="T71" fmla="*/ 123 h 205"/>
              <a:gd name="T72" fmla="*/ 70 w 240"/>
              <a:gd name="T73" fmla="*/ 123 h 205"/>
              <a:gd name="T74" fmla="*/ 70 w 240"/>
              <a:gd name="T75" fmla="*/ 148 h 205"/>
              <a:gd name="T76" fmla="*/ 22 w 240"/>
              <a:gd name="T77" fmla="*/ 148 h 205"/>
              <a:gd name="T78" fmla="*/ 22 w 240"/>
              <a:gd name="T79" fmla="*/ 12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0" h="205">
                <a:moveTo>
                  <a:pt x="11" y="205"/>
                </a:moveTo>
                <a:cubicBezTo>
                  <a:pt x="46" y="205"/>
                  <a:pt x="46" y="205"/>
                  <a:pt x="46" y="205"/>
                </a:cubicBezTo>
                <a:cubicBezTo>
                  <a:pt x="52" y="205"/>
                  <a:pt x="57" y="201"/>
                  <a:pt x="57" y="194"/>
                </a:cubicBezTo>
                <a:cubicBezTo>
                  <a:pt x="57" y="167"/>
                  <a:pt x="57" y="167"/>
                  <a:pt x="57" y="167"/>
                </a:cubicBezTo>
                <a:cubicBezTo>
                  <a:pt x="183" y="167"/>
                  <a:pt x="183" y="167"/>
                  <a:pt x="183" y="167"/>
                </a:cubicBezTo>
                <a:cubicBezTo>
                  <a:pt x="183" y="194"/>
                  <a:pt x="183" y="194"/>
                  <a:pt x="183" y="194"/>
                </a:cubicBezTo>
                <a:cubicBezTo>
                  <a:pt x="183" y="201"/>
                  <a:pt x="188" y="205"/>
                  <a:pt x="194" y="205"/>
                </a:cubicBezTo>
                <a:cubicBezTo>
                  <a:pt x="229" y="205"/>
                  <a:pt x="229" y="205"/>
                  <a:pt x="229" y="205"/>
                </a:cubicBezTo>
                <a:cubicBezTo>
                  <a:pt x="236" y="205"/>
                  <a:pt x="240" y="201"/>
                  <a:pt x="240" y="194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84"/>
                  <a:pt x="240" y="84"/>
                  <a:pt x="240" y="84"/>
                </a:cubicBezTo>
                <a:cubicBezTo>
                  <a:pt x="216" y="58"/>
                  <a:pt x="216" y="58"/>
                  <a:pt x="216" y="58"/>
                </a:cubicBezTo>
                <a:cubicBezTo>
                  <a:pt x="208" y="15"/>
                  <a:pt x="208" y="15"/>
                  <a:pt x="208" y="15"/>
                </a:cubicBezTo>
                <a:cubicBezTo>
                  <a:pt x="147" y="15"/>
                  <a:pt x="147" y="15"/>
                  <a:pt x="147" y="15"/>
                </a:cubicBezTo>
                <a:cubicBezTo>
                  <a:pt x="147" y="0"/>
                  <a:pt x="147" y="0"/>
                  <a:pt x="14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15"/>
                  <a:pt x="94" y="15"/>
                  <a:pt x="94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24" y="58"/>
                  <a:pt x="24" y="58"/>
                  <a:pt x="24" y="5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01"/>
                  <a:pt x="5" y="205"/>
                  <a:pt x="11" y="205"/>
                </a:cubicBezTo>
                <a:close/>
                <a:moveTo>
                  <a:pt x="219" y="123"/>
                </a:moveTo>
                <a:cubicBezTo>
                  <a:pt x="219" y="148"/>
                  <a:pt x="219" y="148"/>
                  <a:pt x="219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23"/>
                  <a:pt x="171" y="123"/>
                  <a:pt x="171" y="123"/>
                </a:cubicBezTo>
                <a:cubicBezTo>
                  <a:pt x="219" y="123"/>
                  <a:pt x="219" y="123"/>
                  <a:pt x="219" y="123"/>
                </a:cubicBezTo>
                <a:close/>
                <a:moveTo>
                  <a:pt x="46" y="31"/>
                </a:moveTo>
                <a:cubicBezTo>
                  <a:pt x="195" y="31"/>
                  <a:pt x="195" y="31"/>
                  <a:pt x="195" y="31"/>
                </a:cubicBezTo>
                <a:cubicBezTo>
                  <a:pt x="201" y="69"/>
                  <a:pt x="201" y="69"/>
                  <a:pt x="201" y="69"/>
                </a:cubicBezTo>
                <a:cubicBezTo>
                  <a:pt x="40" y="69"/>
                  <a:pt x="40" y="69"/>
                  <a:pt x="40" y="69"/>
                </a:cubicBezTo>
                <a:lnTo>
                  <a:pt x="46" y="31"/>
                </a:lnTo>
                <a:close/>
                <a:moveTo>
                  <a:pt x="22" y="123"/>
                </a:moveTo>
                <a:cubicBezTo>
                  <a:pt x="70" y="123"/>
                  <a:pt x="70" y="123"/>
                  <a:pt x="70" y="123"/>
                </a:cubicBezTo>
                <a:cubicBezTo>
                  <a:pt x="70" y="148"/>
                  <a:pt x="70" y="148"/>
                  <a:pt x="70" y="148"/>
                </a:cubicBezTo>
                <a:cubicBezTo>
                  <a:pt x="22" y="148"/>
                  <a:pt x="22" y="148"/>
                  <a:pt x="22" y="148"/>
                </a:cubicBezTo>
                <a:lnTo>
                  <a:pt x="22" y="1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474617DB-85EC-43F7-B895-4064F3537528}"/>
              </a:ext>
            </a:extLst>
          </p:cNvPr>
          <p:cNvSpPr>
            <a:spLocks/>
          </p:cNvSpPr>
          <p:nvPr/>
        </p:nvSpPr>
        <p:spPr bwMode="auto">
          <a:xfrm>
            <a:off x="7166873" y="2635194"/>
            <a:ext cx="500063" cy="515938"/>
          </a:xfrm>
          <a:custGeom>
            <a:avLst/>
            <a:gdLst>
              <a:gd name="T0" fmla="*/ 115 w 228"/>
              <a:gd name="T1" fmla="*/ 0 h 235"/>
              <a:gd name="T2" fmla="*/ 90 w 228"/>
              <a:gd name="T3" fmla="*/ 51 h 235"/>
              <a:gd name="T4" fmla="*/ 90 w 228"/>
              <a:gd name="T5" fmla="*/ 87 h 235"/>
              <a:gd name="T6" fmla="*/ 0 w 228"/>
              <a:gd name="T7" fmla="*/ 124 h 235"/>
              <a:gd name="T8" fmla="*/ 0 w 228"/>
              <a:gd name="T9" fmla="*/ 150 h 235"/>
              <a:gd name="T10" fmla="*/ 90 w 228"/>
              <a:gd name="T11" fmla="*/ 132 h 235"/>
              <a:gd name="T12" fmla="*/ 90 w 228"/>
              <a:gd name="T13" fmla="*/ 182 h 235"/>
              <a:gd name="T14" fmla="*/ 51 w 228"/>
              <a:gd name="T15" fmla="*/ 210 h 235"/>
              <a:gd name="T16" fmla="*/ 51 w 228"/>
              <a:gd name="T17" fmla="*/ 235 h 235"/>
              <a:gd name="T18" fmla="*/ 115 w 228"/>
              <a:gd name="T19" fmla="*/ 213 h 235"/>
              <a:gd name="T20" fmla="*/ 177 w 228"/>
              <a:gd name="T21" fmla="*/ 235 h 235"/>
              <a:gd name="T22" fmla="*/ 177 w 228"/>
              <a:gd name="T23" fmla="*/ 210 h 235"/>
              <a:gd name="T24" fmla="*/ 141 w 228"/>
              <a:gd name="T25" fmla="*/ 182 h 235"/>
              <a:gd name="T26" fmla="*/ 141 w 228"/>
              <a:gd name="T27" fmla="*/ 132 h 235"/>
              <a:gd name="T28" fmla="*/ 228 w 228"/>
              <a:gd name="T29" fmla="*/ 150 h 235"/>
              <a:gd name="T30" fmla="*/ 228 w 228"/>
              <a:gd name="T31" fmla="*/ 124 h 235"/>
              <a:gd name="T32" fmla="*/ 141 w 228"/>
              <a:gd name="T33" fmla="*/ 87 h 235"/>
              <a:gd name="T34" fmla="*/ 141 w 228"/>
              <a:gd name="T35" fmla="*/ 51 h 235"/>
              <a:gd name="T36" fmla="*/ 115 w 228"/>
              <a:gd name="T37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8" h="235">
                <a:moveTo>
                  <a:pt x="115" y="0"/>
                </a:moveTo>
                <a:cubicBezTo>
                  <a:pt x="101" y="0"/>
                  <a:pt x="90" y="37"/>
                  <a:pt x="90" y="51"/>
                </a:cubicBezTo>
                <a:cubicBezTo>
                  <a:pt x="90" y="87"/>
                  <a:pt x="90" y="87"/>
                  <a:pt x="90" y="87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50"/>
                  <a:pt x="0" y="150"/>
                  <a:pt x="0" y="150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82"/>
                  <a:pt x="90" y="182"/>
                  <a:pt x="90" y="182"/>
                </a:cubicBezTo>
                <a:cubicBezTo>
                  <a:pt x="51" y="210"/>
                  <a:pt x="51" y="210"/>
                  <a:pt x="51" y="210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115" y="213"/>
                  <a:pt x="115" y="213"/>
                  <a:pt x="115" y="213"/>
                </a:cubicBezTo>
                <a:cubicBezTo>
                  <a:pt x="177" y="235"/>
                  <a:pt x="177" y="235"/>
                  <a:pt x="177" y="235"/>
                </a:cubicBezTo>
                <a:cubicBezTo>
                  <a:pt x="177" y="210"/>
                  <a:pt x="177" y="210"/>
                  <a:pt x="177" y="210"/>
                </a:cubicBezTo>
                <a:cubicBezTo>
                  <a:pt x="141" y="182"/>
                  <a:pt x="141" y="182"/>
                  <a:pt x="141" y="18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28" y="150"/>
                  <a:pt x="228" y="150"/>
                  <a:pt x="228" y="150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41" y="37"/>
                  <a:pt x="129" y="0"/>
                  <a:pt x="1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8" name="PA_任意多边形 11">
            <a:extLst>
              <a:ext uri="{FF2B5EF4-FFF2-40B4-BE49-F238E27FC236}">
                <a16:creationId xmlns:a16="http://schemas.microsoft.com/office/drawing/2014/main" id="{3E7DC885-0254-48EA-A7E5-B4CE05735BB5}"/>
              </a:ext>
            </a:extLst>
          </p:cNvPr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9973688" y="2655535"/>
            <a:ext cx="422242" cy="4499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9" name="PA_矩形 62">
            <a:extLst>
              <a:ext uri="{FF2B5EF4-FFF2-40B4-BE49-F238E27FC236}">
                <a16:creationId xmlns:a16="http://schemas.microsoft.com/office/drawing/2014/main" id="{2B5D5784-339E-4613-A36C-D4C3A6C34F50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77912" y="4210350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课程技术总结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交流互动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0" name="PA_矩形 67">
            <a:extLst>
              <a:ext uri="{FF2B5EF4-FFF2-40B4-BE49-F238E27FC236}">
                <a16:creationId xmlns:a16="http://schemas.microsoft.com/office/drawing/2014/main" id="{803023F7-122A-4EDD-AACF-0B685A79867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697273" y="343935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课程总结</a:t>
            </a:r>
          </a:p>
        </p:txBody>
      </p:sp>
      <p:sp>
        <p:nvSpPr>
          <p:cNvPr id="91" name="PA_矩形 60">
            <a:extLst>
              <a:ext uri="{FF2B5EF4-FFF2-40B4-BE49-F238E27FC236}">
                <a16:creationId xmlns:a16="http://schemas.microsoft.com/office/drawing/2014/main" id="{47E3C791-9DE9-4E75-8AE5-8C8D712EB04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91905" y="4032449"/>
            <a:ext cx="2441676" cy="670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责任链模式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五大拦截器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3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5" grpId="0"/>
      <p:bldP spid="47" grpId="0"/>
      <p:bldP spid="83" grpId="0"/>
      <p:bldP spid="84" grpId="0"/>
      <p:bldP spid="85" grpId="0"/>
      <p:bldP spid="88" grpId="0" animBg="1"/>
      <p:bldP spid="89" grpId="0" animBg="1" autoUpdateAnimBg="0"/>
      <p:bldP spid="90" grpId="0"/>
      <p:bldP spid="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分发器：异步请求工作流程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D3F03243-4D2D-4079-9CC7-AD960BB5E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469" y="1158663"/>
            <a:ext cx="7913354" cy="333644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D4C11DB-439C-4024-AA21-62EC1B21CE09}"/>
              </a:ext>
            </a:extLst>
          </p:cNvPr>
          <p:cNvSpPr txBox="1"/>
          <p:nvPr/>
        </p:nvSpPr>
        <p:spPr>
          <a:xfrm>
            <a:off x="2672155" y="4734104"/>
            <a:ext cx="48542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Q: </a:t>
            </a:r>
            <a:r>
              <a:rPr lang="zh-CN" altLang="en-US" dirty="0">
                <a:solidFill>
                  <a:srgbClr val="FF0000"/>
                </a:solidFill>
              </a:rPr>
              <a:t>如何决定将请求放入</a:t>
            </a:r>
            <a:r>
              <a:rPr lang="en-US" altLang="zh-CN" dirty="0">
                <a:solidFill>
                  <a:srgbClr val="FF0000"/>
                </a:solidFill>
              </a:rPr>
              <a:t>ready</a:t>
            </a:r>
            <a:r>
              <a:rPr lang="zh-CN" altLang="en-US" dirty="0">
                <a:solidFill>
                  <a:srgbClr val="FF0000"/>
                </a:solidFill>
              </a:rPr>
              <a:t>还是</a:t>
            </a:r>
            <a:r>
              <a:rPr lang="en-US" altLang="zh-CN" dirty="0">
                <a:solidFill>
                  <a:srgbClr val="FF0000"/>
                </a:solidFill>
              </a:rPr>
              <a:t>running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Q: </a:t>
            </a:r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ready</a:t>
            </a:r>
            <a:r>
              <a:rPr lang="zh-CN" altLang="en-US" dirty="0">
                <a:solidFill>
                  <a:srgbClr val="FF0000"/>
                </a:solidFill>
              </a:rPr>
              <a:t>移动</a:t>
            </a:r>
            <a:r>
              <a:rPr lang="en-US" altLang="zh-CN">
                <a:solidFill>
                  <a:srgbClr val="FF0000"/>
                </a:solidFill>
              </a:rPr>
              <a:t>running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条件是什么？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Q: </a:t>
            </a:r>
            <a:r>
              <a:rPr lang="zh-CN" altLang="en-US" dirty="0">
                <a:solidFill>
                  <a:srgbClr val="FF0000"/>
                </a:solidFill>
              </a:rPr>
              <a:t>分发器线程池的工作行为？</a:t>
            </a:r>
          </a:p>
        </p:txBody>
      </p:sp>
      <p:pic>
        <p:nvPicPr>
          <p:cNvPr id="23" name="Picture 2" descr="D:\学习资料\ppt\图片素材\锐普图片\创意图片\创意图片ww.rapidppt.com (18).jpg">
            <a:extLst>
              <a:ext uri="{FF2B5EF4-FFF2-40B4-BE49-F238E27FC236}">
                <a16:creationId xmlns:a16="http://schemas.microsoft.com/office/drawing/2014/main" id="{696E0E28-3684-4A40-AA72-8FE37722C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853" y="4646354"/>
            <a:ext cx="1491292" cy="155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04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7015F1-DC30-4D49-9688-727E34650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519" y="0"/>
            <a:ext cx="7257143" cy="374285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线程池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77FE739D-7157-46C4-BC9D-541EF4B3A1D8}"/>
              </a:ext>
            </a:extLst>
          </p:cNvPr>
          <p:cNvSpPr/>
          <p:nvPr/>
        </p:nvSpPr>
        <p:spPr>
          <a:xfrm>
            <a:off x="554877" y="3587462"/>
            <a:ext cx="113785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当一个任务通过execute(Runnable)方法添加到线程池时：</a:t>
            </a:r>
            <a:endParaRPr lang="en-US" altLang="zh-CN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线程数量小于corePoolSize，新建线程</a:t>
            </a:r>
            <a:r>
              <a:rPr lang="en-US" altLang="zh-CN" dirty="0"/>
              <a:t>(</a:t>
            </a:r>
            <a:r>
              <a:rPr lang="zh-CN" altLang="en-US" dirty="0"/>
              <a:t>核心</a:t>
            </a:r>
            <a:r>
              <a:rPr lang="en-US" altLang="zh-CN" dirty="0"/>
              <a:t>)</a:t>
            </a:r>
            <a:r>
              <a:rPr lang="zh-CN" altLang="en-US" dirty="0"/>
              <a:t>来处理被添加的任务；</a:t>
            </a:r>
            <a:endParaRPr lang="en-US" altLang="zh-CN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线程数量大于等于 corePoolSize，存在空闲线程，使用空闲线程执行新任务；</a:t>
            </a:r>
            <a:endParaRPr lang="en-US" altLang="zh-CN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线程数量大于等于 corePoolSize，不存在空闲线程，新任务被添加到等待队列，添加成功则等待空闲线程，添加失败：</a:t>
            </a:r>
            <a:endParaRPr lang="en-US" altLang="zh-CN" dirty="0"/>
          </a:p>
          <a:p>
            <a:pPr>
              <a:buClr>
                <a:schemeClr val="accent2"/>
              </a:buClr>
            </a:pPr>
            <a:r>
              <a:rPr lang="en-US" altLang="zh-CN" dirty="0"/>
              <a:t>            </a:t>
            </a:r>
            <a:r>
              <a:rPr lang="zh-CN" altLang="en-US" dirty="0"/>
              <a:t>线程数量小于maximumPoolSize，新建线程执行新任务；</a:t>
            </a:r>
            <a:endParaRPr lang="en-US" altLang="zh-CN" dirty="0"/>
          </a:p>
          <a:p>
            <a:pPr>
              <a:buClr>
                <a:schemeClr val="accent2"/>
              </a:buClr>
            </a:pPr>
            <a:r>
              <a:rPr lang="en-US" altLang="zh-CN" dirty="0"/>
              <a:t>            </a:t>
            </a:r>
            <a:r>
              <a:rPr lang="zh-CN" altLang="en-US" dirty="0"/>
              <a:t>线程数量等于maximumPoolSize，拒绝此任务。 </a:t>
            </a:r>
          </a:p>
        </p:txBody>
      </p:sp>
    </p:spTree>
    <p:extLst>
      <p:ext uri="{BB962C8B-B14F-4D97-AF65-F5344CB8AC3E}">
        <p14:creationId xmlns:p14="http://schemas.microsoft.com/office/powerpoint/2010/main" val="428404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16759</TotalTime>
  <Words>953</Words>
  <Application>Microsoft Office PowerPoint</Application>
  <PresentationFormat>宽屏</PresentationFormat>
  <Paragraphs>131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FangSong</vt:lpstr>
      <vt:lpstr>等线</vt:lpstr>
      <vt:lpstr>等线 Light</vt:lpstr>
      <vt:lpstr>微软雅黑</vt:lpstr>
      <vt:lpstr>Arial</vt:lpstr>
      <vt:lpstr>Calibri</vt:lpstr>
      <vt:lpstr>Consolas</vt:lpstr>
      <vt:lpstr>Impact</vt:lpstr>
      <vt:lpstr>Open Sans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86139</cp:lastModifiedBy>
  <cp:revision>632</cp:revision>
  <dcterms:created xsi:type="dcterms:W3CDTF">2016-08-30T15:34:45Z</dcterms:created>
  <dcterms:modified xsi:type="dcterms:W3CDTF">2019-08-11T12:28:29Z</dcterms:modified>
  <cp:category>锐旗设计;https://9ppt.taobao.com</cp:category>
</cp:coreProperties>
</file>